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notesSlides/notesSlide2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12"/>
  </p:notesMasterIdLst>
  <p:handoutMasterIdLst>
    <p:handoutMasterId r:id="rId13"/>
  </p:handoutMasterIdLst>
  <p:sldIdLst>
    <p:sldId id="263" r:id="rId2"/>
    <p:sldId id="286" r:id="rId3"/>
    <p:sldId id="287" r:id="rId4"/>
    <p:sldId id="291" r:id="rId5"/>
    <p:sldId id="282" r:id="rId6"/>
    <p:sldId id="279" r:id="rId7"/>
    <p:sldId id="278" r:id="rId8"/>
    <p:sldId id="289" r:id="rId9"/>
    <p:sldId id="295" r:id="rId10"/>
    <p:sldId id="283" r:id="rId11"/>
  </p:sldIdLst>
  <p:sldSz cx="9144000" cy="6858000" type="screen4x3"/>
  <p:notesSz cx="7315200" cy="9601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1206" y="-90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071" tIns="47535" rIns="95071" bIns="47535" numCol="1" anchor="t" anchorCtr="0" compatLnSpc="1">
            <a:prstTxWarp prst="textNoShape">
              <a:avLst/>
            </a:prstTxWarp>
          </a:bodyPr>
          <a:lstStyle>
            <a:lvl1pPr defTabSz="939800">
              <a:defRPr sz="1200">
                <a:latin typeface="Calibri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 bwMode="auto">
          <a:xfrm>
            <a:off x="4143375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071" tIns="47535" rIns="95071" bIns="47535" numCol="1" anchor="t" anchorCtr="0" compatLnSpc="1">
            <a:prstTxWarp prst="textNoShape">
              <a:avLst/>
            </a:prstTxWarp>
          </a:bodyPr>
          <a:lstStyle>
            <a:lvl1pPr algn="r" defTabSz="939800">
              <a:defRPr sz="1200">
                <a:latin typeface="Calibri" charset="0"/>
              </a:defRPr>
            </a:lvl1pPr>
          </a:lstStyle>
          <a:p>
            <a:pPr>
              <a:defRPr/>
            </a:pPr>
            <a:fld id="{C092B51C-87DD-4C26-AAFF-EA50608247C4}" type="datetimeFigureOut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 bwMode="auto">
          <a:xfrm>
            <a:off x="0" y="9120188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071" tIns="47535" rIns="95071" bIns="47535" numCol="1" anchor="b" anchorCtr="0" compatLnSpc="1">
            <a:prstTxWarp prst="textNoShape">
              <a:avLst/>
            </a:prstTxWarp>
          </a:bodyPr>
          <a:lstStyle>
            <a:lvl1pPr defTabSz="939800">
              <a:defRPr sz="1200">
                <a:latin typeface="Calibri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 bwMode="auto">
          <a:xfrm>
            <a:off x="4143375" y="9120188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071" tIns="47535" rIns="95071" bIns="47535" numCol="1" anchor="b" anchorCtr="0" compatLnSpc="1">
            <a:prstTxWarp prst="textNoShape">
              <a:avLst/>
            </a:prstTxWarp>
          </a:bodyPr>
          <a:lstStyle>
            <a:lvl1pPr algn="r" defTabSz="939800">
              <a:defRPr sz="1200">
                <a:latin typeface="Calibri" charset="0"/>
              </a:defRPr>
            </a:lvl1pPr>
          </a:lstStyle>
          <a:p>
            <a:pPr>
              <a:defRPr/>
            </a:pPr>
            <a:fld id="{A4B7AF0C-5CF0-416D-A0EC-F58CF395D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071" tIns="47535" rIns="95071" bIns="47535" numCol="1" anchor="t" anchorCtr="0" compatLnSpc="1">
            <a:prstTxWarp prst="textNoShape">
              <a:avLst/>
            </a:prstTxWarp>
          </a:bodyPr>
          <a:lstStyle>
            <a:lvl1pPr defTabSz="939800">
              <a:defRPr sz="1200">
                <a:latin typeface="Calibri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 bwMode="auto">
          <a:xfrm>
            <a:off x="4143375" y="0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071" tIns="47535" rIns="95071" bIns="47535" numCol="1" anchor="t" anchorCtr="0" compatLnSpc="1">
            <a:prstTxWarp prst="textNoShape">
              <a:avLst/>
            </a:prstTxWarp>
          </a:bodyPr>
          <a:lstStyle>
            <a:lvl1pPr algn="r" defTabSz="939800">
              <a:defRPr sz="1200">
                <a:latin typeface="Calibri" charset="0"/>
              </a:defRPr>
            </a:lvl1pPr>
          </a:lstStyle>
          <a:p>
            <a:pPr>
              <a:defRPr/>
            </a:pPr>
            <a:fld id="{591BEEA9-2EFE-4D71-80B9-E5E2B0C7FAD4}" type="datetimeFigureOut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57300" y="720725"/>
            <a:ext cx="4800600" cy="3600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455" tIns="46227" rIns="92455" bIns="46227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731838" y="4559300"/>
            <a:ext cx="5851525" cy="432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071" tIns="47535" rIns="95071" bIns="4753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 bwMode="auto">
          <a:xfrm>
            <a:off x="0" y="9120188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071" tIns="47535" rIns="95071" bIns="47535" numCol="1" anchor="b" anchorCtr="0" compatLnSpc="1">
            <a:prstTxWarp prst="textNoShape">
              <a:avLst/>
            </a:prstTxWarp>
          </a:bodyPr>
          <a:lstStyle>
            <a:lvl1pPr defTabSz="939800">
              <a:defRPr sz="1200">
                <a:latin typeface="Calibri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 bwMode="auto">
          <a:xfrm>
            <a:off x="4143375" y="9120188"/>
            <a:ext cx="3170238" cy="47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5071" tIns="47535" rIns="95071" bIns="47535" numCol="1" anchor="b" anchorCtr="0" compatLnSpc="1">
            <a:prstTxWarp prst="textNoShape">
              <a:avLst/>
            </a:prstTxWarp>
          </a:bodyPr>
          <a:lstStyle>
            <a:lvl1pPr algn="r" defTabSz="939800">
              <a:defRPr sz="1200">
                <a:latin typeface="Calibri" charset="0"/>
              </a:defRPr>
            </a:lvl1pPr>
          </a:lstStyle>
          <a:p>
            <a:pPr>
              <a:defRPr/>
            </a:pPr>
            <a:fld id="{B00839AC-5297-494A-B500-4E7D86E486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16387" name="Footer Placeholder 3"/>
          <p:cNvSpPr>
            <a:spLocks noGrp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endParaRPr lang="en-US" smtClean="0"/>
          </a:p>
        </p:txBody>
      </p:sp>
      <p:sp>
        <p:nvSpPr>
          <p:cNvPr id="16388" name="Slide Number Placeholder 4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1F08A0-DD7C-4258-981A-D4629A0CE65F}" type="slidenum">
              <a:rPr lang="en-US" smtClean="0"/>
              <a:pPr/>
              <a:t>1</a:t>
            </a:fld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4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23555" name="Footer Placeholder 3"/>
          <p:cNvSpPr>
            <a:spLocks noGrp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endParaRPr lang="en-US" smtClean="0"/>
          </a:p>
        </p:txBody>
      </p:sp>
      <p:sp>
        <p:nvSpPr>
          <p:cNvPr id="23556" name="Slide Number Placeholder 4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C4A6B4B-802D-480B-B4B2-214BDB744175}" type="slidenum">
              <a:rPr lang="en-US" smtClean="0"/>
              <a:pPr/>
              <a:t>7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1BC08D-F362-4F05-BD45-12683B8DCAF7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F81AFD-5B2A-4617-8290-090847799B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A4C0AB-45B8-4AC0-8442-7869D93D33C1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05814E-765E-4F8D-86C7-C927E4A998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585462-4414-43A1-BF45-004A58D44C72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CC4797-750D-4923-9BA3-270C4D72694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CE807A-616F-4CAE-9917-E686BA145D72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D81CF-F128-4FF1-8A9B-AC982383E2F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04098E-AB3D-4DAF-BCE3-35C46433A9FD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EDA340-D35C-4CA9-859B-D74C47EBD2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F78091-F0EF-423B-B5D2-4206FBB58636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0FB0F5-0ADA-4CFB-968F-78006CCA068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AE5634-EDEB-4597-9179-CF766BE90859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0C3710-D833-4E1A-AD06-F0189F6897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48DC54-7BDE-4014-8DCB-E3D6519F8122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8B3D3C-9B8B-42BD-B2A3-713A30D6CAE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 txBox="1">
            <a:spLocks/>
          </p:cNvSpPr>
          <p:nvPr userDrawn="1"/>
        </p:nvSpPr>
        <p:spPr>
          <a:xfrm>
            <a:off x="609600" y="6508750"/>
            <a:ext cx="8229600" cy="365125"/>
          </a:xfrm>
          <a:prstGeom prst="rect">
            <a:avLst/>
          </a:prstGeom>
        </p:spPr>
        <p:txBody>
          <a:bodyPr anchor="ctr"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mtClean="0"/>
              <a:t>9</a:t>
            </a:r>
            <a:r>
              <a:rPr lang="en-US" baseline="30000" smtClean="0"/>
              <a:t>th</a:t>
            </a:r>
            <a:r>
              <a:rPr lang="en-US" smtClean="0"/>
              <a:t> Informal Group Meeting on Environmentally Friendly Vehicle (EFV) - Noise</a:t>
            </a:r>
            <a:endParaRPr lang="en-US" dirty="0"/>
          </a:p>
        </p:txBody>
      </p:sp>
      <p:sp>
        <p:nvSpPr>
          <p:cNvPr id="3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221361-47D1-4633-BDD3-786EAC8BA222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BCA475-E4CA-4234-8F47-35528BECEBE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624142-BA26-4D98-9975-1888161DAA05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AEF0E2-BF2A-481E-BFA1-449FE6FAA6D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EAF8FA-18BD-4AE7-8C50-C052B8C7312C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DB7616-AA93-46A2-8BF2-323D00D9D5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8FED2F7-CAFC-4AF0-926D-9A642040F81B}" type="datetime1">
              <a:rPr lang="en-US"/>
              <a:pPr>
                <a:defRPr/>
              </a:pPr>
              <a:t>2/16/2011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356350"/>
            <a:ext cx="8229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/>
              <a:t>9</a:t>
            </a:r>
            <a:r>
              <a:rPr lang="en-US" baseline="30000"/>
              <a:t>th</a:t>
            </a:r>
            <a:r>
              <a:rPr lang="en-US"/>
              <a:t> Informal Group Meeting on Environmentally Friendly Vehicle (EFV) - Noise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D9739C6-41A9-40F7-A88D-2F0988A9C8C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  <p:sldLayoutId id="2147483698" r:id="rId3"/>
    <p:sldLayoutId id="2147483699" r:id="rId4"/>
    <p:sldLayoutId id="2147483700" r:id="rId5"/>
    <p:sldLayoutId id="2147483701" r:id="rId6"/>
    <p:sldLayoutId id="2147483702" r:id="rId7"/>
    <p:sldLayoutId id="2147483703" r:id="rId8"/>
    <p:sldLayoutId id="2147483704" r:id="rId9"/>
    <p:sldLayoutId id="2147483705" r:id="rId10"/>
    <p:sldLayoutId id="2147483706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le 1"/>
          <p:cNvSpPr>
            <a:spLocks noGrp="1"/>
          </p:cNvSpPr>
          <p:nvPr>
            <p:ph type="title"/>
          </p:nvPr>
        </p:nvSpPr>
        <p:spPr>
          <a:xfrm>
            <a:off x="0" y="1828800"/>
            <a:ext cx="8991600" cy="4495800"/>
          </a:xfrm>
        </p:spPr>
        <p:txBody>
          <a:bodyPr/>
          <a:lstStyle/>
          <a:p>
            <a:pPr eaLnBrk="1" hangingPunct="1"/>
            <a:r>
              <a:rPr lang="en-US" b="1" smtClean="0">
                <a:solidFill>
                  <a:srgbClr val="00B050"/>
                </a:solidFill>
                <a:cs typeface="Aharoni" pitchFamily="2" charset="-79"/>
              </a:rPr>
              <a:t>Outcome of Meeting on “Environmentally Friendly Vehicle”  on Noise</a:t>
            </a:r>
            <a:br>
              <a:rPr lang="en-US" b="1" smtClean="0">
                <a:solidFill>
                  <a:srgbClr val="00B050"/>
                </a:solidFill>
                <a:cs typeface="Aharoni" pitchFamily="2" charset="-79"/>
              </a:rPr>
            </a:br>
            <a:r>
              <a:rPr lang="en-US" b="1" smtClean="0">
                <a:solidFill>
                  <a:srgbClr val="00B050"/>
                </a:solidFill>
                <a:cs typeface="Aharoni" pitchFamily="2" charset="-79"/>
              </a:rPr>
              <a:t/>
            </a:r>
            <a:br>
              <a:rPr lang="en-US" b="1" smtClean="0">
                <a:solidFill>
                  <a:srgbClr val="00B050"/>
                </a:solidFill>
                <a:cs typeface="Aharoni" pitchFamily="2" charset="-79"/>
              </a:rPr>
            </a:br>
            <a:r>
              <a:rPr lang="en-US" sz="2400" b="1" smtClean="0">
                <a:solidFill>
                  <a:srgbClr val="00B050"/>
                </a:solidFill>
                <a:cs typeface="Aharoni" pitchFamily="2" charset="-79"/>
              </a:rPr>
              <a:t/>
            </a:r>
            <a:br>
              <a:rPr lang="en-US" sz="2400" b="1" smtClean="0">
                <a:solidFill>
                  <a:srgbClr val="00B050"/>
                </a:solidFill>
                <a:cs typeface="Aharoni" pitchFamily="2" charset="-79"/>
              </a:rPr>
            </a:br>
            <a:r>
              <a:rPr lang="en-US" sz="2400" b="1" smtClean="0">
                <a:solidFill>
                  <a:srgbClr val="00B050"/>
                </a:solidFill>
                <a:cs typeface="Aharoni" pitchFamily="2" charset="-79"/>
              </a:rPr>
              <a:t>Date : 15</a:t>
            </a:r>
            <a:r>
              <a:rPr lang="en-US" sz="2400" b="1" baseline="30000" smtClean="0">
                <a:solidFill>
                  <a:srgbClr val="00B050"/>
                </a:solidFill>
                <a:cs typeface="Aharoni" pitchFamily="2" charset="-79"/>
              </a:rPr>
              <a:t>th</a:t>
            </a:r>
            <a:r>
              <a:rPr lang="en-US" sz="2400" b="1" smtClean="0">
                <a:solidFill>
                  <a:srgbClr val="00B050"/>
                </a:solidFill>
                <a:cs typeface="Aharoni" pitchFamily="2" charset="-79"/>
              </a:rPr>
              <a:t> February  2011</a:t>
            </a:r>
            <a:br>
              <a:rPr lang="en-US" sz="2400" b="1" smtClean="0">
                <a:solidFill>
                  <a:srgbClr val="00B050"/>
                </a:solidFill>
                <a:cs typeface="Aharoni" pitchFamily="2" charset="-79"/>
              </a:rPr>
            </a:br>
            <a:endParaRPr lang="en-US" sz="2400" b="1" smtClean="0">
              <a:solidFill>
                <a:srgbClr val="00B050"/>
              </a:solidFill>
              <a:cs typeface="Aharoni" pitchFamily="2" charset="-79"/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324600"/>
            <a:ext cx="8229600" cy="365125"/>
          </a:xfrm>
        </p:spPr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sp>
        <p:nvSpPr>
          <p:cNvPr id="15363" name="TextBox 2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1</a:t>
            </a:r>
          </a:p>
        </p:txBody>
      </p:sp>
      <p:sp>
        <p:nvSpPr>
          <p:cNvPr id="15364" name="Text Box 4"/>
          <p:cNvSpPr txBox="1">
            <a:spLocks noChangeArrowheads="1"/>
          </p:cNvSpPr>
          <p:nvPr/>
        </p:nvSpPr>
        <p:spPr bwMode="auto">
          <a:xfrm>
            <a:off x="6172200" y="457200"/>
            <a:ext cx="2520950" cy="669925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200" u="sng">
                <a:latin typeface="Times New Roman" pitchFamily="18" charset="0"/>
                <a:ea typeface="ＭＳ Ｐゴシック" charset="-128"/>
                <a:cs typeface="Times New Roman" pitchFamily="18" charset="0"/>
              </a:rPr>
              <a:t>Informal document</a:t>
            </a:r>
            <a:r>
              <a:rPr lang="en-US" sz="1200">
                <a:latin typeface="Times New Roman" pitchFamily="18" charset="0"/>
                <a:ea typeface="ＭＳ Ｐゴシック" charset="-128"/>
                <a:cs typeface="Times New Roman" pitchFamily="18" charset="0"/>
              </a:rPr>
              <a:t> </a:t>
            </a:r>
            <a:r>
              <a:rPr lang="en-US" sz="1400" b="1">
                <a:latin typeface="Times New Roman" pitchFamily="18" charset="0"/>
                <a:ea typeface="ＭＳ Ｐゴシック" charset="-128"/>
                <a:cs typeface="Times New Roman" pitchFamily="18" charset="0"/>
              </a:rPr>
              <a:t>GRB-53-23</a:t>
            </a:r>
            <a:endParaRPr lang="fr-FR" sz="1400" b="1">
              <a:latin typeface="Times New Roman" pitchFamily="18" charset="0"/>
              <a:ea typeface="ＭＳ Ｐゴシック" charset="-128"/>
              <a:cs typeface="Times New Roman" pitchFamily="18" charset="0"/>
            </a:endParaRPr>
          </a:p>
          <a:p>
            <a:r>
              <a:rPr lang="en-US" sz="1200">
                <a:latin typeface="Times New Roman" pitchFamily="18" charset="0"/>
                <a:ea typeface="ＭＳ Ｐゴシック" charset="-128"/>
                <a:cs typeface="Times New Roman" pitchFamily="18" charset="0"/>
              </a:rPr>
              <a:t>(53</a:t>
            </a:r>
            <a:r>
              <a:rPr lang="en-US" sz="1200" baseline="30000">
                <a:latin typeface="Times New Roman" pitchFamily="18" charset="0"/>
                <a:ea typeface="ＭＳ Ｐゴシック" charset="-128"/>
                <a:cs typeface="Times New Roman" pitchFamily="18" charset="0"/>
              </a:rPr>
              <a:t>rd</a:t>
            </a:r>
            <a:r>
              <a:rPr lang="en-US" sz="1200">
                <a:latin typeface="Times New Roman" pitchFamily="18" charset="0"/>
                <a:ea typeface="ＭＳ Ｐゴシック" charset="-128"/>
                <a:cs typeface="Times New Roman" pitchFamily="18" charset="0"/>
              </a:rPr>
              <a:t> GRB, 15-17 February 2011, </a:t>
            </a:r>
            <a:endParaRPr lang="fr-FR" sz="1200">
              <a:latin typeface="Times New Roman" pitchFamily="18" charset="0"/>
              <a:ea typeface="ＭＳ Ｐゴシック" charset="-128"/>
              <a:cs typeface="Times New Roman" pitchFamily="18" charset="0"/>
            </a:endParaRPr>
          </a:p>
          <a:p>
            <a:r>
              <a:rPr lang="en-US" sz="1200">
                <a:latin typeface="Times New Roman" pitchFamily="18" charset="0"/>
                <a:ea typeface="ＭＳ Ｐゴシック" charset="-128"/>
                <a:cs typeface="Times New Roman" pitchFamily="18" charset="0"/>
              </a:rPr>
              <a:t>Agenda item 11)</a:t>
            </a:r>
            <a:endParaRPr lang="fr-FR" b="1">
              <a:latin typeface="Tahoma" pitchFamily="34" charset="0"/>
              <a:ea typeface="ＭＳ Ｐゴシック" charset="-128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extBox 3"/>
          <p:cNvSpPr txBox="1">
            <a:spLocks noChangeArrowheads="1"/>
          </p:cNvSpPr>
          <p:nvPr/>
        </p:nvSpPr>
        <p:spPr bwMode="auto">
          <a:xfrm>
            <a:off x="2789238" y="3200400"/>
            <a:ext cx="3805237" cy="1108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 sz="6600" b="1">
                <a:solidFill>
                  <a:srgbClr val="00B050"/>
                </a:solidFill>
                <a:latin typeface="Calibri" charset="0"/>
              </a:rPr>
              <a:t>Thank You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324600"/>
            <a:ext cx="8229600" cy="365125"/>
          </a:xfrm>
        </p:spPr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sp>
        <p:nvSpPr>
          <p:cNvPr id="26627" name="TextBox 6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10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14300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3600" b="1" u="sng" dirty="0" smtClean="0">
                <a:latin typeface="+mn-lt"/>
              </a:rPr>
              <a:t>Introduction </a:t>
            </a:r>
          </a:p>
        </p:txBody>
      </p:sp>
      <p:sp>
        <p:nvSpPr>
          <p:cNvPr id="21507" name="Content Placeholder 2"/>
          <p:cNvSpPr>
            <a:spLocks noGrp="1"/>
          </p:cNvSpPr>
          <p:nvPr>
            <p:ph idx="1"/>
          </p:nvPr>
        </p:nvSpPr>
        <p:spPr>
          <a:xfrm>
            <a:off x="457200" y="1981200"/>
            <a:ext cx="8229600" cy="3916363"/>
          </a:xfrm>
        </p:spPr>
        <p:txBody>
          <a:bodyPr rtlCol="0">
            <a:normAutofit fontScale="92500" lnSpcReduction="2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2600" b="1" dirty="0" smtClean="0"/>
              <a:t>Activities carried out by EFV Informal Group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600" dirty="0" smtClean="0"/>
              <a:t>Chairman EFV presented the need of EFV 9</a:t>
            </a:r>
            <a:r>
              <a:rPr lang="en-US" sz="2600" baseline="30000" dirty="0" smtClean="0"/>
              <a:t>th</a:t>
            </a:r>
            <a:r>
              <a:rPr lang="en-US" sz="2600" dirty="0" smtClean="0"/>
              <a:t> Session for Noise in GRB Group, to get their input on the evaluation method to be adapted for assessment of Noise.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US" sz="2400" b="1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2600" b="1" dirty="0" smtClean="0"/>
              <a:t>Parameters Considered to assess EFV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600" dirty="0" smtClean="0"/>
              <a:t>CO2 Emissions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600" dirty="0" smtClean="0"/>
              <a:t>Regulated Pollutants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600" b="1" dirty="0" smtClean="0"/>
              <a:t>Noise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600" dirty="0" smtClean="0"/>
              <a:t>Recycling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600" i="1" dirty="0" smtClean="0"/>
              <a:t>Discussions to be continued to freeze Parameters 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324600"/>
            <a:ext cx="8229600" cy="365125"/>
          </a:xfrm>
        </p:spPr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sp>
        <p:nvSpPr>
          <p:cNvPr id="17412" name="TextBox 4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3200" b="1" u="sng" dirty="0" smtClean="0">
                <a:latin typeface="+mn-lt"/>
              </a:rPr>
              <a:t>Guidelines for EFV Assessment Methodology</a:t>
            </a:r>
          </a:p>
        </p:txBody>
      </p:sp>
      <p:sp>
        <p:nvSpPr>
          <p:cNvPr id="22531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525963"/>
          </a:xfrm>
        </p:spPr>
        <p:txBody>
          <a:bodyPr rtlCol="0">
            <a:normAutofit lnSpcReduction="10000"/>
          </a:bodyPr>
          <a:lstStyle/>
          <a:p>
            <a:pPr marL="514350" indent="-51435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400" dirty="0" smtClean="0">
                <a:cs typeface="Arial" pitchFamily="34" charset="0"/>
              </a:rPr>
              <a:t>Information to the customer about the noise performance of the vehicle so that customer can make an intelligent choice for purchase of the vehicle.</a:t>
            </a:r>
            <a:endParaRPr lang="en-US" sz="2400" dirty="0" smtClean="0"/>
          </a:p>
          <a:p>
            <a:pPr marL="514350" indent="-51435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400" dirty="0" smtClean="0"/>
              <a:t>No new mandatory Standard to be developed for EFV noise  assessment. </a:t>
            </a:r>
          </a:p>
          <a:p>
            <a:pPr marL="514350" indent="-51435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400" dirty="0" smtClean="0"/>
              <a:t>Information to be introduced on a voluntary basis</a:t>
            </a:r>
          </a:p>
          <a:p>
            <a:pPr marL="514350" indent="-51435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400" dirty="0" smtClean="0"/>
              <a:t>Approach should be technology/segment neutral</a:t>
            </a:r>
          </a:p>
          <a:p>
            <a:pPr marL="514350" indent="-51435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2400" dirty="0" smtClean="0"/>
              <a:t>Only TTW emissions for assessment of EFV. WTT information to be captured in preamble.</a:t>
            </a:r>
          </a:p>
          <a:p>
            <a:pPr marL="514350" indent="-514350" eaLnBrk="1" fontAlgn="auto" hangingPunct="1">
              <a:spcAft>
                <a:spcPts val="0"/>
              </a:spcAft>
              <a:buFont typeface="Arial" charset="0"/>
              <a:buNone/>
              <a:defRPr/>
            </a:pPr>
            <a:endParaRPr lang="en-US" sz="2400" b="1" dirty="0" smtClean="0"/>
          </a:p>
          <a:p>
            <a:pPr marL="514350" indent="-514350" eaLnBrk="1" fontAlgn="auto" hangingPunct="1">
              <a:spcAft>
                <a:spcPts val="0"/>
              </a:spcAft>
              <a:buFont typeface="Arial" charset="0"/>
              <a:buNone/>
              <a:defRPr/>
            </a:pPr>
            <a:r>
              <a:rPr lang="en-US" sz="2400" dirty="0" smtClean="0"/>
              <a:t>         Need to firm up the thinking and proceed.</a:t>
            </a:r>
          </a:p>
          <a:p>
            <a:pPr marL="514350" indent="-514350" eaLnBrk="1" fontAlgn="auto" hangingPunct="1">
              <a:spcAft>
                <a:spcPts val="0"/>
              </a:spcAft>
              <a:buFont typeface="Arial" charset="0"/>
              <a:buNone/>
              <a:defRPr/>
            </a:pPr>
            <a:endParaRPr lang="en-US" sz="2400" dirty="0" smtClean="0"/>
          </a:p>
          <a:p>
            <a:pPr marL="514350" indent="-514350" eaLnBrk="1" fontAlgn="auto" hangingPunct="1">
              <a:spcAft>
                <a:spcPts val="0"/>
              </a:spcAft>
              <a:buFont typeface="Calibri" charset="0"/>
              <a:buAutoNum type="arabicPeriod"/>
              <a:defRPr/>
            </a:pPr>
            <a:endParaRPr lang="en-US" dirty="0" smtClean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324600"/>
            <a:ext cx="8229600" cy="365125"/>
          </a:xfrm>
        </p:spPr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sp>
        <p:nvSpPr>
          <p:cNvPr id="18436" name="TextBox 4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3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extBox 4"/>
          <p:cNvSpPr txBox="1">
            <a:spLocks noChangeArrowheads="1"/>
          </p:cNvSpPr>
          <p:nvPr/>
        </p:nvSpPr>
        <p:spPr bwMode="auto">
          <a:xfrm>
            <a:off x="381000" y="1371600"/>
            <a:ext cx="8305800" cy="4524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 algn="just">
              <a:lnSpc>
                <a:spcPct val="150000"/>
              </a:lnSpc>
              <a:buFont typeface="Arial" charset="0"/>
              <a:buChar char="•"/>
            </a:pPr>
            <a:r>
              <a:rPr lang="en-US" sz="2400">
                <a:latin typeface="Calibri" charset="0"/>
              </a:rPr>
              <a:t>Summary of GRPE EFV Informal Group working paper no. EFV-07-05, EFV-08-06 was presented in GRB group for input from Noise experts. </a:t>
            </a:r>
          </a:p>
          <a:p>
            <a:pPr marL="457200" indent="-457200" algn="just">
              <a:lnSpc>
                <a:spcPct val="150000"/>
              </a:lnSpc>
            </a:pPr>
            <a:endParaRPr lang="en-US" sz="2400">
              <a:latin typeface="Calibri" charset="0"/>
            </a:endParaRPr>
          </a:p>
          <a:p>
            <a:pPr marL="457200" indent="-457200" algn="just">
              <a:lnSpc>
                <a:spcPct val="150000"/>
              </a:lnSpc>
              <a:buFont typeface="Arial" charset="0"/>
              <a:buChar char="•"/>
            </a:pPr>
            <a:r>
              <a:rPr lang="en-US" sz="2400">
                <a:latin typeface="Calibri" charset="0"/>
              </a:rPr>
              <a:t>OICA presented informal document No. EFV-09-06  highlighting the contribution of Powertrain noise and also Tyre noise over speed ranges.  Tyre Noise is most dominant for Electric Vehicles.</a:t>
            </a:r>
            <a:endParaRPr lang="en-US"/>
          </a:p>
        </p:txBody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563563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3600" b="1" u="sng" dirty="0" smtClean="0">
                <a:latin typeface="+mn-lt"/>
              </a:rPr>
              <a:t>Presentations Made</a:t>
            </a:r>
            <a:endParaRPr lang="en-US" sz="3600" b="1" u="sng" dirty="0">
              <a:latin typeface="+mn-lt"/>
            </a:endParaRP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sp>
        <p:nvSpPr>
          <p:cNvPr id="19460" name="TextBox 10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4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extBox 4"/>
          <p:cNvSpPr txBox="1">
            <a:spLocks noChangeArrowheads="1"/>
          </p:cNvSpPr>
          <p:nvPr/>
        </p:nvSpPr>
        <p:spPr bwMode="auto">
          <a:xfrm>
            <a:off x="457200" y="1778000"/>
            <a:ext cx="8077200" cy="3278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342900" indent="-342900" algn="just">
              <a:lnSpc>
                <a:spcPct val="150000"/>
              </a:lnSpc>
              <a:buFont typeface="Arial" charset="0"/>
              <a:buChar char="•"/>
            </a:pPr>
            <a:r>
              <a:rPr lang="en-US" sz="2400">
                <a:latin typeface="Calibri" charset="0"/>
              </a:rPr>
              <a:t>Should we consider Interior noise for assessment ?</a:t>
            </a:r>
          </a:p>
          <a:p>
            <a:pPr marL="342900" indent="-342900" algn="just">
              <a:lnSpc>
                <a:spcPct val="150000"/>
              </a:lnSpc>
              <a:buFont typeface="Arial" charset="0"/>
              <a:buChar char="•"/>
            </a:pPr>
            <a:r>
              <a:rPr lang="en-US" sz="2400">
                <a:latin typeface="Calibri" charset="0"/>
              </a:rPr>
              <a:t>What method can be adapted for Presenting Noise Data as Consumer Information ?</a:t>
            </a:r>
          </a:p>
          <a:p>
            <a:pPr marL="342900" indent="-342900" algn="just">
              <a:lnSpc>
                <a:spcPct val="150000"/>
              </a:lnSpc>
              <a:buFont typeface="Arial" charset="0"/>
              <a:buChar char="•"/>
            </a:pPr>
            <a:r>
              <a:rPr lang="en-US" sz="2400">
                <a:latin typeface="Calibri" charset="0"/>
              </a:rPr>
              <a:t>How to consider other factors contributing to Noise while  assessment ? </a:t>
            </a:r>
          </a:p>
          <a:p>
            <a:pPr marL="342900" indent="-342900" algn="just">
              <a:lnSpc>
                <a:spcPct val="150000"/>
              </a:lnSpc>
              <a:buFont typeface="Arial" charset="0"/>
              <a:buChar char="•"/>
            </a:pPr>
            <a:endParaRPr lang="en-US"/>
          </a:p>
        </p:txBody>
      </p:sp>
      <p:sp>
        <p:nvSpPr>
          <p:cNvPr id="20482" name="TextBox 6"/>
          <p:cNvSpPr txBox="1">
            <a:spLocks noChangeArrowheads="1"/>
          </p:cNvSpPr>
          <p:nvPr/>
        </p:nvSpPr>
        <p:spPr bwMode="auto">
          <a:xfrm>
            <a:off x="1143000" y="268288"/>
            <a:ext cx="6553200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3600" b="1" u="sng">
                <a:latin typeface="Calibri" charset="0"/>
              </a:rPr>
              <a:t>Open Questions Discussed</a:t>
            </a:r>
          </a:p>
        </p:txBody>
      </p:sp>
      <p:sp>
        <p:nvSpPr>
          <p:cNvPr id="20483" name="Title 1"/>
          <p:cNvSpPr>
            <a:spLocks noGrp="1"/>
          </p:cNvSpPr>
          <p:nvPr>
            <p:ph type="title"/>
          </p:nvPr>
        </p:nvSpPr>
        <p:spPr>
          <a:xfrm>
            <a:off x="533400" y="5791200"/>
            <a:ext cx="8229600" cy="868363"/>
          </a:xfrm>
        </p:spPr>
        <p:txBody>
          <a:bodyPr/>
          <a:lstStyle/>
          <a:p>
            <a:pPr eaLnBrk="1" hangingPunct="1"/>
            <a:r>
              <a:rPr lang="en-US" sz="2800" smtClean="0">
                <a:solidFill>
                  <a:srgbClr val="0070C0"/>
                </a:solidFill>
                <a:latin typeface="Palatino Linotype" pitchFamily="18" charset="0"/>
              </a:rPr>
              <a:t/>
            </a:r>
            <a:br>
              <a:rPr lang="en-US" sz="2800" smtClean="0">
                <a:solidFill>
                  <a:srgbClr val="0070C0"/>
                </a:solidFill>
                <a:latin typeface="Palatino Linotype" pitchFamily="18" charset="0"/>
              </a:rPr>
            </a:br>
            <a:endParaRPr lang="en-US" sz="2800" b="1" smtClean="0">
              <a:solidFill>
                <a:srgbClr val="0070C0"/>
              </a:solidFill>
              <a:latin typeface="Palatino Linotype" pitchFamily="18" charset="0"/>
            </a:endParaRP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sp>
        <p:nvSpPr>
          <p:cNvPr id="20485" name="TextBox 10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2400" smtClean="0"/>
              <a:t>It was discussed whether to consider Internal Noise as one of the factors for assessing EFV?</a:t>
            </a:r>
          </a:p>
          <a:p>
            <a:pPr eaLnBrk="1" hangingPunct="1"/>
            <a:r>
              <a:rPr lang="en-US" sz="2400" smtClean="0"/>
              <a:t>It was concluded that Interior noise is not to be considered for EFV noise assessment as it does not assess Environmental  noise and Interior noise is a choice of customers  and should not be regulated.</a:t>
            </a:r>
          </a:p>
          <a:p>
            <a:pPr eaLnBrk="1" hangingPunct="1"/>
            <a:r>
              <a:rPr lang="en-US" sz="2400" smtClean="0">
                <a:cs typeface="Arial" charset="0"/>
              </a:rPr>
              <a:t>Method of new pass by noise on ISO surface as per ECE R-51 was accepted for performance evaluation of EFV –Noise.</a:t>
            </a:r>
            <a:endParaRPr lang="en-US" sz="2400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sp>
        <p:nvSpPr>
          <p:cNvPr id="21507" name="Rectangle 5"/>
          <p:cNvSpPr>
            <a:spLocks noChangeArrowheads="1"/>
          </p:cNvSpPr>
          <p:nvPr/>
        </p:nvSpPr>
        <p:spPr bwMode="auto">
          <a:xfrm>
            <a:off x="381000" y="381000"/>
            <a:ext cx="8229600" cy="671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342900" indent="-342900">
              <a:lnSpc>
                <a:spcPct val="150000"/>
              </a:lnSpc>
            </a:pPr>
            <a:r>
              <a:rPr lang="en-US" sz="2800" b="1" u="sng">
                <a:latin typeface="Calibri" charset="0"/>
              </a:rPr>
              <a:t>Should Interior noise be considered for assessment ?</a:t>
            </a:r>
          </a:p>
        </p:txBody>
      </p:sp>
      <p:sp>
        <p:nvSpPr>
          <p:cNvPr id="21508" name="TextBox 6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6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eft Arrow 3"/>
          <p:cNvSpPr/>
          <p:nvPr/>
        </p:nvSpPr>
        <p:spPr>
          <a:xfrm>
            <a:off x="4495800" y="1981200"/>
            <a:ext cx="3529013" cy="228600"/>
          </a:xfrm>
          <a:prstGeom prst="leftArrow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2542" name="TextBox 6"/>
          <p:cNvSpPr txBox="1">
            <a:spLocks noChangeArrowheads="1"/>
          </p:cNvSpPr>
          <p:nvPr/>
        </p:nvSpPr>
        <p:spPr bwMode="auto">
          <a:xfrm>
            <a:off x="7397750" y="2286000"/>
            <a:ext cx="1670050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400">
                <a:latin typeface="Calibri" charset="0"/>
              </a:rPr>
              <a:t>74 dB(A)</a:t>
            </a:r>
          </a:p>
          <a:p>
            <a:r>
              <a:rPr lang="en-US" sz="1400">
                <a:latin typeface="Calibri" charset="0"/>
              </a:rPr>
              <a:t>(Limit of M1 Class)</a:t>
            </a:r>
          </a:p>
        </p:txBody>
      </p:sp>
      <p:sp>
        <p:nvSpPr>
          <p:cNvPr id="8" name="Oval 7"/>
          <p:cNvSpPr/>
          <p:nvPr/>
        </p:nvSpPr>
        <p:spPr>
          <a:xfrm>
            <a:off x="6196013" y="1981200"/>
            <a:ext cx="128587" cy="169863"/>
          </a:xfrm>
          <a:prstGeom prst="ellipse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 rot="5400000">
            <a:off x="6096000" y="2133600"/>
            <a:ext cx="3048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45" name="TextBox 31"/>
          <p:cNvSpPr txBox="1">
            <a:spLocks noChangeArrowheads="1"/>
          </p:cNvSpPr>
          <p:nvPr/>
        </p:nvSpPr>
        <p:spPr bwMode="auto">
          <a:xfrm>
            <a:off x="228600" y="228600"/>
            <a:ext cx="8534400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400" b="1" u="sng">
                <a:latin typeface="Calibri" charset="0"/>
              </a:rPr>
              <a:t>How to Represent Exterior Noise data as a Consumer information </a:t>
            </a:r>
            <a:r>
              <a:rPr lang="en-US" sz="2400" b="1">
                <a:latin typeface="Calibri" charset="0"/>
              </a:rPr>
              <a:t>(Measured as per New ECE R-51 Method)</a:t>
            </a:r>
          </a:p>
        </p:txBody>
      </p:sp>
      <p:sp>
        <p:nvSpPr>
          <p:cNvPr id="22546" name="TextBox 33"/>
          <p:cNvSpPr txBox="1">
            <a:spLocks noChangeArrowheads="1"/>
          </p:cNvSpPr>
          <p:nvPr/>
        </p:nvSpPr>
        <p:spPr bwMode="auto">
          <a:xfrm>
            <a:off x="4330700" y="2286000"/>
            <a:ext cx="1233488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400">
                <a:latin typeface="Calibri" charset="0"/>
              </a:rPr>
              <a:t>Min</a:t>
            </a:r>
          </a:p>
          <a:p>
            <a:r>
              <a:rPr lang="en-US" sz="1400">
                <a:latin typeface="Calibri" charset="0"/>
              </a:rPr>
              <a:t>(Sound for EV)</a:t>
            </a:r>
          </a:p>
        </p:txBody>
      </p:sp>
      <p:cxnSp>
        <p:nvCxnSpPr>
          <p:cNvPr id="38" name="Straight Arrow Connector 37"/>
          <p:cNvCxnSpPr/>
          <p:nvPr/>
        </p:nvCxnSpPr>
        <p:spPr>
          <a:xfrm rot="16200000" flipH="1">
            <a:off x="6044406" y="1710532"/>
            <a:ext cx="390525" cy="17462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48" name="TextBox 42"/>
          <p:cNvSpPr txBox="1">
            <a:spLocks noChangeArrowheads="1"/>
          </p:cNvSpPr>
          <p:nvPr/>
        </p:nvSpPr>
        <p:spPr bwMode="auto">
          <a:xfrm>
            <a:off x="4814888" y="1143000"/>
            <a:ext cx="2805112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charset="0"/>
              </a:rPr>
              <a:t>Vehicle under consideration</a:t>
            </a:r>
          </a:p>
        </p:txBody>
      </p:sp>
      <p:sp>
        <p:nvSpPr>
          <p:cNvPr id="22549" name="TextBox 45"/>
          <p:cNvSpPr txBox="1">
            <a:spLocks noChangeArrowheads="1"/>
          </p:cNvSpPr>
          <p:nvPr/>
        </p:nvSpPr>
        <p:spPr bwMode="auto">
          <a:xfrm>
            <a:off x="457200" y="1839913"/>
            <a:ext cx="2611438" cy="36988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b="1">
                <a:latin typeface="Calibri" charset="0"/>
              </a:rPr>
              <a:t>Option 1- As Single value </a:t>
            </a:r>
          </a:p>
        </p:txBody>
      </p:sp>
      <p:sp>
        <p:nvSpPr>
          <p:cNvPr id="22550" name="TextBox 75"/>
          <p:cNvSpPr txBox="1">
            <a:spLocks noChangeArrowheads="1"/>
          </p:cNvSpPr>
          <p:nvPr/>
        </p:nvSpPr>
        <p:spPr bwMode="auto">
          <a:xfrm>
            <a:off x="5949950" y="2286000"/>
            <a:ext cx="60325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400" b="1">
                <a:latin typeface="Calibri" charset="0"/>
              </a:rPr>
              <a:t>dB(A)</a:t>
            </a:r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graphicFrame>
        <p:nvGraphicFramePr>
          <p:cNvPr id="22540" name="Chart 18"/>
          <p:cNvGraphicFramePr>
            <a:graphicFrameLocks/>
          </p:cNvGraphicFramePr>
          <p:nvPr/>
        </p:nvGraphicFramePr>
        <p:xfrm>
          <a:off x="4191000" y="2743200"/>
          <a:ext cx="4572000" cy="2971800"/>
        </p:xfrm>
        <a:graphic>
          <a:graphicData uri="http://schemas.openxmlformats.org/presentationml/2006/ole">
            <p:oleObj spid="_x0000_s22540" r:id="rId4" imgW="4572396" imgH="2975106" progId="Excel.Chart.8">
              <p:embed/>
            </p:oleObj>
          </a:graphicData>
        </a:graphic>
      </p:graphicFrame>
      <p:sp>
        <p:nvSpPr>
          <p:cNvPr id="22552" name="TextBox 20"/>
          <p:cNvSpPr txBox="1">
            <a:spLocks noChangeArrowheads="1"/>
          </p:cNvSpPr>
          <p:nvPr/>
        </p:nvSpPr>
        <p:spPr bwMode="auto">
          <a:xfrm rot="-5400000">
            <a:off x="3425825" y="4346575"/>
            <a:ext cx="1228725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400" b="1">
                <a:latin typeface="Calibri" charset="0"/>
              </a:rPr>
              <a:t>No of vehicles</a:t>
            </a:r>
          </a:p>
        </p:txBody>
      </p:sp>
      <p:sp>
        <p:nvSpPr>
          <p:cNvPr id="22553" name="TextBox 21"/>
          <p:cNvSpPr txBox="1">
            <a:spLocks noChangeArrowheads="1"/>
          </p:cNvSpPr>
          <p:nvPr/>
        </p:nvSpPr>
        <p:spPr bwMode="auto">
          <a:xfrm>
            <a:off x="6172200" y="5638800"/>
            <a:ext cx="60325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1400" b="1">
                <a:latin typeface="Calibri" charset="0"/>
              </a:rPr>
              <a:t>dB(A)</a:t>
            </a:r>
          </a:p>
        </p:txBody>
      </p:sp>
      <p:sp>
        <p:nvSpPr>
          <p:cNvPr id="22554" name="TextBox 23"/>
          <p:cNvSpPr txBox="1">
            <a:spLocks noChangeArrowheads="1"/>
          </p:cNvSpPr>
          <p:nvPr/>
        </p:nvSpPr>
        <p:spPr bwMode="auto">
          <a:xfrm>
            <a:off x="609600" y="4114800"/>
            <a:ext cx="2198688" cy="3698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b="1">
                <a:latin typeface="Calibri" charset="0"/>
              </a:rPr>
              <a:t>Option 2- As Ranking</a:t>
            </a:r>
          </a:p>
        </p:txBody>
      </p:sp>
      <p:sp>
        <p:nvSpPr>
          <p:cNvPr id="22555" name="TextBox 24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7</a:t>
            </a:r>
          </a:p>
        </p:txBody>
      </p:sp>
      <p:sp>
        <p:nvSpPr>
          <p:cNvPr id="22556" name="TextBox 17"/>
          <p:cNvSpPr txBox="1">
            <a:spLocks noChangeArrowheads="1"/>
          </p:cNvSpPr>
          <p:nvPr/>
        </p:nvSpPr>
        <p:spPr bwMode="auto">
          <a:xfrm>
            <a:off x="74613" y="5715000"/>
            <a:ext cx="5594350" cy="6461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b="1">
                <a:latin typeface="Calibri" charset="0"/>
              </a:rPr>
              <a:t>Though it was not concluded, the thinking was to go for </a:t>
            </a:r>
          </a:p>
          <a:p>
            <a:r>
              <a:rPr lang="en-US" b="1">
                <a:latin typeface="Calibri" charset="0"/>
              </a:rPr>
              <a:t>Option 1. Further discussion is needed on this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2400" smtClean="0"/>
              <a:t>It was felt that Vehicle and Tyre noise can be factors for noise assessment. </a:t>
            </a:r>
          </a:p>
          <a:p>
            <a:pPr eaLnBrk="1" hangingPunct="1"/>
            <a:r>
              <a:rPr lang="en-US" sz="2400" smtClean="0"/>
              <a:t> It was suggested to consider other factors (viz. Road surface, Tyre, Traffic Management, Driving Behavior, Infrastructure contribution, Noise Barrier, Town planning etc.) contributing to overall Exterior Noise as a preamble to EFV document on Noise.</a:t>
            </a:r>
          </a:p>
          <a:p>
            <a:pPr eaLnBrk="1" hangingPunct="1"/>
            <a:endParaRPr lang="en-US" sz="2400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6324600"/>
            <a:ext cx="8229600" cy="365125"/>
          </a:xfrm>
        </p:spPr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sp>
        <p:nvSpPr>
          <p:cNvPr id="24579" name="Rectangle 5"/>
          <p:cNvSpPr>
            <a:spLocks noChangeArrowheads="1"/>
          </p:cNvSpPr>
          <p:nvPr/>
        </p:nvSpPr>
        <p:spPr bwMode="auto">
          <a:xfrm>
            <a:off x="381000" y="381000"/>
            <a:ext cx="8229600" cy="671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342900" indent="-342900">
              <a:lnSpc>
                <a:spcPct val="150000"/>
              </a:lnSpc>
            </a:pPr>
            <a:r>
              <a:rPr lang="en-US" sz="2800" b="1" u="sng">
                <a:latin typeface="Calibri" charset="0"/>
              </a:rPr>
              <a:t>How to consider other factors contributing to Noise ? </a:t>
            </a:r>
          </a:p>
        </p:txBody>
      </p:sp>
      <p:sp>
        <p:nvSpPr>
          <p:cNvPr id="24580" name="TextBox 6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8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extBox 4"/>
          <p:cNvSpPr txBox="1">
            <a:spLocks noChangeArrowheads="1"/>
          </p:cNvSpPr>
          <p:nvPr/>
        </p:nvSpPr>
        <p:spPr bwMode="auto">
          <a:xfrm>
            <a:off x="152400" y="1778000"/>
            <a:ext cx="8839200" cy="3648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342900" indent="-342900">
              <a:lnSpc>
                <a:spcPct val="150000"/>
              </a:lnSpc>
              <a:buFont typeface="Arial" charset="0"/>
              <a:buChar char="•"/>
            </a:pPr>
            <a:r>
              <a:rPr lang="en-US" sz="2200">
                <a:latin typeface="Calibri" charset="0"/>
              </a:rPr>
              <a:t>Chairman – EFV recommended to have a task force to come out with a Informal document on EFV Noise before end of 2011.  </a:t>
            </a:r>
          </a:p>
          <a:p>
            <a:pPr marL="342900" indent="-342900">
              <a:lnSpc>
                <a:spcPct val="150000"/>
              </a:lnSpc>
              <a:buFont typeface="Arial" charset="0"/>
              <a:buChar char="•"/>
            </a:pPr>
            <a:r>
              <a:rPr lang="en-US" sz="2200">
                <a:latin typeface="Calibri" charset="0"/>
              </a:rPr>
              <a:t>Task force members may interact to prepare Informal document and meet during next WP- 29 meeting in March 2011. </a:t>
            </a:r>
          </a:p>
          <a:p>
            <a:pPr marL="342900" indent="-342900">
              <a:lnSpc>
                <a:spcPct val="150000"/>
              </a:lnSpc>
              <a:buFont typeface="Arial" charset="0"/>
              <a:buChar char="•"/>
            </a:pPr>
            <a:r>
              <a:rPr lang="en-US" sz="2200">
                <a:latin typeface="Calibri" charset="0"/>
              </a:rPr>
              <a:t>GRB Chairman requested every member to participate in developing Informal document on EFV noise.  It is also suggested to send their comments / suggestions by mail.  </a:t>
            </a:r>
            <a:endParaRPr lang="en-US"/>
          </a:p>
        </p:txBody>
      </p:sp>
      <p:sp>
        <p:nvSpPr>
          <p:cNvPr id="25602" name="TextBox 6"/>
          <p:cNvSpPr txBox="1">
            <a:spLocks noChangeArrowheads="1"/>
          </p:cNvSpPr>
          <p:nvPr/>
        </p:nvSpPr>
        <p:spPr bwMode="auto">
          <a:xfrm>
            <a:off x="2971800" y="268288"/>
            <a:ext cx="2276475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600" b="1" u="sng">
                <a:latin typeface="Calibri" charset="0"/>
              </a:rPr>
              <a:t>Conclusion</a:t>
            </a:r>
          </a:p>
        </p:txBody>
      </p:sp>
      <p:sp>
        <p:nvSpPr>
          <p:cNvPr id="25603" name="Title 1"/>
          <p:cNvSpPr>
            <a:spLocks noGrp="1"/>
          </p:cNvSpPr>
          <p:nvPr>
            <p:ph type="title"/>
          </p:nvPr>
        </p:nvSpPr>
        <p:spPr>
          <a:xfrm>
            <a:off x="533400" y="5791200"/>
            <a:ext cx="8229600" cy="868363"/>
          </a:xfrm>
        </p:spPr>
        <p:txBody>
          <a:bodyPr/>
          <a:lstStyle/>
          <a:p>
            <a:pPr eaLnBrk="1" hangingPunct="1"/>
            <a:r>
              <a:rPr lang="en-US" sz="2800" smtClean="0">
                <a:solidFill>
                  <a:srgbClr val="0070C0"/>
                </a:solidFill>
                <a:latin typeface="Palatino Linotype" pitchFamily="18" charset="0"/>
              </a:rPr>
              <a:t/>
            </a:r>
            <a:br>
              <a:rPr lang="en-US" sz="2800" smtClean="0">
                <a:solidFill>
                  <a:srgbClr val="0070C0"/>
                </a:solidFill>
                <a:latin typeface="Palatino Linotype" pitchFamily="18" charset="0"/>
              </a:rPr>
            </a:br>
            <a:endParaRPr lang="en-US" sz="2800" b="1" smtClean="0">
              <a:solidFill>
                <a:srgbClr val="0070C0"/>
              </a:solidFill>
              <a:latin typeface="Palatino Linotype" pitchFamily="18" charset="0"/>
            </a:endParaRP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ctr">
              <a:defRPr sz="1400">
                <a:solidFill>
                  <a:schemeClr val="accent3">
                    <a:lumMod val="50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>
                <a:latin typeface="+mn-lt"/>
              </a:rPr>
              <a:t>9</a:t>
            </a:r>
            <a:r>
              <a:rPr lang="en-US" baseline="30000" dirty="0" smtClean="0">
                <a:latin typeface="+mn-lt"/>
              </a:rPr>
              <a:t>th</a:t>
            </a:r>
            <a:r>
              <a:rPr lang="en-US" dirty="0" smtClean="0">
                <a:latin typeface="+mn-lt"/>
              </a:rPr>
              <a:t> Informal Group Meeting on Environmentally Friendly Vehicle (EFV) - Noise</a:t>
            </a:r>
            <a:endParaRPr lang="en-US" dirty="0">
              <a:latin typeface="+mn-lt"/>
            </a:endParaRPr>
          </a:p>
        </p:txBody>
      </p:sp>
      <p:sp>
        <p:nvSpPr>
          <p:cNvPr id="25605" name="TextBox 10"/>
          <p:cNvSpPr txBox="1">
            <a:spLocks noChangeArrowheads="1"/>
          </p:cNvSpPr>
          <p:nvPr/>
        </p:nvSpPr>
        <p:spPr bwMode="auto">
          <a:xfrm>
            <a:off x="8686800" y="6477000"/>
            <a:ext cx="457200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600">
                <a:latin typeface="Calibri" charset="0"/>
              </a:rPr>
              <a:t>9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1513</TotalTime>
  <Words>616</Words>
  <Application>Microsoft Office PowerPoint</Application>
  <PresentationFormat>On-screen Show (4:3)</PresentationFormat>
  <Paragraphs>79</Paragraphs>
  <Slides>10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7</vt:i4>
      </vt:variant>
      <vt:variant>
        <vt:lpstr>Design Template</vt:lpstr>
      </vt:variant>
      <vt:variant>
        <vt:i4>12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30" baseType="lpstr">
      <vt:lpstr>Arial</vt:lpstr>
      <vt:lpstr>Calibri</vt:lpstr>
      <vt:lpstr>Aharoni</vt:lpstr>
      <vt:lpstr>Times New Roman</vt:lpstr>
      <vt:lpstr>ＭＳ Ｐゴシック</vt:lpstr>
      <vt:lpstr>Tahoma</vt:lpstr>
      <vt:lpstr>Palatino Linotype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Microsoft Excel Chart</vt:lpstr>
      <vt:lpstr>Outcome of Meeting on “Environmentally Friendly Vehicle”  on Noise   Date : 15th February  2011 </vt:lpstr>
      <vt:lpstr>Introduction </vt:lpstr>
      <vt:lpstr>Guidelines for EFV Assessment Methodology</vt:lpstr>
      <vt:lpstr>Presentations Made</vt:lpstr>
      <vt:lpstr> </vt:lpstr>
      <vt:lpstr>Slide 6</vt:lpstr>
      <vt:lpstr>Slide 7</vt:lpstr>
      <vt:lpstr>Slide 8</vt:lpstr>
      <vt:lpstr> </vt:lpstr>
      <vt:lpstr>Slide 10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N. V. Karanth</dc:creator>
  <cp:lastModifiedBy>Romain HUBERT</cp:lastModifiedBy>
  <cp:revision>132</cp:revision>
  <cp:lastPrinted>2011-02-12T08:19:20Z</cp:lastPrinted>
  <dcterms:created xsi:type="dcterms:W3CDTF">2011-02-06T16:18:44Z</dcterms:created>
  <dcterms:modified xsi:type="dcterms:W3CDTF">2011-02-16T17:50:09Z</dcterms:modified>
</cp:coreProperties>
</file>