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906000" cy="6858000" type="A4"/>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4" d="100"/>
          <a:sy n="84" d="100"/>
        </p:scale>
        <p:origin x="-996" y="-9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1A68878-0AEE-4CC8-883E-27E55106CE63}" type="datetimeFigureOut">
              <a:rPr lang="en-GB"/>
              <a:pPr>
                <a:defRPr/>
              </a:pPr>
              <a:t>09/11/2010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6561865-0A6D-4F5F-AAE9-C5B4180E7EA2}" type="slidenum">
              <a:rPr lang="en-GB"/>
              <a:pPr>
                <a:defRPr/>
              </a:pPr>
              <a:t>‹nr.›</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F30305F-D12C-4F60-A606-CAD23DEEBE4C}" type="datetimeFigureOut">
              <a:rPr lang="en-GB"/>
              <a:pPr>
                <a:defRPr/>
              </a:pPr>
              <a:t>09/11/2010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55DA15E-AE17-4FC4-94D1-6A1CAB3869F6}" type="slidenum">
              <a:rPr lang="en-GB"/>
              <a:pPr>
                <a:defRPr/>
              </a:pPr>
              <a:t>‹nr.›</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BA3CAA9-F303-49E9-A2D8-A363AF2949DC}" type="datetimeFigureOut">
              <a:rPr lang="en-GB"/>
              <a:pPr>
                <a:defRPr/>
              </a:pPr>
              <a:t>09/11/2010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5028FC4-4D50-454D-9833-4504694389E7}" type="slidenum">
              <a:rPr lang="en-GB"/>
              <a:pPr>
                <a:defRPr/>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C12D08A-7AAC-4485-9F44-ABE0D996A97B}" type="datetimeFigureOut">
              <a:rPr lang="en-GB"/>
              <a:pPr>
                <a:defRPr/>
              </a:pPr>
              <a:t>09/11/2010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AF081A6-8A18-44D4-825E-0A666B24657E}" type="slidenum">
              <a:rPr lang="en-GB"/>
              <a:pPr>
                <a:defRPr/>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350B2BD-93ED-493F-8C61-22EFA62DB0D0}" type="datetimeFigureOut">
              <a:rPr lang="en-GB"/>
              <a:pPr>
                <a:defRPr/>
              </a:pPr>
              <a:t>09/11/2010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0B33CF6-DF22-4F8E-BFFC-8082E0D946BF}" type="slidenum">
              <a:rPr lang="en-GB"/>
              <a:pPr>
                <a:defRPr/>
              </a:pPr>
              <a:t>‹nr.›</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B483D98A-32D3-4D46-BE1B-B883A90B1134}" type="datetimeFigureOut">
              <a:rPr lang="en-GB"/>
              <a:pPr>
                <a:defRPr/>
              </a:pPr>
              <a:t>09/11/2010</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B23BBAD-3C9B-4142-A01B-06539FCFFC12}" type="slidenum">
              <a:rPr lang="en-GB"/>
              <a:pPr>
                <a:defRPr/>
              </a:pPr>
              <a:t>‹nr.›</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22C0B4F-7F49-4B65-9B38-1AFEFDFCBE3F}" type="datetimeFigureOut">
              <a:rPr lang="en-GB"/>
              <a:pPr>
                <a:defRPr/>
              </a:pPr>
              <a:t>09/11/2010</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DBE284F-57ED-48B3-8D55-B75C38EC587D}" type="slidenum">
              <a:rPr lang="en-GB"/>
              <a:pPr>
                <a:defRPr/>
              </a:pPr>
              <a:t>‹nr.›</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54F6EA96-C0DF-46AE-A1E8-B8EB1C29D123}" type="datetimeFigureOut">
              <a:rPr lang="en-GB"/>
              <a:pPr>
                <a:defRPr/>
              </a:pPr>
              <a:t>09/11/2010</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DF87635-98BE-492D-B1B3-1CF7A5D3A471}" type="slidenum">
              <a:rPr lang="en-GB"/>
              <a:pPr>
                <a:defRPr/>
              </a:pPr>
              <a:t>‹nr.›</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6EE800-EF1D-4116-A56C-8F2693A0BA84}" type="datetimeFigureOut">
              <a:rPr lang="en-GB"/>
              <a:pPr>
                <a:defRPr/>
              </a:pPr>
              <a:t>09/11/2010</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7F65C41-C3BD-41C9-89A0-1E4A6A3C2AEA}" type="slidenum">
              <a:rPr lang="en-GB"/>
              <a:pPr>
                <a:defRPr/>
              </a:pPr>
              <a:t>‹nr.›</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7DD2E5-BD1C-463D-BA58-B84BBFE34194}" type="datetimeFigureOut">
              <a:rPr lang="en-GB"/>
              <a:pPr>
                <a:defRPr/>
              </a:pPr>
              <a:t>09/11/2010</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84BEFF1-3E6C-4355-9B5C-55AFC1FC65E0}" type="slidenum">
              <a:rPr lang="en-GB"/>
              <a:pPr>
                <a:defRPr/>
              </a:pPr>
              <a:t>‹nr.›</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71603C-B316-416F-BD9C-7C5BB0AFCABE}" type="datetimeFigureOut">
              <a:rPr lang="en-GB"/>
              <a:pPr>
                <a:defRPr/>
              </a:pPr>
              <a:t>09/11/2010</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5E7B924-B676-49A5-947B-A2B5A2B89E79}" type="slidenum">
              <a:rPr lang="en-GB"/>
              <a:pPr>
                <a:defRPr/>
              </a:pPr>
              <a:t>‹nr.›</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B5A94B9-92EA-4A3D-97CD-7C3FF94446EB}" type="datetimeFigureOut">
              <a:rPr lang="en-GB"/>
              <a:pPr>
                <a:defRPr/>
              </a:pPr>
              <a:t>09/11/2010</a:t>
            </a:fld>
            <a:endParaRPr lang="en-GB" dirty="0"/>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3A04A71-5CC3-48AF-8093-F409B068FA48}"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p:cNvPicPr>
            <a:picLocks noChangeAspect="1" noChangeArrowheads="1"/>
          </p:cNvPicPr>
          <p:nvPr/>
        </p:nvPicPr>
        <p:blipFill>
          <a:blip r:embed="rId2"/>
          <a:srcRect/>
          <a:stretch>
            <a:fillRect/>
          </a:stretch>
        </p:blipFill>
        <p:spPr bwMode="auto">
          <a:xfrm>
            <a:off x="273050" y="260350"/>
            <a:ext cx="2740025" cy="1152525"/>
          </a:xfrm>
          <a:prstGeom prst="rect">
            <a:avLst/>
          </a:prstGeom>
          <a:noFill/>
          <a:ln w="9525">
            <a:noFill/>
            <a:miter lim="800000"/>
            <a:headEnd/>
            <a:tailEnd/>
          </a:ln>
        </p:spPr>
      </p:pic>
      <p:sp>
        <p:nvSpPr>
          <p:cNvPr id="13314" name="Rectangle 3"/>
          <p:cNvSpPr>
            <a:spLocks noChangeArrowheads="1"/>
          </p:cNvSpPr>
          <p:nvPr/>
        </p:nvSpPr>
        <p:spPr bwMode="auto">
          <a:xfrm>
            <a:off x="200025" y="2452688"/>
            <a:ext cx="9432925" cy="4216400"/>
          </a:xfrm>
          <a:prstGeom prst="rect">
            <a:avLst/>
          </a:prstGeom>
          <a:noFill/>
          <a:ln w="9525">
            <a:noFill/>
            <a:miter lim="800000"/>
            <a:headEnd/>
            <a:tailEnd/>
          </a:ln>
        </p:spPr>
        <p:txBody>
          <a:bodyPr anchor="ctr">
            <a:spAutoFit/>
          </a:bodyPr>
          <a:lstStyle/>
          <a:p>
            <a:pPr algn="ctr"/>
            <a:r>
              <a:rPr lang="en-GB" sz="3200">
                <a:latin typeface="Calibri" pitchFamily="34" charset="0"/>
                <a:ea typeface="MS Mincho"/>
                <a:cs typeface="Times New Roman" pitchFamily="18" charset="0"/>
              </a:rPr>
              <a:t>Simplification of ECE Type Approval Marking</a:t>
            </a:r>
          </a:p>
          <a:p>
            <a:pPr algn="ctr"/>
            <a:endParaRPr lang="en-GB" sz="3200">
              <a:latin typeface="Calibri" pitchFamily="34" charset="0"/>
              <a:ea typeface="MS Mincho"/>
              <a:cs typeface="Times New Roman" pitchFamily="18" charset="0"/>
            </a:endParaRPr>
          </a:p>
          <a:p>
            <a:pPr algn="ctr"/>
            <a:r>
              <a:rPr lang="en-GB" sz="2400">
                <a:latin typeface="Calibri" pitchFamily="34" charset="0"/>
                <a:ea typeface="MS Mincho"/>
                <a:cs typeface="Times New Roman" pitchFamily="18" charset="0"/>
              </a:rPr>
              <a:t>GTB Taskforce Activity</a:t>
            </a:r>
          </a:p>
          <a:p>
            <a:pPr algn="ctr"/>
            <a:endParaRPr lang="en-GB" sz="2400">
              <a:latin typeface="Calibri" pitchFamily="34" charset="0"/>
              <a:ea typeface="MS Mincho"/>
              <a:cs typeface="Times New Roman" pitchFamily="18" charset="0"/>
            </a:endParaRPr>
          </a:p>
          <a:p>
            <a:pPr algn="ctr"/>
            <a:endParaRPr lang="en-GB" sz="2400">
              <a:latin typeface="Calibri" pitchFamily="34" charset="0"/>
              <a:ea typeface="MS Mincho"/>
              <a:cs typeface="Times New Roman" pitchFamily="18" charset="0"/>
            </a:endParaRPr>
          </a:p>
          <a:p>
            <a:pPr algn="ctr"/>
            <a:endParaRPr lang="en-GB" sz="2400">
              <a:latin typeface="Calibri" pitchFamily="34" charset="0"/>
              <a:ea typeface="MS Mincho"/>
              <a:cs typeface="Times New Roman" pitchFamily="18" charset="0"/>
            </a:endParaRPr>
          </a:p>
          <a:p>
            <a:pPr algn="ctr"/>
            <a:endParaRPr lang="en-GB" sz="2400">
              <a:latin typeface="Calibri" pitchFamily="34" charset="0"/>
              <a:ea typeface="MS Mincho"/>
              <a:cs typeface="Times New Roman" pitchFamily="18" charset="0"/>
            </a:endParaRPr>
          </a:p>
          <a:p>
            <a:pPr algn="ctr"/>
            <a:endParaRPr lang="en-GB" sz="2400">
              <a:latin typeface="Calibri" pitchFamily="34" charset="0"/>
              <a:ea typeface="MS Mincho"/>
              <a:cs typeface="Times New Roman" pitchFamily="18" charset="0"/>
            </a:endParaRPr>
          </a:p>
          <a:p>
            <a:pPr algn="ctr"/>
            <a:endParaRPr lang="en-GB" sz="2400">
              <a:latin typeface="Calibri" pitchFamily="34" charset="0"/>
              <a:ea typeface="MS Mincho"/>
              <a:cs typeface="Times New Roman" pitchFamily="18" charset="0"/>
            </a:endParaRPr>
          </a:p>
          <a:p>
            <a:pPr algn="ctr"/>
            <a:endParaRPr lang="en-GB" sz="2400">
              <a:latin typeface="Calibri" pitchFamily="34" charset="0"/>
              <a:ea typeface="MS Mincho"/>
              <a:cs typeface="Times New Roman" pitchFamily="18" charset="0"/>
            </a:endParaRPr>
          </a:p>
          <a:p>
            <a:pPr algn="r"/>
            <a:r>
              <a:rPr lang="en-GB" sz="1200">
                <a:latin typeface="Calibri" pitchFamily="34" charset="0"/>
                <a:ea typeface="MS Mincho"/>
                <a:cs typeface="Times New Roman" pitchFamily="18" charset="0"/>
              </a:rPr>
              <a:t>10</a:t>
            </a:r>
            <a:r>
              <a:rPr lang="en-GB" sz="1200" baseline="30000">
                <a:latin typeface="Calibri" pitchFamily="34" charset="0"/>
                <a:ea typeface="MS Mincho"/>
                <a:cs typeface="Times New Roman" pitchFamily="18" charset="0"/>
              </a:rPr>
              <a:t>th</a:t>
            </a:r>
            <a:r>
              <a:rPr lang="en-GB" sz="1200">
                <a:latin typeface="Calibri" pitchFamily="34" charset="0"/>
                <a:ea typeface="MS Mincho"/>
                <a:cs typeface="Times New Roman" pitchFamily="18" charset="0"/>
              </a:rPr>
              <a:t> DETA Meeting 08 November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415925" y="260350"/>
            <a:ext cx="9145588" cy="5632450"/>
          </a:xfrm>
          <a:prstGeom prst="rect">
            <a:avLst/>
          </a:prstGeom>
          <a:noFill/>
          <a:ln w="9525">
            <a:noFill/>
            <a:miter lim="800000"/>
            <a:headEnd/>
            <a:tailEnd/>
          </a:ln>
          <a:effectLst/>
        </p:spPr>
        <p:txBody>
          <a:bodyPr anchor="ctr">
            <a:spAutoFit/>
          </a:bodyPr>
          <a:lstStyle/>
          <a:p>
            <a:pPr marL="177800" algn="r">
              <a:defRPr/>
            </a:pPr>
            <a:r>
              <a:rPr lang="en-GB" sz="2000" b="1" dirty="0">
                <a:latin typeface="+mn-lt"/>
                <a:ea typeface="MS Mincho" pitchFamily="49" charset="-128"/>
                <a:cs typeface="Times New Roman" pitchFamily="18" charset="0"/>
              </a:rPr>
              <a:t>The Preferred Approach </a:t>
            </a:r>
          </a:p>
          <a:p>
            <a:pPr algn="just">
              <a:defRPr/>
            </a:pPr>
            <a:endParaRPr lang="en-GB" sz="2000" dirty="0">
              <a:latin typeface="+mn-lt"/>
              <a:ea typeface="MS Mincho" pitchFamily="49" charset="-128"/>
              <a:cs typeface="Times New Roman" pitchFamily="18" charset="0"/>
            </a:endParaRPr>
          </a:p>
          <a:p>
            <a:pPr marL="723900" indent="-368300" algn="just">
              <a:buFont typeface="Courier New" pitchFamily="49" charset="0"/>
              <a:buChar char="o"/>
              <a:defRPr/>
            </a:pPr>
            <a:r>
              <a:rPr lang="en-GB" sz="2000" dirty="0">
                <a:latin typeface="+mn-lt"/>
                <a:ea typeface="MS Mincho" pitchFamily="49" charset="-128"/>
                <a:cs typeface="Times New Roman" pitchFamily="18" charset="0"/>
              </a:rPr>
              <a:t>Remove all but the absolutely essential information relating to the ECE type approval. </a:t>
            </a:r>
            <a:endParaRPr lang="en-GB" sz="1000" dirty="0">
              <a:latin typeface="+mn-lt"/>
              <a:ea typeface="MS Mincho" pitchFamily="49" charset="-128"/>
              <a:cs typeface="Times New Roman" pitchFamily="18" charset="0"/>
            </a:endParaRPr>
          </a:p>
          <a:p>
            <a:pPr marL="723900" indent="-368300" algn="just">
              <a:defRPr/>
            </a:pPr>
            <a:endParaRPr lang="en-GB" sz="1000" dirty="0">
              <a:latin typeface="+mn-lt"/>
              <a:ea typeface="MS Mincho" pitchFamily="49" charset="-128"/>
              <a:cs typeface="Times New Roman" pitchFamily="18" charset="0"/>
            </a:endParaRPr>
          </a:p>
          <a:p>
            <a:pPr marL="723900" indent="-368300" algn="just">
              <a:buFont typeface="Courier New" pitchFamily="49" charset="0"/>
              <a:buChar char="o"/>
              <a:defRPr/>
            </a:pPr>
            <a:r>
              <a:rPr lang="en-GB" sz="2000" dirty="0">
                <a:latin typeface="+mn-lt"/>
                <a:ea typeface="MS Mincho" pitchFamily="49" charset="-128"/>
                <a:cs typeface="Times New Roman" pitchFamily="18" charset="0"/>
              </a:rPr>
              <a:t>All detail of the type approved devices will be provided on the database</a:t>
            </a:r>
          </a:p>
          <a:p>
            <a:pPr marL="723900" indent="-368300" algn="just">
              <a:buFont typeface="Courier New" pitchFamily="49" charset="0"/>
              <a:buChar char="o"/>
              <a:defRPr/>
            </a:pPr>
            <a:endParaRPr lang="en-GB" sz="1000" dirty="0">
              <a:latin typeface="+mn-lt"/>
              <a:ea typeface="MS Mincho" pitchFamily="49" charset="-128"/>
              <a:cs typeface="Times New Roman" pitchFamily="18" charset="0"/>
            </a:endParaRPr>
          </a:p>
          <a:p>
            <a:pPr marL="723900" indent="-368300" algn="just">
              <a:buFont typeface="Courier New" pitchFamily="49" charset="0"/>
              <a:buChar char="o"/>
              <a:defRPr/>
            </a:pPr>
            <a:r>
              <a:rPr lang="en-GB" sz="2000" dirty="0">
                <a:latin typeface="+mn-lt"/>
                <a:ea typeface="MS Mincho" pitchFamily="49" charset="-128"/>
                <a:cs typeface="Times New Roman" pitchFamily="18" charset="0"/>
              </a:rPr>
              <a:t>It is only necessary to mark the product with the manufacturers name and a unique internationally recognised identifying mark and number. </a:t>
            </a:r>
          </a:p>
          <a:p>
            <a:pPr marL="723900" indent="-368300" algn="just">
              <a:buFont typeface="Courier New" pitchFamily="49" charset="0"/>
              <a:buChar char="o"/>
              <a:defRPr/>
            </a:pPr>
            <a:endParaRPr lang="en-GB" sz="1000" dirty="0">
              <a:latin typeface="+mn-lt"/>
              <a:ea typeface="MS Mincho" pitchFamily="49" charset="-128"/>
              <a:cs typeface="Times New Roman" pitchFamily="18" charset="0"/>
            </a:endParaRPr>
          </a:p>
          <a:p>
            <a:pPr marL="723900" indent="-368300" algn="just">
              <a:buFont typeface="Courier New" pitchFamily="49" charset="0"/>
              <a:buChar char="o"/>
              <a:defRPr/>
            </a:pPr>
            <a:r>
              <a:rPr lang="en-GB" sz="2000" dirty="0">
                <a:latin typeface="+mn-lt"/>
                <a:ea typeface="MS Mincho" pitchFamily="49" charset="-128"/>
                <a:cs typeface="Times New Roman" pitchFamily="18" charset="0"/>
              </a:rPr>
              <a:t>The ETAES database automatically allocates a unique sequential number that can be marked on the device to provide the initial entry into the database. </a:t>
            </a:r>
          </a:p>
          <a:p>
            <a:pPr marL="723900" indent="-368300" algn="just">
              <a:buFont typeface="Courier New" pitchFamily="49" charset="0"/>
              <a:buChar char="o"/>
              <a:defRPr/>
            </a:pPr>
            <a:endParaRPr lang="en-GB" sz="1000" dirty="0">
              <a:latin typeface="+mn-lt"/>
              <a:ea typeface="MS Mincho" pitchFamily="49" charset="-128"/>
              <a:cs typeface="Times New Roman" pitchFamily="18" charset="0"/>
            </a:endParaRPr>
          </a:p>
          <a:p>
            <a:pPr marL="723900" indent="-368300" algn="just">
              <a:buFont typeface="Courier New" pitchFamily="49" charset="0"/>
              <a:buChar char="o"/>
              <a:defRPr/>
            </a:pPr>
            <a:r>
              <a:rPr lang="en-GB" sz="2000" dirty="0">
                <a:latin typeface="+mn-lt"/>
                <a:ea typeface="MS Mincho" pitchFamily="49" charset="-128"/>
                <a:cs typeface="Times New Roman" pitchFamily="18" charset="0"/>
              </a:rPr>
              <a:t>Upon entry to the ETAES database, immediate access can be provided to all the markings defined in the UNECE regulations associated with the specific device.</a:t>
            </a:r>
          </a:p>
          <a:p>
            <a:pPr algn="just">
              <a:defRPr/>
            </a:pPr>
            <a:endParaRPr lang="en-GB" sz="2000" dirty="0">
              <a:latin typeface="+mn-lt"/>
              <a:ea typeface="MS Mincho" pitchFamily="49" charset="-128"/>
              <a:cs typeface="Times New Roman" pitchFamily="18" charset="0"/>
            </a:endParaRPr>
          </a:p>
          <a:p>
            <a:pPr marL="177800" algn="just">
              <a:defRPr/>
            </a:pPr>
            <a:r>
              <a:rPr lang="en-GB" sz="2000" dirty="0">
                <a:latin typeface="+mn-lt"/>
                <a:ea typeface="MS Mincho" pitchFamily="49" charset="-128"/>
                <a:cs typeface="Times New Roman" pitchFamily="18" charset="0"/>
              </a:rPr>
              <a:t>GTB is convinced  that the DETA database is capable of meeting all requirements to allow simplification of the approval markings. Prefers to concentrate resources on the simplification of the markings .</a:t>
            </a:r>
          </a:p>
          <a:p>
            <a:pPr algn="just">
              <a:defRPr/>
            </a:pPr>
            <a:endParaRPr lang="en-GB" sz="2000" dirty="0">
              <a:latin typeface="+mn-lt"/>
              <a:cs typeface="Arial" pitchFamily="34" charset="0"/>
            </a:endParaRPr>
          </a:p>
        </p:txBody>
      </p:sp>
      <p:sp>
        <p:nvSpPr>
          <p:cNvPr id="14338" name="Rectangle 5"/>
          <p:cNvSpPr>
            <a:spLocks noChangeArrowheads="1"/>
          </p:cNvSpPr>
          <p:nvPr/>
        </p:nvSpPr>
        <p:spPr bwMode="auto">
          <a:xfrm>
            <a:off x="0" y="2543175"/>
            <a:ext cx="9906000" cy="457200"/>
          </a:xfrm>
          <a:prstGeom prst="rect">
            <a:avLst/>
          </a:prstGeom>
          <a:noFill/>
          <a:ln w="9525">
            <a:noFill/>
            <a:miter lim="800000"/>
            <a:headEnd/>
            <a:tailEnd/>
          </a:ln>
        </p:spPr>
        <p:txBody>
          <a:bodyPr wrap="none" anchor="ctr">
            <a:spAutoFit/>
          </a:bodyPr>
          <a:lstStyle/>
          <a:p>
            <a:endParaRPr lang="nl-NL"/>
          </a:p>
        </p:txBody>
      </p:sp>
      <p:grpSp>
        <p:nvGrpSpPr>
          <p:cNvPr id="2" name="Group 14"/>
          <p:cNvGrpSpPr>
            <a:grpSpLocks/>
          </p:cNvGrpSpPr>
          <p:nvPr/>
        </p:nvGrpSpPr>
        <p:grpSpPr bwMode="auto">
          <a:xfrm>
            <a:off x="0" y="6115050"/>
            <a:ext cx="9906000" cy="628650"/>
            <a:chOff x="0" y="6114504"/>
            <a:chExt cx="9906000" cy="629196"/>
          </a:xfrm>
        </p:grpSpPr>
        <p:grpSp>
          <p:nvGrpSpPr>
            <p:cNvPr id="14340" name="Group 10"/>
            <p:cNvGrpSpPr>
              <a:grpSpLocks/>
            </p:cNvGrpSpPr>
            <p:nvPr/>
          </p:nvGrpSpPr>
          <p:grpSpPr bwMode="auto">
            <a:xfrm>
              <a:off x="111572" y="6167636"/>
              <a:ext cx="6226648" cy="576064"/>
              <a:chOff x="272480" y="260648"/>
              <a:chExt cx="6226648" cy="576064"/>
            </a:xfrm>
          </p:grpSpPr>
          <p:pic>
            <p:nvPicPr>
              <p:cNvPr id="14343" name="Picture 2"/>
              <p:cNvPicPr>
                <a:picLocks noChangeAspect="1" noChangeArrowheads="1"/>
              </p:cNvPicPr>
              <p:nvPr/>
            </p:nvPicPr>
            <p:blipFill>
              <a:blip r:embed="rId2"/>
              <a:srcRect/>
              <a:stretch>
                <a:fillRect/>
              </a:stretch>
            </p:blipFill>
            <p:spPr bwMode="auto">
              <a:xfrm>
                <a:off x="272480" y="260648"/>
                <a:ext cx="1370258" cy="576064"/>
              </a:xfrm>
              <a:prstGeom prst="rect">
                <a:avLst/>
              </a:prstGeom>
              <a:noFill/>
              <a:ln w="9525">
                <a:noFill/>
                <a:miter lim="800000"/>
                <a:headEnd/>
                <a:tailEnd/>
              </a:ln>
            </p:spPr>
          </p:pic>
          <p:sp>
            <p:nvSpPr>
              <p:cNvPr id="14344" name="Rectangle 9"/>
              <p:cNvSpPr>
                <a:spLocks noChangeArrowheads="1"/>
              </p:cNvSpPr>
              <p:nvPr/>
            </p:nvSpPr>
            <p:spPr bwMode="auto">
              <a:xfrm>
                <a:off x="3097684" y="402332"/>
                <a:ext cx="3401444" cy="307777"/>
              </a:xfrm>
              <a:prstGeom prst="rect">
                <a:avLst/>
              </a:prstGeom>
              <a:noFill/>
              <a:ln w="9525">
                <a:noFill/>
                <a:miter lim="800000"/>
                <a:headEnd/>
                <a:tailEnd/>
              </a:ln>
            </p:spPr>
            <p:txBody>
              <a:bodyPr wrap="none">
                <a:spAutoFit/>
              </a:bodyPr>
              <a:lstStyle/>
              <a:p>
                <a:pPr algn="ctr"/>
                <a:r>
                  <a:rPr lang="en-GB" sz="1400">
                    <a:latin typeface="Calibri" pitchFamily="34" charset="0"/>
                    <a:ea typeface="MS Mincho"/>
                    <a:cs typeface="Times New Roman" pitchFamily="18" charset="0"/>
                  </a:rPr>
                  <a:t>Simplification of ECE Type Approval Marking</a:t>
                </a:r>
              </a:p>
            </p:txBody>
          </p:sp>
        </p:grpSp>
        <p:sp>
          <p:nvSpPr>
            <p:cNvPr id="14341" name="Rectangle 11"/>
            <p:cNvSpPr>
              <a:spLocks noChangeArrowheads="1"/>
            </p:cNvSpPr>
            <p:nvPr/>
          </p:nvSpPr>
          <p:spPr bwMode="auto">
            <a:xfrm>
              <a:off x="7051403" y="6347420"/>
              <a:ext cx="2582117" cy="276999"/>
            </a:xfrm>
            <a:prstGeom prst="rect">
              <a:avLst/>
            </a:prstGeom>
            <a:noFill/>
            <a:ln w="9525">
              <a:noFill/>
              <a:miter lim="800000"/>
              <a:headEnd/>
              <a:tailEnd/>
            </a:ln>
          </p:spPr>
          <p:txBody>
            <a:bodyPr wrap="none">
              <a:spAutoFit/>
            </a:bodyPr>
            <a:lstStyle/>
            <a:p>
              <a:pPr algn="r"/>
              <a:r>
                <a:rPr lang="en-GB" sz="1200">
                  <a:latin typeface="Calibri" pitchFamily="34" charset="0"/>
                </a:rPr>
                <a:t>10</a:t>
              </a:r>
              <a:r>
                <a:rPr lang="en-GB" sz="1200" baseline="30000">
                  <a:latin typeface="Calibri" pitchFamily="34" charset="0"/>
                </a:rPr>
                <a:t>th</a:t>
              </a:r>
              <a:r>
                <a:rPr lang="en-GB" sz="1200">
                  <a:latin typeface="Calibri" pitchFamily="34" charset="0"/>
                </a:rPr>
                <a:t> DETA Meeting 08 November 2010</a:t>
              </a:r>
            </a:p>
          </p:txBody>
        </p:sp>
        <p:cxnSp>
          <p:nvCxnSpPr>
            <p:cNvPr id="14" name="Straight Connector 13"/>
            <p:cNvCxnSpPr/>
            <p:nvPr/>
          </p:nvCxnSpPr>
          <p:spPr>
            <a:xfrm>
              <a:off x="0" y="6114504"/>
              <a:ext cx="9906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Object 1"/>
          <p:cNvPicPr>
            <a:picLocks noChangeArrowheads="1"/>
          </p:cNvPicPr>
          <p:nvPr/>
        </p:nvPicPr>
        <p:blipFill>
          <a:blip r:embed="rId2"/>
          <a:srcRect l="-9517" t="-192" r="-9048" b="-7422"/>
          <a:stretch>
            <a:fillRect/>
          </a:stretch>
        </p:blipFill>
        <p:spPr bwMode="auto">
          <a:xfrm>
            <a:off x="3440113" y="2060575"/>
            <a:ext cx="2952750" cy="1800225"/>
          </a:xfrm>
          <a:prstGeom prst="rect">
            <a:avLst/>
          </a:prstGeom>
          <a:noFill/>
          <a:ln w="9525">
            <a:noFill/>
            <a:miter lim="800000"/>
            <a:headEnd/>
            <a:tailEnd/>
          </a:ln>
        </p:spPr>
      </p:pic>
      <p:pic>
        <p:nvPicPr>
          <p:cNvPr id="15362" name="Picture 1"/>
          <p:cNvPicPr>
            <a:picLocks noChangeAspect="1" noChangeArrowheads="1"/>
          </p:cNvPicPr>
          <p:nvPr/>
        </p:nvPicPr>
        <p:blipFill>
          <a:blip r:embed="rId3"/>
          <a:srcRect/>
          <a:stretch>
            <a:fillRect/>
          </a:stretch>
        </p:blipFill>
        <p:spPr bwMode="auto">
          <a:xfrm>
            <a:off x="101600" y="5229225"/>
            <a:ext cx="9705975" cy="647700"/>
          </a:xfrm>
          <a:prstGeom prst="rect">
            <a:avLst/>
          </a:prstGeom>
          <a:noFill/>
          <a:ln w="9525">
            <a:noFill/>
            <a:miter lim="800000"/>
            <a:headEnd/>
            <a:tailEnd/>
          </a:ln>
        </p:spPr>
      </p:pic>
      <p:sp>
        <p:nvSpPr>
          <p:cNvPr id="15363" name="Rectangle 3"/>
          <p:cNvSpPr>
            <a:spLocks noChangeArrowheads="1"/>
          </p:cNvSpPr>
          <p:nvPr/>
        </p:nvSpPr>
        <p:spPr bwMode="auto">
          <a:xfrm>
            <a:off x="631825" y="260350"/>
            <a:ext cx="8929688" cy="400050"/>
          </a:xfrm>
          <a:prstGeom prst="rect">
            <a:avLst/>
          </a:prstGeom>
          <a:noFill/>
          <a:ln w="9525">
            <a:noFill/>
            <a:miter lim="800000"/>
            <a:headEnd/>
            <a:tailEnd/>
          </a:ln>
        </p:spPr>
        <p:txBody>
          <a:bodyPr anchor="ctr">
            <a:spAutoFit/>
          </a:bodyPr>
          <a:lstStyle/>
          <a:p>
            <a:pPr algn="r" eaLnBrk="0" hangingPunct="0"/>
            <a:r>
              <a:rPr lang="en-GB" sz="2000" b="1">
                <a:latin typeface="Calibri" pitchFamily="34" charset="0"/>
                <a:ea typeface="MS Mincho"/>
                <a:cs typeface="Times New Roman" pitchFamily="18" charset="0"/>
              </a:rPr>
              <a:t>An Example of the Simplified Marking </a:t>
            </a:r>
          </a:p>
        </p:txBody>
      </p:sp>
      <p:sp>
        <p:nvSpPr>
          <p:cNvPr id="15364" name="Rectangle 4"/>
          <p:cNvSpPr>
            <a:spLocks noChangeArrowheads="1"/>
          </p:cNvSpPr>
          <p:nvPr/>
        </p:nvSpPr>
        <p:spPr bwMode="auto">
          <a:xfrm>
            <a:off x="273050" y="4797425"/>
            <a:ext cx="6373813" cy="400050"/>
          </a:xfrm>
          <a:prstGeom prst="rect">
            <a:avLst/>
          </a:prstGeom>
          <a:noFill/>
          <a:ln w="9525">
            <a:noFill/>
            <a:miter lim="800000"/>
            <a:headEnd/>
            <a:tailEnd/>
          </a:ln>
        </p:spPr>
        <p:txBody>
          <a:bodyPr wrap="none" anchor="ctr">
            <a:spAutoFit/>
          </a:bodyPr>
          <a:lstStyle/>
          <a:p>
            <a:pPr algn="ctr"/>
            <a:r>
              <a:rPr lang="en-GB" sz="2000">
                <a:latin typeface="Calibri" pitchFamily="34" charset="0"/>
                <a:ea typeface="MS Mincho"/>
                <a:cs typeface="Times New Roman" pitchFamily="18" charset="0"/>
              </a:rPr>
              <a:t>This marking would replace complex arrangements such as:</a:t>
            </a:r>
          </a:p>
        </p:txBody>
      </p:sp>
      <p:sp>
        <p:nvSpPr>
          <p:cNvPr id="15365" name="Rectangle 5"/>
          <p:cNvSpPr>
            <a:spLocks noChangeArrowheads="1"/>
          </p:cNvSpPr>
          <p:nvPr/>
        </p:nvSpPr>
        <p:spPr bwMode="auto">
          <a:xfrm>
            <a:off x="0" y="2565400"/>
            <a:ext cx="9906000" cy="457200"/>
          </a:xfrm>
          <a:prstGeom prst="rect">
            <a:avLst/>
          </a:prstGeom>
          <a:noFill/>
          <a:ln w="9525">
            <a:noFill/>
            <a:miter lim="800000"/>
            <a:headEnd/>
            <a:tailEnd/>
          </a:ln>
        </p:spPr>
        <p:txBody>
          <a:bodyPr wrap="none" anchor="ctr">
            <a:spAutoFit/>
          </a:bodyPr>
          <a:lstStyle/>
          <a:p>
            <a:endParaRPr lang="nl-NL"/>
          </a:p>
        </p:txBody>
      </p:sp>
      <p:grpSp>
        <p:nvGrpSpPr>
          <p:cNvPr id="15366" name="Group 7"/>
          <p:cNvGrpSpPr>
            <a:grpSpLocks/>
          </p:cNvGrpSpPr>
          <p:nvPr/>
        </p:nvGrpSpPr>
        <p:grpSpPr bwMode="auto">
          <a:xfrm>
            <a:off x="0" y="6115050"/>
            <a:ext cx="9906000" cy="628650"/>
            <a:chOff x="0" y="6114504"/>
            <a:chExt cx="9906000" cy="629196"/>
          </a:xfrm>
        </p:grpSpPr>
        <p:grpSp>
          <p:nvGrpSpPr>
            <p:cNvPr id="15367" name="Group 10"/>
            <p:cNvGrpSpPr>
              <a:grpSpLocks/>
            </p:cNvGrpSpPr>
            <p:nvPr/>
          </p:nvGrpSpPr>
          <p:grpSpPr bwMode="auto">
            <a:xfrm>
              <a:off x="111572" y="6167636"/>
              <a:ext cx="6226648" cy="576064"/>
              <a:chOff x="272480" y="260648"/>
              <a:chExt cx="6226648" cy="576064"/>
            </a:xfrm>
          </p:grpSpPr>
          <p:pic>
            <p:nvPicPr>
              <p:cNvPr id="15370" name="Picture 2"/>
              <p:cNvPicPr>
                <a:picLocks noChangeAspect="1" noChangeArrowheads="1"/>
              </p:cNvPicPr>
              <p:nvPr/>
            </p:nvPicPr>
            <p:blipFill>
              <a:blip r:embed="rId4"/>
              <a:srcRect/>
              <a:stretch>
                <a:fillRect/>
              </a:stretch>
            </p:blipFill>
            <p:spPr bwMode="auto">
              <a:xfrm>
                <a:off x="272480" y="260648"/>
                <a:ext cx="1370258" cy="576064"/>
              </a:xfrm>
              <a:prstGeom prst="rect">
                <a:avLst/>
              </a:prstGeom>
              <a:noFill/>
              <a:ln w="9525">
                <a:noFill/>
                <a:miter lim="800000"/>
                <a:headEnd/>
                <a:tailEnd/>
              </a:ln>
            </p:spPr>
          </p:pic>
          <p:sp>
            <p:nvSpPr>
              <p:cNvPr id="15371" name="Rectangle 12"/>
              <p:cNvSpPr>
                <a:spLocks noChangeArrowheads="1"/>
              </p:cNvSpPr>
              <p:nvPr/>
            </p:nvSpPr>
            <p:spPr bwMode="auto">
              <a:xfrm>
                <a:off x="3097684" y="402332"/>
                <a:ext cx="3401444" cy="307777"/>
              </a:xfrm>
              <a:prstGeom prst="rect">
                <a:avLst/>
              </a:prstGeom>
              <a:noFill/>
              <a:ln w="9525">
                <a:noFill/>
                <a:miter lim="800000"/>
                <a:headEnd/>
                <a:tailEnd/>
              </a:ln>
            </p:spPr>
            <p:txBody>
              <a:bodyPr wrap="none">
                <a:spAutoFit/>
              </a:bodyPr>
              <a:lstStyle/>
              <a:p>
                <a:pPr algn="ctr"/>
                <a:r>
                  <a:rPr lang="en-GB" sz="1400">
                    <a:latin typeface="Calibri" pitchFamily="34" charset="0"/>
                    <a:ea typeface="MS Mincho"/>
                    <a:cs typeface="Times New Roman" pitchFamily="18" charset="0"/>
                  </a:rPr>
                  <a:t>Simplification of ECE Type Approval Marking</a:t>
                </a:r>
              </a:p>
            </p:txBody>
          </p:sp>
        </p:grpSp>
        <p:sp>
          <p:nvSpPr>
            <p:cNvPr id="15368" name="Rectangle 9"/>
            <p:cNvSpPr>
              <a:spLocks noChangeArrowheads="1"/>
            </p:cNvSpPr>
            <p:nvPr/>
          </p:nvSpPr>
          <p:spPr bwMode="auto">
            <a:xfrm>
              <a:off x="7051403" y="6347420"/>
              <a:ext cx="2582117" cy="276999"/>
            </a:xfrm>
            <a:prstGeom prst="rect">
              <a:avLst/>
            </a:prstGeom>
            <a:noFill/>
            <a:ln w="9525">
              <a:noFill/>
              <a:miter lim="800000"/>
              <a:headEnd/>
              <a:tailEnd/>
            </a:ln>
          </p:spPr>
          <p:txBody>
            <a:bodyPr wrap="none">
              <a:spAutoFit/>
            </a:bodyPr>
            <a:lstStyle/>
            <a:p>
              <a:pPr algn="r"/>
              <a:r>
                <a:rPr lang="en-GB" sz="1200">
                  <a:latin typeface="Calibri" pitchFamily="34" charset="0"/>
                </a:rPr>
                <a:t>10</a:t>
              </a:r>
              <a:r>
                <a:rPr lang="en-GB" sz="1200" baseline="30000">
                  <a:latin typeface="Calibri" pitchFamily="34" charset="0"/>
                </a:rPr>
                <a:t>th</a:t>
              </a:r>
              <a:r>
                <a:rPr lang="en-GB" sz="1200">
                  <a:latin typeface="Calibri" pitchFamily="34" charset="0"/>
                </a:rPr>
                <a:t> DETA Meeting 08 November 2010</a:t>
              </a:r>
            </a:p>
          </p:txBody>
        </p:sp>
        <p:cxnSp>
          <p:nvCxnSpPr>
            <p:cNvPr id="11" name="Straight Connector 10"/>
            <p:cNvCxnSpPr/>
            <p:nvPr/>
          </p:nvCxnSpPr>
          <p:spPr>
            <a:xfrm>
              <a:off x="0" y="6114504"/>
              <a:ext cx="9906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050" y="260350"/>
            <a:ext cx="9359900" cy="5170488"/>
          </a:xfrm>
          <a:prstGeom prst="rect">
            <a:avLst/>
          </a:prstGeom>
          <a:noFill/>
        </p:spPr>
        <p:txBody>
          <a:bodyPr>
            <a:spAutoFit/>
          </a:bodyPr>
          <a:lstStyle/>
          <a:p>
            <a:pPr algn="r" fontAlgn="auto">
              <a:spcBef>
                <a:spcPts val="0"/>
              </a:spcBef>
              <a:spcAft>
                <a:spcPts val="0"/>
              </a:spcAft>
              <a:defRPr/>
            </a:pPr>
            <a:r>
              <a:rPr lang="en-GB" sz="2000" b="1" dirty="0">
                <a:latin typeface="+mn-lt"/>
                <a:cs typeface="+mn-cs"/>
              </a:rPr>
              <a:t>Questions to be Addressed</a:t>
            </a:r>
          </a:p>
          <a:p>
            <a:pPr fontAlgn="auto">
              <a:spcBef>
                <a:spcPts val="0"/>
              </a:spcBef>
              <a:spcAft>
                <a:spcPts val="0"/>
              </a:spcAft>
              <a:defRPr/>
            </a:pPr>
            <a:r>
              <a:rPr lang="en-GB" sz="2000" dirty="0">
                <a:latin typeface="+mn-lt"/>
                <a:cs typeface="+mn-cs"/>
              </a:rPr>
              <a:t> </a:t>
            </a:r>
          </a:p>
          <a:p>
            <a:pPr marL="717550" indent="-361950" fontAlgn="auto">
              <a:spcBef>
                <a:spcPts val="0"/>
              </a:spcBef>
              <a:spcAft>
                <a:spcPts val="0"/>
              </a:spcAft>
              <a:buFont typeface="Courier New" pitchFamily="49" charset="0"/>
              <a:buChar char="o"/>
              <a:defRPr/>
            </a:pPr>
            <a:r>
              <a:rPr lang="en-GB" sz="2000" dirty="0">
                <a:latin typeface="+mn-lt"/>
                <a:cs typeface="+mn-cs"/>
              </a:rPr>
              <a:t>Who are the users of the markings? (Approval authorities, enforcement agencies, companies involved in benchmarking etc.)</a:t>
            </a:r>
          </a:p>
          <a:p>
            <a:pPr marL="717550" indent="-361950" fontAlgn="auto">
              <a:spcBef>
                <a:spcPts val="0"/>
              </a:spcBef>
              <a:spcAft>
                <a:spcPts val="0"/>
              </a:spcAft>
              <a:buFont typeface="Courier New" pitchFamily="49" charset="0"/>
              <a:buChar char="o"/>
              <a:defRPr/>
            </a:pPr>
            <a:endParaRPr lang="en-GB" sz="1000" dirty="0">
              <a:latin typeface="+mn-lt"/>
              <a:cs typeface="+mn-cs"/>
            </a:endParaRPr>
          </a:p>
          <a:p>
            <a:pPr marL="717550" indent="-361950" fontAlgn="auto">
              <a:spcBef>
                <a:spcPts val="0"/>
              </a:spcBef>
              <a:spcAft>
                <a:spcPts val="0"/>
              </a:spcAft>
              <a:buFont typeface="Courier New" pitchFamily="49" charset="0"/>
              <a:buChar char="o"/>
              <a:defRPr/>
            </a:pPr>
            <a:r>
              <a:rPr lang="en-GB" sz="2000" dirty="0">
                <a:latin typeface="+mn-lt"/>
                <a:cs typeface="+mn-cs"/>
              </a:rPr>
              <a:t>What markings are required to be present on the device, either as indelible markings or as information on a printed label?</a:t>
            </a:r>
          </a:p>
          <a:p>
            <a:pPr marL="717550" indent="-361950" fontAlgn="auto">
              <a:spcBef>
                <a:spcPts val="0"/>
              </a:spcBef>
              <a:spcAft>
                <a:spcPts val="0"/>
              </a:spcAft>
              <a:buFont typeface="Courier New" pitchFamily="49" charset="0"/>
              <a:buChar char="o"/>
              <a:defRPr/>
            </a:pPr>
            <a:endParaRPr lang="en-GB" sz="1000" dirty="0">
              <a:latin typeface="+mn-lt"/>
              <a:cs typeface="+mn-cs"/>
            </a:endParaRPr>
          </a:p>
          <a:p>
            <a:pPr marL="717550" indent="-361950" fontAlgn="auto">
              <a:spcBef>
                <a:spcPts val="0"/>
              </a:spcBef>
              <a:spcAft>
                <a:spcPts val="0"/>
              </a:spcAft>
              <a:buFont typeface="Courier New" pitchFamily="49" charset="0"/>
              <a:buChar char="o"/>
              <a:defRPr/>
            </a:pPr>
            <a:r>
              <a:rPr lang="en-GB" sz="2000" dirty="0">
                <a:latin typeface="+mn-lt"/>
                <a:cs typeface="+mn-cs"/>
              </a:rPr>
              <a:t>What information should be publicly available on the opening page of the database?</a:t>
            </a:r>
            <a:endParaRPr lang="en-GB" sz="1000" dirty="0">
              <a:latin typeface="+mn-lt"/>
              <a:cs typeface="+mn-cs"/>
            </a:endParaRPr>
          </a:p>
          <a:p>
            <a:pPr marL="717550" indent="-361950" fontAlgn="auto">
              <a:spcBef>
                <a:spcPts val="0"/>
              </a:spcBef>
              <a:spcAft>
                <a:spcPts val="0"/>
              </a:spcAft>
              <a:defRPr/>
            </a:pPr>
            <a:r>
              <a:rPr lang="en-GB" sz="1000" dirty="0">
                <a:latin typeface="+mn-lt"/>
                <a:cs typeface="+mn-cs"/>
              </a:rPr>
              <a:t> </a:t>
            </a:r>
          </a:p>
          <a:p>
            <a:pPr marL="717550" indent="-361950" fontAlgn="auto">
              <a:spcBef>
                <a:spcPts val="0"/>
              </a:spcBef>
              <a:spcAft>
                <a:spcPts val="0"/>
              </a:spcAft>
              <a:buFont typeface="Courier New" pitchFamily="49" charset="0"/>
              <a:buChar char="o"/>
              <a:defRPr/>
            </a:pPr>
            <a:r>
              <a:rPr lang="en-GB" sz="2000" dirty="0">
                <a:latin typeface="+mn-lt"/>
                <a:cs typeface="+mn-cs"/>
              </a:rPr>
              <a:t>Should the information available on the database follow the existing approval marking layout or should a new simplified and easier to read format be developed to explain the features of each approved function in greater detail?</a:t>
            </a:r>
            <a:endParaRPr lang="en-GB" sz="1000" dirty="0">
              <a:latin typeface="+mn-lt"/>
              <a:cs typeface="+mn-cs"/>
            </a:endParaRPr>
          </a:p>
          <a:p>
            <a:pPr marL="717550" indent="-361950" fontAlgn="auto">
              <a:spcBef>
                <a:spcPts val="0"/>
              </a:spcBef>
              <a:spcAft>
                <a:spcPts val="0"/>
              </a:spcAft>
              <a:defRPr/>
            </a:pPr>
            <a:r>
              <a:rPr lang="en-GB" sz="1000" dirty="0">
                <a:latin typeface="+mn-lt"/>
                <a:cs typeface="+mn-cs"/>
              </a:rPr>
              <a:t> </a:t>
            </a:r>
          </a:p>
          <a:p>
            <a:pPr marL="717550" indent="-361950" fontAlgn="auto">
              <a:spcBef>
                <a:spcPts val="0"/>
              </a:spcBef>
              <a:spcAft>
                <a:spcPts val="0"/>
              </a:spcAft>
              <a:buFont typeface="Courier New" pitchFamily="49" charset="0"/>
              <a:buChar char="o"/>
              <a:defRPr/>
            </a:pPr>
            <a:r>
              <a:rPr lang="en-GB" sz="2000" dirty="0">
                <a:latin typeface="+mn-lt"/>
                <a:cs typeface="+mn-cs"/>
              </a:rPr>
              <a:t>Who should have the responsibility of entering the information into the database?</a:t>
            </a:r>
            <a:endParaRPr lang="en-GB" sz="1000" dirty="0">
              <a:latin typeface="+mn-lt"/>
              <a:cs typeface="+mn-cs"/>
            </a:endParaRPr>
          </a:p>
          <a:p>
            <a:pPr marL="717550" indent="-361950" fontAlgn="auto">
              <a:spcBef>
                <a:spcPts val="0"/>
              </a:spcBef>
              <a:spcAft>
                <a:spcPts val="0"/>
              </a:spcAft>
              <a:defRPr/>
            </a:pPr>
            <a:r>
              <a:rPr lang="en-GB" sz="1000" dirty="0">
                <a:latin typeface="+mn-lt"/>
                <a:cs typeface="+mn-cs"/>
              </a:rPr>
              <a:t> </a:t>
            </a:r>
          </a:p>
          <a:p>
            <a:pPr marL="717550" indent="-361950" fontAlgn="auto">
              <a:spcBef>
                <a:spcPts val="0"/>
              </a:spcBef>
              <a:spcAft>
                <a:spcPts val="0"/>
              </a:spcAft>
              <a:buFont typeface="Courier New" pitchFamily="49" charset="0"/>
              <a:buChar char="o"/>
              <a:defRPr/>
            </a:pPr>
            <a:r>
              <a:rPr lang="en-GB" sz="2000" dirty="0">
                <a:latin typeface="+mn-lt"/>
                <a:cs typeface="+mn-cs"/>
              </a:rPr>
              <a:t>How should the regulations be subsequently aligned to the revised system? </a:t>
            </a:r>
          </a:p>
        </p:txBody>
      </p:sp>
      <p:grpSp>
        <p:nvGrpSpPr>
          <p:cNvPr id="16386" name="Group 3"/>
          <p:cNvGrpSpPr>
            <a:grpSpLocks/>
          </p:cNvGrpSpPr>
          <p:nvPr/>
        </p:nvGrpSpPr>
        <p:grpSpPr bwMode="auto">
          <a:xfrm>
            <a:off x="0" y="6115050"/>
            <a:ext cx="9906000" cy="628650"/>
            <a:chOff x="0" y="6114504"/>
            <a:chExt cx="9906000" cy="629196"/>
          </a:xfrm>
        </p:grpSpPr>
        <p:grpSp>
          <p:nvGrpSpPr>
            <p:cNvPr id="16387" name="Group 10"/>
            <p:cNvGrpSpPr>
              <a:grpSpLocks/>
            </p:cNvGrpSpPr>
            <p:nvPr/>
          </p:nvGrpSpPr>
          <p:grpSpPr bwMode="auto">
            <a:xfrm>
              <a:off x="111572" y="6167636"/>
              <a:ext cx="6226648" cy="576064"/>
              <a:chOff x="272480" y="260648"/>
              <a:chExt cx="6226648" cy="576064"/>
            </a:xfrm>
          </p:grpSpPr>
          <p:pic>
            <p:nvPicPr>
              <p:cNvPr id="16390" name="Picture 2"/>
              <p:cNvPicPr>
                <a:picLocks noChangeAspect="1" noChangeArrowheads="1"/>
              </p:cNvPicPr>
              <p:nvPr/>
            </p:nvPicPr>
            <p:blipFill>
              <a:blip r:embed="rId2"/>
              <a:srcRect/>
              <a:stretch>
                <a:fillRect/>
              </a:stretch>
            </p:blipFill>
            <p:spPr bwMode="auto">
              <a:xfrm>
                <a:off x="272480" y="260648"/>
                <a:ext cx="1370258" cy="576064"/>
              </a:xfrm>
              <a:prstGeom prst="rect">
                <a:avLst/>
              </a:prstGeom>
              <a:noFill/>
              <a:ln w="9525">
                <a:noFill/>
                <a:miter lim="800000"/>
                <a:headEnd/>
                <a:tailEnd/>
              </a:ln>
            </p:spPr>
          </p:pic>
          <p:sp>
            <p:nvSpPr>
              <p:cNvPr id="16391" name="Rectangle 8"/>
              <p:cNvSpPr>
                <a:spLocks noChangeArrowheads="1"/>
              </p:cNvSpPr>
              <p:nvPr/>
            </p:nvSpPr>
            <p:spPr bwMode="auto">
              <a:xfrm>
                <a:off x="3097684" y="402332"/>
                <a:ext cx="3401444" cy="307777"/>
              </a:xfrm>
              <a:prstGeom prst="rect">
                <a:avLst/>
              </a:prstGeom>
              <a:noFill/>
              <a:ln w="9525">
                <a:noFill/>
                <a:miter lim="800000"/>
                <a:headEnd/>
                <a:tailEnd/>
              </a:ln>
            </p:spPr>
            <p:txBody>
              <a:bodyPr wrap="none">
                <a:spAutoFit/>
              </a:bodyPr>
              <a:lstStyle/>
              <a:p>
                <a:pPr algn="ctr"/>
                <a:r>
                  <a:rPr lang="en-GB" sz="1400">
                    <a:latin typeface="Calibri" pitchFamily="34" charset="0"/>
                    <a:ea typeface="MS Mincho"/>
                    <a:cs typeface="Times New Roman" pitchFamily="18" charset="0"/>
                  </a:rPr>
                  <a:t>Simplification of ECE Type Approval Marking</a:t>
                </a:r>
              </a:p>
            </p:txBody>
          </p:sp>
        </p:grpSp>
        <p:sp>
          <p:nvSpPr>
            <p:cNvPr id="16388" name="Rectangle 5"/>
            <p:cNvSpPr>
              <a:spLocks noChangeArrowheads="1"/>
            </p:cNvSpPr>
            <p:nvPr/>
          </p:nvSpPr>
          <p:spPr bwMode="auto">
            <a:xfrm>
              <a:off x="7051403" y="6347420"/>
              <a:ext cx="2582117" cy="276999"/>
            </a:xfrm>
            <a:prstGeom prst="rect">
              <a:avLst/>
            </a:prstGeom>
            <a:noFill/>
            <a:ln w="9525">
              <a:noFill/>
              <a:miter lim="800000"/>
              <a:headEnd/>
              <a:tailEnd/>
            </a:ln>
          </p:spPr>
          <p:txBody>
            <a:bodyPr wrap="none">
              <a:spAutoFit/>
            </a:bodyPr>
            <a:lstStyle/>
            <a:p>
              <a:pPr algn="r"/>
              <a:r>
                <a:rPr lang="en-GB" sz="1200">
                  <a:latin typeface="Calibri" pitchFamily="34" charset="0"/>
                </a:rPr>
                <a:t>10</a:t>
              </a:r>
              <a:r>
                <a:rPr lang="en-GB" sz="1200" baseline="30000">
                  <a:latin typeface="Calibri" pitchFamily="34" charset="0"/>
                </a:rPr>
                <a:t>th</a:t>
              </a:r>
              <a:r>
                <a:rPr lang="en-GB" sz="1200">
                  <a:latin typeface="Calibri" pitchFamily="34" charset="0"/>
                </a:rPr>
                <a:t> DETA Meeting 08 November 2010</a:t>
              </a:r>
            </a:p>
          </p:txBody>
        </p:sp>
        <p:cxnSp>
          <p:nvCxnSpPr>
            <p:cNvPr id="7" name="Straight Connector 6"/>
            <p:cNvCxnSpPr/>
            <p:nvPr/>
          </p:nvCxnSpPr>
          <p:spPr>
            <a:xfrm>
              <a:off x="0" y="6114504"/>
              <a:ext cx="9906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8950" y="260350"/>
            <a:ext cx="9144000" cy="5632450"/>
          </a:xfrm>
          <a:prstGeom prst="rect">
            <a:avLst/>
          </a:prstGeom>
          <a:noFill/>
        </p:spPr>
        <p:txBody>
          <a:bodyPr>
            <a:spAutoFit/>
          </a:bodyPr>
          <a:lstStyle/>
          <a:p>
            <a:pPr algn="r" fontAlgn="auto">
              <a:spcBef>
                <a:spcPts val="0"/>
              </a:spcBef>
              <a:spcAft>
                <a:spcPts val="0"/>
              </a:spcAft>
              <a:defRPr/>
            </a:pPr>
            <a:r>
              <a:rPr lang="en-GB" sz="2000" b="1" dirty="0">
                <a:latin typeface="+mn-lt"/>
                <a:cs typeface="+mn-cs"/>
              </a:rPr>
              <a:t>Basic Plan</a:t>
            </a:r>
          </a:p>
          <a:p>
            <a:pPr algn="just" fontAlgn="auto">
              <a:spcBef>
                <a:spcPts val="0"/>
              </a:spcBef>
              <a:spcAft>
                <a:spcPts val="0"/>
              </a:spcAft>
              <a:defRPr/>
            </a:pPr>
            <a:endParaRPr lang="en-GB" sz="2000" dirty="0">
              <a:latin typeface="+mn-lt"/>
              <a:cs typeface="+mn-cs"/>
            </a:endParaRPr>
          </a:p>
          <a:p>
            <a:pPr marL="355600" indent="-355600" algn="just" fontAlgn="auto">
              <a:spcBef>
                <a:spcPts val="0"/>
              </a:spcBef>
              <a:spcAft>
                <a:spcPts val="0"/>
              </a:spcAft>
              <a:buFont typeface="Courier New" pitchFamily="49" charset="0"/>
              <a:buChar char="o"/>
              <a:defRPr/>
            </a:pPr>
            <a:r>
              <a:rPr lang="en-GB" sz="2000" dirty="0">
                <a:latin typeface="+mn-lt"/>
                <a:cs typeface="+mn-cs"/>
              </a:rPr>
              <a:t>Develop an initial presentation to GRE to explain the approach and to obtain agreement to proceed.</a:t>
            </a:r>
            <a:endParaRPr lang="en-GB" sz="1000" dirty="0">
              <a:latin typeface="+mn-lt"/>
              <a:cs typeface="+mn-cs"/>
            </a:endParaRPr>
          </a:p>
          <a:p>
            <a:pPr marL="355600" indent="-355600" algn="just" fontAlgn="auto">
              <a:spcBef>
                <a:spcPts val="0"/>
              </a:spcBef>
              <a:spcAft>
                <a:spcPts val="0"/>
              </a:spcAft>
              <a:buFont typeface="Courier New" pitchFamily="49" charset="0"/>
              <a:buChar char="o"/>
              <a:defRPr/>
            </a:pPr>
            <a:endParaRPr lang="en-GB" sz="1000" dirty="0">
              <a:latin typeface="+mn-lt"/>
              <a:cs typeface="+mn-cs"/>
            </a:endParaRPr>
          </a:p>
          <a:p>
            <a:pPr marL="355600" indent="-355600" algn="just" fontAlgn="auto">
              <a:spcBef>
                <a:spcPts val="0"/>
              </a:spcBef>
              <a:spcAft>
                <a:spcPts val="0"/>
              </a:spcAft>
              <a:buFont typeface="Courier New" pitchFamily="49" charset="0"/>
              <a:buChar char="o"/>
              <a:defRPr/>
            </a:pPr>
            <a:r>
              <a:rPr lang="en-GB" sz="2000" dirty="0">
                <a:latin typeface="+mn-lt"/>
                <a:cs typeface="+mn-cs"/>
              </a:rPr>
              <a:t>Seek interest from experts of the approval authorities to participate and assist in defining the detail to be included at the first entry point into the database. </a:t>
            </a:r>
            <a:endParaRPr lang="en-GB" sz="1000" dirty="0">
              <a:latin typeface="+mn-lt"/>
              <a:cs typeface="+mn-cs"/>
            </a:endParaRPr>
          </a:p>
          <a:p>
            <a:pPr marL="355600" indent="-355600" algn="just" fontAlgn="auto">
              <a:spcBef>
                <a:spcPts val="0"/>
              </a:spcBef>
              <a:spcAft>
                <a:spcPts val="0"/>
              </a:spcAft>
              <a:buFont typeface="Courier New" pitchFamily="49" charset="0"/>
              <a:buChar char="o"/>
              <a:defRPr/>
            </a:pPr>
            <a:endParaRPr lang="en-GB" sz="1000" dirty="0">
              <a:latin typeface="+mn-lt"/>
              <a:cs typeface="+mn-cs"/>
            </a:endParaRPr>
          </a:p>
          <a:p>
            <a:pPr marL="355600" indent="-355600" algn="just" fontAlgn="auto">
              <a:spcBef>
                <a:spcPts val="0"/>
              </a:spcBef>
              <a:spcAft>
                <a:spcPts val="0"/>
              </a:spcAft>
              <a:buFont typeface="Courier New" pitchFamily="49" charset="0"/>
              <a:buChar char="o"/>
              <a:defRPr/>
            </a:pPr>
            <a:r>
              <a:rPr lang="en-GB" sz="2000" dirty="0">
                <a:latin typeface="+mn-lt"/>
                <a:cs typeface="+mn-cs"/>
              </a:rPr>
              <a:t>Seek support from the experts in the DETA group responsible for the definition of the database to ensure that the GTB proposals remain compatible with the capabilities of the database.</a:t>
            </a:r>
            <a:endParaRPr lang="en-GB" sz="1000" dirty="0">
              <a:latin typeface="+mn-lt"/>
              <a:cs typeface="+mn-cs"/>
            </a:endParaRPr>
          </a:p>
          <a:p>
            <a:pPr marL="355600" indent="-355600" algn="just" fontAlgn="auto">
              <a:spcBef>
                <a:spcPts val="0"/>
              </a:spcBef>
              <a:spcAft>
                <a:spcPts val="0"/>
              </a:spcAft>
              <a:buFont typeface="Courier New" pitchFamily="49" charset="0"/>
              <a:buChar char="o"/>
              <a:defRPr/>
            </a:pPr>
            <a:endParaRPr lang="en-GB" sz="1000" dirty="0">
              <a:latin typeface="+mn-lt"/>
              <a:cs typeface="+mn-cs"/>
            </a:endParaRPr>
          </a:p>
          <a:p>
            <a:pPr marL="355600" indent="-355600" algn="just" fontAlgn="auto">
              <a:spcBef>
                <a:spcPts val="0"/>
              </a:spcBef>
              <a:spcAft>
                <a:spcPts val="0"/>
              </a:spcAft>
              <a:buFont typeface="Courier New" pitchFamily="49" charset="0"/>
              <a:buChar char="o"/>
              <a:defRPr/>
            </a:pPr>
            <a:r>
              <a:rPr lang="en-GB" sz="2000" dirty="0">
                <a:latin typeface="+mn-lt"/>
                <a:cs typeface="+mn-cs"/>
              </a:rPr>
              <a:t>Produce a finalised proposal to be submitted for approval by GRE and subsequently presented through the DETA group for discussion in WP29. This aspect will be important because all contracting parties will be required to adopt the new database system.</a:t>
            </a:r>
            <a:endParaRPr lang="en-GB" sz="1000" dirty="0">
              <a:latin typeface="+mn-lt"/>
              <a:cs typeface="+mn-cs"/>
            </a:endParaRPr>
          </a:p>
          <a:p>
            <a:pPr marL="355600" indent="-355600" algn="just" fontAlgn="auto">
              <a:spcBef>
                <a:spcPts val="0"/>
              </a:spcBef>
              <a:spcAft>
                <a:spcPts val="0"/>
              </a:spcAft>
              <a:defRPr/>
            </a:pPr>
            <a:r>
              <a:rPr lang="en-GB" sz="1000" dirty="0">
                <a:latin typeface="+mn-lt"/>
                <a:cs typeface="+mn-cs"/>
              </a:rPr>
              <a:t> </a:t>
            </a:r>
          </a:p>
          <a:p>
            <a:pPr marL="355600" indent="-355600" algn="just" fontAlgn="auto">
              <a:spcBef>
                <a:spcPts val="0"/>
              </a:spcBef>
              <a:spcAft>
                <a:spcPts val="0"/>
              </a:spcAft>
              <a:buFont typeface="Courier New" pitchFamily="49" charset="0"/>
              <a:buChar char="o"/>
              <a:defRPr/>
            </a:pPr>
            <a:r>
              <a:rPr lang="en-GB" sz="2000" dirty="0">
                <a:latin typeface="+mn-lt"/>
                <a:cs typeface="+mn-cs"/>
              </a:rPr>
              <a:t>Following approval of the general approach by GRE and WP29, it will be necessary to propose the detailed amendments to Regulation Nos. 3, 4, 5, 6, 7, 19, 23, 31, 38, 50, 56, 57, 65, 72, 76, 77, 82, 87, 91, 98, 112, 113,119 and 123. </a:t>
            </a:r>
          </a:p>
        </p:txBody>
      </p:sp>
      <p:grpSp>
        <p:nvGrpSpPr>
          <p:cNvPr id="17410" name="Group 3"/>
          <p:cNvGrpSpPr>
            <a:grpSpLocks/>
          </p:cNvGrpSpPr>
          <p:nvPr/>
        </p:nvGrpSpPr>
        <p:grpSpPr bwMode="auto">
          <a:xfrm>
            <a:off x="0" y="6115050"/>
            <a:ext cx="9906000" cy="628650"/>
            <a:chOff x="0" y="6114504"/>
            <a:chExt cx="9906000" cy="629196"/>
          </a:xfrm>
        </p:grpSpPr>
        <p:grpSp>
          <p:nvGrpSpPr>
            <p:cNvPr id="17411" name="Group 10"/>
            <p:cNvGrpSpPr>
              <a:grpSpLocks/>
            </p:cNvGrpSpPr>
            <p:nvPr/>
          </p:nvGrpSpPr>
          <p:grpSpPr bwMode="auto">
            <a:xfrm>
              <a:off x="111572" y="6167636"/>
              <a:ext cx="6226648" cy="576064"/>
              <a:chOff x="272480" y="260648"/>
              <a:chExt cx="6226648" cy="576064"/>
            </a:xfrm>
          </p:grpSpPr>
          <p:pic>
            <p:nvPicPr>
              <p:cNvPr id="17414" name="Picture 2"/>
              <p:cNvPicPr>
                <a:picLocks noChangeAspect="1" noChangeArrowheads="1"/>
              </p:cNvPicPr>
              <p:nvPr/>
            </p:nvPicPr>
            <p:blipFill>
              <a:blip r:embed="rId2"/>
              <a:srcRect/>
              <a:stretch>
                <a:fillRect/>
              </a:stretch>
            </p:blipFill>
            <p:spPr bwMode="auto">
              <a:xfrm>
                <a:off x="272480" y="260648"/>
                <a:ext cx="1370258" cy="576064"/>
              </a:xfrm>
              <a:prstGeom prst="rect">
                <a:avLst/>
              </a:prstGeom>
              <a:noFill/>
              <a:ln w="9525">
                <a:noFill/>
                <a:miter lim="800000"/>
                <a:headEnd/>
                <a:tailEnd/>
              </a:ln>
            </p:spPr>
          </p:pic>
          <p:sp>
            <p:nvSpPr>
              <p:cNvPr id="17415" name="Rectangle 8"/>
              <p:cNvSpPr>
                <a:spLocks noChangeArrowheads="1"/>
              </p:cNvSpPr>
              <p:nvPr/>
            </p:nvSpPr>
            <p:spPr bwMode="auto">
              <a:xfrm>
                <a:off x="3097684" y="402332"/>
                <a:ext cx="3401444" cy="307777"/>
              </a:xfrm>
              <a:prstGeom prst="rect">
                <a:avLst/>
              </a:prstGeom>
              <a:noFill/>
              <a:ln w="9525">
                <a:noFill/>
                <a:miter lim="800000"/>
                <a:headEnd/>
                <a:tailEnd/>
              </a:ln>
            </p:spPr>
            <p:txBody>
              <a:bodyPr wrap="none">
                <a:spAutoFit/>
              </a:bodyPr>
              <a:lstStyle/>
              <a:p>
                <a:pPr algn="ctr"/>
                <a:r>
                  <a:rPr lang="en-GB" sz="1400">
                    <a:latin typeface="Calibri" pitchFamily="34" charset="0"/>
                    <a:ea typeface="MS Mincho"/>
                    <a:cs typeface="Times New Roman" pitchFamily="18" charset="0"/>
                  </a:rPr>
                  <a:t>Simplification of ECE Type Approval Marking</a:t>
                </a:r>
              </a:p>
            </p:txBody>
          </p:sp>
        </p:grpSp>
        <p:sp>
          <p:nvSpPr>
            <p:cNvPr id="17412" name="Rectangle 5"/>
            <p:cNvSpPr>
              <a:spLocks noChangeArrowheads="1"/>
            </p:cNvSpPr>
            <p:nvPr/>
          </p:nvSpPr>
          <p:spPr bwMode="auto">
            <a:xfrm>
              <a:off x="7051403" y="6347420"/>
              <a:ext cx="2582117" cy="276999"/>
            </a:xfrm>
            <a:prstGeom prst="rect">
              <a:avLst/>
            </a:prstGeom>
            <a:noFill/>
            <a:ln w="9525">
              <a:noFill/>
              <a:miter lim="800000"/>
              <a:headEnd/>
              <a:tailEnd/>
            </a:ln>
          </p:spPr>
          <p:txBody>
            <a:bodyPr wrap="none">
              <a:spAutoFit/>
            </a:bodyPr>
            <a:lstStyle/>
            <a:p>
              <a:pPr algn="r"/>
              <a:r>
                <a:rPr lang="en-GB" sz="1200">
                  <a:latin typeface="Calibri" pitchFamily="34" charset="0"/>
                </a:rPr>
                <a:t>10</a:t>
              </a:r>
              <a:r>
                <a:rPr lang="en-GB" sz="1200" baseline="30000">
                  <a:latin typeface="Calibri" pitchFamily="34" charset="0"/>
                </a:rPr>
                <a:t>th</a:t>
              </a:r>
              <a:r>
                <a:rPr lang="en-GB" sz="1200">
                  <a:latin typeface="Calibri" pitchFamily="34" charset="0"/>
                </a:rPr>
                <a:t> DETA Meeting 08 November 2010</a:t>
              </a:r>
            </a:p>
          </p:txBody>
        </p:sp>
        <p:cxnSp>
          <p:nvCxnSpPr>
            <p:cNvPr id="7" name="Straight Connector 6"/>
            <p:cNvCxnSpPr/>
            <p:nvPr/>
          </p:nvCxnSpPr>
          <p:spPr>
            <a:xfrm>
              <a:off x="0" y="6114504"/>
              <a:ext cx="9906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25" y="260350"/>
            <a:ext cx="9432925" cy="4094163"/>
          </a:xfrm>
          <a:prstGeom prst="rect">
            <a:avLst/>
          </a:prstGeom>
          <a:noFill/>
        </p:spPr>
        <p:txBody>
          <a:bodyPr>
            <a:spAutoFit/>
          </a:bodyPr>
          <a:lstStyle/>
          <a:p>
            <a:pPr algn="r" fontAlgn="auto">
              <a:spcBef>
                <a:spcPts val="0"/>
              </a:spcBef>
              <a:spcAft>
                <a:spcPts val="0"/>
              </a:spcAft>
              <a:defRPr/>
            </a:pPr>
            <a:r>
              <a:rPr lang="en-GB" sz="2000" b="1" dirty="0">
                <a:latin typeface="+mn-lt"/>
                <a:cs typeface="+mn-cs"/>
              </a:rPr>
              <a:t>Timing</a:t>
            </a:r>
          </a:p>
          <a:p>
            <a:pPr algn="just" fontAlgn="auto">
              <a:spcBef>
                <a:spcPts val="0"/>
              </a:spcBef>
              <a:spcAft>
                <a:spcPts val="0"/>
              </a:spcAft>
              <a:defRPr/>
            </a:pPr>
            <a:endParaRPr lang="en-GB" sz="2000" dirty="0">
              <a:latin typeface="+mn-lt"/>
              <a:cs typeface="+mn-cs"/>
            </a:endParaRPr>
          </a:p>
          <a:p>
            <a:pPr algn="just" fontAlgn="auto">
              <a:spcBef>
                <a:spcPts val="0"/>
              </a:spcBef>
              <a:spcAft>
                <a:spcPts val="0"/>
              </a:spcAft>
              <a:defRPr/>
            </a:pPr>
            <a:endParaRPr lang="en-GB" sz="2000" dirty="0">
              <a:latin typeface="+mn-lt"/>
              <a:cs typeface="+mn-cs"/>
            </a:endParaRPr>
          </a:p>
          <a:p>
            <a:pPr marL="1079500" fontAlgn="auto">
              <a:spcBef>
                <a:spcPts val="0"/>
              </a:spcBef>
              <a:spcAft>
                <a:spcPts val="0"/>
              </a:spcAft>
              <a:defRPr/>
            </a:pPr>
            <a:endParaRPr lang="en-GB" sz="2000" dirty="0">
              <a:latin typeface="+mn-lt"/>
              <a:cs typeface="+mn-cs"/>
            </a:endParaRPr>
          </a:p>
          <a:p>
            <a:pPr marL="1079500" fontAlgn="auto">
              <a:spcBef>
                <a:spcPts val="0"/>
              </a:spcBef>
              <a:spcAft>
                <a:spcPts val="0"/>
              </a:spcAft>
              <a:defRPr/>
            </a:pPr>
            <a:endParaRPr lang="en-GB" sz="2000" dirty="0">
              <a:latin typeface="+mn-lt"/>
              <a:cs typeface="+mn-cs"/>
            </a:endParaRPr>
          </a:p>
          <a:p>
            <a:pPr marL="1079500" fontAlgn="auto">
              <a:spcBef>
                <a:spcPts val="0"/>
              </a:spcBef>
              <a:spcAft>
                <a:spcPts val="0"/>
              </a:spcAft>
              <a:defRPr/>
            </a:pPr>
            <a:r>
              <a:rPr lang="en-GB" sz="2000" dirty="0">
                <a:latin typeface="+mn-lt"/>
                <a:cs typeface="+mn-cs"/>
              </a:rPr>
              <a:t>March 2011	Initial presentation to GRE65 </a:t>
            </a:r>
          </a:p>
          <a:p>
            <a:pPr marL="1079500" fontAlgn="auto">
              <a:spcBef>
                <a:spcPts val="0"/>
              </a:spcBef>
              <a:spcAft>
                <a:spcPts val="0"/>
              </a:spcAft>
              <a:defRPr/>
            </a:pPr>
            <a:r>
              <a:rPr lang="en-GB" sz="2000" dirty="0">
                <a:latin typeface="+mn-lt"/>
                <a:cs typeface="+mn-cs"/>
              </a:rPr>
              <a:t> </a:t>
            </a:r>
          </a:p>
          <a:p>
            <a:pPr marL="1079500" fontAlgn="auto">
              <a:spcBef>
                <a:spcPts val="0"/>
              </a:spcBef>
              <a:spcAft>
                <a:spcPts val="0"/>
              </a:spcAft>
              <a:defRPr/>
            </a:pPr>
            <a:r>
              <a:rPr lang="en-GB" sz="2000" dirty="0">
                <a:latin typeface="+mn-lt"/>
                <a:cs typeface="+mn-cs"/>
              </a:rPr>
              <a:t>October 2011	Fully developed proposal approved by GTB.</a:t>
            </a:r>
          </a:p>
          <a:p>
            <a:pPr marL="1079500" fontAlgn="auto">
              <a:spcBef>
                <a:spcPts val="0"/>
              </a:spcBef>
              <a:spcAft>
                <a:spcPts val="0"/>
              </a:spcAft>
              <a:defRPr/>
            </a:pPr>
            <a:endParaRPr lang="en-GB" sz="2000" dirty="0">
              <a:latin typeface="+mn-lt"/>
              <a:cs typeface="+mn-cs"/>
            </a:endParaRPr>
          </a:p>
          <a:p>
            <a:pPr marL="1079500" fontAlgn="auto">
              <a:spcBef>
                <a:spcPts val="0"/>
              </a:spcBef>
              <a:spcAft>
                <a:spcPts val="0"/>
              </a:spcAft>
              <a:defRPr/>
            </a:pPr>
            <a:r>
              <a:rPr lang="en-GB" sz="2000" dirty="0">
                <a:latin typeface="+mn-lt"/>
                <a:cs typeface="+mn-cs"/>
              </a:rPr>
              <a:t>March 2012	Submission to GRE for Approval</a:t>
            </a:r>
          </a:p>
          <a:p>
            <a:pPr marL="1079500" fontAlgn="auto">
              <a:spcBef>
                <a:spcPts val="0"/>
              </a:spcBef>
              <a:spcAft>
                <a:spcPts val="0"/>
              </a:spcAft>
              <a:defRPr/>
            </a:pPr>
            <a:endParaRPr lang="en-GB" sz="2000" dirty="0">
              <a:latin typeface="+mn-lt"/>
              <a:cs typeface="+mn-cs"/>
            </a:endParaRPr>
          </a:p>
          <a:p>
            <a:pPr marL="1079500" fontAlgn="auto">
              <a:spcBef>
                <a:spcPts val="0"/>
              </a:spcBef>
              <a:spcAft>
                <a:spcPts val="0"/>
              </a:spcAft>
              <a:defRPr/>
            </a:pPr>
            <a:r>
              <a:rPr lang="en-GB" sz="2000" dirty="0">
                <a:latin typeface="+mn-lt"/>
                <a:cs typeface="+mn-cs"/>
              </a:rPr>
              <a:t>June 2012	Presentation to WP29</a:t>
            </a:r>
          </a:p>
          <a:p>
            <a:pPr fontAlgn="auto">
              <a:spcBef>
                <a:spcPts val="0"/>
              </a:spcBef>
              <a:spcAft>
                <a:spcPts val="0"/>
              </a:spcAft>
              <a:defRPr/>
            </a:pPr>
            <a:endParaRPr lang="en-GB" sz="2000" dirty="0">
              <a:latin typeface="+mn-lt"/>
              <a:cs typeface="+mn-cs"/>
            </a:endParaRPr>
          </a:p>
        </p:txBody>
      </p:sp>
      <p:grpSp>
        <p:nvGrpSpPr>
          <p:cNvPr id="18434" name="Group 3"/>
          <p:cNvGrpSpPr>
            <a:grpSpLocks/>
          </p:cNvGrpSpPr>
          <p:nvPr/>
        </p:nvGrpSpPr>
        <p:grpSpPr bwMode="auto">
          <a:xfrm>
            <a:off x="0" y="6115050"/>
            <a:ext cx="9906000" cy="628650"/>
            <a:chOff x="0" y="6114504"/>
            <a:chExt cx="9906000" cy="629196"/>
          </a:xfrm>
        </p:grpSpPr>
        <p:grpSp>
          <p:nvGrpSpPr>
            <p:cNvPr id="18435" name="Group 10"/>
            <p:cNvGrpSpPr>
              <a:grpSpLocks/>
            </p:cNvGrpSpPr>
            <p:nvPr/>
          </p:nvGrpSpPr>
          <p:grpSpPr bwMode="auto">
            <a:xfrm>
              <a:off x="111572" y="6167636"/>
              <a:ext cx="6226648" cy="576064"/>
              <a:chOff x="272480" y="260648"/>
              <a:chExt cx="6226648" cy="576064"/>
            </a:xfrm>
          </p:grpSpPr>
          <p:pic>
            <p:nvPicPr>
              <p:cNvPr id="18438" name="Picture 2"/>
              <p:cNvPicPr>
                <a:picLocks noChangeAspect="1" noChangeArrowheads="1"/>
              </p:cNvPicPr>
              <p:nvPr/>
            </p:nvPicPr>
            <p:blipFill>
              <a:blip r:embed="rId2"/>
              <a:srcRect/>
              <a:stretch>
                <a:fillRect/>
              </a:stretch>
            </p:blipFill>
            <p:spPr bwMode="auto">
              <a:xfrm>
                <a:off x="272480" y="260648"/>
                <a:ext cx="1370258" cy="576064"/>
              </a:xfrm>
              <a:prstGeom prst="rect">
                <a:avLst/>
              </a:prstGeom>
              <a:noFill/>
              <a:ln w="9525">
                <a:noFill/>
                <a:miter lim="800000"/>
                <a:headEnd/>
                <a:tailEnd/>
              </a:ln>
            </p:spPr>
          </p:pic>
          <p:sp>
            <p:nvSpPr>
              <p:cNvPr id="18439" name="Rectangle 8"/>
              <p:cNvSpPr>
                <a:spLocks noChangeArrowheads="1"/>
              </p:cNvSpPr>
              <p:nvPr/>
            </p:nvSpPr>
            <p:spPr bwMode="auto">
              <a:xfrm>
                <a:off x="3097684" y="402332"/>
                <a:ext cx="3401444" cy="307777"/>
              </a:xfrm>
              <a:prstGeom prst="rect">
                <a:avLst/>
              </a:prstGeom>
              <a:noFill/>
              <a:ln w="9525">
                <a:noFill/>
                <a:miter lim="800000"/>
                <a:headEnd/>
                <a:tailEnd/>
              </a:ln>
            </p:spPr>
            <p:txBody>
              <a:bodyPr wrap="none">
                <a:spAutoFit/>
              </a:bodyPr>
              <a:lstStyle/>
              <a:p>
                <a:pPr algn="ctr"/>
                <a:r>
                  <a:rPr lang="en-GB" sz="1400">
                    <a:latin typeface="Calibri" pitchFamily="34" charset="0"/>
                    <a:ea typeface="MS Mincho"/>
                    <a:cs typeface="Times New Roman" pitchFamily="18" charset="0"/>
                  </a:rPr>
                  <a:t>Simplification of ECE Type Approval Marking</a:t>
                </a:r>
              </a:p>
            </p:txBody>
          </p:sp>
        </p:grpSp>
        <p:sp>
          <p:nvSpPr>
            <p:cNvPr id="18436" name="Rectangle 5"/>
            <p:cNvSpPr>
              <a:spLocks noChangeArrowheads="1"/>
            </p:cNvSpPr>
            <p:nvPr/>
          </p:nvSpPr>
          <p:spPr bwMode="auto">
            <a:xfrm>
              <a:off x="7051403" y="6347420"/>
              <a:ext cx="2582117" cy="276999"/>
            </a:xfrm>
            <a:prstGeom prst="rect">
              <a:avLst/>
            </a:prstGeom>
            <a:noFill/>
            <a:ln w="9525">
              <a:noFill/>
              <a:miter lim="800000"/>
              <a:headEnd/>
              <a:tailEnd/>
            </a:ln>
          </p:spPr>
          <p:txBody>
            <a:bodyPr wrap="none">
              <a:spAutoFit/>
            </a:bodyPr>
            <a:lstStyle/>
            <a:p>
              <a:pPr algn="r"/>
              <a:r>
                <a:rPr lang="en-GB" sz="1200">
                  <a:latin typeface="Calibri" pitchFamily="34" charset="0"/>
                </a:rPr>
                <a:t>10</a:t>
              </a:r>
              <a:r>
                <a:rPr lang="en-GB" sz="1200" baseline="30000">
                  <a:latin typeface="Calibri" pitchFamily="34" charset="0"/>
                </a:rPr>
                <a:t>th</a:t>
              </a:r>
              <a:r>
                <a:rPr lang="en-GB" sz="1200">
                  <a:latin typeface="Calibri" pitchFamily="34" charset="0"/>
                </a:rPr>
                <a:t> DETA Meeting 08 November 2010</a:t>
              </a:r>
            </a:p>
          </p:txBody>
        </p:sp>
        <p:cxnSp>
          <p:nvCxnSpPr>
            <p:cNvPr id="7" name="Straight Connector 6"/>
            <p:cNvCxnSpPr/>
            <p:nvPr/>
          </p:nvCxnSpPr>
          <p:spPr>
            <a:xfrm>
              <a:off x="0" y="6114504"/>
              <a:ext cx="9906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25" y="260350"/>
            <a:ext cx="9432925" cy="4094163"/>
          </a:xfrm>
          <a:prstGeom prst="rect">
            <a:avLst/>
          </a:prstGeom>
          <a:noFill/>
        </p:spPr>
        <p:txBody>
          <a:bodyPr>
            <a:spAutoFit/>
          </a:bodyPr>
          <a:lstStyle/>
          <a:p>
            <a:pPr algn="r" fontAlgn="auto">
              <a:spcBef>
                <a:spcPts val="0"/>
              </a:spcBef>
              <a:spcAft>
                <a:spcPts val="0"/>
              </a:spcAft>
              <a:defRPr/>
            </a:pPr>
            <a:r>
              <a:rPr lang="en-GB" sz="2000" b="1" dirty="0">
                <a:latin typeface="+mn-lt"/>
                <a:cs typeface="+mn-cs"/>
              </a:rPr>
              <a:t>Other Factors</a:t>
            </a:r>
          </a:p>
          <a:p>
            <a:pPr algn="just" fontAlgn="auto">
              <a:spcBef>
                <a:spcPts val="0"/>
              </a:spcBef>
              <a:spcAft>
                <a:spcPts val="0"/>
              </a:spcAft>
              <a:defRPr/>
            </a:pPr>
            <a:endParaRPr lang="en-GB" sz="2000" dirty="0">
              <a:latin typeface="+mn-lt"/>
              <a:cs typeface="+mn-cs"/>
            </a:endParaRPr>
          </a:p>
          <a:p>
            <a:pPr algn="just" fontAlgn="auto">
              <a:spcBef>
                <a:spcPts val="0"/>
              </a:spcBef>
              <a:spcAft>
                <a:spcPts val="0"/>
              </a:spcAft>
              <a:defRPr/>
            </a:pPr>
            <a:endParaRPr lang="en-GB" sz="2000" dirty="0">
              <a:latin typeface="+mn-lt"/>
              <a:cs typeface="+mn-cs"/>
            </a:endParaRPr>
          </a:p>
          <a:p>
            <a:pPr algn="just" fontAlgn="auto">
              <a:spcBef>
                <a:spcPts val="0"/>
              </a:spcBef>
              <a:spcAft>
                <a:spcPts val="0"/>
              </a:spcAft>
              <a:defRPr/>
            </a:pPr>
            <a:r>
              <a:rPr lang="en-GB" sz="2000" dirty="0">
                <a:latin typeface="+mn-lt"/>
                <a:cs typeface="+mn-cs"/>
              </a:rPr>
              <a:t>GRE Informal Group “Horizontal Reference Document” </a:t>
            </a:r>
          </a:p>
          <a:p>
            <a:pPr algn="just" fontAlgn="auto">
              <a:spcBef>
                <a:spcPts val="0"/>
              </a:spcBef>
              <a:spcAft>
                <a:spcPts val="0"/>
              </a:spcAft>
              <a:defRPr/>
            </a:pPr>
            <a:endParaRPr lang="en-GB" sz="2000" dirty="0">
              <a:latin typeface="+mn-lt"/>
              <a:cs typeface="+mn-cs"/>
            </a:endParaRPr>
          </a:p>
          <a:p>
            <a:pPr marL="723900" indent="-368300" algn="just" fontAlgn="auto">
              <a:spcBef>
                <a:spcPts val="0"/>
              </a:spcBef>
              <a:spcAft>
                <a:spcPts val="0"/>
              </a:spcAft>
              <a:buFont typeface="Courier New" pitchFamily="49" charset="0"/>
              <a:buChar char="o"/>
              <a:defRPr/>
            </a:pPr>
            <a:endParaRPr lang="en-GB" sz="2000" dirty="0">
              <a:latin typeface="+mn-lt"/>
              <a:cs typeface="+mn-cs"/>
            </a:endParaRPr>
          </a:p>
          <a:p>
            <a:pPr marL="723900" indent="-368300" algn="just" fontAlgn="auto">
              <a:spcBef>
                <a:spcPts val="0"/>
              </a:spcBef>
              <a:spcAft>
                <a:spcPts val="0"/>
              </a:spcAft>
              <a:buFont typeface="Courier New" pitchFamily="49" charset="0"/>
              <a:buChar char="o"/>
              <a:defRPr/>
            </a:pPr>
            <a:r>
              <a:rPr lang="en-GB" sz="2000" dirty="0">
                <a:latin typeface="+mn-lt"/>
                <a:cs typeface="+mn-cs"/>
              </a:rPr>
              <a:t>launched in October 2010</a:t>
            </a:r>
          </a:p>
          <a:p>
            <a:pPr marL="723900" indent="-368300" algn="just" fontAlgn="auto">
              <a:spcBef>
                <a:spcPts val="0"/>
              </a:spcBef>
              <a:spcAft>
                <a:spcPts val="0"/>
              </a:spcAft>
              <a:buFont typeface="Courier New" pitchFamily="49" charset="0"/>
              <a:buChar char="o"/>
              <a:defRPr/>
            </a:pPr>
            <a:endParaRPr lang="en-GB" sz="2000" dirty="0">
              <a:latin typeface="+mn-lt"/>
              <a:cs typeface="+mn-cs"/>
            </a:endParaRPr>
          </a:p>
          <a:p>
            <a:pPr marL="723900" indent="-368300" algn="just" fontAlgn="auto">
              <a:spcBef>
                <a:spcPts val="0"/>
              </a:spcBef>
              <a:spcAft>
                <a:spcPts val="0"/>
              </a:spcAft>
              <a:buFont typeface="Courier New" pitchFamily="49" charset="0"/>
              <a:buChar char="o"/>
              <a:defRPr/>
            </a:pPr>
            <a:r>
              <a:rPr lang="en-GB" sz="2000" dirty="0">
                <a:latin typeface="+mn-lt"/>
                <a:cs typeface="+mn-cs"/>
              </a:rPr>
              <a:t>Intention to move all common provisions from Lighting and Signalling Device Regulations and to place them in the HRD.</a:t>
            </a:r>
          </a:p>
          <a:p>
            <a:pPr marL="723900" indent="-368300" algn="just" fontAlgn="auto">
              <a:spcBef>
                <a:spcPts val="0"/>
              </a:spcBef>
              <a:spcAft>
                <a:spcPts val="0"/>
              </a:spcAft>
              <a:buFont typeface="Courier New" pitchFamily="49" charset="0"/>
              <a:buChar char="o"/>
              <a:defRPr/>
            </a:pPr>
            <a:endParaRPr lang="en-GB" sz="2000" dirty="0">
              <a:latin typeface="+mn-lt"/>
              <a:cs typeface="+mn-cs"/>
            </a:endParaRPr>
          </a:p>
          <a:p>
            <a:pPr marL="723900" indent="-368300" algn="just" fontAlgn="auto">
              <a:spcBef>
                <a:spcPts val="0"/>
              </a:spcBef>
              <a:spcAft>
                <a:spcPts val="0"/>
              </a:spcAft>
              <a:buFont typeface="Courier New" pitchFamily="49" charset="0"/>
              <a:buChar char="o"/>
              <a:defRPr/>
            </a:pPr>
            <a:r>
              <a:rPr lang="en-GB" sz="2000" dirty="0">
                <a:latin typeface="+mn-lt"/>
                <a:cs typeface="+mn-cs"/>
              </a:rPr>
              <a:t>Taskforce will work on the HRD in parallel to working on the simplification</a:t>
            </a:r>
          </a:p>
          <a:p>
            <a:pPr algn="just" fontAlgn="auto">
              <a:spcBef>
                <a:spcPts val="0"/>
              </a:spcBef>
              <a:spcAft>
                <a:spcPts val="0"/>
              </a:spcAft>
              <a:defRPr/>
            </a:pPr>
            <a:endParaRPr lang="en-GB" sz="2000" dirty="0">
              <a:latin typeface="+mn-lt"/>
              <a:cs typeface="+mn-cs"/>
            </a:endParaRPr>
          </a:p>
        </p:txBody>
      </p:sp>
      <p:grpSp>
        <p:nvGrpSpPr>
          <p:cNvPr id="19458" name="Group 3"/>
          <p:cNvGrpSpPr>
            <a:grpSpLocks/>
          </p:cNvGrpSpPr>
          <p:nvPr/>
        </p:nvGrpSpPr>
        <p:grpSpPr bwMode="auto">
          <a:xfrm>
            <a:off x="0" y="6115050"/>
            <a:ext cx="9906000" cy="628650"/>
            <a:chOff x="0" y="6114504"/>
            <a:chExt cx="9906000" cy="629196"/>
          </a:xfrm>
        </p:grpSpPr>
        <p:grpSp>
          <p:nvGrpSpPr>
            <p:cNvPr id="19459" name="Group 10"/>
            <p:cNvGrpSpPr>
              <a:grpSpLocks/>
            </p:cNvGrpSpPr>
            <p:nvPr/>
          </p:nvGrpSpPr>
          <p:grpSpPr bwMode="auto">
            <a:xfrm>
              <a:off x="111572" y="6167636"/>
              <a:ext cx="6226648" cy="576064"/>
              <a:chOff x="272480" y="260648"/>
              <a:chExt cx="6226648" cy="576064"/>
            </a:xfrm>
          </p:grpSpPr>
          <p:pic>
            <p:nvPicPr>
              <p:cNvPr id="19462" name="Picture 2"/>
              <p:cNvPicPr>
                <a:picLocks noChangeAspect="1" noChangeArrowheads="1"/>
              </p:cNvPicPr>
              <p:nvPr/>
            </p:nvPicPr>
            <p:blipFill>
              <a:blip r:embed="rId2"/>
              <a:srcRect/>
              <a:stretch>
                <a:fillRect/>
              </a:stretch>
            </p:blipFill>
            <p:spPr bwMode="auto">
              <a:xfrm>
                <a:off x="272480" y="260648"/>
                <a:ext cx="1370258" cy="576064"/>
              </a:xfrm>
              <a:prstGeom prst="rect">
                <a:avLst/>
              </a:prstGeom>
              <a:noFill/>
              <a:ln w="9525">
                <a:noFill/>
                <a:miter lim="800000"/>
                <a:headEnd/>
                <a:tailEnd/>
              </a:ln>
            </p:spPr>
          </p:pic>
          <p:sp>
            <p:nvSpPr>
              <p:cNvPr id="19463" name="Rectangle 8"/>
              <p:cNvSpPr>
                <a:spLocks noChangeArrowheads="1"/>
              </p:cNvSpPr>
              <p:nvPr/>
            </p:nvSpPr>
            <p:spPr bwMode="auto">
              <a:xfrm>
                <a:off x="3097684" y="402332"/>
                <a:ext cx="3401444" cy="307777"/>
              </a:xfrm>
              <a:prstGeom prst="rect">
                <a:avLst/>
              </a:prstGeom>
              <a:noFill/>
              <a:ln w="9525">
                <a:noFill/>
                <a:miter lim="800000"/>
                <a:headEnd/>
                <a:tailEnd/>
              </a:ln>
            </p:spPr>
            <p:txBody>
              <a:bodyPr wrap="none">
                <a:spAutoFit/>
              </a:bodyPr>
              <a:lstStyle/>
              <a:p>
                <a:pPr algn="ctr"/>
                <a:r>
                  <a:rPr lang="en-GB" sz="1400">
                    <a:latin typeface="Calibri" pitchFamily="34" charset="0"/>
                    <a:ea typeface="MS Mincho"/>
                    <a:cs typeface="Times New Roman" pitchFamily="18" charset="0"/>
                  </a:rPr>
                  <a:t>Simplification of ECE Type Approval Marking</a:t>
                </a:r>
              </a:p>
            </p:txBody>
          </p:sp>
        </p:grpSp>
        <p:sp>
          <p:nvSpPr>
            <p:cNvPr id="19460" name="Rectangle 5"/>
            <p:cNvSpPr>
              <a:spLocks noChangeArrowheads="1"/>
            </p:cNvSpPr>
            <p:nvPr/>
          </p:nvSpPr>
          <p:spPr bwMode="auto">
            <a:xfrm>
              <a:off x="7051403" y="6347420"/>
              <a:ext cx="2582117" cy="276999"/>
            </a:xfrm>
            <a:prstGeom prst="rect">
              <a:avLst/>
            </a:prstGeom>
            <a:noFill/>
            <a:ln w="9525">
              <a:noFill/>
              <a:miter lim="800000"/>
              <a:headEnd/>
              <a:tailEnd/>
            </a:ln>
          </p:spPr>
          <p:txBody>
            <a:bodyPr wrap="none">
              <a:spAutoFit/>
            </a:bodyPr>
            <a:lstStyle/>
            <a:p>
              <a:pPr algn="r"/>
              <a:r>
                <a:rPr lang="en-GB" sz="1200">
                  <a:latin typeface="Calibri" pitchFamily="34" charset="0"/>
                </a:rPr>
                <a:t>10</a:t>
              </a:r>
              <a:r>
                <a:rPr lang="en-GB" sz="1200" baseline="30000">
                  <a:latin typeface="Calibri" pitchFamily="34" charset="0"/>
                </a:rPr>
                <a:t>th</a:t>
              </a:r>
              <a:r>
                <a:rPr lang="en-GB" sz="1200">
                  <a:latin typeface="Calibri" pitchFamily="34" charset="0"/>
                </a:rPr>
                <a:t> DETA Meeting 08 November 2010</a:t>
              </a:r>
            </a:p>
          </p:txBody>
        </p:sp>
        <p:cxnSp>
          <p:nvCxnSpPr>
            <p:cNvPr id="7" name="Straight Connector 6"/>
            <p:cNvCxnSpPr/>
            <p:nvPr/>
          </p:nvCxnSpPr>
          <p:spPr>
            <a:xfrm>
              <a:off x="0" y="6114504"/>
              <a:ext cx="9906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575</Words>
  <Application>Microsoft Office PowerPoint</Application>
  <PresentationFormat>A4 (210 x 297 mm)</PresentationFormat>
  <Paragraphs>85</Paragraphs>
  <Slides>7</Slides>
  <Notes>0</Notes>
  <HiddenSlides>0</HiddenSlides>
  <MMClips>0</MMClips>
  <ScaleCrop>false</ScaleCrop>
  <HeadingPairs>
    <vt:vector size="6" baseType="variant">
      <vt:variant>
        <vt:lpstr>Gebruikte lettertypen</vt:lpstr>
      </vt:variant>
      <vt:variant>
        <vt:i4>5</vt:i4>
      </vt:variant>
      <vt:variant>
        <vt:lpstr>Ontwerpsjabloon</vt:lpstr>
      </vt:variant>
      <vt:variant>
        <vt:i4>1</vt:i4>
      </vt:variant>
      <vt:variant>
        <vt:lpstr>Diatitels</vt:lpstr>
      </vt:variant>
      <vt:variant>
        <vt:i4>7</vt:i4>
      </vt:variant>
    </vt:vector>
  </HeadingPairs>
  <TitlesOfParts>
    <vt:vector size="13" baseType="lpstr">
      <vt:lpstr>Arial</vt:lpstr>
      <vt:lpstr>Calibri</vt:lpstr>
      <vt:lpstr>MS Mincho</vt:lpstr>
      <vt:lpstr>Times New Roman</vt:lpstr>
      <vt:lpstr>Courier New</vt:lpstr>
      <vt:lpstr>Office Theme</vt:lpstr>
      <vt:lpstr>Dia 1</vt:lpstr>
      <vt:lpstr>Dia 2</vt:lpstr>
      <vt:lpstr>Dia 3</vt:lpstr>
      <vt:lpstr>Dia 4</vt:lpstr>
      <vt:lpstr>Dia 5</vt:lpstr>
      <vt:lpstr>Dia 6</vt:lpstr>
      <vt:lpstr>Dia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Draper Office</dc:creator>
  <cp:lastModifiedBy>jongenel</cp:lastModifiedBy>
  <cp:revision>16</cp:revision>
  <dcterms:created xsi:type="dcterms:W3CDTF">2010-11-07T17:19:01Z</dcterms:created>
  <dcterms:modified xsi:type="dcterms:W3CDTF">2010-11-09T19:27:28Z</dcterms:modified>
</cp:coreProperties>
</file>