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6"/>
  </p:notesMasterIdLst>
  <p:handoutMasterIdLst>
    <p:handoutMasterId r:id="rId27"/>
  </p:handoutMasterIdLst>
  <p:sldIdLst>
    <p:sldId id="256" r:id="rId2"/>
    <p:sldId id="259" r:id="rId3"/>
    <p:sldId id="258" r:id="rId4"/>
    <p:sldId id="260" r:id="rId5"/>
    <p:sldId id="261" r:id="rId6"/>
    <p:sldId id="257" r:id="rId7"/>
    <p:sldId id="264" r:id="rId8"/>
    <p:sldId id="262" r:id="rId9"/>
    <p:sldId id="263" r:id="rId10"/>
    <p:sldId id="266" r:id="rId11"/>
    <p:sldId id="265" r:id="rId12"/>
    <p:sldId id="274" r:id="rId13"/>
    <p:sldId id="278" r:id="rId14"/>
    <p:sldId id="271" r:id="rId15"/>
    <p:sldId id="273" r:id="rId16"/>
    <p:sldId id="267" r:id="rId17"/>
    <p:sldId id="268" r:id="rId18"/>
    <p:sldId id="272" r:id="rId19"/>
    <p:sldId id="269" r:id="rId20"/>
    <p:sldId id="275" r:id="rId21"/>
    <p:sldId id="280" r:id="rId22"/>
    <p:sldId id="270" r:id="rId23"/>
    <p:sldId id="279" r:id="rId24"/>
    <p:sldId id="276"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9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05D8518-B153-48C7-B341-A4E4843BF3EB}" type="datetimeFigureOut">
              <a:rPr lang="en-US"/>
              <a:pPr>
                <a:defRPr/>
              </a:pPr>
              <a:t>11/23/2009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96D3FA9-154D-4FD5-BADE-1756F03AC20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6B325F63-AEA9-40F4-87C3-310DC02E1D86}" type="datetimeFigureOut">
              <a:rPr lang="en-US"/>
              <a:pPr>
                <a:defRPr/>
              </a:pPr>
              <a:t>11/23/2009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326693A-DA15-4C08-8E9A-C86196D77220}"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useBgFill="1">
        <p:nvSpPr>
          <p:cNvPr id="5" name="Rounded Rectangle 12"/>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6"/>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9"/>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Rectangle 10"/>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43AEEA12-E3A5-4E26-B986-7EBDE5AA47AB}" type="datetime1">
              <a:rPr lang="en-GB"/>
              <a:pPr>
                <a:defRPr/>
              </a:pPr>
              <a:t>23/11/2009</a:t>
            </a:fld>
            <a:endParaRPr lang="en-US" dirty="0"/>
          </a:p>
        </p:txBody>
      </p:sp>
      <p:sp>
        <p:nvSpPr>
          <p:cNvPr id="12" name="Footer Placeholder 16"/>
          <p:cNvSpPr>
            <a:spLocks noGrp="1"/>
          </p:cNvSpPr>
          <p:nvPr>
            <p:ph type="ftr" sz="quarter" idx="11"/>
          </p:nvPr>
        </p:nvSpPr>
        <p:spPr/>
        <p:txBody>
          <a:bodyPr/>
          <a:lstStyle>
            <a:lvl1pPr>
              <a:defRPr/>
            </a:lvl1pPr>
          </a:lstStyle>
          <a:p>
            <a:pPr>
              <a:defRPr/>
            </a:pPr>
            <a:r>
              <a:rPr lang="en-US"/>
              <a:t>Ann Frye Ltd</a:t>
            </a:r>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2D17B673-95FE-4D8A-A859-28F71DD3ED99}"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0B5F0E1-44AD-4EB6-BEC3-2E4455D79C69}" type="datetime1">
              <a:rPr lang="en-GB"/>
              <a:pPr>
                <a:defRPr/>
              </a:pPr>
              <a:t>23/11/2009</a:t>
            </a:fld>
            <a:endParaRPr lang="en-US" dirty="0"/>
          </a:p>
        </p:txBody>
      </p:sp>
      <p:sp>
        <p:nvSpPr>
          <p:cNvPr id="5" name="Footer Placeholder 2"/>
          <p:cNvSpPr>
            <a:spLocks noGrp="1"/>
          </p:cNvSpPr>
          <p:nvPr>
            <p:ph type="ftr" sz="quarter" idx="11"/>
          </p:nvPr>
        </p:nvSpPr>
        <p:spPr/>
        <p:txBody>
          <a:bodyPr/>
          <a:lstStyle>
            <a:lvl1pPr>
              <a:defRPr/>
            </a:lvl1pPr>
          </a:lstStyle>
          <a:p>
            <a:pPr>
              <a:defRPr/>
            </a:pPr>
            <a:r>
              <a:rPr lang="en-US"/>
              <a:t>Ann Frye Ltd</a:t>
            </a:r>
          </a:p>
        </p:txBody>
      </p:sp>
      <p:sp>
        <p:nvSpPr>
          <p:cNvPr id="6" name="Slide Number Placeholder 22"/>
          <p:cNvSpPr>
            <a:spLocks noGrp="1"/>
          </p:cNvSpPr>
          <p:nvPr>
            <p:ph type="sldNum" sz="quarter" idx="12"/>
          </p:nvPr>
        </p:nvSpPr>
        <p:spPr/>
        <p:txBody>
          <a:bodyPr/>
          <a:lstStyle>
            <a:lvl1pPr>
              <a:defRPr/>
            </a:lvl1pPr>
          </a:lstStyle>
          <a:p>
            <a:pPr>
              <a:defRPr/>
            </a:pPr>
            <a:fld id="{5FB2E6DB-B470-43C9-BF1F-C7D543F72054}"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8BAE534-139F-4E83-9F91-830259C72F50}" type="datetime1">
              <a:rPr lang="en-GB"/>
              <a:pPr>
                <a:defRPr/>
              </a:pPr>
              <a:t>23/11/2009</a:t>
            </a:fld>
            <a:endParaRPr lang="en-US" dirty="0"/>
          </a:p>
        </p:txBody>
      </p:sp>
      <p:sp>
        <p:nvSpPr>
          <p:cNvPr id="5" name="Footer Placeholder 2"/>
          <p:cNvSpPr>
            <a:spLocks noGrp="1"/>
          </p:cNvSpPr>
          <p:nvPr>
            <p:ph type="ftr" sz="quarter" idx="11"/>
          </p:nvPr>
        </p:nvSpPr>
        <p:spPr/>
        <p:txBody>
          <a:bodyPr/>
          <a:lstStyle>
            <a:lvl1pPr>
              <a:defRPr/>
            </a:lvl1pPr>
          </a:lstStyle>
          <a:p>
            <a:pPr>
              <a:defRPr/>
            </a:pPr>
            <a:r>
              <a:rPr lang="en-US"/>
              <a:t>Ann Frye Ltd</a:t>
            </a:r>
          </a:p>
        </p:txBody>
      </p:sp>
      <p:sp>
        <p:nvSpPr>
          <p:cNvPr id="6" name="Slide Number Placeholder 22"/>
          <p:cNvSpPr>
            <a:spLocks noGrp="1"/>
          </p:cNvSpPr>
          <p:nvPr>
            <p:ph type="sldNum" sz="quarter" idx="12"/>
          </p:nvPr>
        </p:nvSpPr>
        <p:spPr/>
        <p:txBody>
          <a:bodyPr/>
          <a:lstStyle>
            <a:lvl1pPr>
              <a:defRPr/>
            </a:lvl1pPr>
          </a:lstStyle>
          <a:p>
            <a:pPr>
              <a:defRPr/>
            </a:pPr>
            <a:fld id="{49E23070-8518-4A32-AA4A-AC91455CE8EE}"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4F7D5CC-E1B5-4AC6-900A-97346E645522}" type="datetime1">
              <a:rPr lang="en-GB"/>
              <a:pPr>
                <a:defRPr/>
              </a:pPr>
              <a:t>23/11/2009</a:t>
            </a:fld>
            <a:endParaRPr lang="en-US" dirty="0"/>
          </a:p>
        </p:txBody>
      </p:sp>
      <p:sp>
        <p:nvSpPr>
          <p:cNvPr id="5" name="Footer Placeholder 2"/>
          <p:cNvSpPr>
            <a:spLocks noGrp="1"/>
          </p:cNvSpPr>
          <p:nvPr>
            <p:ph type="ftr" sz="quarter" idx="11"/>
          </p:nvPr>
        </p:nvSpPr>
        <p:spPr/>
        <p:txBody>
          <a:bodyPr/>
          <a:lstStyle>
            <a:lvl1pPr>
              <a:defRPr/>
            </a:lvl1pPr>
          </a:lstStyle>
          <a:p>
            <a:pPr>
              <a:defRPr/>
            </a:pPr>
            <a:r>
              <a:rPr lang="en-US"/>
              <a:t>Ann Frye Ltd</a:t>
            </a:r>
          </a:p>
        </p:txBody>
      </p:sp>
      <p:sp>
        <p:nvSpPr>
          <p:cNvPr id="6" name="Slide Number Placeholder 22"/>
          <p:cNvSpPr>
            <a:spLocks noGrp="1"/>
          </p:cNvSpPr>
          <p:nvPr>
            <p:ph type="sldNum" sz="quarter" idx="12"/>
          </p:nvPr>
        </p:nvSpPr>
        <p:spPr/>
        <p:txBody>
          <a:bodyPr/>
          <a:lstStyle>
            <a:lvl1pPr>
              <a:defRPr/>
            </a:lvl1pPr>
          </a:lstStyle>
          <a:p>
            <a:pPr>
              <a:defRPr/>
            </a:pPr>
            <a:fld id="{C7B95A9C-50C6-4679-97A2-B952AAEFF314}"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useBgFill="1">
        <p:nvSpPr>
          <p:cNvPr id="5"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6"/>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7"/>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8"/>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78842B3C-A373-4CE2-A522-FB505684EAC7}" type="datetime1">
              <a:rPr lang="en-GB"/>
              <a:pPr>
                <a:defRPr/>
              </a:pPr>
              <a:t>23/11/2009</a:t>
            </a:fld>
            <a:endParaRPr lang="en-US" dirty="0"/>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r>
              <a:rPr lang="en-US"/>
              <a:t>Ann Frye Ltd</a:t>
            </a:r>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0B705DD2-F27E-4F39-BEE1-971D5053312A}"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76BE452-CC1C-40EF-BA53-3A8AB071D75C}" type="datetime1">
              <a:rPr lang="en-GB"/>
              <a:pPr>
                <a:defRPr/>
              </a:pPr>
              <a:t>23/11/2009</a:t>
            </a:fld>
            <a:endParaRPr lang="en-US" dirty="0"/>
          </a:p>
        </p:txBody>
      </p:sp>
      <p:sp>
        <p:nvSpPr>
          <p:cNvPr id="6" name="Footer Placeholder 2"/>
          <p:cNvSpPr>
            <a:spLocks noGrp="1"/>
          </p:cNvSpPr>
          <p:nvPr>
            <p:ph type="ftr" sz="quarter" idx="11"/>
          </p:nvPr>
        </p:nvSpPr>
        <p:spPr/>
        <p:txBody>
          <a:bodyPr/>
          <a:lstStyle>
            <a:lvl1pPr>
              <a:defRPr/>
            </a:lvl1pPr>
          </a:lstStyle>
          <a:p>
            <a:pPr>
              <a:defRPr/>
            </a:pPr>
            <a:r>
              <a:rPr lang="en-US"/>
              <a:t>Ann Frye Ltd</a:t>
            </a:r>
          </a:p>
        </p:txBody>
      </p:sp>
      <p:sp>
        <p:nvSpPr>
          <p:cNvPr id="7" name="Slide Number Placeholder 22"/>
          <p:cNvSpPr>
            <a:spLocks noGrp="1"/>
          </p:cNvSpPr>
          <p:nvPr>
            <p:ph type="sldNum" sz="quarter" idx="12"/>
          </p:nvPr>
        </p:nvSpPr>
        <p:spPr/>
        <p:txBody>
          <a:bodyPr/>
          <a:lstStyle>
            <a:lvl1pPr>
              <a:defRPr/>
            </a:lvl1pPr>
          </a:lstStyle>
          <a:p>
            <a:pPr>
              <a:defRPr/>
            </a:pPr>
            <a:fld id="{2DAFBCAC-6BA5-4F4C-9FCC-BD7DB652CE03}"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5FC227C9-4868-422A-8ABC-7A2C05B5BC1B}" type="datetime1">
              <a:rPr lang="en-GB"/>
              <a:pPr>
                <a:defRPr/>
              </a:pPr>
              <a:t>23/11/2009</a:t>
            </a:fld>
            <a:endParaRPr lang="en-US" dirty="0"/>
          </a:p>
        </p:txBody>
      </p:sp>
      <p:sp>
        <p:nvSpPr>
          <p:cNvPr id="8" name="Footer Placeholder 2"/>
          <p:cNvSpPr>
            <a:spLocks noGrp="1"/>
          </p:cNvSpPr>
          <p:nvPr>
            <p:ph type="ftr" sz="quarter" idx="11"/>
          </p:nvPr>
        </p:nvSpPr>
        <p:spPr/>
        <p:txBody>
          <a:bodyPr/>
          <a:lstStyle>
            <a:lvl1pPr>
              <a:defRPr/>
            </a:lvl1pPr>
          </a:lstStyle>
          <a:p>
            <a:pPr>
              <a:defRPr/>
            </a:pPr>
            <a:r>
              <a:rPr lang="en-US"/>
              <a:t>Ann Frye Ltd</a:t>
            </a:r>
          </a:p>
        </p:txBody>
      </p:sp>
      <p:sp>
        <p:nvSpPr>
          <p:cNvPr id="9" name="Slide Number Placeholder 22"/>
          <p:cNvSpPr>
            <a:spLocks noGrp="1"/>
          </p:cNvSpPr>
          <p:nvPr>
            <p:ph type="sldNum" sz="quarter" idx="12"/>
          </p:nvPr>
        </p:nvSpPr>
        <p:spPr/>
        <p:txBody>
          <a:bodyPr/>
          <a:lstStyle>
            <a:lvl1pPr>
              <a:defRPr/>
            </a:lvl1pPr>
          </a:lstStyle>
          <a:p>
            <a:pPr>
              <a:defRPr/>
            </a:pPr>
            <a:fld id="{34BF94E1-5BF9-4FC8-8842-2074A63F56C6}"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7BEF8820-EEB1-4CF6-847D-9111DD396CD1}" type="datetime1">
              <a:rPr lang="en-GB"/>
              <a:pPr>
                <a:defRPr/>
              </a:pPr>
              <a:t>23/11/2009</a:t>
            </a:fld>
            <a:endParaRPr lang="en-US" dirty="0"/>
          </a:p>
        </p:txBody>
      </p:sp>
      <p:sp>
        <p:nvSpPr>
          <p:cNvPr id="4" name="Footer Placeholder 2"/>
          <p:cNvSpPr>
            <a:spLocks noGrp="1"/>
          </p:cNvSpPr>
          <p:nvPr>
            <p:ph type="ftr" sz="quarter" idx="11"/>
          </p:nvPr>
        </p:nvSpPr>
        <p:spPr/>
        <p:txBody>
          <a:bodyPr/>
          <a:lstStyle>
            <a:lvl1pPr>
              <a:defRPr/>
            </a:lvl1pPr>
          </a:lstStyle>
          <a:p>
            <a:pPr>
              <a:defRPr/>
            </a:pPr>
            <a:r>
              <a:rPr lang="en-US"/>
              <a:t>Ann Frye Ltd</a:t>
            </a:r>
          </a:p>
        </p:txBody>
      </p:sp>
      <p:sp>
        <p:nvSpPr>
          <p:cNvPr id="5" name="Slide Number Placeholder 22"/>
          <p:cNvSpPr>
            <a:spLocks noGrp="1"/>
          </p:cNvSpPr>
          <p:nvPr>
            <p:ph type="sldNum" sz="quarter" idx="12"/>
          </p:nvPr>
        </p:nvSpPr>
        <p:spPr/>
        <p:txBody>
          <a:bodyPr/>
          <a:lstStyle>
            <a:lvl1pPr>
              <a:defRPr/>
            </a:lvl1pPr>
          </a:lstStyle>
          <a:p>
            <a:pPr>
              <a:defRPr/>
            </a:pPr>
            <a:fld id="{FEDFD83E-859B-4572-8493-557C56E2EA3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C98E10A9-4F79-4912-96A8-148E0AE5D92B}" type="datetime1">
              <a:rPr lang="en-GB"/>
              <a:pPr>
                <a:defRPr/>
              </a:pPr>
              <a:t>23/11/2009</a:t>
            </a:fld>
            <a:endParaRPr lang="en-US" dirty="0"/>
          </a:p>
        </p:txBody>
      </p:sp>
      <p:sp>
        <p:nvSpPr>
          <p:cNvPr id="3" name="Footer Placeholder 2"/>
          <p:cNvSpPr>
            <a:spLocks noGrp="1"/>
          </p:cNvSpPr>
          <p:nvPr>
            <p:ph type="ftr" sz="quarter" idx="11"/>
          </p:nvPr>
        </p:nvSpPr>
        <p:spPr/>
        <p:txBody>
          <a:bodyPr/>
          <a:lstStyle>
            <a:lvl1pPr>
              <a:defRPr/>
            </a:lvl1pPr>
          </a:lstStyle>
          <a:p>
            <a:pPr>
              <a:defRPr/>
            </a:pPr>
            <a:r>
              <a:rPr lang="en-US"/>
              <a:t>Ann Frye Ltd</a:t>
            </a:r>
          </a:p>
        </p:txBody>
      </p:sp>
      <p:sp>
        <p:nvSpPr>
          <p:cNvPr id="4" name="Slide Number Placeholder 22"/>
          <p:cNvSpPr>
            <a:spLocks noGrp="1"/>
          </p:cNvSpPr>
          <p:nvPr>
            <p:ph type="sldNum" sz="quarter" idx="12"/>
          </p:nvPr>
        </p:nvSpPr>
        <p:spPr/>
        <p:txBody>
          <a:bodyPr/>
          <a:lstStyle>
            <a:lvl1pPr>
              <a:defRPr/>
            </a:lvl1pPr>
          </a:lstStyle>
          <a:p>
            <a:pPr>
              <a:defRPr/>
            </a:pPr>
            <a:fld id="{D64C90CE-B71C-4EF3-B960-41FEAC463AF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useBgFill="1">
        <p:nvSpPr>
          <p:cNvPr id="6" name="Rounded Rectangle 8"/>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960070EB-B710-45DB-A194-88AEE21E6A7C}" type="datetime1">
              <a:rPr lang="en-GB"/>
              <a:pPr>
                <a:defRPr/>
              </a:pPr>
              <a:t>23/11/2009</a:t>
            </a:fld>
            <a:endParaRPr lang="en-US" dirty="0"/>
          </a:p>
        </p:txBody>
      </p:sp>
      <p:sp>
        <p:nvSpPr>
          <p:cNvPr id="8" name="Footer Placeholder 5"/>
          <p:cNvSpPr>
            <a:spLocks noGrp="1"/>
          </p:cNvSpPr>
          <p:nvPr>
            <p:ph type="ftr" sz="quarter" idx="11"/>
          </p:nvPr>
        </p:nvSpPr>
        <p:spPr/>
        <p:txBody>
          <a:bodyPr/>
          <a:lstStyle>
            <a:lvl1pPr>
              <a:defRPr/>
            </a:lvl1pPr>
          </a:lstStyle>
          <a:p>
            <a:pPr>
              <a:defRPr/>
            </a:pPr>
            <a:r>
              <a:rPr lang="en-US"/>
              <a:t>Ann Frye Ltd</a:t>
            </a:r>
          </a:p>
        </p:txBody>
      </p:sp>
      <p:sp>
        <p:nvSpPr>
          <p:cNvPr id="9" name="Slide Number Placeholder 6"/>
          <p:cNvSpPr>
            <a:spLocks noGrp="1"/>
          </p:cNvSpPr>
          <p:nvPr>
            <p:ph type="sldNum" sz="quarter" idx="12"/>
          </p:nvPr>
        </p:nvSpPr>
        <p:spPr/>
        <p:txBody>
          <a:bodyPr/>
          <a:lstStyle>
            <a:lvl1pPr>
              <a:defRPr/>
            </a:lvl1pPr>
          </a:lstStyle>
          <a:p>
            <a:pPr>
              <a:defRPr/>
            </a:pPr>
            <a:fld id="{898886A9-D722-4AA4-86A8-5B5AF0082DB1}"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10"/>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11"/>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12"/>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BAFCEF06-D268-4127-A3B3-11B23E45943D}" type="datetime1">
              <a:rPr lang="en-GB"/>
              <a:pPr>
                <a:defRPr/>
              </a:pPr>
              <a:t>23/11/2009</a:t>
            </a:fld>
            <a:endParaRPr lang="en-US" dirty="0"/>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r>
              <a:rPr lang="en-US"/>
              <a:t>Ann Frye Ltd</a:t>
            </a:r>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CB8E1079-E223-45C1-8C31-867C47FACC25}"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fld id="{19E881B3-DF50-4012-B9E5-B779523D8893}" type="datetime1">
              <a:rPr lang="en-GB"/>
              <a:pPr>
                <a:defRPr/>
              </a:pPr>
              <a:t>23/11/2009</a:t>
            </a:fld>
            <a:endParaRPr lang="en-US" dirty="0"/>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cs typeface="+mn-cs"/>
              </a:defRPr>
            </a:lvl1pPr>
          </a:lstStyle>
          <a:p>
            <a:pPr>
              <a:defRPr/>
            </a:pPr>
            <a:r>
              <a:rPr lang="en-US"/>
              <a:t>Ann Frye Ltd</a:t>
            </a:r>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61EB6BA1-E8F5-4EAE-85C2-A815816DF78B}"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69" r:id="rId5"/>
    <p:sldLayoutId id="2147483668" r:id="rId6"/>
    <p:sldLayoutId id="2147483667" r:id="rId7"/>
    <p:sldLayoutId id="2147483674" r:id="rId8"/>
    <p:sldLayoutId id="2147483675" r:id="rId9"/>
    <p:sldLayoutId id="2147483666" r:id="rId10"/>
    <p:sldLayoutId id="2147483665" r:id="rId11"/>
  </p:sldLayoutIdLst>
  <p:hf hdr="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alibri" pitchFamily="34" charset="0"/>
        </a:defRPr>
      </a:lvl2pPr>
      <a:lvl3pPr algn="l" rtl="0" eaLnBrk="0" fontAlgn="base" hangingPunct="0">
        <a:spcBef>
          <a:spcPct val="0"/>
        </a:spcBef>
        <a:spcAft>
          <a:spcPct val="0"/>
        </a:spcAft>
        <a:defRPr sz="4000">
          <a:solidFill>
            <a:schemeClr val="tx2"/>
          </a:solidFill>
          <a:latin typeface="Calibri" pitchFamily="34" charset="0"/>
        </a:defRPr>
      </a:lvl3pPr>
      <a:lvl4pPr algn="l" rtl="0" eaLnBrk="0" fontAlgn="base" hangingPunct="0">
        <a:spcBef>
          <a:spcPct val="0"/>
        </a:spcBef>
        <a:spcAft>
          <a:spcPct val="0"/>
        </a:spcAft>
        <a:defRPr sz="4000">
          <a:solidFill>
            <a:schemeClr val="tx2"/>
          </a:solidFill>
          <a:latin typeface="Calibri" pitchFamily="34" charset="0"/>
        </a:defRPr>
      </a:lvl4pPr>
      <a:lvl5pPr algn="l" rtl="0" eaLnBrk="0" fontAlgn="base" hangingPunct="0">
        <a:spcBef>
          <a:spcPct val="0"/>
        </a:spcBef>
        <a:spcAft>
          <a:spcPct val="0"/>
        </a:spcAft>
        <a:defRPr sz="4000">
          <a:solidFill>
            <a:schemeClr val="tx2"/>
          </a:solidFill>
          <a:latin typeface="Calibri" pitchFamily="34" charset="0"/>
        </a:defRPr>
      </a:lvl5pPr>
      <a:lvl6pPr marL="457200" algn="l" rtl="0" fontAlgn="base">
        <a:spcBef>
          <a:spcPct val="0"/>
        </a:spcBef>
        <a:spcAft>
          <a:spcPct val="0"/>
        </a:spcAft>
        <a:defRPr sz="4000">
          <a:solidFill>
            <a:schemeClr val="tx2"/>
          </a:solidFill>
          <a:latin typeface="Calibri" pitchFamily="34" charset="0"/>
        </a:defRPr>
      </a:lvl6pPr>
      <a:lvl7pPr marL="914400" algn="l" rtl="0" fontAlgn="base">
        <a:spcBef>
          <a:spcPct val="0"/>
        </a:spcBef>
        <a:spcAft>
          <a:spcPct val="0"/>
        </a:spcAft>
        <a:defRPr sz="4000">
          <a:solidFill>
            <a:schemeClr val="tx2"/>
          </a:solidFill>
          <a:latin typeface="Calibri" pitchFamily="34" charset="0"/>
        </a:defRPr>
      </a:lvl7pPr>
      <a:lvl8pPr marL="1371600" algn="l" rtl="0" fontAlgn="base">
        <a:spcBef>
          <a:spcPct val="0"/>
        </a:spcBef>
        <a:spcAft>
          <a:spcPct val="0"/>
        </a:spcAft>
        <a:defRPr sz="4000">
          <a:solidFill>
            <a:schemeClr val="tx2"/>
          </a:solidFill>
          <a:latin typeface="Calibri" pitchFamily="34" charset="0"/>
        </a:defRPr>
      </a:lvl8pPr>
      <a:lvl9pPr marL="1828800" algn="l" rtl="0" fontAlgn="base">
        <a:spcBef>
          <a:spcPct val="0"/>
        </a:spcBef>
        <a:spcAft>
          <a:spcPct val="0"/>
        </a:spcAft>
        <a:defRPr sz="4000">
          <a:solidFill>
            <a:schemeClr val="tx2"/>
          </a:solidFill>
          <a:latin typeface="Calibri"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CCEBD"/>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8CDD7"/>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8CDD7"/>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6.xml"/><Relationship Id="rId1" Type="http://schemas.openxmlformats.org/officeDocument/2006/relationships/video" Target="file:///\\2008SBS\UserData$\AnnFrye\My%20Documents\TRB\alighting%20difficult.mp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ubtitle 2"/>
          <p:cNvSpPr>
            <a:spLocks noGrp="1"/>
          </p:cNvSpPr>
          <p:nvPr>
            <p:ph type="subTitle" idx="1"/>
          </p:nvPr>
        </p:nvSpPr>
        <p:spPr>
          <a:xfrm>
            <a:off x="1295400" y="3357563"/>
            <a:ext cx="6400800" cy="1443037"/>
          </a:xfrm>
        </p:spPr>
        <p:txBody>
          <a:bodyPr/>
          <a:lstStyle/>
          <a:p>
            <a:pPr eaLnBrk="1" hangingPunct="1"/>
            <a:r>
              <a:rPr lang="en-GB" b="1" smtClean="0">
                <a:solidFill>
                  <a:schemeClr val="tx1"/>
                </a:solidFill>
              </a:rPr>
              <a:t>Ann Frye</a:t>
            </a:r>
          </a:p>
          <a:p>
            <a:pPr eaLnBrk="1" hangingPunct="1"/>
            <a:r>
              <a:rPr lang="en-GB" smtClean="0"/>
              <a:t>Ann Frye Ltd</a:t>
            </a:r>
            <a:endParaRPr lang="en-US" smtClean="0"/>
          </a:p>
        </p:txBody>
      </p:sp>
      <p:sp>
        <p:nvSpPr>
          <p:cNvPr id="15362" name="Title 1"/>
          <p:cNvSpPr>
            <a:spLocks noGrp="1"/>
          </p:cNvSpPr>
          <p:nvPr>
            <p:ph type="ctrTitle"/>
          </p:nvPr>
        </p:nvSpPr>
        <p:spPr>
          <a:xfrm>
            <a:off x="457200" y="1506538"/>
            <a:ext cx="8229600" cy="1470025"/>
          </a:xfrm>
        </p:spPr>
        <p:txBody>
          <a:bodyPr/>
          <a:lstStyle/>
          <a:p>
            <a:pPr eaLnBrk="1" hangingPunct="1"/>
            <a:r>
              <a:rPr lang="en-GB" smtClean="0"/>
              <a:t>COST 335: Ten Years On </a:t>
            </a:r>
            <a:br>
              <a:rPr lang="en-GB" smtClean="0"/>
            </a:br>
            <a:r>
              <a:rPr lang="en-GB" smtClean="0"/>
              <a:t>A Review of Progress</a:t>
            </a:r>
            <a:endParaRPr smtClean="0"/>
          </a:p>
        </p:txBody>
      </p:sp>
      <p:pic>
        <p:nvPicPr>
          <p:cNvPr id="4" name="Picture 4" descr="MDV Ad v Herk rolstoel"/>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14375" y="4214813"/>
            <a:ext cx="2895600" cy="217170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pPr eaLnBrk="1" hangingPunct="1"/>
            <a:r>
              <a:rPr lang="en-GB" smtClean="0"/>
              <a:t>Physical Barriers: Rolling stock</a:t>
            </a:r>
            <a:endParaRPr lang="en-US" smtClean="0"/>
          </a:p>
        </p:txBody>
      </p:sp>
      <p:sp>
        <p:nvSpPr>
          <p:cNvPr id="24578"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D6E65EEE-7C2F-4384-95BF-48A0A591711E}" type="datetime1">
              <a:rPr lang="en-GB">
                <a:cs typeface="Arial" charset="0"/>
              </a:rPr>
              <a:pPr fontAlgn="base">
                <a:spcBef>
                  <a:spcPct val="0"/>
                </a:spcBef>
                <a:spcAft>
                  <a:spcPct val="0"/>
                </a:spcAft>
                <a:defRPr/>
              </a:pPr>
              <a:t>23/11/2009</a:t>
            </a:fld>
            <a:endParaRPr lang="en-US">
              <a:cs typeface="Arial" charset="0"/>
            </a:endParaRPr>
          </a:p>
        </p:txBody>
      </p:sp>
      <p:sp>
        <p:nvSpPr>
          <p:cNvPr id="24579"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5EA4928E-E5BA-489C-A182-4D6ACC01FA4A}" type="slidenum">
              <a:rPr lang="en-US"/>
              <a:pPr>
                <a:defRPr/>
              </a:pPr>
              <a:t>10</a:t>
            </a:fld>
            <a:endParaRPr lang="en-US" dirty="0"/>
          </a:p>
        </p:txBody>
      </p:sp>
      <p:sp>
        <p:nvSpPr>
          <p:cNvPr id="6" name="Content Placeholder 5"/>
          <p:cNvSpPr>
            <a:spLocks noGrp="1"/>
          </p:cNvSpPr>
          <p:nvPr>
            <p:ph sz="quarter" idx="1"/>
          </p:nvPr>
        </p:nvSpPr>
        <p:spPr>
          <a:xfrm>
            <a:off x="214313" y="1447800"/>
            <a:ext cx="4714875" cy="4572000"/>
          </a:xfrm>
        </p:spPr>
        <p:txBody>
          <a:bodyPr>
            <a:normAutofit fontScale="85000" lnSpcReduction="10000"/>
          </a:bodyPr>
          <a:lstStyle/>
          <a:p>
            <a:pPr marL="274320" indent="-274320" eaLnBrk="1" fontAlgn="auto" hangingPunct="1">
              <a:spcBef>
                <a:spcPts val="580"/>
              </a:spcBef>
              <a:spcAft>
                <a:spcPts val="0"/>
              </a:spcAft>
              <a:buFont typeface="Wingdings 2"/>
              <a:buChar char=""/>
              <a:defRPr/>
            </a:pPr>
            <a:r>
              <a:rPr lang="en-GB" dirty="0" smtClean="0"/>
              <a:t>The TSI  (Technical Standards for Interoperability) sets technical access standards, many of them based on COST 335 recommendation;</a:t>
            </a:r>
          </a:p>
          <a:p>
            <a:pPr marL="274320" indent="-274320" eaLnBrk="1" fontAlgn="auto" hangingPunct="1">
              <a:spcBef>
                <a:spcPts val="580"/>
              </a:spcBef>
              <a:spcAft>
                <a:spcPts val="0"/>
              </a:spcAft>
              <a:buFont typeface="Wingdings 2"/>
              <a:buChar char=""/>
              <a:defRPr/>
            </a:pPr>
            <a:r>
              <a:rPr lang="en-GB" dirty="0" smtClean="0"/>
              <a:t>Some signs of good progress:</a:t>
            </a:r>
          </a:p>
          <a:p>
            <a:pPr marL="548640" lvl="1" eaLnBrk="1" fontAlgn="auto" hangingPunct="1">
              <a:spcBef>
                <a:spcPts val="370"/>
              </a:spcBef>
              <a:spcAft>
                <a:spcPts val="0"/>
              </a:spcAft>
              <a:buFont typeface="Wingdings 2"/>
              <a:buChar char=""/>
              <a:defRPr/>
            </a:pPr>
            <a:r>
              <a:rPr lang="en-GB" dirty="0" smtClean="0"/>
              <a:t>In January 2009 RENFE announced major investment both in new accessible rolling stock and in access improvements for existing vehicles;</a:t>
            </a:r>
          </a:p>
          <a:p>
            <a:pPr marL="548640" lvl="1" eaLnBrk="1" fontAlgn="auto" hangingPunct="1">
              <a:spcBef>
                <a:spcPts val="370"/>
              </a:spcBef>
              <a:spcAft>
                <a:spcPts val="0"/>
              </a:spcAft>
              <a:buFont typeface="Wingdings 2"/>
              <a:buChar char=""/>
              <a:defRPr/>
            </a:pPr>
            <a:r>
              <a:rPr lang="en-GB" dirty="0" smtClean="0"/>
              <a:t>In the UK which has had accessibility requirements for new rolling  stock in place since 1998, some 42% of the national heavy rail fleet is now accessible.</a:t>
            </a:r>
            <a:endParaRPr lang="en-US" dirty="0"/>
          </a:p>
        </p:txBody>
      </p:sp>
      <p:pic>
        <p:nvPicPr>
          <p:cNvPr id="7" name="Picture 6" descr="David Finnegan baording train.jpg"/>
          <p:cNvPicPr>
            <a:picLocks noChangeAspect="1"/>
          </p:cNvPicPr>
          <p:nvPr/>
        </p:nvPicPr>
        <p:blipFill>
          <a:blip r:embed="rId2" cstate="print"/>
          <a:stretch>
            <a:fillRect/>
          </a:stretch>
        </p:blipFill>
        <p:spPr>
          <a:xfrm>
            <a:off x="5072066" y="3786190"/>
            <a:ext cx="3096768" cy="23225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146" name="Picture 2" descr="http://www.wired.com/images_blogs/autopia/images/2009/01/15/train_in_spain.jpg"/>
          <p:cNvPicPr>
            <a:picLocks noChangeAspect="1" noChangeArrowheads="1"/>
          </p:cNvPicPr>
          <p:nvPr/>
        </p:nvPicPr>
        <p:blipFill>
          <a:blip r:embed="rId3" cstate="print"/>
          <a:srcRect/>
          <a:stretch>
            <a:fillRect/>
          </a:stretch>
        </p:blipFill>
        <p:spPr bwMode="auto">
          <a:xfrm>
            <a:off x="5429256" y="1571612"/>
            <a:ext cx="3357586" cy="2231504"/>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ox(i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ox(i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box(in)">
                                      <p:cBhvr>
                                        <p:cTn id="22" dur="500"/>
                                        <p:tgtEl>
                                          <p:spTgt spid="614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box(in)">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i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GB" dirty="0" smtClean="0"/>
              <a:t>Physical Barriers: “Man Machine Interface”</a:t>
            </a:r>
            <a:endParaRPr lang="en-US" dirty="0"/>
          </a:p>
        </p:txBody>
      </p:sp>
      <p:sp>
        <p:nvSpPr>
          <p:cNvPr id="25602"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83B09A44-5A06-4DCF-B087-E9A5145CEBEC}" type="datetime1">
              <a:rPr lang="en-GB">
                <a:cs typeface="Arial" charset="0"/>
              </a:rPr>
              <a:pPr fontAlgn="base">
                <a:spcBef>
                  <a:spcPct val="0"/>
                </a:spcBef>
                <a:spcAft>
                  <a:spcPct val="0"/>
                </a:spcAft>
                <a:defRPr/>
              </a:pPr>
              <a:t>23/11/2009</a:t>
            </a:fld>
            <a:endParaRPr lang="en-US">
              <a:cs typeface="Arial" charset="0"/>
            </a:endParaRPr>
          </a:p>
        </p:txBody>
      </p:sp>
      <p:sp>
        <p:nvSpPr>
          <p:cNvPr id="25603"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842E5045-764A-49D5-8845-C75531C11699}" type="slidenum">
              <a:rPr lang="en-US"/>
              <a:pPr>
                <a:defRPr/>
              </a:pPr>
              <a:t>11</a:t>
            </a:fld>
            <a:endParaRPr lang="en-US" dirty="0"/>
          </a:p>
        </p:txBody>
      </p:sp>
      <p:sp>
        <p:nvSpPr>
          <p:cNvPr id="25605" name="Content Placeholder 5"/>
          <p:cNvSpPr>
            <a:spLocks noGrp="1"/>
          </p:cNvSpPr>
          <p:nvPr>
            <p:ph sz="quarter" idx="1"/>
          </p:nvPr>
        </p:nvSpPr>
        <p:spPr>
          <a:xfrm>
            <a:off x="914400" y="1447800"/>
            <a:ext cx="7372350" cy="4572000"/>
          </a:xfrm>
        </p:spPr>
        <p:txBody>
          <a:bodyPr/>
          <a:lstStyle/>
          <a:p>
            <a:pPr eaLnBrk="1" hangingPunct="1"/>
            <a:r>
              <a:rPr lang="en-GB" smtClean="0"/>
              <a:t>But in April 2008 an article in the European Railway Review reported that:</a:t>
            </a:r>
          </a:p>
          <a:p>
            <a:pPr eaLnBrk="1" hangingPunct="1">
              <a:buFont typeface="Wingdings 2" pitchFamily="18" charset="2"/>
              <a:buNone/>
            </a:pPr>
            <a:endParaRPr lang="en-GB" smtClean="0"/>
          </a:p>
          <a:p>
            <a:pPr lvl="1" eaLnBrk="1" hangingPunct="1"/>
            <a:r>
              <a:rPr lang="en-GB" i="1" smtClean="0"/>
              <a:t>“Our society has committed itself to provide equal access to the public transport system for all citizens. Despite common efforts to improve the accessibility of the rolling stock, there are still some deficiencies towards the Men Machine Interfaces (MMI’s) on mainline trains for physically and sensory impaired people.”</a:t>
            </a:r>
            <a:endParaRPr lang="en-US" i="1" smtClean="0"/>
          </a:p>
        </p:txBody>
      </p:sp>
    </p:spTree>
  </p:cSld>
  <p:clrMapOvr>
    <a:masterClrMapping/>
  </p:clrMapOvr>
  <p:transition>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GB" dirty="0" smtClean="0"/>
              <a:t>Physical Barriers: “Man Machine Interface”</a:t>
            </a:r>
            <a:endParaRPr lang="en-US" dirty="0"/>
          </a:p>
        </p:txBody>
      </p:sp>
      <p:sp>
        <p:nvSpPr>
          <p:cNvPr id="26626"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F8618931-D539-4E5D-A782-EC949609FC6C}" type="datetime1">
              <a:rPr lang="en-GB">
                <a:cs typeface="Arial" charset="0"/>
              </a:rPr>
              <a:pPr fontAlgn="base">
                <a:spcBef>
                  <a:spcPct val="0"/>
                </a:spcBef>
                <a:spcAft>
                  <a:spcPct val="0"/>
                </a:spcAft>
                <a:defRPr/>
              </a:pPr>
              <a:t>23/11/2009</a:t>
            </a:fld>
            <a:endParaRPr lang="en-US">
              <a:cs typeface="Arial" charset="0"/>
            </a:endParaRPr>
          </a:p>
        </p:txBody>
      </p:sp>
      <p:sp>
        <p:nvSpPr>
          <p:cNvPr id="26627"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A66450EA-3FD2-4D3A-8117-79978AD64B01}" type="slidenum">
              <a:rPr lang="en-US"/>
              <a:pPr>
                <a:defRPr/>
              </a:pPr>
              <a:t>12</a:t>
            </a:fld>
            <a:endParaRPr lang="en-US" dirty="0"/>
          </a:p>
        </p:txBody>
      </p:sp>
      <p:sp>
        <p:nvSpPr>
          <p:cNvPr id="6" name="Content Placeholder 5"/>
          <p:cNvSpPr>
            <a:spLocks noGrp="1"/>
          </p:cNvSpPr>
          <p:nvPr>
            <p:ph sz="quarter" idx="1"/>
          </p:nvPr>
        </p:nvSpPr>
        <p:spPr>
          <a:xfrm>
            <a:off x="4643438" y="1447800"/>
            <a:ext cx="4214812" cy="4572000"/>
          </a:xfrm>
        </p:spPr>
        <p:txBody>
          <a:bodyPr>
            <a:normAutofit fontScale="85000" lnSpcReduction="20000"/>
          </a:bodyPr>
          <a:lstStyle/>
          <a:p>
            <a:pPr marL="274320" indent="-274320" eaLnBrk="1" fontAlgn="auto" hangingPunct="1">
              <a:spcBef>
                <a:spcPts val="580"/>
              </a:spcBef>
              <a:spcAft>
                <a:spcPts val="0"/>
              </a:spcAft>
              <a:buFont typeface="Wingdings 2"/>
              <a:buChar char=""/>
              <a:defRPr/>
            </a:pPr>
            <a:r>
              <a:rPr lang="en-GB" dirty="0" smtClean="0"/>
              <a:t>Bridging the gaps – both vertical and horizontal -  between platform and train remains a major problem;</a:t>
            </a:r>
          </a:p>
          <a:p>
            <a:pPr marL="274320" indent="-274320" eaLnBrk="1" fontAlgn="auto" hangingPunct="1">
              <a:spcBef>
                <a:spcPts val="580"/>
              </a:spcBef>
              <a:spcAft>
                <a:spcPts val="0"/>
              </a:spcAft>
              <a:buFont typeface="Wingdings 2"/>
              <a:buChar char=""/>
              <a:defRPr/>
            </a:pPr>
            <a:r>
              <a:rPr lang="en-GB" dirty="0" smtClean="0"/>
              <a:t>It is made worse by lack of consistency in platform heights across Europe;</a:t>
            </a:r>
          </a:p>
          <a:p>
            <a:pPr marL="274320" indent="-274320" eaLnBrk="1" fontAlgn="auto" hangingPunct="1">
              <a:spcBef>
                <a:spcPts val="580"/>
              </a:spcBef>
              <a:spcAft>
                <a:spcPts val="0"/>
              </a:spcAft>
              <a:buFont typeface="Wingdings 2"/>
              <a:buChar char=""/>
              <a:defRPr/>
            </a:pPr>
            <a:r>
              <a:rPr lang="en-GB" dirty="0" smtClean="0"/>
              <a:t>COST 335 recommended platforms at least 760mm above track level;</a:t>
            </a:r>
          </a:p>
          <a:p>
            <a:pPr marL="274320" indent="-274320" eaLnBrk="1" fontAlgn="auto" hangingPunct="1">
              <a:spcBef>
                <a:spcPts val="580"/>
              </a:spcBef>
              <a:spcAft>
                <a:spcPts val="0"/>
              </a:spcAft>
              <a:buFont typeface="Wingdings 2"/>
              <a:buChar char=""/>
              <a:defRPr/>
            </a:pPr>
            <a:r>
              <a:rPr lang="en-GB" dirty="0" smtClean="0"/>
              <a:t>Different access solutions are needed according to the size of the gap;</a:t>
            </a:r>
          </a:p>
          <a:p>
            <a:pPr marL="274320" indent="-274320" eaLnBrk="1" fontAlgn="auto" hangingPunct="1">
              <a:spcBef>
                <a:spcPts val="580"/>
              </a:spcBef>
              <a:spcAft>
                <a:spcPts val="0"/>
              </a:spcAft>
              <a:buFont typeface="Wingdings 2"/>
              <a:buChar char=""/>
              <a:defRPr/>
            </a:pPr>
            <a:r>
              <a:rPr lang="en-GB" dirty="0" smtClean="0"/>
              <a:t>High steps remain a problem for many older people.</a:t>
            </a:r>
          </a:p>
        </p:txBody>
      </p:sp>
      <p:pic>
        <p:nvPicPr>
          <p:cNvPr id="10" name="Picture 9" descr="IMGP1239.JPG"/>
          <p:cNvPicPr>
            <a:picLocks noChangeAspect="1"/>
          </p:cNvPicPr>
          <p:nvPr/>
        </p:nvPicPr>
        <p:blipFill>
          <a:blip r:embed="rId2"/>
          <a:srcRect/>
          <a:stretch>
            <a:fillRect/>
          </a:stretch>
        </p:blipFill>
        <p:spPr bwMode="auto">
          <a:xfrm>
            <a:off x="928688" y="1857375"/>
            <a:ext cx="2625725" cy="35004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checkerboard(across)">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checkerboard(across)">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checkerboard(across)">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checkerboard(across)">
                                      <p:cBhvr>
                                        <p:cTn id="3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GB" smtClean="0"/>
              <a:t>Mind the Gap!</a:t>
            </a:r>
            <a:endParaRPr lang="en-US" smtClean="0"/>
          </a:p>
        </p:txBody>
      </p:sp>
      <p:sp>
        <p:nvSpPr>
          <p:cNvPr id="27650"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9C3008FC-BC3A-4394-99D4-4FADD8D2ED2E}" type="datetime1">
              <a:rPr lang="en-GB">
                <a:cs typeface="Arial" charset="0"/>
              </a:rPr>
              <a:pPr fontAlgn="base">
                <a:spcBef>
                  <a:spcPct val="0"/>
                </a:spcBef>
                <a:spcAft>
                  <a:spcPct val="0"/>
                </a:spcAft>
                <a:defRPr/>
              </a:pPr>
              <a:t>23/11/2009</a:t>
            </a:fld>
            <a:endParaRPr lang="en-US">
              <a:cs typeface="Arial" charset="0"/>
            </a:endParaRPr>
          </a:p>
        </p:txBody>
      </p:sp>
      <p:sp>
        <p:nvSpPr>
          <p:cNvPr id="27651"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73243F59-E34C-4C2B-BFC7-6EC8FE544EDF}" type="slidenum">
              <a:rPr lang="en-US"/>
              <a:pPr>
                <a:defRPr/>
              </a:pPr>
              <a:t>13</a:t>
            </a:fld>
            <a:endParaRPr lang="en-US" dirty="0"/>
          </a:p>
        </p:txBody>
      </p:sp>
      <p:pic>
        <p:nvPicPr>
          <p:cNvPr id="10" name="alighting difficult.mpg">
            <a:hlinkClick r:id="" action="ppaction://media"/>
          </p:cNvPr>
          <p:cNvPicPr>
            <a:picLocks noRot="1" noChangeAspect="1" noChangeArrowheads="1"/>
          </p:cNvPicPr>
          <p:nvPr>
            <a:videoFile r:link="rId1"/>
          </p:nvPr>
        </p:nvPicPr>
        <p:blipFill>
          <a:blip r:embed="rId3"/>
          <a:srcRect/>
          <a:stretch>
            <a:fillRect/>
          </a:stretch>
        </p:blipFill>
        <p:spPr bwMode="auto">
          <a:xfrm>
            <a:off x="1357313" y="1571625"/>
            <a:ext cx="6143625" cy="464185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pPr eaLnBrk="1" hangingPunct="1"/>
            <a:r>
              <a:rPr lang="en-GB" smtClean="0"/>
              <a:t>Physical Barriers: Stations</a:t>
            </a:r>
            <a:endParaRPr lang="en-US" smtClean="0"/>
          </a:p>
        </p:txBody>
      </p:sp>
      <p:sp>
        <p:nvSpPr>
          <p:cNvPr id="28674"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1B164375-A8F0-49A9-8FF5-D203CD13A93D}" type="datetime1">
              <a:rPr lang="en-GB">
                <a:cs typeface="Arial" charset="0"/>
              </a:rPr>
              <a:pPr fontAlgn="base">
                <a:spcBef>
                  <a:spcPct val="0"/>
                </a:spcBef>
                <a:spcAft>
                  <a:spcPct val="0"/>
                </a:spcAft>
                <a:defRPr/>
              </a:pPr>
              <a:t>23/11/2009</a:t>
            </a:fld>
            <a:endParaRPr lang="en-US">
              <a:cs typeface="Arial" charset="0"/>
            </a:endParaRPr>
          </a:p>
        </p:txBody>
      </p:sp>
      <p:sp>
        <p:nvSpPr>
          <p:cNvPr id="28675"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697C05D5-B3E3-48B0-8D88-F36D83647AD0}" type="slidenum">
              <a:rPr lang="en-US"/>
              <a:pPr>
                <a:defRPr/>
              </a:pPr>
              <a:t>14</a:t>
            </a:fld>
            <a:endParaRPr lang="en-US" dirty="0"/>
          </a:p>
        </p:txBody>
      </p:sp>
      <p:sp>
        <p:nvSpPr>
          <p:cNvPr id="6" name="Content Placeholder 5"/>
          <p:cNvSpPr>
            <a:spLocks noGrp="1"/>
          </p:cNvSpPr>
          <p:nvPr>
            <p:ph sz="quarter" idx="1"/>
          </p:nvPr>
        </p:nvSpPr>
        <p:spPr>
          <a:xfrm>
            <a:off x="285750" y="1500188"/>
            <a:ext cx="3929063" cy="4357687"/>
          </a:xfrm>
        </p:spPr>
        <p:txBody>
          <a:bodyPr>
            <a:normAutofit fontScale="92500" lnSpcReduction="10000"/>
          </a:bodyPr>
          <a:lstStyle/>
          <a:p>
            <a:pPr marL="274320" indent="-274320" eaLnBrk="1" fontAlgn="auto" hangingPunct="1">
              <a:spcBef>
                <a:spcPts val="580"/>
              </a:spcBef>
              <a:spcAft>
                <a:spcPts val="0"/>
              </a:spcAft>
              <a:buFont typeface="Wingdings 2"/>
              <a:buChar char=""/>
              <a:defRPr/>
            </a:pPr>
            <a:r>
              <a:rPr lang="en-GB" dirty="0" smtClean="0"/>
              <a:t>A press recent press report in Germany noted that</a:t>
            </a:r>
          </a:p>
          <a:p>
            <a:pPr marL="548640" lvl="1" eaLnBrk="1" fontAlgn="auto" hangingPunct="1">
              <a:spcBef>
                <a:spcPts val="370"/>
              </a:spcBef>
              <a:spcAft>
                <a:spcPts val="0"/>
              </a:spcAft>
              <a:buFont typeface="Wingdings 2"/>
              <a:buChar char=""/>
              <a:defRPr/>
            </a:pPr>
            <a:r>
              <a:rPr lang="en-GB" b="1" dirty="0" smtClean="0"/>
              <a:t>“</a:t>
            </a:r>
            <a:r>
              <a:rPr lang="en-GB" dirty="0" smtClean="0"/>
              <a:t>Almost three-quarters of Germany’s train stations are wheelchair accessible but facilities vary greatly between the country's 16 states”.</a:t>
            </a:r>
          </a:p>
          <a:p>
            <a:pPr marL="274320" indent="-274320" eaLnBrk="1" fontAlgn="auto" hangingPunct="1">
              <a:spcBef>
                <a:spcPts val="580"/>
              </a:spcBef>
              <a:spcAft>
                <a:spcPts val="0"/>
              </a:spcAft>
              <a:buFont typeface="Wingdings 2"/>
              <a:buChar char=""/>
              <a:defRPr/>
            </a:pPr>
            <a:r>
              <a:rPr lang="en-GB" dirty="0" smtClean="0"/>
              <a:t>Old station infrastructure means that similar problems are common throughout Europe.</a:t>
            </a:r>
            <a:endParaRPr lang="en-US" dirty="0"/>
          </a:p>
        </p:txBody>
      </p:sp>
      <p:pic>
        <p:nvPicPr>
          <p:cNvPr id="1026" name="Picture 2" descr="Photo: DPA"/>
          <p:cNvPicPr>
            <a:picLocks noChangeAspect="1" noChangeArrowheads="1"/>
          </p:cNvPicPr>
          <p:nvPr/>
        </p:nvPicPr>
        <p:blipFill>
          <a:blip r:embed="rId2" cstate="print"/>
          <a:srcRect/>
          <a:stretch>
            <a:fillRect/>
          </a:stretch>
        </p:blipFill>
        <p:spPr bwMode="auto">
          <a:xfrm>
            <a:off x="4286248" y="1500174"/>
            <a:ext cx="4082048" cy="2328861"/>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4"/>
          <p:cNvPicPr>
            <a:picLocks noChangeAspect="1" noChangeArrowheads="1"/>
          </p:cNvPicPr>
          <p:nvPr/>
        </p:nvPicPr>
        <p:blipFill>
          <a:blip r:embed="rId3" cstate="print"/>
          <a:srcRect/>
          <a:stretch>
            <a:fillRect/>
          </a:stretch>
        </p:blipFill>
        <p:spPr bwMode="auto">
          <a:xfrm>
            <a:off x="5572132" y="3429000"/>
            <a:ext cx="3357586" cy="2644144"/>
          </a:xfrm>
          <a:prstGeom prst="rect">
            <a:avLst/>
          </a:prstGeom>
          <a:noFill/>
          <a:ln w="12700">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ox(in)">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ox(in)">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box(in)">
                                      <p:cBhvr>
                                        <p:cTn id="20" dur="500"/>
                                        <p:tgtEl>
                                          <p:spTgt spid="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ox(i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pPr eaLnBrk="1" hangingPunct="1"/>
            <a:r>
              <a:rPr lang="en-GB" smtClean="0"/>
              <a:t>Physical Barriers: Stations</a:t>
            </a:r>
            <a:endParaRPr lang="en-US" smtClean="0"/>
          </a:p>
        </p:txBody>
      </p:sp>
      <p:sp>
        <p:nvSpPr>
          <p:cNvPr id="29698"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25DDB349-AB83-41C3-A314-59B99CDE6C64}" type="datetime1">
              <a:rPr lang="en-GB">
                <a:cs typeface="Arial" charset="0"/>
              </a:rPr>
              <a:pPr fontAlgn="base">
                <a:spcBef>
                  <a:spcPct val="0"/>
                </a:spcBef>
                <a:spcAft>
                  <a:spcPct val="0"/>
                </a:spcAft>
                <a:defRPr/>
              </a:pPr>
              <a:t>23/11/2009</a:t>
            </a:fld>
            <a:endParaRPr lang="en-US">
              <a:cs typeface="Arial" charset="0"/>
            </a:endParaRPr>
          </a:p>
        </p:txBody>
      </p:sp>
      <p:sp>
        <p:nvSpPr>
          <p:cNvPr id="29699"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DAA23A68-6786-41B7-A71E-04E668F650E0}" type="slidenum">
              <a:rPr lang="en-US"/>
              <a:pPr>
                <a:defRPr/>
              </a:pPr>
              <a:t>15</a:t>
            </a:fld>
            <a:endParaRPr lang="en-US" dirty="0"/>
          </a:p>
        </p:txBody>
      </p:sp>
      <p:sp>
        <p:nvSpPr>
          <p:cNvPr id="6" name="Content Placeholder 5"/>
          <p:cNvSpPr>
            <a:spLocks noGrp="1"/>
          </p:cNvSpPr>
          <p:nvPr>
            <p:ph sz="quarter" idx="1"/>
          </p:nvPr>
        </p:nvSpPr>
        <p:spPr>
          <a:xfrm>
            <a:off x="3071813" y="1714500"/>
            <a:ext cx="5214937" cy="2071688"/>
          </a:xfrm>
        </p:spPr>
        <p:txBody>
          <a:bodyPr>
            <a:normAutofit lnSpcReduction="10000"/>
          </a:bodyPr>
          <a:lstStyle/>
          <a:p>
            <a:pPr marL="274320" indent="-274320" eaLnBrk="1" fontAlgn="auto" hangingPunct="1">
              <a:spcBef>
                <a:spcPts val="580"/>
              </a:spcBef>
              <a:spcAft>
                <a:spcPts val="0"/>
              </a:spcAft>
              <a:buFont typeface="Wingdings 2"/>
              <a:buChar char=""/>
              <a:defRPr/>
            </a:pPr>
            <a:r>
              <a:rPr lang="en-GB" dirty="0" smtClean="0"/>
              <a:t>There are also some good examples of access improvements at old stations;</a:t>
            </a:r>
          </a:p>
          <a:p>
            <a:pPr marL="274320" indent="-274320" eaLnBrk="1" fontAlgn="auto" hangingPunct="1">
              <a:spcBef>
                <a:spcPts val="580"/>
              </a:spcBef>
              <a:spcAft>
                <a:spcPts val="0"/>
              </a:spcAft>
              <a:buFont typeface="Wingdings 2"/>
              <a:buChar char=""/>
              <a:defRPr/>
            </a:pPr>
            <a:r>
              <a:rPr lang="en-GB" dirty="0" smtClean="0"/>
              <a:t>But some new stations repeat old mistakes...</a:t>
            </a:r>
            <a:endParaRPr lang="en-US" dirty="0"/>
          </a:p>
        </p:txBody>
      </p:sp>
      <p:pic>
        <p:nvPicPr>
          <p:cNvPr id="31746" name="Picture 2" descr="http://www.disabledholidayinfo.org.uk/images/knight5.jpg"/>
          <p:cNvPicPr>
            <a:picLocks noChangeAspect="1" noChangeArrowheads="1"/>
          </p:cNvPicPr>
          <p:nvPr/>
        </p:nvPicPr>
        <p:blipFill>
          <a:blip r:embed="rId2" cstate="print"/>
          <a:srcRect/>
          <a:stretch>
            <a:fillRect/>
          </a:stretch>
        </p:blipFill>
        <p:spPr bwMode="auto">
          <a:xfrm>
            <a:off x="428596" y="1476904"/>
            <a:ext cx="2016588" cy="2673458"/>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1748" name="Picture 4" descr="http://www.disabledholidayinfo.org.uk/images/TrainJourney-Telford-Shrewsbury004.jpg"/>
          <p:cNvPicPr>
            <a:picLocks noChangeAspect="1" noChangeArrowheads="1"/>
          </p:cNvPicPr>
          <p:nvPr/>
        </p:nvPicPr>
        <p:blipFill>
          <a:blip r:embed="rId3" cstate="print"/>
          <a:srcRect/>
          <a:stretch>
            <a:fillRect/>
          </a:stretch>
        </p:blipFill>
        <p:spPr bwMode="auto">
          <a:xfrm>
            <a:off x="1404845" y="3857628"/>
            <a:ext cx="3167155" cy="237361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1750" name="Picture 6" descr="http://www.urban75.org/london/images/st-pancras-station-02.jpg"/>
          <p:cNvPicPr>
            <a:picLocks noChangeAspect="1" noChangeArrowheads="1"/>
          </p:cNvPicPr>
          <p:nvPr/>
        </p:nvPicPr>
        <p:blipFill>
          <a:blip r:embed="rId4" cstate="print"/>
          <a:srcRect/>
          <a:stretch>
            <a:fillRect/>
          </a:stretch>
        </p:blipFill>
        <p:spPr bwMode="auto">
          <a:xfrm>
            <a:off x="4929190" y="3750554"/>
            <a:ext cx="3357586" cy="2520165"/>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746"/>
                                        </p:tgtEl>
                                        <p:attrNameLst>
                                          <p:attrName>style.visibility</p:attrName>
                                        </p:attrNameLst>
                                      </p:cBhvr>
                                      <p:to>
                                        <p:strVal val="visible"/>
                                      </p:to>
                                    </p:set>
                                    <p:animEffect transition="in" filter="blinds(horizontal)">
                                      <p:cBhvr>
                                        <p:cTn id="12" dur="500"/>
                                        <p:tgtEl>
                                          <p:spTgt spid="3174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748"/>
                                        </p:tgtEl>
                                        <p:attrNameLst>
                                          <p:attrName>style.visibility</p:attrName>
                                        </p:attrNameLst>
                                      </p:cBhvr>
                                      <p:to>
                                        <p:strVal val="visible"/>
                                      </p:to>
                                    </p:set>
                                    <p:animEffect transition="in" filter="blinds(horizontal)">
                                      <p:cBhvr>
                                        <p:cTn id="17" dur="500"/>
                                        <p:tgtEl>
                                          <p:spTgt spid="3174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linds(horizontal)">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1750"/>
                                        </p:tgtEl>
                                        <p:attrNameLst>
                                          <p:attrName>style.visibility</p:attrName>
                                        </p:attrNameLst>
                                      </p:cBhvr>
                                      <p:to>
                                        <p:strVal val="visible"/>
                                      </p:to>
                                    </p:set>
                                    <p:animEffect transition="in" filter="blinds(horizontal)">
                                      <p:cBhvr>
                                        <p:cTn id="27" dur="5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pPr eaLnBrk="1" hangingPunct="1"/>
            <a:r>
              <a:rPr lang="en-GB" smtClean="0"/>
              <a:t>Financial Barriers</a:t>
            </a:r>
            <a:endParaRPr lang="en-US" smtClean="0"/>
          </a:p>
        </p:txBody>
      </p:sp>
      <p:sp>
        <p:nvSpPr>
          <p:cNvPr id="30722"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E3556BD4-7778-45BA-9CCC-EA3AB8A5F2C5}" type="datetime1">
              <a:rPr lang="en-GB">
                <a:cs typeface="Arial" charset="0"/>
              </a:rPr>
              <a:pPr fontAlgn="base">
                <a:spcBef>
                  <a:spcPct val="0"/>
                </a:spcBef>
                <a:spcAft>
                  <a:spcPct val="0"/>
                </a:spcAft>
                <a:defRPr/>
              </a:pPr>
              <a:t>23/11/2009</a:t>
            </a:fld>
            <a:endParaRPr lang="en-US">
              <a:cs typeface="Arial" charset="0"/>
            </a:endParaRPr>
          </a:p>
        </p:txBody>
      </p:sp>
      <p:sp>
        <p:nvSpPr>
          <p:cNvPr id="30723"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328CC2A9-ADE1-47DA-9365-B3AC6E0879E4}" type="slidenum">
              <a:rPr lang="en-US"/>
              <a:pPr>
                <a:defRPr/>
              </a:pPr>
              <a:t>16</a:t>
            </a:fld>
            <a:endParaRPr lang="en-US" dirty="0"/>
          </a:p>
        </p:txBody>
      </p:sp>
      <p:sp>
        <p:nvSpPr>
          <p:cNvPr id="6" name="Content Placeholder 5"/>
          <p:cNvSpPr>
            <a:spLocks noGrp="1"/>
          </p:cNvSpPr>
          <p:nvPr>
            <p:ph sz="quarter" idx="1"/>
          </p:nvPr>
        </p:nvSpPr>
        <p:spPr>
          <a:xfrm>
            <a:off x="914400" y="1447800"/>
            <a:ext cx="7772400" cy="4267200"/>
          </a:xfrm>
        </p:spPr>
        <p:txBody>
          <a:bodyPr/>
          <a:lstStyle/>
          <a:p>
            <a:pPr eaLnBrk="1" hangingPunct="1"/>
            <a:r>
              <a:rPr lang="en-GB" smtClean="0"/>
              <a:t>Disabled people are still more likely than the general public to be on low incomes;</a:t>
            </a:r>
          </a:p>
          <a:p>
            <a:pPr eaLnBrk="1" hangingPunct="1"/>
            <a:r>
              <a:rPr lang="en-GB" smtClean="0"/>
              <a:t>The cost of rail travel varies significantly across Europe;</a:t>
            </a:r>
          </a:p>
          <a:p>
            <a:pPr eaLnBrk="1" hangingPunct="1"/>
            <a:r>
              <a:rPr lang="en-GB" smtClean="0"/>
              <a:t>Passenger Rights Regulation 1371/2007requires that reservations and tickets be offered to disabled people at no additional cost;</a:t>
            </a:r>
          </a:p>
          <a:p>
            <a:pPr eaLnBrk="1" hangingPunct="1"/>
            <a:r>
              <a:rPr lang="en-GB" smtClean="0"/>
              <a:t>For those who need to travel with a companion the cost can still be too high.</a:t>
            </a:r>
          </a:p>
          <a:p>
            <a:pPr eaLnBrk="1" hangingPunct="1">
              <a:buFont typeface="Wingdings 2" pitchFamily="18" charset="2"/>
              <a:buNone/>
            </a:pPr>
            <a:endParaRPr lang="en-GB" smtClean="0"/>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pPr eaLnBrk="1" hangingPunct="1"/>
            <a:r>
              <a:rPr lang="en-GB" smtClean="0"/>
              <a:t>Information Barriers</a:t>
            </a:r>
            <a:endParaRPr lang="en-US" smtClean="0"/>
          </a:p>
        </p:txBody>
      </p:sp>
      <p:sp>
        <p:nvSpPr>
          <p:cNvPr id="31746"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DA3B34E1-496A-4270-92E2-4D738BF84035}" type="datetime1">
              <a:rPr lang="en-GB">
                <a:cs typeface="Arial" charset="0"/>
              </a:rPr>
              <a:pPr fontAlgn="base">
                <a:spcBef>
                  <a:spcPct val="0"/>
                </a:spcBef>
                <a:spcAft>
                  <a:spcPct val="0"/>
                </a:spcAft>
                <a:defRPr/>
              </a:pPr>
              <a:t>23/11/2009</a:t>
            </a:fld>
            <a:endParaRPr lang="en-US">
              <a:cs typeface="Arial" charset="0"/>
            </a:endParaRPr>
          </a:p>
        </p:txBody>
      </p:sp>
      <p:sp>
        <p:nvSpPr>
          <p:cNvPr id="31747"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619F168C-1EF1-4354-B5B4-4787E3ABD320}" type="slidenum">
              <a:rPr lang="en-US"/>
              <a:pPr>
                <a:defRPr/>
              </a:pPr>
              <a:t>17</a:t>
            </a:fld>
            <a:endParaRPr lang="en-US" dirty="0"/>
          </a:p>
        </p:txBody>
      </p:sp>
      <p:sp>
        <p:nvSpPr>
          <p:cNvPr id="10" name="Content Placeholder 9"/>
          <p:cNvSpPr>
            <a:spLocks noGrp="1"/>
          </p:cNvSpPr>
          <p:nvPr>
            <p:ph sz="quarter" idx="1"/>
          </p:nvPr>
        </p:nvSpPr>
        <p:spPr>
          <a:xfrm>
            <a:off x="3643313" y="1447800"/>
            <a:ext cx="5214937" cy="4572000"/>
          </a:xfrm>
        </p:spPr>
        <p:txBody>
          <a:bodyPr>
            <a:normAutofit fontScale="92500" lnSpcReduction="20000"/>
          </a:bodyPr>
          <a:lstStyle/>
          <a:p>
            <a:pPr marL="274320" indent="-274320" eaLnBrk="1" fontAlgn="auto" hangingPunct="1">
              <a:spcBef>
                <a:spcPts val="580"/>
              </a:spcBef>
              <a:spcAft>
                <a:spcPts val="0"/>
              </a:spcAft>
              <a:buFont typeface="Wingdings 2"/>
              <a:buChar char=""/>
              <a:defRPr/>
            </a:pPr>
            <a:r>
              <a:rPr lang="en-GB" dirty="0" smtClean="0"/>
              <a:t>Without information you do not feel in control;</a:t>
            </a:r>
          </a:p>
          <a:p>
            <a:pPr marL="274320" indent="-274320" eaLnBrk="1" fontAlgn="auto" hangingPunct="1">
              <a:spcBef>
                <a:spcPts val="580"/>
              </a:spcBef>
              <a:spcAft>
                <a:spcPts val="0"/>
              </a:spcAft>
              <a:buFont typeface="Wingdings 2"/>
              <a:buChar char=""/>
              <a:defRPr/>
            </a:pPr>
            <a:r>
              <a:rPr lang="en-GB" dirty="0" smtClean="0"/>
              <a:t>You need information to:</a:t>
            </a:r>
          </a:p>
          <a:p>
            <a:pPr marL="548640" lvl="1" eaLnBrk="1" fontAlgn="auto" hangingPunct="1">
              <a:spcBef>
                <a:spcPts val="370"/>
              </a:spcBef>
              <a:spcAft>
                <a:spcPts val="0"/>
              </a:spcAft>
              <a:buFont typeface="Wingdings 2"/>
              <a:buChar char=""/>
              <a:defRPr/>
            </a:pPr>
            <a:r>
              <a:rPr lang="en-GB" dirty="0" smtClean="0"/>
              <a:t>Plan your journey;</a:t>
            </a:r>
          </a:p>
          <a:p>
            <a:pPr marL="548640" lvl="1" eaLnBrk="1" fontAlgn="auto" hangingPunct="1">
              <a:spcBef>
                <a:spcPts val="370"/>
              </a:spcBef>
              <a:spcAft>
                <a:spcPts val="0"/>
              </a:spcAft>
              <a:buFont typeface="Wingdings 2"/>
              <a:buChar char=""/>
              <a:defRPr/>
            </a:pPr>
            <a:r>
              <a:rPr lang="en-GB" dirty="0" smtClean="0"/>
              <a:t>Find your way round the station/buy a ticket;</a:t>
            </a:r>
          </a:p>
          <a:p>
            <a:pPr marL="548640" lvl="1" eaLnBrk="1" fontAlgn="auto" hangingPunct="1">
              <a:spcBef>
                <a:spcPts val="370"/>
              </a:spcBef>
              <a:spcAft>
                <a:spcPts val="0"/>
              </a:spcAft>
              <a:buFont typeface="Wingdings 2"/>
              <a:buChar char=""/>
              <a:defRPr/>
            </a:pPr>
            <a:r>
              <a:rPr lang="en-GB" dirty="0" smtClean="0"/>
              <a:t>Check the train time/find the right platform;</a:t>
            </a:r>
          </a:p>
          <a:p>
            <a:pPr marL="548640" lvl="1" eaLnBrk="1" fontAlgn="auto" hangingPunct="1">
              <a:spcBef>
                <a:spcPts val="370"/>
              </a:spcBef>
              <a:spcAft>
                <a:spcPts val="0"/>
              </a:spcAft>
              <a:buFont typeface="Wingdings 2"/>
              <a:buChar char=""/>
              <a:defRPr/>
            </a:pPr>
            <a:r>
              <a:rPr lang="en-GB" dirty="0" smtClean="0"/>
              <a:t>Find your seat;</a:t>
            </a:r>
          </a:p>
          <a:p>
            <a:pPr marL="548640" lvl="1" eaLnBrk="1" fontAlgn="auto" hangingPunct="1">
              <a:spcBef>
                <a:spcPts val="370"/>
              </a:spcBef>
              <a:spcAft>
                <a:spcPts val="0"/>
              </a:spcAft>
              <a:buFont typeface="Wingdings 2"/>
              <a:buChar char=""/>
              <a:defRPr/>
            </a:pPr>
            <a:r>
              <a:rPr lang="en-GB" dirty="0" smtClean="0"/>
              <a:t>Check if you are on time;</a:t>
            </a:r>
          </a:p>
          <a:p>
            <a:pPr marL="548640" lvl="1" eaLnBrk="1" fontAlgn="auto" hangingPunct="1">
              <a:spcBef>
                <a:spcPts val="370"/>
              </a:spcBef>
              <a:spcAft>
                <a:spcPts val="0"/>
              </a:spcAft>
              <a:buFont typeface="Wingdings 2"/>
              <a:buChar char=""/>
              <a:defRPr/>
            </a:pPr>
            <a:r>
              <a:rPr lang="en-GB" dirty="0" smtClean="0"/>
              <a:t>Find out when you need to get off or change trains;</a:t>
            </a:r>
          </a:p>
          <a:p>
            <a:pPr marL="548640" lvl="1" eaLnBrk="1" fontAlgn="auto" hangingPunct="1">
              <a:spcBef>
                <a:spcPts val="370"/>
              </a:spcBef>
              <a:spcAft>
                <a:spcPts val="0"/>
              </a:spcAft>
              <a:buFont typeface="Wingdings 2"/>
              <a:buChar char=""/>
              <a:defRPr/>
            </a:pPr>
            <a:r>
              <a:rPr lang="en-GB" dirty="0" smtClean="0"/>
              <a:t>Find your way out of the station and onward to other transport connections.</a:t>
            </a:r>
          </a:p>
          <a:p>
            <a:pPr marL="548640" lvl="1" eaLnBrk="1" fontAlgn="auto" hangingPunct="1">
              <a:spcBef>
                <a:spcPts val="370"/>
              </a:spcBef>
              <a:spcAft>
                <a:spcPts val="0"/>
              </a:spcAft>
              <a:buFont typeface="Wingdings 2"/>
              <a:buChar char=""/>
              <a:defRPr/>
            </a:pPr>
            <a:endParaRPr lang="en-US" dirty="0"/>
          </a:p>
        </p:txBody>
      </p:sp>
      <p:pic>
        <p:nvPicPr>
          <p:cNvPr id="11" name="Picture 10" descr="Sikh man at timetable.jpg"/>
          <p:cNvPicPr>
            <a:picLocks noChangeAspect="1"/>
          </p:cNvPicPr>
          <p:nvPr/>
        </p:nvPicPr>
        <p:blipFill>
          <a:blip r:embed="rId2" cstate="print"/>
          <a:stretch>
            <a:fillRect/>
          </a:stretch>
        </p:blipFill>
        <p:spPr>
          <a:xfrm>
            <a:off x="214282" y="1428736"/>
            <a:ext cx="3243941" cy="246805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 name="Picture 4" descr="VBK+AVG - 3"/>
          <p:cNvPicPr>
            <a:picLocks noChangeAspect="1" noChangeArrowheads="1"/>
          </p:cNvPicPr>
          <p:nvPr/>
        </p:nvPicPr>
        <p:blipFill>
          <a:blip r:embed="rId3" cstate="print"/>
          <a:srcRect/>
          <a:stretch>
            <a:fillRect/>
          </a:stretch>
        </p:blipFill>
        <p:spPr>
          <a:xfrm>
            <a:off x="357158" y="3714752"/>
            <a:ext cx="3000396" cy="2250495"/>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heckerboard(across)">
                                      <p:cBhvr>
                                        <p:cTn id="7" dur="500"/>
                                        <p:tgtEl>
                                          <p:spTgt spid="10">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checkerboard(across)">
                                      <p:cBhvr>
                                        <p:cTn id="10" dur="500"/>
                                        <p:tgtEl>
                                          <p:spTgt spid="1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checkerboard(across)">
                                      <p:cBhvr>
                                        <p:cTn id="15" dur="500"/>
                                        <p:tgtEl>
                                          <p:spTgt spid="1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Effect transition="in" filter="checkerboard(across)">
                                      <p:cBhvr>
                                        <p:cTn id="25" dur="500"/>
                                        <p:tgtEl>
                                          <p:spTgt spid="10">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
                                            <p:txEl>
                                              <p:pRg st="4" end="4"/>
                                            </p:txEl>
                                          </p:spTgt>
                                        </p:tgtEl>
                                        <p:attrNameLst>
                                          <p:attrName>style.visibility</p:attrName>
                                        </p:attrNameLst>
                                      </p:cBhvr>
                                      <p:to>
                                        <p:strVal val="visible"/>
                                      </p:to>
                                    </p:set>
                                    <p:animEffect transition="in" filter="checkerboard(across)">
                                      <p:cBhvr>
                                        <p:cTn id="30" dur="500"/>
                                        <p:tgtEl>
                                          <p:spTgt spid="10">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10">
                                            <p:txEl>
                                              <p:pRg st="5" end="5"/>
                                            </p:txEl>
                                          </p:spTgt>
                                        </p:tgtEl>
                                        <p:attrNameLst>
                                          <p:attrName>style.visibility</p:attrName>
                                        </p:attrNameLst>
                                      </p:cBhvr>
                                      <p:to>
                                        <p:strVal val="visible"/>
                                      </p:to>
                                    </p:set>
                                    <p:animEffect transition="in" filter="checkerboard(across)">
                                      <p:cBhvr>
                                        <p:cTn id="40" dur="500"/>
                                        <p:tgtEl>
                                          <p:spTgt spid="10">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 fill="hold">
                                          <p:stCondLst>
                                            <p:cond delay="0"/>
                                          </p:stCondLst>
                                        </p:cTn>
                                        <p:tgtEl>
                                          <p:spTgt spid="10">
                                            <p:txEl>
                                              <p:pRg st="6" end="6"/>
                                            </p:txEl>
                                          </p:spTgt>
                                        </p:tgtEl>
                                        <p:attrNameLst>
                                          <p:attrName>style.visibility</p:attrName>
                                        </p:attrNameLst>
                                      </p:cBhvr>
                                      <p:to>
                                        <p:strVal val="visible"/>
                                      </p:to>
                                    </p:set>
                                    <p:animEffect transition="in" filter="checkerboard(across)">
                                      <p:cBhvr>
                                        <p:cTn id="45" dur="500"/>
                                        <p:tgtEl>
                                          <p:spTgt spid="10">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10">
                                            <p:txEl>
                                              <p:pRg st="7" end="7"/>
                                            </p:txEl>
                                          </p:spTgt>
                                        </p:tgtEl>
                                        <p:attrNameLst>
                                          <p:attrName>style.visibility</p:attrName>
                                        </p:attrNameLst>
                                      </p:cBhvr>
                                      <p:to>
                                        <p:strVal val="visible"/>
                                      </p:to>
                                    </p:set>
                                    <p:animEffect transition="in" filter="checkerboard(across)">
                                      <p:cBhvr>
                                        <p:cTn id="50" dur="500"/>
                                        <p:tgtEl>
                                          <p:spTgt spid="10">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nodeType="clickEffect">
                                  <p:stCondLst>
                                    <p:cond delay="0"/>
                                  </p:stCondLst>
                                  <p:childTnLst>
                                    <p:set>
                                      <p:cBhvr>
                                        <p:cTn id="54" dur="1" fill="hold">
                                          <p:stCondLst>
                                            <p:cond delay="0"/>
                                          </p:stCondLst>
                                        </p:cTn>
                                        <p:tgtEl>
                                          <p:spTgt spid="10">
                                            <p:txEl>
                                              <p:pRg st="8" end="8"/>
                                            </p:txEl>
                                          </p:spTgt>
                                        </p:tgtEl>
                                        <p:attrNameLst>
                                          <p:attrName>style.visibility</p:attrName>
                                        </p:attrNameLst>
                                      </p:cBhvr>
                                      <p:to>
                                        <p:strVal val="visible"/>
                                      </p:to>
                                    </p:set>
                                    <p:animEffect transition="in" filter="checkerboard(across)">
                                      <p:cBhvr>
                                        <p:cTn id="55" dur="5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pPr eaLnBrk="1" hangingPunct="1"/>
            <a:r>
              <a:rPr lang="en-GB" smtClean="0"/>
              <a:t>Information Barriers</a:t>
            </a:r>
            <a:endParaRPr lang="en-US" smtClean="0"/>
          </a:p>
        </p:txBody>
      </p:sp>
      <p:sp>
        <p:nvSpPr>
          <p:cNvPr id="32770"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01B14834-E2E7-4991-85A3-010E4C2E63EE}" type="datetime1">
              <a:rPr lang="en-GB">
                <a:cs typeface="Arial" charset="0"/>
              </a:rPr>
              <a:pPr fontAlgn="base">
                <a:spcBef>
                  <a:spcPct val="0"/>
                </a:spcBef>
                <a:spcAft>
                  <a:spcPct val="0"/>
                </a:spcAft>
                <a:defRPr/>
              </a:pPr>
              <a:t>23/11/2009</a:t>
            </a:fld>
            <a:endParaRPr lang="en-US">
              <a:cs typeface="Arial" charset="0"/>
            </a:endParaRPr>
          </a:p>
        </p:txBody>
      </p:sp>
      <p:sp>
        <p:nvSpPr>
          <p:cNvPr id="32771"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0DA480F6-5AAC-4CEB-8361-004C3C3282ED}" type="slidenum">
              <a:rPr lang="en-US"/>
              <a:pPr>
                <a:defRPr/>
              </a:pPr>
              <a:t>18</a:t>
            </a:fld>
            <a:endParaRPr lang="en-US" dirty="0"/>
          </a:p>
        </p:txBody>
      </p:sp>
      <p:sp>
        <p:nvSpPr>
          <p:cNvPr id="6" name="Content Placeholder 5"/>
          <p:cNvSpPr>
            <a:spLocks noGrp="1"/>
          </p:cNvSpPr>
          <p:nvPr>
            <p:ph sz="quarter" idx="1"/>
          </p:nvPr>
        </p:nvSpPr>
        <p:spPr>
          <a:xfrm>
            <a:off x="428625" y="1447800"/>
            <a:ext cx="3929063" cy="4572000"/>
          </a:xfrm>
        </p:spPr>
        <p:txBody>
          <a:bodyPr>
            <a:normAutofit fontScale="92500" lnSpcReduction="10000"/>
          </a:bodyPr>
          <a:lstStyle/>
          <a:p>
            <a:pPr marL="274320" indent="-274320" eaLnBrk="1" fontAlgn="auto" hangingPunct="1">
              <a:spcBef>
                <a:spcPts val="580"/>
              </a:spcBef>
              <a:spcAft>
                <a:spcPts val="0"/>
              </a:spcAft>
              <a:buFont typeface="Wingdings 2"/>
              <a:buChar char=""/>
              <a:defRPr/>
            </a:pPr>
            <a:r>
              <a:rPr lang="en-GB" dirty="0" smtClean="0"/>
              <a:t>While networks and services are only partially accessible, it is vital to know when you can travel and where you can get on and off ;</a:t>
            </a:r>
          </a:p>
          <a:p>
            <a:pPr marL="274320" indent="-274320" eaLnBrk="1" fontAlgn="auto" hangingPunct="1">
              <a:spcBef>
                <a:spcPts val="580"/>
              </a:spcBef>
              <a:spcAft>
                <a:spcPts val="0"/>
              </a:spcAft>
              <a:buFont typeface="Wingdings 2"/>
              <a:buChar char=""/>
              <a:defRPr/>
            </a:pPr>
            <a:r>
              <a:rPr lang="en-GB" dirty="0" smtClean="0"/>
              <a:t>In many systems that information is not available or not reliable;</a:t>
            </a:r>
          </a:p>
          <a:p>
            <a:pPr marL="274320" indent="-274320" eaLnBrk="1" fontAlgn="auto" hangingPunct="1">
              <a:spcBef>
                <a:spcPts val="580"/>
              </a:spcBef>
              <a:spcAft>
                <a:spcPts val="0"/>
              </a:spcAft>
              <a:buFont typeface="Wingdings 2"/>
              <a:buChar char=""/>
              <a:defRPr/>
            </a:pPr>
            <a:r>
              <a:rPr lang="en-GB" dirty="0" smtClean="0"/>
              <a:t>To date only 7 railways have information on the UIC accessibility website.</a:t>
            </a:r>
          </a:p>
        </p:txBody>
      </p:sp>
      <p:pic>
        <p:nvPicPr>
          <p:cNvPr id="9" name="Picture 8" descr="Gare de Lyon High Definition.jpg"/>
          <p:cNvPicPr>
            <a:picLocks noChangeAspect="1"/>
          </p:cNvPicPr>
          <p:nvPr/>
        </p:nvPicPr>
        <p:blipFill>
          <a:blip r:embed="rId2" cstate="print"/>
          <a:stretch>
            <a:fillRect/>
          </a:stretch>
        </p:blipFill>
        <p:spPr>
          <a:xfrm>
            <a:off x="4357686" y="2071678"/>
            <a:ext cx="4483817" cy="300039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split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pPr eaLnBrk="1" hangingPunct="1"/>
            <a:r>
              <a:rPr lang="en-GB" smtClean="0"/>
              <a:t>Confidence Barriers</a:t>
            </a:r>
            <a:endParaRPr lang="en-US" smtClean="0"/>
          </a:p>
        </p:txBody>
      </p:sp>
      <p:sp>
        <p:nvSpPr>
          <p:cNvPr id="33794"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FA67D626-C23D-4E8E-AF9D-49F2C7DA816B}" type="datetime1">
              <a:rPr lang="en-GB">
                <a:cs typeface="Arial" charset="0"/>
              </a:rPr>
              <a:pPr fontAlgn="base">
                <a:spcBef>
                  <a:spcPct val="0"/>
                </a:spcBef>
                <a:spcAft>
                  <a:spcPct val="0"/>
                </a:spcAft>
                <a:defRPr/>
              </a:pPr>
              <a:t>23/11/2009</a:t>
            </a:fld>
            <a:endParaRPr lang="en-US">
              <a:cs typeface="Arial" charset="0"/>
            </a:endParaRPr>
          </a:p>
        </p:txBody>
      </p:sp>
      <p:sp>
        <p:nvSpPr>
          <p:cNvPr id="33795"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EE80A2F9-0892-4393-9DAD-A1E1FBFD34D8}" type="slidenum">
              <a:rPr lang="en-US"/>
              <a:pPr>
                <a:defRPr/>
              </a:pPr>
              <a:t>19</a:t>
            </a:fld>
            <a:endParaRPr lang="en-US" dirty="0"/>
          </a:p>
        </p:txBody>
      </p:sp>
      <p:sp>
        <p:nvSpPr>
          <p:cNvPr id="6" name="Content Placeholder 5"/>
          <p:cNvSpPr>
            <a:spLocks noGrp="1"/>
          </p:cNvSpPr>
          <p:nvPr>
            <p:ph sz="quarter" idx="1"/>
          </p:nvPr>
        </p:nvSpPr>
        <p:spPr>
          <a:xfrm>
            <a:off x="214313" y="1447800"/>
            <a:ext cx="4572000" cy="4572000"/>
          </a:xfrm>
        </p:spPr>
        <p:txBody>
          <a:bodyPr>
            <a:normAutofit fontScale="92500" lnSpcReduction="10000"/>
          </a:bodyPr>
          <a:lstStyle/>
          <a:p>
            <a:pPr marL="274320" indent="-274320" eaLnBrk="1" fontAlgn="auto" hangingPunct="1">
              <a:spcBef>
                <a:spcPts val="580"/>
              </a:spcBef>
              <a:spcAft>
                <a:spcPts val="0"/>
              </a:spcAft>
              <a:buFont typeface="Wingdings 2"/>
              <a:buChar char=""/>
              <a:defRPr/>
            </a:pPr>
            <a:r>
              <a:rPr lang="en-GB" sz="2000" dirty="0" smtClean="0"/>
              <a:t>Without confidence that all the stages or a journey are manageable, many disabled and older people will not feel confident to travel;</a:t>
            </a:r>
          </a:p>
          <a:p>
            <a:pPr marL="274320" indent="-274320" eaLnBrk="1" fontAlgn="auto" hangingPunct="1">
              <a:spcBef>
                <a:spcPts val="580"/>
              </a:spcBef>
              <a:spcAft>
                <a:spcPts val="0"/>
              </a:spcAft>
              <a:buFont typeface="Wingdings 2"/>
              <a:buChar char=""/>
              <a:defRPr/>
            </a:pPr>
            <a:r>
              <a:rPr lang="en-GB" sz="2000" dirty="0" smtClean="0"/>
              <a:t>Problems still include:</a:t>
            </a:r>
          </a:p>
          <a:p>
            <a:pPr marL="548640" lvl="1" eaLnBrk="1" fontAlgn="auto" hangingPunct="1">
              <a:spcBef>
                <a:spcPts val="370"/>
              </a:spcBef>
              <a:spcAft>
                <a:spcPts val="0"/>
              </a:spcAft>
              <a:buFont typeface="Wingdings 2"/>
              <a:buChar char=""/>
              <a:defRPr/>
            </a:pPr>
            <a:r>
              <a:rPr lang="en-GB" sz="2000" dirty="0" smtClean="0"/>
              <a:t>Unstaffed stations;</a:t>
            </a:r>
          </a:p>
          <a:p>
            <a:pPr marL="548640" lvl="1" eaLnBrk="1" fontAlgn="auto" hangingPunct="1">
              <a:spcBef>
                <a:spcPts val="370"/>
              </a:spcBef>
              <a:spcAft>
                <a:spcPts val="0"/>
              </a:spcAft>
              <a:buFont typeface="Wingdings 2"/>
              <a:buChar char=""/>
              <a:defRPr/>
            </a:pPr>
            <a:r>
              <a:rPr lang="en-GB" sz="2000" dirty="0" smtClean="0"/>
              <a:t>Unstaffed trains;</a:t>
            </a:r>
          </a:p>
          <a:p>
            <a:pPr marL="548640" lvl="1" eaLnBrk="1" fontAlgn="auto" hangingPunct="1">
              <a:spcBef>
                <a:spcPts val="370"/>
              </a:spcBef>
              <a:spcAft>
                <a:spcPts val="0"/>
              </a:spcAft>
              <a:buFont typeface="Wingdings 2"/>
              <a:buChar char=""/>
              <a:defRPr/>
            </a:pPr>
            <a:r>
              <a:rPr lang="en-GB" sz="2000" dirty="0" smtClean="0"/>
              <a:t>Information about the need for assistance not passed on from point of departure to point of arrival;</a:t>
            </a:r>
          </a:p>
          <a:p>
            <a:pPr marL="274320" indent="-274320" eaLnBrk="1" fontAlgn="auto" hangingPunct="1">
              <a:spcBef>
                <a:spcPts val="580"/>
              </a:spcBef>
              <a:spcAft>
                <a:spcPts val="0"/>
              </a:spcAft>
              <a:buFont typeface="Wingdings 2"/>
              <a:buChar char=""/>
              <a:defRPr/>
            </a:pPr>
            <a:r>
              <a:rPr lang="en-GB" sz="2200" dirty="0" smtClean="0"/>
              <a:t>Regulation 1371/2007 requires rail undertakings to “make all reasonable efforts” to enable disabled people to travel when there are no staff on the station or train.</a:t>
            </a:r>
          </a:p>
          <a:p>
            <a:pPr marL="274320" indent="-274320" eaLnBrk="1" fontAlgn="auto" hangingPunct="1">
              <a:spcBef>
                <a:spcPts val="580"/>
              </a:spcBef>
              <a:spcAft>
                <a:spcPts val="0"/>
              </a:spcAft>
              <a:buFont typeface="Wingdings 2"/>
              <a:buNone/>
              <a:defRPr/>
            </a:pPr>
            <a:endParaRPr lang="en-US" dirty="0"/>
          </a:p>
        </p:txBody>
      </p:sp>
      <p:pic>
        <p:nvPicPr>
          <p:cNvPr id="3076" name="Picture 4" descr="Bedford St Johns bridge"/>
          <p:cNvPicPr>
            <a:picLocks noChangeAspect="1" noChangeArrowheads="1"/>
          </p:cNvPicPr>
          <p:nvPr/>
        </p:nvPicPr>
        <p:blipFill>
          <a:blip r:embed="rId2" cstate="print"/>
          <a:srcRect/>
          <a:stretch>
            <a:fillRect/>
          </a:stretch>
        </p:blipFill>
        <p:spPr bwMode="auto">
          <a:xfrm>
            <a:off x="4976817" y="2071678"/>
            <a:ext cx="3619524" cy="2714644"/>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076"/>
                                        </p:tgtEl>
                                        <p:attrNameLst>
                                          <p:attrName>style.visibility</p:attrName>
                                        </p:attrNameLst>
                                      </p:cBhvr>
                                      <p:to>
                                        <p:strVal val="visible"/>
                                      </p:to>
                                    </p:set>
                                    <p:animEffect transition="in" filter="blinds(horizontal)">
                                      <p:cBhvr>
                                        <p:cTn id="22" dur="500"/>
                                        <p:tgtEl>
                                          <p:spTgt spid="307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blinds(horizontal)">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blinds(horizontal)">
                                      <p:cBhvr>
                                        <p:cTn id="32" dur="500"/>
                                        <p:tgtEl>
                                          <p:spTgt spid="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blinds(horizontal)">
                                      <p:cBhvr>
                                        <p:cTn id="3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GB" smtClean="0"/>
              <a:t>COST</a:t>
            </a:r>
            <a:endParaRPr lang="en-US" smtClean="0"/>
          </a:p>
        </p:txBody>
      </p:sp>
      <p:sp>
        <p:nvSpPr>
          <p:cNvPr id="16386"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0C2D5E83-0FFC-4CB4-8B53-9C538A685213}" type="datetime1">
              <a:rPr lang="en-GB">
                <a:cs typeface="Arial" charset="0"/>
              </a:rPr>
              <a:pPr fontAlgn="base">
                <a:spcBef>
                  <a:spcPct val="0"/>
                </a:spcBef>
                <a:spcAft>
                  <a:spcPct val="0"/>
                </a:spcAft>
                <a:defRPr/>
              </a:pPr>
              <a:t>23/11/2009</a:t>
            </a:fld>
            <a:endParaRPr lang="en-US">
              <a:cs typeface="Arial" charset="0"/>
            </a:endParaRPr>
          </a:p>
        </p:txBody>
      </p:sp>
      <p:sp>
        <p:nvSpPr>
          <p:cNvPr id="16387"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C01DFCA0-FA9A-444E-A292-A334ABD83719}" type="slidenum">
              <a:rPr lang="en-US"/>
              <a:pPr>
                <a:defRPr/>
              </a:pPr>
              <a:t>2</a:t>
            </a:fld>
            <a:endParaRPr lang="en-US" dirty="0"/>
          </a:p>
        </p:txBody>
      </p:sp>
      <p:sp>
        <p:nvSpPr>
          <p:cNvPr id="6" name="Content Placeholder 5"/>
          <p:cNvSpPr>
            <a:spLocks noGrp="1"/>
          </p:cNvSpPr>
          <p:nvPr>
            <p:ph sz="quarter" idx="1"/>
          </p:nvPr>
        </p:nvSpPr>
        <p:spPr>
          <a:xfrm>
            <a:off x="571500" y="1447800"/>
            <a:ext cx="4643438" cy="4572000"/>
          </a:xfrm>
        </p:spPr>
        <p:txBody>
          <a:bodyPr>
            <a:normAutofit fontScale="92500" lnSpcReduction="10000"/>
          </a:bodyPr>
          <a:lstStyle/>
          <a:p>
            <a:pPr marL="274320" indent="-274320" eaLnBrk="1" fontAlgn="auto" hangingPunct="1">
              <a:spcBef>
                <a:spcPts val="580"/>
              </a:spcBef>
              <a:spcAft>
                <a:spcPts val="0"/>
              </a:spcAft>
              <a:buFont typeface="Wingdings 2"/>
              <a:buChar char=""/>
              <a:defRPr/>
            </a:pPr>
            <a:r>
              <a:rPr lang="en-GB" dirty="0" smtClean="0"/>
              <a:t>Is an intergovernmental framework for European Cooperation in Science and Technology;</a:t>
            </a:r>
          </a:p>
          <a:p>
            <a:pPr marL="274320" indent="-274320" eaLnBrk="1" fontAlgn="auto" hangingPunct="1">
              <a:spcBef>
                <a:spcPts val="580"/>
              </a:spcBef>
              <a:spcAft>
                <a:spcPts val="0"/>
              </a:spcAft>
              <a:buFont typeface="Wingdings 2"/>
              <a:buChar char=""/>
              <a:defRPr/>
            </a:pPr>
            <a:r>
              <a:rPr lang="en-GB" dirty="0" smtClean="0"/>
              <a:t>It provides a platform for European experts to cooperate on a particular project and exchange expertise;</a:t>
            </a:r>
          </a:p>
          <a:p>
            <a:pPr marL="274320" indent="-274320" eaLnBrk="1" fontAlgn="auto" hangingPunct="1">
              <a:spcBef>
                <a:spcPts val="580"/>
              </a:spcBef>
              <a:spcAft>
                <a:spcPts val="0"/>
              </a:spcAft>
              <a:buFont typeface="Wingdings 2"/>
              <a:buChar char=""/>
              <a:defRPr/>
            </a:pPr>
            <a:r>
              <a:rPr lang="en-GB" dirty="0" smtClean="0"/>
              <a:t>The initiative for a new COST action must come from a Member State and be supported by at least four others.</a:t>
            </a:r>
            <a:endParaRPr lang="en-US" dirty="0"/>
          </a:p>
        </p:txBody>
      </p:sp>
      <p:pic>
        <p:nvPicPr>
          <p:cNvPr id="15364" name="Picture 4" descr="http://www.europeanagenda.eu/_files/jobs/COST_logo_withText.jpg"/>
          <p:cNvPicPr>
            <a:picLocks noChangeAspect="1" noChangeArrowheads="1"/>
          </p:cNvPicPr>
          <p:nvPr/>
        </p:nvPicPr>
        <p:blipFill>
          <a:blip r:embed="rId2" cstate="print"/>
          <a:srcRect/>
          <a:stretch>
            <a:fillRect/>
          </a:stretch>
        </p:blipFill>
        <p:spPr bwMode="auto">
          <a:xfrm>
            <a:off x="5000628" y="1285860"/>
            <a:ext cx="3762400" cy="189625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364"/>
                                        </p:tgtEl>
                                        <p:attrNameLst>
                                          <p:attrName>style.visibility</p:attrName>
                                        </p:attrNameLst>
                                      </p:cBhvr>
                                      <p:to>
                                        <p:strVal val="visible"/>
                                      </p:to>
                                    </p:set>
                                    <p:animEffect transition="in" filter="blinds(horizontal)">
                                      <p:cBhvr>
                                        <p:cTn id="10" dur="500"/>
                                        <p:tgtEl>
                                          <p:spTgt spid="1536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blinds(horizontal)">
                                      <p:cBhvr>
                                        <p:cTn id="15" dur="5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blinds(horizontal)">
                                      <p:cBhvr>
                                        <p:cTn id="2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pPr eaLnBrk="1" hangingPunct="1"/>
            <a:r>
              <a:rPr lang="en-GB" smtClean="0"/>
              <a:t>Confidence Barriers</a:t>
            </a:r>
            <a:endParaRPr lang="en-US" smtClean="0"/>
          </a:p>
        </p:txBody>
      </p:sp>
      <p:sp>
        <p:nvSpPr>
          <p:cNvPr id="34818"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870C49F7-1BDB-45D7-B9C9-3DA5A82E8F9C}" type="datetime1">
              <a:rPr lang="en-GB">
                <a:cs typeface="Arial" charset="0"/>
              </a:rPr>
              <a:pPr fontAlgn="base">
                <a:spcBef>
                  <a:spcPct val="0"/>
                </a:spcBef>
                <a:spcAft>
                  <a:spcPct val="0"/>
                </a:spcAft>
                <a:defRPr/>
              </a:pPr>
              <a:t>23/11/2009</a:t>
            </a:fld>
            <a:endParaRPr lang="en-US">
              <a:cs typeface="Arial" charset="0"/>
            </a:endParaRPr>
          </a:p>
        </p:txBody>
      </p:sp>
      <p:sp>
        <p:nvSpPr>
          <p:cNvPr id="34819"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B302F7FB-74A0-456C-BB0A-3830A5E5AA9F}" type="slidenum">
              <a:rPr lang="en-US"/>
              <a:pPr>
                <a:defRPr/>
              </a:pPr>
              <a:t>20</a:t>
            </a:fld>
            <a:endParaRPr lang="en-US" dirty="0"/>
          </a:p>
        </p:txBody>
      </p:sp>
      <p:sp>
        <p:nvSpPr>
          <p:cNvPr id="6" name="Content Placeholder 5"/>
          <p:cNvSpPr>
            <a:spLocks noGrp="1"/>
          </p:cNvSpPr>
          <p:nvPr>
            <p:ph sz="quarter" idx="1"/>
          </p:nvPr>
        </p:nvSpPr>
        <p:spPr>
          <a:xfrm>
            <a:off x="914400" y="1714500"/>
            <a:ext cx="4586288" cy="4305300"/>
          </a:xfrm>
        </p:spPr>
        <p:txBody>
          <a:bodyPr/>
          <a:lstStyle/>
          <a:p>
            <a:pPr eaLnBrk="1" hangingPunct="1"/>
            <a:r>
              <a:rPr lang="en-GB" smtClean="0"/>
              <a:t>COST 335 highlighted the great importance of training staff to understand the needs of disabled passengers;</a:t>
            </a:r>
          </a:p>
          <a:p>
            <a:pPr eaLnBrk="1" hangingPunct="1"/>
            <a:r>
              <a:rPr lang="en-GB" smtClean="0"/>
              <a:t>Properly trained staff are a key part of building confidence;</a:t>
            </a:r>
          </a:p>
          <a:p>
            <a:pPr eaLnBrk="1" hangingPunct="1"/>
            <a:r>
              <a:rPr lang="en-GB" smtClean="0"/>
              <a:t>The PRM TSI includes a training requirement for all customer facing staff as well as engineers and managers.</a:t>
            </a:r>
            <a:endParaRPr lang="en-US" smtClean="0"/>
          </a:p>
        </p:txBody>
      </p:sp>
      <p:pic>
        <p:nvPicPr>
          <p:cNvPr id="7" name="Picture 4" descr="IHDhigh2"/>
          <p:cNvPicPr>
            <a:picLocks noChangeAspect="1" noChangeArrowheads="1"/>
          </p:cNvPicPr>
          <p:nvPr/>
        </p:nvPicPr>
        <p:blipFill>
          <a:blip r:embed="rId2" cstate="print"/>
          <a:srcRect/>
          <a:stretch>
            <a:fillRect/>
          </a:stretch>
        </p:blipFill>
        <p:spPr bwMode="auto">
          <a:xfrm>
            <a:off x="5877182" y="1928802"/>
            <a:ext cx="2486468" cy="3643338"/>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checkerboard(across)">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pPr eaLnBrk="1" hangingPunct="1"/>
            <a:r>
              <a:rPr lang="en-GB" smtClean="0"/>
              <a:t>Confidence Barriers</a:t>
            </a:r>
            <a:endParaRPr lang="en-US" smtClean="0"/>
          </a:p>
        </p:txBody>
      </p:sp>
      <p:sp>
        <p:nvSpPr>
          <p:cNvPr id="35842"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D87E068A-D9FB-4500-9758-D8A365832F11}" type="datetime1">
              <a:rPr lang="en-GB">
                <a:cs typeface="Arial" charset="0"/>
              </a:rPr>
              <a:pPr fontAlgn="base">
                <a:spcBef>
                  <a:spcPct val="0"/>
                </a:spcBef>
                <a:spcAft>
                  <a:spcPct val="0"/>
                </a:spcAft>
                <a:defRPr/>
              </a:pPr>
              <a:t>23/11/2009</a:t>
            </a:fld>
            <a:endParaRPr lang="en-US">
              <a:cs typeface="Arial" charset="0"/>
            </a:endParaRPr>
          </a:p>
        </p:txBody>
      </p:sp>
      <p:sp>
        <p:nvSpPr>
          <p:cNvPr id="35843"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9F639871-B7F4-46D7-A72D-16E429119B2F}" type="slidenum">
              <a:rPr lang="en-US"/>
              <a:pPr>
                <a:defRPr/>
              </a:pPr>
              <a:t>21</a:t>
            </a:fld>
            <a:endParaRPr lang="en-US" dirty="0"/>
          </a:p>
        </p:txBody>
      </p:sp>
      <p:sp>
        <p:nvSpPr>
          <p:cNvPr id="35845" name="Content Placeholder 5"/>
          <p:cNvSpPr>
            <a:spLocks noGrp="1"/>
          </p:cNvSpPr>
          <p:nvPr>
            <p:ph sz="quarter" idx="1"/>
          </p:nvPr>
        </p:nvSpPr>
        <p:spPr/>
        <p:txBody>
          <a:bodyPr/>
          <a:lstStyle/>
          <a:p>
            <a:pPr eaLnBrk="1" hangingPunct="1"/>
            <a:r>
              <a:rPr lang="en-GB" smtClean="0"/>
              <a:t>Rail Passenger Rights Regulation (1371/2007):</a:t>
            </a:r>
          </a:p>
          <a:p>
            <a:pPr lvl="1" eaLnBrk="1" hangingPunct="1"/>
            <a:r>
              <a:rPr lang="en-GB" smtClean="0"/>
              <a:t> Comes into force on 3</a:t>
            </a:r>
            <a:r>
              <a:rPr lang="en-GB" baseline="30000" smtClean="0"/>
              <a:t>rd</a:t>
            </a:r>
            <a:r>
              <a:rPr lang="en-GB" smtClean="0"/>
              <a:t> December 2009;</a:t>
            </a:r>
          </a:p>
          <a:p>
            <a:pPr lvl="1" eaLnBrk="1" hangingPunct="1"/>
            <a:r>
              <a:rPr lang="en-GB" smtClean="0"/>
              <a:t>Intended to give disabled people “comparable opportunities” to travel to those of other citizens;</a:t>
            </a:r>
          </a:p>
          <a:p>
            <a:pPr lvl="1" eaLnBrk="1" hangingPunct="1"/>
            <a:r>
              <a:rPr lang="en-GB" smtClean="0"/>
              <a:t>Member States may exempt domestic rail passenger services and urban, suburban and regional services; but</a:t>
            </a:r>
          </a:p>
          <a:p>
            <a:pPr lvl="1" eaLnBrk="1" hangingPunct="1"/>
            <a:r>
              <a:rPr lang="en-GB" smtClean="0"/>
              <a:t>There is no derogation from the obligation to provide non-discriminatory access for disabled people and to provide information for them;</a:t>
            </a:r>
          </a:p>
          <a:p>
            <a:pPr lvl="1" eaLnBrk="1" hangingPunct="1"/>
            <a:r>
              <a:rPr lang="en-GB" smtClean="0"/>
              <a:t>This should – in time – provide the reassurance of a seamless journey that many disabled people need.</a:t>
            </a:r>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pPr eaLnBrk="1" hangingPunct="1"/>
            <a:r>
              <a:rPr lang="en-GB" smtClean="0"/>
              <a:t>Time Barriers</a:t>
            </a:r>
            <a:endParaRPr lang="en-US" smtClean="0"/>
          </a:p>
        </p:txBody>
      </p:sp>
      <p:sp>
        <p:nvSpPr>
          <p:cNvPr id="36866"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DB45B7DF-4861-4E58-9EDE-A1CCA2948FDD}" type="datetime1">
              <a:rPr lang="en-GB">
                <a:cs typeface="Arial" charset="0"/>
              </a:rPr>
              <a:pPr fontAlgn="base">
                <a:spcBef>
                  <a:spcPct val="0"/>
                </a:spcBef>
                <a:spcAft>
                  <a:spcPct val="0"/>
                </a:spcAft>
                <a:defRPr/>
              </a:pPr>
              <a:t>23/11/2009</a:t>
            </a:fld>
            <a:endParaRPr lang="en-US">
              <a:cs typeface="Arial" charset="0"/>
            </a:endParaRPr>
          </a:p>
        </p:txBody>
      </p:sp>
      <p:sp>
        <p:nvSpPr>
          <p:cNvPr id="36867"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F8363866-AC7C-4718-9433-1D1C4B3F05AF}" type="slidenum">
              <a:rPr lang="en-US"/>
              <a:pPr>
                <a:defRPr/>
              </a:pPr>
              <a:t>22</a:t>
            </a:fld>
            <a:endParaRPr lang="en-US" dirty="0"/>
          </a:p>
        </p:txBody>
      </p:sp>
      <p:sp>
        <p:nvSpPr>
          <p:cNvPr id="6" name="Content Placeholder 5"/>
          <p:cNvSpPr>
            <a:spLocks noGrp="1"/>
          </p:cNvSpPr>
          <p:nvPr>
            <p:ph sz="quarter" idx="1"/>
          </p:nvPr>
        </p:nvSpPr>
        <p:spPr>
          <a:xfrm>
            <a:off x="357188" y="1447800"/>
            <a:ext cx="4714875" cy="4572000"/>
          </a:xfrm>
        </p:spPr>
        <p:txBody>
          <a:bodyPr/>
          <a:lstStyle/>
          <a:p>
            <a:pPr eaLnBrk="1" hangingPunct="1"/>
            <a:r>
              <a:rPr lang="en-GB" sz="1800" smtClean="0"/>
              <a:t>Large stations often mean long distances;</a:t>
            </a:r>
          </a:p>
          <a:p>
            <a:pPr eaLnBrk="1" hangingPunct="1"/>
            <a:r>
              <a:rPr lang="en-GB" sz="1800" smtClean="0"/>
              <a:t>Leipzig station has 26 platforms and 140 shops and restaurants;</a:t>
            </a:r>
          </a:p>
          <a:p>
            <a:pPr eaLnBrk="1" hangingPunct="1"/>
            <a:r>
              <a:rPr lang="en-GB" sz="1800" smtClean="0"/>
              <a:t>Older people can struggle with luggage and unfamiliar surroundings;</a:t>
            </a:r>
          </a:p>
          <a:p>
            <a:pPr eaLnBrk="1" hangingPunct="1"/>
            <a:r>
              <a:rPr lang="en-GB" sz="1800" smtClean="0"/>
              <a:t>Assistance is not always available at the requested time;</a:t>
            </a:r>
          </a:p>
          <a:p>
            <a:pPr eaLnBrk="1" hangingPunct="1"/>
            <a:r>
              <a:rPr lang="en-GB" sz="1800" smtClean="0"/>
              <a:t>Regulation 1371/2007 requires assistance to be provided (at staffed stations) so that disabled people can board or disembark;</a:t>
            </a:r>
          </a:p>
          <a:p>
            <a:pPr eaLnBrk="1" hangingPunct="1"/>
            <a:r>
              <a:rPr lang="en-GB" sz="1800" smtClean="0"/>
              <a:t>Unlike the parallel air passenger rights Regulation it does not specify designated points of arrival and departure from which assistance must be provided.</a:t>
            </a:r>
            <a:endParaRPr lang="en-US" sz="1800" smtClean="0"/>
          </a:p>
        </p:txBody>
      </p:sp>
      <p:pic>
        <p:nvPicPr>
          <p:cNvPr id="2050" name="Picture 2" descr="http://4.bp.blogspot.com/_fulZq8Ww8tY/SUzMIzzSw4I/AAAAAAAAAHE/KAOsnrlFf_g/s400/LEIPZIG+RAILWAY+STATION+2.jpg"/>
          <p:cNvPicPr>
            <a:picLocks noChangeAspect="1" noChangeArrowheads="1"/>
          </p:cNvPicPr>
          <p:nvPr/>
        </p:nvPicPr>
        <p:blipFill>
          <a:blip r:embed="rId2" cstate="print"/>
          <a:srcRect/>
          <a:stretch>
            <a:fillRect/>
          </a:stretch>
        </p:blipFill>
        <p:spPr bwMode="auto">
          <a:xfrm>
            <a:off x="5357818" y="571480"/>
            <a:ext cx="3500462" cy="2625347"/>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052" name="Picture 4" descr="http://www.ukstudentlife.com/Travel/Transport/London/Underground/HelpPoint.jpg"/>
          <p:cNvPicPr>
            <a:picLocks noChangeAspect="1" noChangeArrowheads="1"/>
          </p:cNvPicPr>
          <p:nvPr/>
        </p:nvPicPr>
        <p:blipFill>
          <a:blip r:embed="rId3" cstate="print"/>
          <a:srcRect/>
          <a:stretch>
            <a:fillRect/>
          </a:stretch>
        </p:blipFill>
        <p:spPr bwMode="auto">
          <a:xfrm>
            <a:off x="5000628" y="2928934"/>
            <a:ext cx="2214578" cy="3058809"/>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checkerboard(across)">
                                      <p:cBhvr>
                                        <p:cTn id="17" dur="5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checkerboard(across)">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checkerboard(across)">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checkerboard(across)">
                                      <p:cBhvr>
                                        <p:cTn id="32" dur="500"/>
                                        <p:tgtEl>
                                          <p:spTgt spid="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checkerboard(across)">
                                      <p:cBhvr>
                                        <p:cTn id="37" dur="500"/>
                                        <p:tgtEl>
                                          <p:spTgt spid="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052"/>
                                        </p:tgtEl>
                                        <p:attrNameLst>
                                          <p:attrName>style.visibility</p:attrName>
                                        </p:attrNameLst>
                                      </p:cBhvr>
                                      <p:to>
                                        <p:strVal val="visible"/>
                                      </p:to>
                                    </p:set>
                                    <p:animEffect transition="in" filter="checkerboard(across)">
                                      <p:cBhvr>
                                        <p:cTn id="42"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pPr eaLnBrk="1" hangingPunct="1"/>
            <a:r>
              <a:rPr lang="en-GB" smtClean="0"/>
              <a:t>Summary</a:t>
            </a:r>
            <a:endParaRPr lang="en-US" smtClean="0"/>
          </a:p>
        </p:txBody>
      </p:sp>
      <p:sp>
        <p:nvSpPr>
          <p:cNvPr id="37890"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65BCB990-2161-442E-98B4-9ED87598E46B}" type="datetime1">
              <a:rPr lang="en-GB">
                <a:cs typeface="Arial" charset="0"/>
              </a:rPr>
              <a:pPr fontAlgn="base">
                <a:spcBef>
                  <a:spcPct val="0"/>
                </a:spcBef>
                <a:spcAft>
                  <a:spcPct val="0"/>
                </a:spcAft>
                <a:defRPr/>
              </a:pPr>
              <a:t>23/11/2009</a:t>
            </a:fld>
            <a:endParaRPr lang="en-US">
              <a:cs typeface="Arial" charset="0"/>
            </a:endParaRPr>
          </a:p>
        </p:txBody>
      </p:sp>
      <p:sp>
        <p:nvSpPr>
          <p:cNvPr id="37891"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1C8A594E-235E-45D3-895D-96E5FDCE31BE}" type="slidenum">
              <a:rPr lang="en-US"/>
              <a:pPr>
                <a:defRPr/>
              </a:pPr>
              <a:t>23</a:t>
            </a:fld>
            <a:endParaRPr lang="en-US" dirty="0"/>
          </a:p>
        </p:txBody>
      </p:sp>
      <p:sp>
        <p:nvSpPr>
          <p:cNvPr id="6" name="Content Placeholder 5"/>
          <p:cNvSpPr>
            <a:spLocks noGrp="1"/>
          </p:cNvSpPr>
          <p:nvPr>
            <p:ph sz="quarter" idx="1"/>
          </p:nvPr>
        </p:nvSpPr>
        <p:spPr/>
        <p:txBody>
          <a:bodyPr/>
          <a:lstStyle/>
          <a:p>
            <a:pPr eaLnBrk="1" hangingPunct="1"/>
            <a:r>
              <a:rPr lang="en-GB" smtClean="0"/>
              <a:t>There have been a lot of improvements in the last 10 years; in:</a:t>
            </a:r>
          </a:p>
          <a:p>
            <a:pPr marL="547688" lvl="2" indent="-273050" eaLnBrk="1" hangingPunct="1">
              <a:spcBef>
                <a:spcPts val="575"/>
              </a:spcBef>
              <a:buClr>
                <a:schemeClr val="accent1"/>
              </a:buClr>
            </a:pPr>
            <a:r>
              <a:rPr lang="en-GB" sz="2400" smtClean="0"/>
              <a:t>Legislation and standards;</a:t>
            </a:r>
          </a:p>
          <a:p>
            <a:pPr marL="547688" lvl="2" indent="-273050" eaLnBrk="1" hangingPunct="1">
              <a:spcBef>
                <a:spcPts val="575"/>
              </a:spcBef>
              <a:buClr>
                <a:schemeClr val="accent1"/>
              </a:buClr>
            </a:pPr>
            <a:r>
              <a:rPr lang="en-GB" sz="2400" smtClean="0"/>
              <a:t>Policies and understanding;</a:t>
            </a:r>
          </a:p>
          <a:p>
            <a:pPr lvl="1" eaLnBrk="1" hangingPunct="1"/>
            <a:r>
              <a:rPr lang="en-GB" smtClean="0"/>
              <a:t>Station accessibility;</a:t>
            </a:r>
          </a:p>
          <a:p>
            <a:pPr lvl="1" eaLnBrk="1" hangingPunct="1"/>
            <a:r>
              <a:rPr lang="en-GB" smtClean="0"/>
              <a:t>Rolling stock accessibility;</a:t>
            </a:r>
          </a:p>
          <a:p>
            <a:pPr eaLnBrk="1" hangingPunct="1"/>
            <a:r>
              <a:rPr lang="en-GB" smtClean="0"/>
              <a:t>But there are still too many gaps: disabled people cannot  yet travel across or around Europe by rail with confidence.........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ubtitle 2"/>
          <p:cNvSpPr>
            <a:spLocks noGrp="1"/>
          </p:cNvSpPr>
          <p:nvPr>
            <p:ph type="subTitle" idx="1"/>
          </p:nvPr>
        </p:nvSpPr>
        <p:spPr>
          <a:xfrm>
            <a:off x="1295400" y="3357563"/>
            <a:ext cx="6400800" cy="1443037"/>
          </a:xfrm>
        </p:spPr>
        <p:txBody>
          <a:bodyPr/>
          <a:lstStyle/>
          <a:p>
            <a:pPr eaLnBrk="1" hangingPunct="1"/>
            <a:r>
              <a:rPr lang="en-GB" b="1" smtClean="0">
                <a:solidFill>
                  <a:schemeClr val="tx1"/>
                </a:solidFill>
              </a:rPr>
              <a:t>Ann Frye</a:t>
            </a:r>
          </a:p>
          <a:p>
            <a:pPr eaLnBrk="1" hangingPunct="1"/>
            <a:r>
              <a:rPr lang="en-GB" smtClean="0"/>
              <a:t>Ann Frye Ltd</a:t>
            </a:r>
            <a:endParaRPr lang="en-US" smtClean="0"/>
          </a:p>
        </p:txBody>
      </p:sp>
      <p:sp>
        <p:nvSpPr>
          <p:cNvPr id="38914" name="Title 1"/>
          <p:cNvSpPr>
            <a:spLocks noGrp="1"/>
          </p:cNvSpPr>
          <p:nvPr>
            <p:ph type="ctrTitle"/>
          </p:nvPr>
        </p:nvSpPr>
        <p:spPr>
          <a:xfrm>
            <a:off x="457200" y="1506538"/>
            <a:ext cx="8229600" cy="1470025"/>
          </a:xfrm>
        </p:spPr>
        <p:txBody>
          <a:bodyPr/>
          <a:lstStyle/>
          <a:p>
            <a:pPr eaLnBrk="1" hangingPunct="1"/>
            <a:r>
              <a:rPr lang="en-GB" smtClean="0"/>
              <a:t>COST 335: Ten Years On </a:t>
            </a:r>
            <a:br>
              <a:rPr lang="en-GB" smtClean="0"/>
            </a:br>
            <a:r>
              <a:rPr lang="en-GB" smtClean="0"/>
              <a:t>A Review of Progress</a:t>
            </a:r>
            <a:endParaRPr smtClean="0"/>
          </a:p>
        </p:txBody>
      </p:sp>
      <p:pic>
        <p:nvPicPr>
          <p:cNvPr id="4" name="Picture 4" descr="MDV Ad v Herk rolstoel"/>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14375" y="4214813"/>
            <a:ext cx="2895600" cy="217170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print">
            <a:lum bright="-1000" contrast="22000"/>
          </a:blip>
          <a:srcRect/>
          <a:stretch>
            <a:fillRect/>
          </a:stretch>
        </p:blipFill>
        <p:spPr bwMode="auto">
          <a:xfrm>
            <a:off x="5572132" y="1428736"/>
            <a:ext cx="3348826" cy="450059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normAutofit fontScale="90000"/>
          </a:bodyPr>
          <a:lstStyle/>
          <a:p>
            <a:pPr eaLnBrk="1" fontAlgn="auto" hangingPunct="1">
              <a:spcAft>
                <a:spcPts val="0"/>
              </a:spcAft>
              <a:defRPr/>
            </a:pPr>
            <a:r>
              <a:rPr lang="en-GB" dirty="0" smtClean="0"/>
              <a:t>COST 335- Passengers’ Accessibility of Heavy Rail Systems</a:t>
            </a:r>
            <a:endParaRPr lang="en-US" dirty="0"/>
          </a:p>
        </p:txBody>
      </p:sp>
      <p:sp>
        <p:nvSpPr>
          <p:cNvPr id="17411"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E9A26C34-2543-4EE3-B23E-72DB5F35EA52}" type="datetime1">
              <a:rPr lang="en-GB">
                <a:cs typeface="Arial" charset="0"/>
              </a:rPr>
              <a:pPr fontAlgn="base">
                <a:spcBef>
                  <a:spcPct val="0"/>
                </a:spcBef>
                <a:spcAft>
                  <a:spcPct val="0"/>
                </a:spcAft>
                <a:defRPr/>
              </a:pPr>
              <a:t>23/11/2009</a:t>
            </a:fld>
            <a:endParaRPr lang="en-US">
              <a:cs typeface="Arial" charset="0"/>
            </a:endParaRPr>
          </a:p>
        </p:txBody>
      </p:sp>
      <p:sp>
        <p:nvSpPr>
          <p:cNvPr id="17412"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75ACB33C-601A-4D84-A832-D83FA66AC260}" type="slidenum">
              <a:rPr lang="en-US"/>
              <a:pPr>
                <a:defRPr/>
              </a:pPr>
              <a:t>3</a:t>
            </a:fld>
            <a:endParaRPr lang="en-US" dirty="0"/>
          </a:p>
        </p:txBody>
      </p:sp>
      <p:sp>
        <p:nvSpPr>
          <p:cNvPr id="6" name="Content Placeholder 5"/>
          <p:cNvSpPr>
            <a:spLocks noGrp="1"/>
          </p:cNvSpPr>
          <p:nvPr>
            <p:ph sz="quarter" idx="1"/>
          </p:nvPr>
        </p:nvSpPr>
        <p:spPr>
          <a:xfrm>
            <a:off x="428625" y="1447800"/>
            <a:ext cx="5143500" cy="4572000"/>
          </a:xfrm>
        </p:spPr>
        <p:txBody>
          <a:bodyPr>
            <a:normAutofit fontScale="92500" lnSpcReduction="10000"/>
          </a:bodyPr>
          <a:lstStyle/>
          <a:p>
            <a:pPr marL="274320" indent="-274320" eaLnBrk="1" fontAlgn="auto" hangingPunct="1">
              <a:spcBef>
                <a:spcPts val="580"/>
              </a:spcBef>
              <a:spcAft>
                <a:spcPts val="0"/>
              </a:spcAft>
              <a:buFont typeface="Wingdings 2"/>
              <a:buChar char=""/>
              <a:defRPr/>
            </a:pPr>
            <a:endParaRPr lang="en-GB" dirty="0" smtClean="0"/>
          </a:p>
          <a:p>
            <a:pPr marL="274320" indent="-274320" eaLnBrk="1" fontAlgn="auto" hangingPunct="1">
              <a:spcBef>
                <a:spcPts val="580"/>
              </a:spcBef>
              <a:spcAft>
                <a:spcPts val="0"/>
              </a:spcAft>
              <a:buFont typeface="Wingdings 2"/>
              <a:buChar char=""/>
              <a:defRPr/>
            </a:pPr>
            <a:r>
              <a:rPr lang="en-GB" dirty="0" smtClean="0"/>
              <a:t>Collaborative European project involving experts from 17 countries and 4 international organisations;</a:t>
            </a:r>
          </a:p>
          <a:p>
            <a:pPr marL="274320" indent="-274320" eaLnBrk="1" fontAlgn="auto" hangingPunct="1">
              <a:spcBef>
                <a:spcPts val="580"/>
              </a:spcBef>
              <a:spcAft>
                <a:spcPts val="0"/>
              </a:spcAft>
              <a:buFont typeface="Wingdings 2"/>
              <a:buChar char=""/>
              <a:defRPr/>
            </a:pPr>
            <a:r>
              <a:rPr lang="en-GB" dirty="0" smtClean="0"/>
              <a:t>Participants  represented railway operators and manufacturers, Governments , academic experts and disability organisations;</a:t>
            </a:r>
          </a:p>
          <a:p>
            <a:pPr marL="274320" indent="-274320" eaLnBrk="1" fontAlgn="auto" hangingPunct="1">
              <a:spcBef>
                <a:spcPts val="580"/>
              </a:spcBef>
              <a:spcAft>
                <a:spcPts val="0"/>
              </a:spcAft>
              <a:buFont typeface="Wingdings 2"/>
              <a:buChar char=""/>
              <a:defRPr/>
            </a:pPr>
            <a:r>
              <a:rPr lang="en-GB" dirty="0" smtClean="0"/>
              <a:t>Reported in 1999 after three years work;</a:t>
            </a:r>
          </a:p>
          <a:p>
            <a:pPr marL="274320" indent="-274320" eaLnBrk="1" fontAlgn="auto" hangingPunct="1">
              <a:spcBef>
                <a:spcPts val="580"/>
              </a:spcBef>
              <a:spcAft>
                <a:spcPts val="0"/>
              </a:spcAft>
              <a:buFont typeface="Wingdings 2"/>
              <a:buChar char=""/>
              <a:defRPr/>
            </a:pPr>
            <a:r>
              <a:rPr lang="en-GB" dirty="0" smtClean="0"/>
              <a:t>A Stations Design handbook was published in 2004.</a:t>
            </a:r>
          </a:p>
          <a:p>
            <a:pPr marL="274320" indent="-274320" eaLnBrk="1" fontAlgn="auto" hangingPunct="1">
              <a:spcBef>
                <a:spcPts val="580"/>
              </a:spcBef>
              <a:spcAft>
                <a:spcPts val="0"/>
              </a:spcAft>
              <a:buFont typeface="Wingdings 2"/>
              <a:buChar char=""/>
              <a:defRPr/>
            </a:pPr>
            <a:endParaRPr lang="en-US"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checkerboard(across)">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checkerboard(across)">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checkerboard(across)">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checkerboard(across)">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pPr eaLnBrk="1" hangingPunct="1"/>
            <a:r>
              <a:rPr lang="en-GB" smtClean="0"/>
              <a:t>COST 335</a:t>
            </a:r>
            <a:endParaRPr lang="en-US" smtClean="0"/>
          </a:p>
        </p:txBody>
      </p:sp>
      <p:sp>
        <p:nvSpPr>
          <p:cNvPr id="18434"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8C8A779B-380A-4760-BC89-76AA53C143E3}" type="datetime1">
              <a:rPr lang="en-GB">
                <a:cs typeface="Arial" charset="0"/>
              </a:rPr>
              <a:pPr fontAlgn="base">
                <a:spcBef>
                  <a:spcPct val="0"/>
                </a:spcBef>
                <a:spcAft>
                  <a:spcPct val="0"/>
                </a:spcAft>
                <a:defRPr/>
              </a:pPr>
              <a:t>23/11/2009</a:t>
            </a:fld>
            <a:endParaRPr lang="en-US">
              <a:cs typeface="Arial" charset="0"/>
            </a:endParaRPr>
          </a:p>
        </p:txBody>
      </p:sp>
      <p:sp>
        <p:nvSpPr>
          <p:cNvPr id="18435"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488658D8-545B-4AD4-80F5-D1F97F76396C}" type="slidenum">
              <a:rPr lang="en-US"/>
              <a:pPr>
                <a:defRPr/>
              </a:pPr>
              <a:t>4</a:t>
            </a:fld>
            <a:endParaRPr lang="en-US" dirty="0"/>
          </a:p>
        </p:txBody>
      </p:sp>
      <p:sp>
        <p:nvSpPr>
          <p:cNvPr id="18437" name="Content Placeholder 5"/>
          <p:cNvSpPr>
            <a:spLocks noGrp="1"/>
          </p:cNvSpPr>
          <p:nvPr>
            <p:ph sz="quarter" idx="1"/>
          </p:nvPr>
        </p:nvSpPr>
        <p:spPr>
          <a:xfrm>
            <a:off x="914400" y="1643063"/>
            <a:ext cx="7772400" cy="4376737"/>
          </a:xfrm>
        </p:spPr>
        <p:txBody>
          <a:bodyPr/>
          <a:lstStyle/>
          <a:p>
            <a:pPr eaLnBrk="1" hangingPunct="1"/>
            <a:r>
              <a:rPr lang="en-GB" sz="2800" smtClean="0"/>
              <a:t>The purpose of COST 335 was to provide guidance on best practice in meeting the needs of rail travellers with reduced mobility;</a:t>
            </a:r>
          </a:p>
          <a:p>
            <a:pPr eaLnBrk="1" hangingPunct="1"/>
            <a:r>
              <a:rPr lang="en-GB" sz="2800" smtClean="0"/>
              <a:t>Material was drawn from operating experience, from research and from the expertise of participants;</a:t>
            </a:r>
          </a:p>
          <a:p>
            <a:pPr eaLnBrk="1" hangingPunct="1"/>
            <a:r>
              <a:rPr lang="en-GB" sz="2800" smtClean="0"/>
              <a:t>The report was intended primarily for the rail industries and for public authorities responsible for transport.</a:t>
            </a:r>
          </a:p>
          <a:p>
            <a:pPr eaLnBrk="1" hangingPunct="1">
              <a:buFont typeface="Wingdings 2" pitchFamily="18" charset="2"/>
              <a:buNone/>
            </a:pPr>
            <a:endParaRPr lang="en-US" smtClean="0"/>
          </a:p>
        </p:txBody>
      </p:sp>
    </p:spTree>
  </p:cSld>
  <p:clrMapOvr>
    <a:masterClrMapping/>
  </p:clrMapOvr>
  <p:transition>
    <p:whee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eaLnBrk="1" hangingPunct="1"/>
            <a:r>
              <a:rPr lang="en-GB" smtClean="0"/>
              <a:t>COST 335</a:t>
            </a:r>
            <a:endParaRPr lang="en-US" smtClean="0"/>
          </a:p>
        </p:txBody>
      </p:sp>
      <p:sp>
        <p:nvSpPr>
          <p:cNvPr id="19458"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38B79423-0434-41B1-AD52-A920E896CD9D}" type="datetime1">
              <a:rPr lang="en-GB">
                <a:cs typeface="Arial" charset="0"/>
              </a:rPr>
              <a:pPr fontAlgn="base">
                <a:spcBef>
                  <a:spcPct val="0"/>
                </a:spcBef>
                <a:spcAft>
                  <a:spcPct val="0"/>
                </a:spcAft>
                <a:defRPr/>
              </a:pPr>
              <a:t>23/11/2009</a:t>
            </a:fld>
            <a:endParaRPr lang="en-US">
              <a:cs typeface="Arial" charset="0"/>
            </a:endParaRPr>
          </a:p>
        </p:txBody>
      </p:sp>
      <p:sp>
        <p:nvSpPr>
          <p:cNvPr id="19459"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D83D95D2-7ABC-4B43-92D0-DADBB8A2F1B4}" type="slidenum">
              <a:rPr lang="en-US"/>
              <a:pPr>
                <a:defRPr/>
              </a:pPr>
              <a:t>5</a:t>
            </a:fld>
            <a:endParaRPr lang="en-US" dirty="0"/>
          </a:p>
        </p:txBody>
      </p:sp>
      <p:sp>
        <p:nvSpPr>
          <p:cNvPr id="6" name="Content Placeholder 5"/>
          <p:cNvSpPr>
            <a:spLocks noGrp="1"/>
          </p:cNvSpPr>
          <p:nvPr>
            <p:ph sz="quarter" idx="1"/>
          </p:nvPr>
        </p:nvSpPr>
        <p:spPr/>
        <p:txBody>
          <a:bodyPr/>
          <a:lstStyle/>
          <a:p>
            <a:pPr eaLnBrk="1" hangingPunct="1"/>
            <a:r>
              <a:rPr lang="en-GB" sz="2800" smtClean="0"/>
              <a:t>The report covered:</a:t>
            </a:r>
          </a:p>
          <a:p>
            <a:pPr lvl="1" eaLnBrk="1" hangingPunct="1"/>
            <a:r>
              <a:rPr lang="en-GB" sz="2800" smtClean="0"/>
              <a:t>The case for accessible railways;</a:t>
            </a:r>
          </a:p>
          <a:p>
            <a:pPr lvl="1" eaLnBrk="1" hangingPunct="1"/>
            <a:r>
              <a:rPr lang="en-GB" sz="2800" smtClean="0"/>
              <a:t>Rolling stock design;</a:t>
            </a:r>
          </a:p>
          <a:p>
            <a:pPr lvl="1" eaLnBrk="1" hangingPunct="1"/>
            <a:r>
              <a:rPr lang="en-GB" sz="2800" smtClean="0"/>
              <a:t>Bridging the gap from platform to train;</a:t>
            </a:r>
          </a:p>
          <a:p>
            <a:pPr lvl="1" eaLnBrk="1" hangingPunct="1"/>
            <a:r>
              <a:rPr lang="en-GB" sz="2800" smtClean="0"/>
              <a:t>Stations- design for all;</a:t>
            </a:r>
          </a:p>
          <a:p>
            <a:pPr lvl="1" eaLnBrk="1" hangingPunct="1"/>
            <a:r>
              <a:rPr lang="en-GB" sz="2800" smtClean="0"/>
              <a:t>Information;</a:t>
            </a:r>
          </a:p>
          <a:p>
            <a:pPr lvl="1" eaLnBrk="1" hangingPunct="1"/>
            <a:r>
              <a:rPr lang="en-GB" sz="2800" smtClean="0"/>
              <a:t>Training;</a:t>
            </a:r>
          </a:p>
          <a:p>
            <a:pPr lvl="1" eaLnBrk="1" hangingPunct="1"/>
            <a:r>
              <a:rPr lang="en-GB" sz="2800" smtClean="0"/>
              <a:t>Costs &amp; Benefits;</a:t>
            </a:r>
          </a:p>
          <a:p>
            <a:pPr lvl="1" eaLnBrk="1" hangingPunct="1"/>
            <a:r>
              <a:rPr lang="en-GB" sz="2800" smtClean="0"/>
              <a:t>Marketing.</a:t>
            </a:r>
            <a:endParaRPr lang="en-US" sz="2800" smtClean="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linds(horizontal)">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blinds(horizontal)">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blinds(horizontal)">
                                      <p:cBhvr>
                                        <p:cTn id="4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r>
              <a:rPr lang="en-GB" smtClean="0"/>
              <a:t>Who is it about?</a:t>
            </a:r>
            <a:endParaRPr lang="en-US" smtClean="0"/>
          </a:p>
        </p:txBody>
      </p:sp>
      <p:sp>
        <p:nvSpPr>
          <p:cNvPr id="20482" name="Date Placeholder 3"/>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5BEE8770-A8F1-4B00-A9B1-7FBD535F4551}" type="datetime1">
              <a:rPr lang="en-GB">
                <a:cs typeface="Arial" charset="0"/>
              </a:rPr>
              <a:pPr fontAlgn="base">
                <a:spcBef>
                  <a:spcPct val="0"/>
                </a:spcBef>
                <a:spcAft>
                  <a:spcPct val="0"/>
                </a:spcAft>
                <a:defRPr/>
              </a:pPr>
              <a:t>23/11/2009</a:t>
            </a:fld>
            <a:endParaRPr lang="en-US">
              <a:cs typeface="Arial" charset="0"/>
            </a:endParaRPr>
          </a:p>
        </p:txBody>
      </p:sp>
      <p:sp>
        <p:nvSpPr>
          <p:cNvPr id="5" name="Slide Number Placeholder 4"/>
          <p:cNvSpPr>
            <a:spLocks noGrp="1"/>
          </p:cNvSpPr>
          <p:nvPr>
            <p:ph type="sldNum" sz="quarter" idx="12"/>
          </p:nvPr>
        </p:nvSpPr>
        <p:spPr/>
        <p:txBody>
          <a:bodyPr/>
          <a:lstStyle/>
          <a:p>
            <a:pPr>
              <a:defRPr/>
            </a:pPr>
            <a:fld id="{F2E8C33B-859E-4C27-ACB0-B02D631773C9}" type="slidenum">
              <a:rPr lang="en-US"/>
              <a:pPr>
                <a:defRPr/>
              </a:pPr>
              <a:t>6</a:t>
            </a:fld>
            <a:endParaRPr lang="en-US" dirty="0"/>
          </a:p>
        </p:txBody>
      </p:sp>
      <p:sp>
        <p:nvSpPr>
          <p:cNvPr id="20484" name="Footer Placeholder 5"/>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a:p>
            <a:pPr fontAlgn="base">
              <a:spcBef>
                <a:spcPct val="0"/>
              </a:spcBef>
              <a:spcAft>
                <a:spcPct val="0"/>
              </a:spcAft>
              <a:defRPr/>
            </a:pPr>
            <a:r>
              <a:rPr lang="en-US">
                <a:cs typeface="Arial" charset="0"/>
              </a:rPr>
              <a:t>          </a:t>
            </a:r>
          </a:p>
        </p:txBody>
      </p:sp>
      <p:pic>
        <p:nvPicPr>
          <p:cNvPr id="20485" name="Picture 2"/>
          <p:cNvPicPr>
            <a:picLocks noGrp="1" noChangeAspect="1" noChangeArrowheads="1"/>
          </p:cNvPicPr>
          <p:nvPr>
            <p:ph sz="quarter" idx="1"/>
          </p:nvPr>
        </p:nvPicPr>
        <p:blipFill>
          <a:blip r:embed="rId2"/>
          <a:srcRect/>
          <a:stretch>
            <a:fillRect/>
          </a:stretch>
        </p:blipFill>
        <p:spPr>
          <a:xfrm>
            <a:off x="1714500" y="1714500"/>
            <a:ext cx="5351463" cy="4357688"/>
          </a:xfrm>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eaLnBrk="1" hangingPunct="1"/>
            <a:r>
              <a:rPr lang="en-GB" smtClean="0"/>
              <a:t>Removal of Barriers to Travel</a:t>
            </a:r>
            <a:endParaRPr lang="en-US" smtClean="0"/>
          </a:p>
        </p:txBody>
      </p:sp>
      <p:sp>
        <p:nvSpPr>
          <p:cNvPr id="21506"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AF43B9E8-64F6-4AEB-B67B-EEE10AF6CA78}" type="datetime1">
              <a:rPr lang="en-GB">
                <a:cs typeface="Arial" charset="0"/>
              </a:rPr>
              <a:pPr fontAlgn="base">
                <a:spcBef>
                  <a:spcPct val="0"/>
                </a:spcBef>
                <a:spcAft>
                  <a:spcPct val="0"/>
                </a:spcAft>
                <a:defRPr/>
              </a:pPr>
              <a:t>23/11/2009</a:t>
            </a:fld>
            <a:endParaRPr lang="en-US">
              <a:cs typeface="Arial" charset="0"/>
            </a:endParaRPr>
          </a:p>
        </p:txBody>
      </p:sp>
      <p:sp>
        <p:nvSpPr>
          <p:cNvPr id="21507"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8A6C4D7C-5102-434C-8E33-EBC98F6DF081}" type="slidenum">
              <a:rPr lang="en-US"/>
              <a:pPr>
                <a:defRPr/>
              </a:pPr>
              <a:t>7</a:t>
            </a:fld>
            <a:endParaRPr lang="en-US" dirty="0"/>
          </a:p>
        </p:txBody>
      </p:sp>
      <p:sp>
        <p:nvSpPr>
          <p:cNvPr id="6" name="Content Placeholder 5"/>
          <p:cNvSpPr>
            <a:spLocks noGrp="1"/>
          </p:cNvSpPr>
          <p:nvPr>
            <p:ph sz="quarter" idx="1"/>
          </p:nvPr>
        </p:nvSpPr>
        <p:spPr/>
        <p:txBody>
          <a:bodyPr/>
          <a:lstStyle/>
          <a:p>
            <a:pPr eaLnBrk="1" hangingPunct="1"/>
            <a:r>
              <a:rPr lang="en-GB" smtClean="0"/>
              <a:t>COST335 identified the major barriers to rail travel:</a:t>
            </a:r>
          </a:p>
          <a:p>
            <a:pPr lvl="1" eaLnBrk="1" hangingPunct="1"/>
            <a:r>
              <a:rPr lang="en-GB" b="1" smtClean="0"/>
              <a:t>Physical </a:t>
            </a:r>
            <a:r>
              <a:rPr lang="en-GB" smtClean="0"/>
              <a:t>barriers: access to trains and stations;</a:t>
            </a:r>
          </a:p>
          <a:p>
            <a:pPr lvl="1" eaLnBrk="1" hangingPunct="1"/>
            <a:r>
              <a:rPr lang="en-GB" b="1" smtClean="0"/>
              <a:t>Financial</a:t>
            </a:r>
            <a:r>
              <a:rPr lang="en-GB" smtClean="0"/>
              <a:t> barriers: cost of travel;</a:t>
            </a:r>
          </a:p>
          <a:p>
            <a:pPr lvl="1" eaLnBrk="1" hangingPunct="1"/>
            <a:r>
              <a:rPr lang="en-GB" b="1" smtClean="0"/>
              <a:t>Information </a:t>
            </a:r>
            <a:r>
              <a:rPr lang="en-GB" smtClean="0"/>
              <a:t>barriers: availability and understandability;</a:t>
            </a:r>
          </a:p>
          <a:p>
            <a:pPr lvl="1" eaLnBrk="1" hangingPunct="1"/>
            <a:r>
              <a:rPr lang="en-GB" b="1" smtClean="0"/>
              <a:t>Confidence </a:t>
            </a:r>
            <a:r>
              <a:rPr lang="en-GB" smtClean="0"/>
              <a:t>barrier: is the whole journey manageable?</a:t>
            </a:r>
          </a:p>
          <a:p>
            <a:pPr lvl="1" eaLnBrk="1" hangingPunct="1"/>
            <a:r>
              <a:rPr lang="en-GB" b="1" smtClean="0"/>
              <a:t>Time</a:t>
            </a:r>
            <a:r>
              <a:rPr lang="en-GB" smtClean="0"/>
              <a:t> barrier: can booking arrangements be made in time? Can the train be reached in time?</a:t>
            </a:r>
          </a:p>
          <a:p>
            <a:pPr eaLnBrk="1" hangingPunct="1"/>
            <a:r>
              <a:rPr lang="en-GB" smtClean="0"/>
              <a:t>The most important of these is confidence;</a:t>
            </a:r>
          </a:p>
          <a:p>
            <a:pPr eaLnBrk="1" hangingPunct="1"/>
            <a:r>
              <a:rPr lang="en-GB" smtClean="0"/>
              <a:t>Without confidence in the system, people will not travel.</a:t>
            </a:r>
          </a:p>
          <a:p>
            <a:pPr eaLnBrk="1" hangingPunct="1"/>
            <a:endParaRPr lang="en-US"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vertical)">
                                      <p:cBhvr>
                                        <p:cTn id="7" dur="500"/>
                                        <p:tgtEl>
                                          <p:spTgt spid="6">
                                            <p:txEl>
                                              <p:pRg st="0" end="0"/>
                                            </p:txEl>
                                          </p:spTgt>
                                        </p:tgtEl>
                                      </p:cBhvr>
                                    </p:animEffect>
                                  </p:childTnLst>
                                </p:cTn>
                              </p:par>
                              <p:par>
                                <p:cTn id="8" presetID="3" presetClass="entr" presetSubtype="5"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vertical)">
                                      <p:cBhvr>
                                        <p:cTn id="10" dur="500"/>
                                        <p:tgtEl>
                                          <p:spTgt spid="6">
                                            <p:txEl>
                                              <p:pRg st="1" end="1"/>
                                            </p:txEl>
                                          </p:spTgt>
                                        </p:tgtEl>
                                      </p:cBhvr>
                                    </p:animEffect>
                                  </p:childTnLst>
                                </p:cTn>
                              </p:par>
                              <p:par>
                                <p:cTn id="11" presetID="3" presetClass="entr" presetSubtype="5"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vertical)">
                                      <p:cBhvr>
                                        <p:cTn id="13" dur="500"/>
                                        <p:tgtEl>
                                          <p:spTgt spid="6">
                                            <p:txEl>
                                              <p:pRg st="2" end="2"/>
                                            </p:txEl>
                                          </p:spTgt>
                                        </p:tgtEl>
                                      </p:cBhvr>
                                    </p:animEffect>
                                  </p:childTnLst>
                                </p:cTn>
                              </p:par>
                              <p:par>
                                <p:cTn id="14" presetID="3" presetClass="entr" presetSubtype="5"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blinds(vertical)">
                                      <p:cBhvr>
                                        <p:cTn id="16" dur="500"/>
                                        <p:tgtEl>
                                          <p:spTgt spid="6">
                                            <p:txEl>
                                              <p:pRg st="3" end="3"/>
                                            </p:txEl>
                                          </p:spTgt>
                                        </p:tgtEl>
                                      </p:cBhvr>
                                    </p:animEffect>
                                  </p:childTnLst>
                                </p:cTn>
                              </p:par>
                              <p:par>
                                <p:cTn id="17" presetID="3" presetClass="entr" presetSubtype="5"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blinds(vertical)">
                                      <p:cBhvr>
                                        <p:cTn id="19" dur="500"/>
                                        <p:tgtEl>
                                          <p:spTgt spid="6">
                                            <p:txEl>
                                              <p:pRg st="4" end="4"/>
                                            </p:txEl>
                                          </p:spTgt>
                                        </p:tgtEl>
                                      </p:cBhvr>
                                    </p:animEffect>
                                  </p:childTnLst>
                                </p:cTn>
                              </p:par>
                              <p:par>
                                <p:cTn id="20" presetID="3" presetClass="entr" presetSubtype="5" fill="hold" grpId="0"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blinds(vertical)">
                                      <p:cBhvr>
                                        <p:cTn id="22" dur="500"/>
                                        <p:tgtEl>
                                          <p:spTgt spid="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blinds(vertical)">
                                      <p:cBhvr>
                                        <p:cTn id="27" dur="500"/>
                                        <p:tgtEl>
                                          <p:spTgt spid="6">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Effect transition="in" filter="blinds(vertical)">
                                      <p:cBhvr>
                                        <p:cTn id="3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pPr eaLnBrk="1" hangingPunct="1"/>
            <a:r>
              <a:rPr lang="en-GB" smtClean="0"/>
              <a:t>Ten Years on........</a:t>
            </a:r>
            <a:endParaRPr lang="en-US" smtClean="0"/>
          </a:p>
        </p:txBody>
      </p:sp>
      <p:sp>
        <p:nvSpPr>
          <p:cNvPr id="3" name="Text Placeholder 2"/>
          <p:cNvSpPr>
            <a:spLocks noGrp="1"/>
          </p:cNvSpPr>
          <p:nvPr>
            <p:ph type="body" idx="1"/>
          </p:nvPr>
        </p:nvSpPr>
        <p:spPr/>
        <p:txBody>
          <a:bodyPr>
            <a:normAutofit/>
          </a:bodyPr>
          <a:lstStyle/>
          <a:p>
            <a:pPr eaLnBrk="1" fontAlgn="auto" hangingPunct="1">
              <a:spcBef>
                <a:spcPts val="580"/>
              </a:spcBef>
              <a:spcAft>
                <a:spcPts val="0"/>
              </a:spcAft>
              <a:buFont typeface="Wingdings 2"/>
              <a:buNone/>
              <a:defRPr/>
            </a:pPr>
            <a:endParaRPr lang="en-US" dirty="0"/>
          </a:p>
        </p:txBody>
      </p:sp>
      <p:sp>
        <p:nvSpPr>
          <p:cNvPr id="22531" name="Date Placeholder 3"/>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57026DDD-7AB5-4879-A351-955B67FE8793}" type="datetime1">
              <a:rPr lang="en-GB">
                <a:cs typeface="Arial" charset="0"/>
              </a:rPr>
              <a:pPr fontAlgn="base">
                <a:spcBef>
                  <a:spcPct val="0"/>
                </a:spcBef>
                <a:spcAft>
                  <a:spcPct val="0"/>
                </a:spcAft>
                <a:defRPr/>
              </a:pPr>
              <a:t>23/11/2009</a:t>
            </a:fld>
            <a:endParaRPr lang="en-US">
              <a:cs typeface="Arial" charset="0"/>
            </a:endParaRPr>
          </a:p>
        </p:txBody>
      </p:sp>
      <p:sp>
        <p:nvSpPr>
          <p:cNvPr id="22532" name="Footer Placeholder 4"/>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6" name="Slide Number Placeholder 5"/>
          <p:cNvSpPr>
            <a:spLocks noGrp="1"/>
          </p:cNvSpPr>
          <p:nvPr>
            <p:ph type="sldNum" sz="quarter" idx="12"/>
          </p:nvPr>
        </p:nvSpPr>
        <p:spPr/>
        <p:txBody>
          <a:bodyPr/>
          <a:lstStyle/>
          <a:p>
            <a:pPr>
              <a:defRPr/>
            </a:pPr>
            <a:fld id="{78F02DE2-B42E-4D05-835B-539C604D42BE}" type="slidenum">
              <a:rPr lang="en-US"/>
              <a:pPr>
                <a:defRPr/>
              </a:pPr>
              <a:t>8</a:t>
            </a:fld>
            <a:endParaRPr lang="en-US" dirty="0"/>
          </a:p>
        </p:txBody>
      </p:sp>
      <p:pic>
        <p:nvPicPr>
          <p:cNvPr id="15364" name="Picture 4" descr="http://www.freefoto.com/images/04/09/04_09_8---High-Speed-Train_web.jpg"/>
          <p:cNvPicPr>
            <a:picLocks noChangeAspect="1" noChangeArrowheads="1"/>
          </p:cNvPicPr>
          <p:nvPr/>
        </p:nvPicPr>
        <p:blipFill>
          <a:blip r:embed="rId2" cstate="print"/>
          <a:srcRect/>
          <a:stretch>
            <a:fillRect/>
          </a:stretch>
        </p:blipFill>
        <p:spPr bwMode="auto">
          <a:xfrm>
            <a:off x="1857356" y="2571744"/>
            <a:ext cx="5357850" cy="357190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pPr eaLnBrk="1" hangingPunct="1"/>
            <a:r>
              <a:rPr lang="en-GB" smtClean="0"/>
              <a:t>The Case for Accessible Railways</a:t>
            </a:r>
            <a:endParaRPr lang="en-US" smtClean="0"/>
          </a:p>
        </p:txBody>
      </p:sp>
      <p:sp>
        <p:nvSpPr>
          <p:cNvPr id="23554" name="Date Placeholder 2"/>
          <p:cNvSpPr>
            <a:spLocks noGrp="1"/>
          </p:cNvSpPr>
          <p:nvPr>
            <p:ph type="dt" sz="quarter" idx="10"/>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fld id="{3F952D55-40FA-46CB-924A-7B0A58CF34E4}" type="datetime1">
              <a:rPr lang="en-GB">
                <a:cs typeface="Arial" charset="0"/>
              </a:rPr>
              <a:pPr fontAlgn="base">
                <a:spcBef>
                  <a:spcPct val="0"/>
                </a:spcBef>
                <a:spcAft>
                  <a:spcPct val="0"/>
                </a:spcAft>
                <a:defRPr/>
              </a:pPr>
              <a:t>23/11/2009</a:t>
            </a:fld>
            <a:endParaRPr lang="en-US">
              <a:cs typeface="Arial" charset="0"/>
            </a:endParaRPr>
          </a:p>
        </p:txBody>
      </p:sp>
      <p:sp>
        <p:nvSpPr>
          <p:cNvPr id="23555" name="Footer Placeholder 3"/>
          <p:cNvSpPr>
            <a:spLocks noGrp="1"/>
          </p:cNvSpPr>
          <p:nvPr>
            <p:ph type="ftr" sz="quarter" idx="11"/>
          </p:nvPr>
        </p:nvSpPr>
        <p:spPr bwMode="auto">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defRPr/>
            </a:pPr>
            <a:r>
              <a:rPr lang="en-US">
                <a:cs typeface="Arial" charset="0"/>
              </a:rPr>
              <a:t>Ann Frye Ltd</a:t>
            </a:r>
          </a:p>
        </p:txBody>
      </p:sp>
      <p:sp>
        <p:nvSpPr>
          <p:cNvPr id="5" name="Slide Number Placeholder 4"/>
          <p:cNvSpPr>
            <a:spLocks noGrp="1"/>
          </p:cNvSpPr>
          <p:nvPr>
            <p:ph type="sldNum" sz="quarter" idx="12"/>
          </p:nvPr>
        </p:nvSpPr>
        <p:spPr/>
        <p:txBody>
          <a:bodyPr/>
          <a:lstStyle/>
          <a:p>
            <a:pPr>
              <a:defRPr/>
            </a:pPr>
            <a:fld id="{81E7F5ED-E2F3-4653-BC79-95456B9A033E}" type="slidenum">
              <a:rPr lang="en-US"/>
              <a:pPr>
                <a:defRPr/>
              </a:pPr>
              <a:t>9</a:t>
            </a:fld>
            <a:endParaRPr lang="en-US" dirty="0"/>
          </a:p>
        </p:txBody>
      </p:sp>
      <p:sp>
        <p:nvSpPr>
          <p:cNvPr id="6" name="Content Placeholder 5"/>
          <p:cNvSpPr>
            <a:spLocks noGrp="1"/>
          </p:cNvSpPr>
          <p:nvPr>
            <p:ph sz="quarter" idx="1"/>
          </p:nvPr>
        </p:nvSpPr>
        <p:spPr>
          <a:xfrm>
            <a:off x="914400" y="1643063"/>
            <a:ext cx="7772400" cy="4376737"/>
          </a:xfrm>
        </p:spPr>
        <p:txBody>
          <a:bodyPr/>
          <a:lstStyle/>
          <a:p>
            <a:pPr eaLnBrk="1" hangingPunct="1"/>
            <a:r>
              <a:rPr lang="en-GB" smtClean="0"/>
              <a:t>Over the past 10 years there has been:</a:t>
            </a:r>
          </a:p>
          <a:p>
            <a:pPr lvl="1" eaLnBrk="1" hangingPunct="1"/>
            <a:r>
              <a:rPr lang="en-GB" smtClean="0"/>
              <a:t>A significant increase in “rights” based legislation protecting disabled people at both national and European (EU) levels;</a:t>
            </a:r>
          </a:p>
          <a:p>
            <a:pPr lvl="1" eaLnBrk="1" hangingPunct="1"/>
            <a:r>
              <a:rPr lang="en-GB" smtClean="0"/>
              <a:t>A much greater recognition of the rights agenda in almost every country;</a:t>
            </a:r>
          </a:p>
          <a:p>
            <a:pPr lvl="1" eaLnBrk="1" hangingPunct="1"/>
            <a:r>
              <a:rPr lang="en-GB" smtClean="0"/>
              <a:t>A body of legislation setting policies and standards for  accessibility at both EU and national levels;</a:t>
            </a:r>
          </a:p>
          <a:p>
            <a:pPr lvl="1" eaLnBrk="1" hangingPunct="1"/>
            <a:r>
              <a:rPr lang="en-GB" smtClean="0"/>
              <a:t>Much of this draws on the work of COST 335.</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heckerboard(across)">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heckerboard(across)">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752</TotalTime>
  <Words>1226</Words>
  <Application>Microsoft Office PowerPoint</Application>
  <PresentationFormat>On-screen Show (4:3)</PresentationFormat>
  <Paragraphs>188</Paragraphs>
  <Slides>24</Slides>
  <Notes>0</Notes>
  <HiddenSlides>0</HiddenSlides>
  <MMClips>1</MMClips>
  <ScaleCrop>false</ScaleCrop>
  <HeadingPairs>
    <vt:vector size="6" baseType="variant">
      <vt:variant>
        <vt:lpstr>Fonts Used</vt:lpstr>
      </vt:variant>
      <vt:variant>
        <vt:i4>3</vt:i4>
      </vt:variant>
      <vt:variant>
        <vt:lpstr>Design Template</vt:lpstr>
      </vt:variant>
      <vt:variant>
        <vt:i4>5</vt:i4>
      </vt:variant>
      <vt:variant>
        <vt:lpstr>Slide Titles</vt:lpstr>
      </vt:variant>
      <vt:variant>
        <vt:i4>24</vt:i4>
      </vt:variant>
    </vt:vector>
  </HeadingPairs>
  <TitlesOfParts>
    <vt:vector size="32" baseType="lpstr">
      <vt:lpstr>Arial</vt:lpstr>
      <vt:lpstr>Calibri</vt:lpstr>
      <vt:lpstr>Wingdings 2</vt:lpstr>
      <vt:lpstr>Equity</vt:lpstr>
      <vt:lpstr>Equity</vt:lpstr>
      <vt:lpstr>Equity</vt:lpstr>
      <vt:lpstr>Equity</vt:lpstr>
      <vt:lpstr>Equity</vt:lpstr>
      <vt:lpstr>COST 335: Ten Years On  A Review of Progress</vt:lpstr>
      <vt:lpstr>COST</vt:lpstr>
      <vt:lpstr>COST 335- Passengers’ Accessibility of Heavy Rail Systems</vt:lpstr>
      <vt:lpstr>COST 335</vt:lpstr>
      <vt:lpstr>COST 335</vt:lpstr>
      <vt:lpstr>Who is it about?</vt:lpstr>
      <vt:lpstr>Removal of Barriers to Travel</vt:lpstr>
      <vt:lpstr>Ten Years on........</vt:lpstr>
      <vt:lpstr>The Case for Accessible Railways</vt:lpstr>
      <vt:lpstr>Physical Barriers: Rolling stock</vt:lpstr>
      <vt:lpstr>Physical Barriers: “Man Machine Interface”</vt:lpstr>
      <vt:lpstr>Physical Barriers: “Man Machine Interface”</vt:lpstr>
      <vt:lpstr>Mind the Gap!</vt:lpstr>
      <vt:lpstr>Physical Barriers: Stations</vt:lpstr>
      <vt:lpstr>Physical Barriers: Stations</vt:lpstr>
      <vt:lpstr>Financial Barriers</vt:lpstr>
      <vt:lpstr>Information Barriers</vt:lpstr>
      <vt:lpstr>Information Barriers</vt:lpstr>
      <vt:lpstr>Confidence Barriers</vt:lpstr>
      <vt:lpstr>Confidence Barriers</vt:lpstr>
      <vt:lpstr>Confidence Barriers</vt:lpstr>
      <vt:lpstr>Time Barriers</vt:lpstr>
      <vt:lpstr>Summary</vt:lpstr>
      <vt:lpstr>COST 335: Ten Years On  A Review of Progress</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Ann Frye</dc:creator>
  <cp:lastModifiedBy>Otradnova</cp:lastModifiedBy>
  <cp:revision>58</cp:revision>
  <dcterms:created xsi:type="dcterms:W3CDTF">2009-09-08T08:03:31Z</dcterms:created>
  <dcterms:modified xsi:type="dcterms:W3CDTF">2009-11-23T10:43:52Z</dcterms:modified>
</cp:coreProperties>
</file>