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85" r:id="rId5"/>
    <p:sldId id="286" r:id="rId6"/>
    <p:sldId id="259" r:id="rId7"/>
    <p:sldId id="260" r:id="rId8"/>
    <p:sldId id="282" r:id="rId9"/>
    <p:sldId id="261" r:id="rId10"/>
    <p:sldId id="275" r:id="rId11"/>
    <p:sldId id="262" r:id="rId12"/>
    <p:sldId id="264" r:id="rId13"/>
    <p:sldId id="265" r:id="rId14"/>
    <p:sldId id="280" r:id="rId15"/>
    <p:sldId id="269" r:id="rId16"/>
    <p:sldId id="266" r:id="rId17"/>
    <p:sldId id="276" r:id="rId18"/>
    <p:sldId id="278" r:id="rId19"/>
    <p:sldId id="274" r:id="rId20"/>
    <p:sldId id="272" r:id="rId21"/>
    <p:sldId id="273" r:id="rId22"/>
    <p:sldId id="271" r:id="rId23"/>
    <p:sldId id="279" r:id="rId24"/>
    <p:sldId id="281" r:id="rId25"/>
    <p:sldId id="287" r:id="rId26"/>
    <p:sldId id="284" r:id="rId27"/>
    <p:sldId id="283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585BA50-CE20-48B0-8962-4DB61D178D5C}" type="datetimeFigureOut">
              <a:rPr lang="en-US"/>
              <a:pPr>
                <a:defRPr/>
              </a:pPr>
              <a:t>11/23/2009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03393D0-21AA-4A47-8A47-1BE17FB47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C2B30C8-4A74-4A5E-B885-6984E6BADE15}" type="datetimeFigureOut">
              <a:rPr lang="en-US"/>
              <a:pPr>
                <a:defRPr/>
              </a:pPr>
              <a:t>11/23/2009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E7A18E4-16FB-4ADB-88FC-9E4639E7FD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0418C8-D7A9-422C-A001-A26D27525897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GB">
              <a:cs typeface="Arial" charset="0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1C0D70-FC08-43D3-A718-A570BBB00BE8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GB">
              <a:cs typeface="Arial" charset="0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E784C-6F4B-402B-AC9A-276C6894653A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9EC740B-9306-46A6-B2A8-7722D19AC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C15E7-7716-4580-8F0A-75F1579E8102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BDCA-CC72-492C-802F-D187EBBE0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EE7BE-1E61-401A-8311-7585218773FE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636B3-6E53-4385-A089-789EF2151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F3856-170E-49CC-9482-9416BCC2ABE4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FB682-4A29-49E0-918E-E7FC124B5E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1396-79F5-4BDC-9D27-9A56BA17927F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6E11C-EBB7-4187-B65B-C82B393B8A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E05F6-E1AF-43E7-A92B-34E0DF5DF3B6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2625D-4805-45D1-831E-9371D4785F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8FEC1-B43E-47DE-B585-EBF70ECE2806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25673-5E27-4CBA-9DEE-EC1969415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65DED-E226-4368-88A1-2DC50D048FA0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F354-E129-462B-A9B0-1D20B0AA3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3505E-9768-482C-ABAE-7DF759D7968B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32F4C-0DC8-404D-9822-F15E07AEC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59943-FA1A-4E2A-B8DD-C4E853874059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1EB14-8252-4357-966C-61CDBCF90F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F2E5D-673B-47CA-AD83-8C482D041851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B2F8B-5847-4CCE-9889-8DDCC746CD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D34E1A-FAC9-4B50-8467-39E18E930856}" type="datetime1">
              <a:rPr lang="en-GB"/>
              <a:pPr>
                <a:defRPr/>
              </a:pPr>
              <a:t>23/11/2009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Ann Frye Ltd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CAFD7537-7FB3-48EE-8FF8-71EDE73EA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74" r:id="rId8"/>
    <p:sldLayoutId id="2147483675" r:id="rId9"/>
    <p:sldLayoutId id="2147483666" r:id="rId10"/>
    <p:sldLayoutId id="2147483665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BCCEBD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8CDD7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8CDD7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resplus.se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directenquiries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b="1" smtClean="0">
                <a:solidFill>
                  <a:schemeClr val="tx1"/>
                </a:solidFill>
              </a:rPr>
              <a:t>Ann Frye</a:t>
            </a:r>
          </a:p>
          <a:p>
            <a:pPr eaLnBrk="1" hangingPunct="1"/>
            <a:r>
              <a:rPr lang="en-GB" smtClean="0"/>
              <a:t>Ann Frye Ltd</a:t>
            </a:r>
            <a:endParaRPr lang="en-US" smtClean="0"/>
          </a:p>
        </p:txBody>
      </p:sp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en-GB" smtClean="0"/>
              <a:t>Accessible Rail Cars and Train Stations: Best Practice &amp; Recommendations</a:t>
            </a:r>
            <a:endParaRPr smtClean="0"/>
          </a:p>
        </p:txBody>
      </p:sp>
      <p:pic>
        <p:nvPicPr>
          <p:cNvPr id="4" name="Picture 4" descr="MDV Ad v Herk rolsto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4214813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Accessible and User Friendly Stations ...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/>
          </a:p>
        </p:txBody>
      </p:sp>
      <p:sp>
        <p:nvSpPr>
          <p:cNvPr id="24579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1A450E-EC1B-4FD1-B3E9-76F61D5EF3C4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4580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3D1DE4-93A4-4F98-867E-D4E3898C2B1E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Universal Design</a:t>
            </a:r>
            <a:endParaRPr lang="en-US" smtClean="0"/>
          </a:p>
        </p:txBody>
      </p:sp>
      <p:sp>
        <p:nvSpPr>
          <p:cNvPr id="25602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5992E4-2117-4AB3-8C67-C9CFDD560F74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380C4D-0D58-4FE8-ACF5-8BFDF9CEFF3A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Universal Design is an important concept for good station design.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The principles of universal design are :</a:t>
            </a:r>
          </a:p>
          <a:p>
            <a:pPr marL="617220" lvl="1" indent="-342900" eaLnBrk="1" fontAlgn="auto" hangingPunct="1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/>
              <a:t>Simple and intuitive;</a:t>
            </a:r>
          </a:p>
          <a:p>
            <a:pPr marL="617220" lvl="1" indent="-342900" eaLnBrk="1" fontAlgn="auto" hangingPunct="1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/>
              <a:t>Equitable;</a:t>
            </a:r>
          </a:p>
          <a:p>
            <a:pPr marL="617220" lvl="1" indent="-342900" eaLnBrk="1" fontAlgn="auto" hangingPunct="1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/>
              <a:t>Flexible;</a:t>
            </a:r>
          </a:p>
          <a:p>
            <a:pPr marL="617220" lvl="1" indent="-342900" eaLnBrk="1" fontAlgn="auto" hangingPunct="1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/>
              <a:t>Low physical effort;</a:t>
            </a:r>
          </a:p>
          <a:p>
            <a:pPr marL="617220" lvl="1" indent="-342900" eaLnBrk="1" fontAlgn="auto" hangingPunct="1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/>
              <a:t>Appropriate size &amp; space.</a:t>
            </a:r>
          </a:p>
          <a:p>
            <a:pPr marL="342900" indent="-34290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And  it isn’t just about the “hardware”, good management and organisation are vital too.</a:t>
            </a:r>
            <a:endParaRPr lang="en-GB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Reducing stress through good design</a:t>
            </a:r>
          </a:p>
        </p:txBody>
      </p:sp>
      <p:pic>
        <p:nvPicPr>
          <p:cNvPr id="19460" name="Picture 4" descr="befor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857375"/>
            <a:ext cx="4033838" cy="2840038"/>
          </a:xfr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9461" name="Picture 5" descr="malmo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3500438"/>
            <a:ext cx="3887787" cy="266541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763713" y="5014913"/>
            <a:ext cx="804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>
                <a:latin typeface="Gill Sans MT"/>
              </a:rPr>
              <a:t>Before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572125" y="2928938"/>
            <a:ext cx="1285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Gill Sans MT"/>
              </a:rPr>
              <a:t>After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95E20F-B099-470D-AE54-052E90721AF1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26631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26632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55176-D765-4522-B271-7CD7E1E39DA4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011237"/>
          </a:xfrm>
        </p:spPr>
        <p:txBody>
          <a:bodyPr/>
          <a:lstStyle/>
          <a:p>
            <a:pPr eaLnBrk="1" hangingPunct="1"/>
            <a:r>
              <a:rPr lang="en-GB" smtClean="0"/>
              <a:t>Meeting everyone’s needs</a:t>
            </a:r>
            <a:endParaRPr lang="en-US" smtClean="0"/>
          </a:p>
        </p:txBody>
      </p:sp>
      <p:sp>
        <p:nvSpPr>
          <p:cNvPr id="28674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F37279-5734-4E78-80DE-739654DF9008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0E1B71-019B-4296-8A0A-409E56082FA4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8" name="Picture 5" descr="Merseytravel - 1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1357298"/>
            <a:ext cx="3749675" cy="2812256"/>
          </a:xfr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4" descr="Merseytravel - 1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86050" y="3643314"/>
            <a:ext cx="3749675" cy="2812256"/>
          </a:xfr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Picture 6" descr="Merseytravel -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464202"/>
            <a:ext cx="2446341" cy="183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00063" y="4357688"/>
            <a:ext cx="1928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Adjustable</a:t>
            </a:r>
          </a:p>
          <a:p>
            <a:r>
              <a:rPr lang="en-GB">
                <a:latin typeface="Calibri" pitchFamily="34" charset="0"/>
              </a:rPr>
              <a:t>height</a:t>
            </a:r>
          </a:p>
          <a:p>
            <a:r>
              <a:rPr lang="en-GB">
                <a:latin typeface="Calibri" pitchFamily="34" charset="0"/>
              </a:rPr>
              <a:t>ticket</a:t>
            </a:r>
          </a:p>
          <a:p>
            <a:r>
              <a:rPr lang="en-GB">
                <a:latin typeface="Calibri" pitchFamily="34" charset="0"/>
              </a:rPr>
              <a:t>counter</a:t>
            </a:r>
            <a:endParaRPr lang="en-US">
              <a:latin typeface="Calibri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143750" y="3571875"/>
            <a:ext cx="1571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Controlled</a:t>
            </a:r>
          </a:p>
          <a:p>
            <a:r>
              <a:rPr lang="en-GB">
                <a:latin typeface="Calibri" pitchFamily="34" charset="0"/>
              </a:rPr>
              <a:t>By the user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Access improvements at existing stations</a:t>
            </a:r>
            <a:endParaRPr lang="en-US" dirty="0"/>
          </a:p>
        </p:txBody>
      </p:sp>
      <p:sp>
        <p:nvSpPr>
          <p:cNvPr id="29698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B4D1C0-BCA6-459F-B8C1-E8A0FC7C9169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6086A-854B-4DF8-8452-6B94996205FE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6215063" y="1447800"/>
            <a:ext cx="2643187" cy="4572000"/>
          </a:xfrm>
        </p:spPr>
        <p:txBody>
          <a:bodyPr/>
          <a:lstStyle/>
          <a:p>
            <a:pPr eaLnBrk="1" hangingPunct="1"/>
            <a:r>
              <a:rPr lang="en-GB" smtClean="0"/>
              <a:t>Often simple, low cost changes can improve accessibility..</a:t>
            </a:r>
          </a:p>
          <a:p>
            <a:pPr eaLnBrk="1" hangingPunct="1"/>
            <a:r>
              <a:rPr lang="en-GB" smtClean="0"/>
              <a:t>And confidence...</a:t>
            </a:r>
            <a:endParaRPr lang="en-US" smtClean="0"/>
          </a:p>
        </p:txBody>
      </p:sp>
      <p:pic>
        <p:nvPicPr>
          <p:cNvPr id="40964" name="Picture 4" descr="One of Southeastern's Assistance Points installed on a station platfor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3714750"/>
            <a:ext cx="3643312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http://www.inloughborough.com/newsimages/2008/07/images/loughborough-stat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500188"/>
            <a:ext cx="3643312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Ticket machines that a wheelchair user can reach</a:t>
            </a:r>
            <a:endParaRPr lang="en-US" dirty="0"/>
          </a:p>
        </p:txBody>
      </p:sp>
      <p:sp>
        <p:nvSpPr>
          <p:cNvPr id="30722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1E05B6-7F10-488C-894C-1FB02440FCB9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0723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A643F-D2AD-424F-99C4-63750D13F7FF}" type="slidenum">
              <a:rPr lang="en-US"/>
              <a:pPr>
                <a:defRPr/>
              </a:pPr>
              <a:t>15</a:t>
            </a:fld>
            <a:endParaRPr lang="en-US"/>
          </a:p>
        </p:txBody>
      </p:sp>
      <p:pic>
        <p:nvPicPr>
          <p:cNvPr id="7" name="Picture 4" descr="Wheelchair user Buying travel ticke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14600" y="1447800"/>
            <a:ext cx="4572000" cy="4572000"/>
          </a:xfrm>
          <a:effectLst>
            <a:outerShdw algn="ctr" rotWithShape="0">
              <a:srgbClr val="000000"/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6630B5-B739-4BE8-ABF8-DEBAE0A2C1D8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Ticket machines that people can understand...</a:t>
            </a:r>
            <a:endParaRPr lang="en-GB" dirty="0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7625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smtClean="0"/>
              <a:t>Complex ticketing arrangements and poor signage add to stress:</a:t>
            </a:r>
          </a:p>
          <a:p>
            <a:pPr eaLnBrk="1" hangingPunct="1">
              <a:lnSpc>
                <a:spcPct val="90000"/>
              </a:lnSpc>
            </a:pPr>
            <a:r>
              <a:rPr lang="en-GB" sz="2400" smtClean="0"/>
              <a:t>Barcelona Metro has turned conventional design on its head: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000" smtClean="0"/>
              <a:t>Ticket machine designed by blind people;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000" smtClean="0"/>
              <a:t>Designed for passengers not engineers!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000" smtClean="0"/>
              <a:t>Intuitive to use;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000" smtClean="0"/>
              <a:t>Everyone gets tickets faster;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2000" smtClean="0"/>
              <a:t>Fewer staff employed to help.</a:t>
            </a:r>
          </a:p>
        </p:txBody>
      </p:sp>
      <p:pic>
        <p:nvPicPr>
          <p:cNvPr id="247812" name="Picture 4" descr="Barcelona ticket machi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2205038"/>
            <a:ext cx="3816350" cy="252888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1749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31750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9EAB82-0BB1-4381-8225-5AE165B37B01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7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47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47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Platform /Train interface</a:t>
            </a:r>
            <a:endParaRPr lang="en-US" smtClean="0"/>
          </a:p>
        </p:txBody>
      </p:sp>
      <p:sp>
        <p:nvSpPr>
          <p:cNvPr id="33794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04C314-B627-4878-A6EF-54B00187E116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D50955-34D5-42DE-87F0-37427380091F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214313" y="1447800"/>
            <a:ext cx="3071812" cy="4572000"/>
          </a:xfrm>
        </p:spPr>
        <p:txBody>
          <a:bodyPr/>
          <a:lstStyle/>
          <a:p>
            <a:pPr eaLnBrk="1" hangingPunct="1"/>
            <a:r>
              <a:rPr lang="en-GB" smtClean="0"/>
              <a:t>Level boarding is the ideal, but is often impossible;</a:t>
            </a:r>
          </a:p>
          <a:p>
            <a:pPr eaLnBrk="1" hangingPunct="1"/>
            <a:r>
              <a:rPr lang="en-GB" smtClean="0"/>
              <a:t>Raised sections of platform provide one solution.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357562"/>
            <a:ext cx="2071702" cy="313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8914" name="Picture 2" descr="Low-floor trains: Easy acces with wheelcha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428750"/>
            <a:ext cx="372427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Platform /Train interface</a:t>
            </a:r>
            <a:endParaRPr lang="en-US" smtClean="0"/>
          </a:p>
        </p:txBody>
      </p:sp>
      <p:sp>
        <p:nvSpPr>
          <p:cNvPr id="34818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F123D5-5FD3-42B0-B52F-8C170BBA85EF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1AD8A-685F-42CE-831B-8CB84CC31ABE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285750" y="1447800"/>
            <a:ext cx="3286125" cy="4572000"/>
          </a:xfrm>
        </p:spPr>
        <p:txBody>
          <a:bodyPr/>
          <a:lstStyle/>
          <a:p>
            <a:pPr eaLnBrk="1" hangingPunct="1"/>
            <a:r>
              <a:rPr lang="en-GB" smtClean="0"/>
              <a:t>Boarding aids may be the only solution;</a:t>
            </a:r>
          </a:p>
          <a:p>
            <a:pPr eaLnBrk="1" hangingPunct="1"/>
            <a:r>
              <a:rPr lang="en-GB" smtClean="0"/>
              <a:t>Ramps are less intimidating for a wheelchair user;</a:t>
            </a:r>
          </a:p>
          <a:p>
            <a:pPr eaLnBrk="1" hangingPunct="1"/>
            <a:r>
              <a:rPr lang="en-GB" smtClean="0"/>
              <a:t>High lifts can be frightening;</a:t>
            </a:r>
          </a:p>
          <a:p>
            <a:pPr eaLnBrk="1" hangingPunct="1"/>
            <a:r>
              <a:rPr lang="en-GB" smtClean="0"/>
              <a:t>Well trained staff must always be available</a:t>
            </a:r>
            <a:endParaRPr lang="en-US" smtClean="0"/>
          </a:p>
        </p:txBody>
      </p:sp>
      <p:pic>
        <p:nvPicPr>
          <p:cNvPr id="36866" name="Picture 2" descr="http://www.officefordisability.gov.uk/images/res/train-st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428750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ortugal tra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3786188"/>
            <a:ext cx="35004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Accessible and User Friendly trains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/>
          </a:p>
        </p:txBody>
      </p:sp>
      <p:sp>
        <p:nvSpPr>
          <p:cNvPr id="35843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C94064-4F67-4202-8415-ED6509751940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5844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5D3C0B-BC8F-4660-9BB1-D285FEA03292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Key Messages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Confidence is the most important factor;</a:t>
            </a:r>
          </a:p>
          <a:p>
            <a:pPr eaLnBrk="1" hangingPunct="1"/>
            <a:r>
              <a:rPr lang="en-GB" smtClean="0"/>
              <a:t>To be confident travellers need:</a:t>
            </a:r>
          </a:p>
          <a:p>
            <a:pPr lvl="1" eaLnBrk="1" hangingPunct="1"/>
            <a:r>
              <a:rPr lang="en-GB" smtClean="0"/>
              <a:t>Reliable information (for pre-journey planning and throughout the journey);</a:t>
            </a:r>
          </a:p>
          <a:p>
            <a:pPr lvl="1" eaLnBrk="1" hangingPunct="1"/>
            <a:r>
              <a:rPr lang="en-GB" smtClean="0"/>
              <a:t>Available well trained staff;</a:t>
            </a:r>
          </a:p>
          <a:p>
            <a:pPr lvl="1" eaLnBrk="1" hangingPunct="1"/>
            <a:r>
              <a:rPr lang="en-GB" smtClean="0"/>
              <a:t>Accessible and user friendly stations;</a:t>
            </a:r>
          </a:p>
          <a:p>
            <a:pPr lvl="1" eaLnBrk="1" hangingPunct="1"/>
            <a:r>
              <a:rPr lang="en-GB" smtClean="0"/>
              <a:t>Accessible and user friendly trains;</a:t>
            </a:r>
          </a:p>
          <a:p>
            <a:pPr lvl="1" eaLnBrk="1" hangingPunct="1"/>
            <a:r>
              <a:rPr lang="en-GB" smtClean="0"/>
              <a:t>A coherent and strategic approach to accessiblility.</a:t>
            </a:r>
          </a:p>
          <a:p>
            <a:pPr lvl="1" eaLnBrk="1" hangingPunct="1"/>
            <a:endParaRPr lang="en-US" smtClean="0"/>
          </a:p>
        </p:txBody>
      </p:sp>
      <p:sp>
        <p:nvSpPr>
          <p:cNvPr id="16387" name="Date Placeholder 3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046929-2113-4615-9EE3-4AAF61E62F2D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FB9F9D-093A-49B5-A61C-D7C1FDEE56CF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16389" name="Footer Placeholder 5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         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Help for people with low vision</a:t>
            </a:r>
            <a:endParaRPr lang="en-US" smtClean="0"/>
          </a:p>
        </p:txBody>
      </p:sp>
      <p:sp>
        <p:nvSpPr>
          <p:cNvPr id="36866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3BB385-D47F-4D0F-9015-6C4C0717F5C4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1363F-0E8E-48D2-9CDD-E1903180804A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28625" y="1447800"/>
            <a:ext cx="3357563" cy="4572000"/>
          </a:xfrm>
        </p:spPr>
        <p:txBody>
          <a:bodyPr/>
          <a:lstStyle/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Colour contrast helps people with low vision;</a:t>
            </a:r>
          </a:p>
          <a:p>
            <a:pPr eaLnBrk="1" hangingPunct="1"/>
            <a:r>
              <a:rPr lang="en-GB" smtClean="0"/>
              <a:t>To locate the doors outside the train and</a:t>
            </a:r>
          </a:p>
          <a:p>
            <a:pPr eaLnBrk="1" hangingPunct="1"/>
            <a:r>
              <a:rPr lang="en-GB" smtClean="0"/>
              <a:t>To find their way around inside.</a:t>
            </a:r>
            <a:endParaRPr lang="en-US" smtClean="0"/>
          </a:p>
        </p:txBody>
      </p:sp>
      <p:pic>
        <p:nvPicPr>
          <p:cNvPr id="7" name="Content Placeholder 8" descr="London Midland livery Dec 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1714500"/>
            <a:ext cx="350043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Revised bounded by rail 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3929063"/>
            <a:ext cx="31734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Space for wheelchair users</a:t>
            </a:r>
            <a:endParaRPr lang="en-US" smtClean="0"/>
          </a:p>
        </p:txBody>
      </p:sp>
      <p:sp>
        <p:nvSpPr>
          <p:cNvPr id="37890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C67632-D299-4036-8F79-06EC6C9D9D92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0F3178-E60D-4B47-987E-F6422E8DCDF5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5715000" y="1447800"/>
            <a:ext cx="3143250" cy="4572000"/>
          </a:xfrm>
        </p:spPr>
        <p:txBody>
          <a:bodyPr/>
          <a:lstStyle/>
          <a:p>
            <a:pPr eaLnBrk="1" hangingPunct="1"/>
            <a:r>
              <a:rPr lang="en-GB" smtClean="0"/>
              <a:t>Spaces for wheelchair users that allow enough room to manoeuvre;</a:t>
            </a:r>
          </a:p>
          <a:p>
            <a:pPr eaLnBrk="1" hangingPunct="1"/>
            <a:r>
              <a:rPr lang="en-GB" smtClean="0"/>
              <a:t>Toilet facilities that wheelchair users can manage without difficulty.</a:t>
            </a:r>
            <a:endParaRPr lang="en-US" smtClean="0"/>
          </a:p>
        </p:txBody>
      </p:sp>
      <p:pic>
        <p:nvPicPr>
          <p:cNvPr id="8" name="Picture 4" descr="Rev 3 View 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3508375"/>
            <a:ext cx="278606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View of designated wheelchair space on Class 395 - passenger alarm, flip seats and bulwark for wheelchair to be backed up against are sh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571625"/>
            <a:ext cx="3286125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Information for people with vision or hearing loss....</a:t>
            </a:r>
            <a:endParaRPr lang="en-US" dirty="0"/>
          </a:p>
        </p:txBody>
      </p:sp>
      <p:sp>
        <p:nvSpPr>
          <p:cNvPr id="38914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79A396-1430-4DF1-9187-898570EBC611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47DB9E-B16C-4632-A240-B2566807DD25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38917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Audible and visual “next stop” information helps all passengers;</a:t>
            </a:r>
            <a:endParaRPr lang="en-US" smtClean="0"/>
          </a:p>
        </p:txBody>
      </p:sp>
      <p:pic>
        <p:nvPicPr>
          <p:cNvPr id="38918" name="Picture 3" descr="ASCEND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357438"/>
            <a:ext cx="71310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2" descr="http://www.globalride-sf.org/images/47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3929063"/>
            <a:ext cx="7143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A strategic approach</a:t>
            </a:r>
            <a:endParaRPr lang="en-US" smtClean="0"/>
          </a:p>
        </p:txBody>
      </p:sp>
      <p:sp>
        <p:nvSpPr>
          <p:cNvPr id="39938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078414-DA3F-42F5-89D9-738B1335A414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5E49AD-A0F8-41BB-9CDF-FF009DAE3F9D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28625" y="1447800"/>
            <a:ext cx="3429000" cy="45720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Access improvements need to be made as part of a coherent plan and  policy commitment;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Ad hoc changes will not enable people to travel with confidence;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This is the SNCF strategy launched in 2008.</a:t>
            </a:r>
            <a:endParaRPr lang="en-US" dirty="0"/>
          </a:p>
        </p:txBody>
      </p:sp>
      <p:pic>
        <p:nvPicPr>
          <p:cNvPr id="2" name="Picture 2" descr="http://medias.sncf.com/resources/en_EN/medias/MD0405_20080131/template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1357313"/>
            <a:ext cx="37147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Building Confidence</a:t>
            </a:r>
            <a:endParaRPr lang="en-US" smtClean="0"/>
          </a:p>
        </p:txBody>
      </p:sp>
      <p:sp>
        <p:nvSpPr>
          <p:cNvPr id="40962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62CE6B-A1D7-4727-BAB3-B1015F9F5496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40963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066A7D-EAF6-45AD-8706-43ABDB9AC961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40965" name="Content Placeholder 5"/>
          <p:cNvSpPr>
            <a:spLocks noGrp="1"/>
          </p:cNvSpPr>
          <p:nvPr>
            <p:ph sz="quarter" idx="1"/>
          </p:nvPr>
        </p:nvSpPr>
        <p:spPr>
          <a:xfrm>
            <a:off x="428625" y="1928813"/>
            <a:ext cx="3786188" cy="4090987"/>
          </a:xfrm>
        </p:spPr>
        <p:txBody>
          <a:bodyPr/>
          <a:lstStyle/>
          <a:p>
            <a:pPr eaLnBrk="1" hangingPunct="1"/>
            <a:r>
              <a:rPr lang="en-GB" smtClean="0"/>
              <a:t>Some train operators  - like South West Trains in the UK  - are offering “try the train” days to enable disabled people to find out what is available and how to travel by train.</a:t>
            </a:r>
            <a:endParaRPr lang="en-US" smtClean="0"/>
          </a:p>
        </p:txBody>
      </p:sp>
      <p:pic>
        <p:nvPicPr>
          <p:cNvPr id="40966" name="Picture 2" descr="Allen Parton and his dog Endell travel in the designated wheelchair area on South West Trains Class 450 tra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214563"/>
            <a:ext cx="4095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Building Confidence</a:t>
            </a:r>
            <a:endParaRPr lang="en-US" smtClean="0"/>
          </a:p>
        </p:txBody>
      </p:sp>
      <p:sp>
        <p:nvSpPr>
          <p:cNvPr id="41986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013515-A656-48CA-9A75-63C2B32FC32D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41987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ABF48-3AE5-4B89-8E59-A36C5E49E944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41989" name="Content Placeholder 5"/>
          <p:cNvSpPr>
            <a:spLocks noGrp="1"/>
          </p:cNvSpPr>
          <p:nvPr>
            <p:ph sz="quarter" idx="1"/>
          </p:nvPr>
        </p:nvSpPr>
        <p:spPr>
          <a:xfrm>
            <a:off x="4572000" y="2071688"/>
            <a:ext cx="4114800" cy="3948112"/>
          </a:xfrm>
        </p:spPr>
        <p:txBody>
          <a:bodyPr/>
          <a:lstStyle/>
          <a:p>
            <a:pPr eaLnBrk="1" hangingPunct="1"/>
            <a:r>
              <a:rPr lang="en-GB" smtClean="0"/>
              <a:t>Some transport companies provide a companion to travel with a disabled person until they have the confidence to make the journey alone...</a:t>
            </a:r>
            <a:endParaRPr lang="en-US" smtClean="0"/>
          </a:p>
        </p:txBody>
      </p:sp>
      <p:pic>
        <p:nvPicPr>
          <p:cNvPr id="41990" name="Picture 2" descr="Jacqui supporting a trainee to plan a journe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071688"/>
            <a:ext cx="3011488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Summary</a:t>
            </a:r>
            <a:endParaRPr lang="en-US" smtClean="0"/>
          </a:p>
        </p:txBody>
      </p:sp>
      <p:sp>
        <p:nvSpPr>
          <p:cNvPr id="43010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185417-BFC7-4515-834E-AEE5053E68AF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877534-4191-4DEE-9613-C6DFC9B4F5E6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Best practice is about :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A clear strategy and policy that leads to consistent facilities and services;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A positive commitment to staff training across all levels of the operation;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Engagement with disabled people on a regular basis to understand their needs ;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A commitment to follow international law and best practice guidance on both station and train design and operation;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An understanding of the principles of universal design as a key approach to better access for all.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b="1" smtClean="0">
                <a:solidFill>
                  <a:schemeClr val="tx1"/>
                </a:solidFill>
              </a:rPr>
              <a:t>Ann Frye</a:t>
            </a:r>
          </a:p>
          <a:p>
            <a:pPr eaLnBrk="1" hangingPunct="1"/>
            <a:r>
              <a:rPr lang="en-GB" smtClean="0"/>
              <a:t>Ann Frye Ltd</a:t>
            </a:r>
            <a:endParaRPr lang="en-US" smtClean="0"/>
          </a:p>
        </p:txBody>
      </p:sp>
      <p:sp>
        <p:nvSpPr>
          <p:cNvPr id="44034" name="Title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lang="en-GB" smtClean="0"/>
              <a:t>Accessible Rail Cars and Train Stations: Best Practice &amp; Recommendations</a:t>
            </a:r>
            <a:endParaRPr smtClean="0"/>
          </a:p>
        </p:txBody>
      </p:sp>
      <p:pic>
        <p:nvPicPr>
          <p:cNvPr id="4" name="Picture 4" descr="MDV Ad v Herk rolstoe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4214813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Information</a:t>
            </a:r>
            <a:endParaRPr lang="en-US" smtClean="0"/>
          </a:p>
        </p:txBody>
      </p:sp>
      <p:sp>
        <p:nvSpPr>
          <p:cNvPr id="17410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4E7FEF-1555-41A4-AEA7-CFE521AD31C5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77207-CE72-4ED8-AACA-2A00FE44E53B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914400" y="1714500"/>
            <a:ext cx="7229475" cy="4305300"/>
          </a:xfrm>
        </p:spPr>
        <p:txBody>
          <a:bodyPr/>
          <a:lstStyle/>
          <a:p>
            <a:pPr eaLnBrk="1" hangingPunct="1"/>
            <a:r>
              <a:rPr lang="en-GB" sz="2800" smtClean="0"/>
              <a:t>Disabled and older travellers need information that is:</a:t>
            </a:r>
          </a:p>
          <a:p>
            <a:pPr lvl="1" eaLnBrk="1" hangingPunct="1"/>
            <a:r>
              <a:rPr lang="en-GB" sz="2800" smtClean="0"/>
              <a:t>In a format that they can understand and use;</a:t>
            </a:r>
          </a:p>
          <a:p>
            <a:pPr lvl="1" eaLnBrk="1" hangingPunct="1"/>
            <a:r>
              <a:rPr lang="en-GB" sz="2800" smtClean="0"/>
              <a:t>And that gives them all the details they need about possible barriers to mobility (where is the best place to change to avoid steps etc).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Not like this.....</a:t>
            </a:r>
            <a:endParaRPr lang="en-US" smtClean="0"/>
          </a:p>
        </p:txBody>
      </p:sp>
      <p:sp>
        <p:nvSpPr>
          <p:cNvPr id="18434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3D6C18-E040-492B-ADDF-A9B29B3D6530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941432-F0F4-49EF-9D5D-21EC142C235B}" type="slidenum">
              <a:rPr lang="en-US"/>
              <a:pPr>
                <a:defRPr/>
              </a:pPr>
              <a:t>4</a:t>
            </a:fld>
            <a:endParaRPr lang="en-US"/>
          </a:p>
        </p:txBody>
      </p:sp>
      <p:pic>
        <p:nvPicPr>
          <p:cNvPr id="7" name="Picture 4" descr="The train departure schedule is posted at the West Train Station in Vienna, Austria. http://www.enjoy-europe.com/hte/chap17/p10900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571625"/>
            <a:ext cx="6215063" cy="43862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But like this......</a:t>
            </a:r>
            <a:endParaRPr lang="en-US" smtClean="0"/>
          </a:p>
        </p:txBody>
      </p:sp>
      <p:sp>
        <p:nvSpPr>
          <p:cNvPr id="19458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1D03FC-0528-467F-AC0F-72EC2DA492B0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906D2-6953-42E6-BE30-EE8BBEFE1679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19461" name="Picture 2" descr="People with hearing impairments rely on good information screens.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1428750"/>
            <a:ext cx="6429375" cy="4278313"/>
          </a:xfrm>
        </p:spPr>
      </p:pic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3929063" y="5857875"/>
            <a:ext cx="2000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© bav.admin.ch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Information: ResPlus - Sweden</a:t>
            </a:r>
            <a:endParaRPr lang="en-US" smtClean="0"/>
          </a:p>
        </p:txBody>
      </p:sp>
      <p:sp>
        <p:nvSpPr>
          <p:cNvPr id="20482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3C9F35-AE19-424B-A740-85A6F2C19670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D1520-42B1-441E-8CBF-4193AB41A120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20485" name="Content Placeholder 5"/>
          <p:cNvSpPr>
            <a:spLocks noGrp="1"/>
          </p:cNvSpPr>
          <p:nvPr>
            <p:ph sz="quarter" idx="1"/>
          </p:nvPr>
        </p:nvSpPr>
        <p:spPr>
          <a:xfrm>
            <a:off x="4143375" y="1571625"/>
            <a:ext cx="4786313" cy="4643438"/>
          </a:xfrm>
        </p:spPr>
        <p:txBody>
          <a:bodyPr/>
          <a:lstStyle/>
          <a:p>
            <a:pPr eaLnBrk="1" hangingPunct="1"/>
            <a:r>
              <a:rPr lang="en-GB" sz="2000" smtClean="0"/>
              <a:t>A web based information and reservation system run by Samtrafiken i Sverige AB ;</a:t>
            </a:r>
          </a:p>
          <a:p>
            <a:pPr eaLnBrk="1" hangingPunct="1"/>
            <a:r>
              <a:rPr lang="en-GB" sz="2000" smtClean="0"/>
              <a:t>Includes all intercity and local trains and other transport connections between any two points;</a:t>
            </a:r>
          </a:p>
          <a:p>
            <a:pPr eaLnBrk="1" hangingPunct="1"/>
            <a:r>
              <a:rPr lang="en-GB" sz="2000" smtClean="0"/>
              <a:t>The web-based tool also contains full information on station access with detailed maps (including service and facility information);</a:t>
            </a:r>
          </a:p>
          <a:p>
            <a:pPr eaLnBrk="1" hangingPunct="1"/>
            <a:r>
              <a:rPr lang="en-GB" sz="2000" smtClean="0"/>
              <a:t>Sketch plans show how the station and its surroundings are situated, while photographs illustrate the interior and exterior of the buildings;</a:t>
            </a:r>
          </a:p>
          <a:p>
            <a:pPr eaLnBrk="1" hangingPunct="1"/>
            <a:r>
              <a:rPr lang="en-GB" sz="2000" smtClean="0"/>
              <a:t>See </a:t>
            </a:r>
            <a:r>
              <a:rPr lang="en-GB" sz="2000" u="sng" smtClean="0">
                <a:hlinkClick r:id="rId2"/>
              </a:rPr>
              <a:t>www.resplus.se</a:t>
            </a:r>
            <a:endParaRPr lang="en-US" sz="2000" smtClean="0"/>
          </a:p>
          <a:p>
            <a:pPr eaLnBrk="1" hangingPunct="1">
              <a:buFont typeface="Wingdings 2" pitchFamily="18" charset="2"/>
              <a:buNone/>
            </a:pPr>
            <a:r>
              <a:rPr lang="en-GB" sz="2000" smtClean="0"/>
              <a:t> </a:t>
            </a:r>
            <a:endParaRPr lang="en-US" sz="2000" smtClean="0"/>
          </a:p>
        </p:txBody>
      </p:sp>
      <p:pic>
        <p:nvPicPr>
          <p:cNvPr id="2050" name="Picture 2" descr="http://static.panoramio.com/photos/original/5132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143116"/>
            <a:ext cx="3619525" cy="271464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7772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Information: Direct Enquiries - London</a:t>
            </a:r>
            <a:endParaRPr lang="en-US" dirty="0"/>
          </a:p>
        </p:txBody>
      </p:sp>
      <p:sp>
        <p:nvSpPr>
          <p:cNvPr id="21506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DFB028-C1DB-4AC5-87F3-82295B6B3283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1507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A8B05-2E56-410E-9D63-A1C22AF35EB0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57188" y="1447800"/>
            <a:ext cx="5143500" cy="45720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Website giving access information about all London Underground stations;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Developed in partnership with disability organisations;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Includes detailed access information to all 274 London Underground (Tube) stations to help disabled people plan a journey using stations that have access facilities that meet their needs;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See </a:t>
            </a:r>
            <a:r>
              <a:rPr lang="en-GB" dirty="0" smtClean="0">
                <a:hlinkClick r:id="rId2"/>
              </a:rPr>
              <a:t>www.directenquiries.com/</a:t>
            </a:r>
            <a:endParaRPr lang="en-GB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GB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1026" name="Picture 2" descr="Wheelchair users entering tube tr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85926"/>
            <a:ext cx="3374862" cy="267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1511" name="Rectangle 3"/>
          <p:cNvSpPr>
            <a:spLocks noChangeArrowheads="1"/>
          </p:cNvSpPr>
          <p:nvPr/>
        </p:nvSpPr>
        <p:spPr bwMode="auto">
          <a:xfrm>
            <a:off x="5643563" y="4583113"/>
            <a:ext cx="2786062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8815" bIns="0" anchor="ctr">
            <a:spAutoFit/>
          </a:bodyPr>
          <a:lstStyle/>
          <a:p>
            <a:r>
              <a:rPr lang="en-GB" sz="800"/>
              <a:t>Photograph courtesy of Transport for London</a:t>
            </a:r>
            <a:endParaRPr lang="fr-FR" sz="1400" b="1"/>
          </a:p>
          <a:p>
            <a:pPr eaLnBrk="0" hangingPunct="0"/>
            <a:endParaRPr lang="fr-FR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Staff Training</a:t>
            </a:r>
            <a:endParaRPr lang="en-US" smtClean="0"/>
          </a:p>
        </p:txBody>
      </p:sp>
      <p:sp>
        <p:nvSpPr>
          <p:cNvPr id="22530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875001-5935-4E5D-93C2-AA9A2A622757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14957E-440B-4884-81F4-D70FCAB4BFBE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28625" y="1447800"/>
            <a:ext cx="4286250" cy="45720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Well trained staff are essential to the confidence of disabled travellers;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Here staff of </a:t>
            </a:r>
            <a:r>
              <a:rPr lang="en-US" dirty="0" smtClean="0"/>
              <a:t>NS – </a:t>
            </a:r>
            <a:r>
              <a:rPr lang="en-US" dirty="0" err="1" smtClean="0"/>
              <a:t>Nederlandse</a:t>
            </a:r>
            <a:r>
              <a:rPr lang="en-US" dirty="0" smtClean="0"/>
              <a:t> </a:t>
            </a:r>
            <a:r>
              <a:rPr lang="en-US" dirty="0" err="1" smtClean="0"/>
              <a:t>Spoorwegen</a:t>
            </a:r>
            <a:r>
              <a:rPr lang="en-US" dirty="0" smtClean="0"/>
              <a:t> experience the station environment wearing blindfolds;</a:t>
            </a:r>
            <a:endParaRPr lang="en-GB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Good training applies from senior management through all customer facing staff.</a:t>
            </a:r>
            <a:endParaRPr lang="en-US" dirty="0"/>
          </a:p>
        </p:txBody>
      </p:sp>
      <p:pic>
        <p:nvPicPr>
          <p:cNvPr id="43010" name="Picture 2" descr="sp_a01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857250"/>
            <a:ext cx="371475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72063" y="5857875"/>
            <a:ext cx="3500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>
                <a:latin typeface="Calibri" pitchFamily="34" charset="0"/>
              </a:rPr>
              <a:t>Copyright @ Wordpress.com</a:t>
            </a:r>
            <a:endParaRPr lang="en-US" sz="1400">
              <a:latin typeface="Calibri" pitchFamily="34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uiExpan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Staff availability</a:t>
            </a:r>
            <a:endParaRPr lang="en-US" smtClean="0"/>
          </a:p>
        </p:txBody>
      </p:sp>
      <p:sp>
        <p:nvSpPr>
          <p:cNvPr id="23554" name="Date Placeholder 2"/>
          <p:cNvSpPr>
            <a:spLocks noGrp="1"/>
          </p:cNvSpPr>
          <p:nvPr>
            <p:ph type="dt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65FF06-D3EC-439A-A9F3-7231493914EC}" type="datetime1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23/11/2009</a:t>
            </a:fld>
            <a:endParaRPr lang="en-US">
              <a:cs typeface="Arial" charset="0"/>
            </a:endParaRP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cs typeface="Arial" charset="0"/>
              </a:rPr>
              <a:t>Ann Frye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F360A8-E14C-4582-A5F8-A63174B80231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500063" y="1447800"/>
            <a:ext cx="4714875" cy="4572000"/>
          </a:xfrm>
        </p:spPr>
        <p:txBody>
          <a:bodyPr/>
          <a:lstStyle/>
          <a:p>
            <a:pPr eaLnBrk="1" hangingPunct="1"/>
            <a:r>
              <a:rPr lang="en-GB" smtClean="0"/>
              <a:t>Absence of staff is one of the biggest causes of anxiety among older and disabled travellers;</a:t>
            </a:r>
          </a:p>
          <a:p>
            <a:pPr eaLnBrk="1" hangingPunct="1"/>
            <a:r>
              <a:rPr lang="en-GB" smtClean="0"/>
              <a:t>Staff need to be a visible presence both on stations and on trains;</a:t>
            </a:r>
          </a:p>
          <a:p>
            <a:pPr eaLnBrk="1" hangingPunct="1"/>
            <a:r>
              <a:rPr lang="en-GB" smtClean="0"/>
              <a:t>Their training should equip them both to understand and deal with customer needs.</a:t>
            </a:r>
            <a:endParaRPr lang="en-US" smtClean="0"/>
          </a:p>
        </p:txBody>
      </p:sp>
      <p:pic>
        <p:nvPicPr>
          <p:cNvPr id="9" name="Picture 4" descr="l-tube-station-sta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43504" y="1857364"/>
            <a:ext cx="3357586" cy="377759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666</TotalTime>
  <Words>884</Words>
  <Application>Microsoft Office PowerPoint</Application>
  <PresentationFormat>On-screen Show (4:3)</PresentationFormat>
  <Paragraphs>189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Calibri</vt:lpstr>
      <vt:lpstr>Wingdings 2</vt:lpstr>
      <vt:lpstr>Wingdings</vt:lpstr>
      <vt:lpstr>Gill Sans MT</vt:lpstr>
      <vt:lpstr>Equity</vt:lpstr>
      <vt:lpstr>Equity</vt:lpstr>
      <vt:lpstr>Equity</vt:lpstr>
      <vt:lpstr>Equity</vt:lpstr>
      <vt:lpstr>Equity</vt:lpstr>
      <vt:lpstr>Accessible Rail Cars and Train Stations: Best Practice &amp; Recommendations</vt:lpstr>
      <vt:lpstr>Key Messages</vt:lpstr>
      <vt:lpstr>Information</vt:lpstr>
      <vt:lpstr>Not like this.....</vt:lpstr>
      <vt:lpstr>But like this......</vt:lpstr>
      <vt:lpstr>Information: ResPlus - Sweden</vt:lpstr>
      <vt:lpstr>Information: Direct Enquiries - London</vt:lpstr>
      <vt:lpstr>Staff Training</vt:lpstr>
      <vt:lpstr>Staff availability</vt:lpstr>
      <vt:lpstr>Accessible and User Friendly Stations ...</vt:lpstr>
      <vt:lpstr>Universal Design</vt:lpstr>
      <vt:lpstr>Reducing stress through good design</vt:lpstr>
      <vt:lpstr>Meeting everyone’s needs</vt:lpstr>
      <vt:lpstr>Access improvements at existing stations</vt:lpstr>
      <vt:lpstr>Ticket machines that a wheelchair user can reach</vt:lpstr>
      <vt:lpstr>Ticket machines that people can understand...</vt:lpstr>
      <vt:lpstr>Platform /Train interface</vt:lpstr>
      <vt:lpstr>Platform /Train interface</vt:lpstr>
      <vt:lpstr>Accessible and User Friendly trains</vt:lpstr>
      <vt:lpstr>Help for people with low vision</vt:lpstr>
      <vt:lpstr>Space for wheelchair users</vt:lpstr>
      <vt:lpstr>Information for people with vision or hearing loss....</vt:lpstr>
      <vt:lpstr>A strategic approach</vt:lpstr>
      <vt:lpstr>Building Confidence</vt:lpstr>
      <vt:lpstr>Building Confidence</vt:lpstr>
      <vt:lpstr>Summary</vt:lpstr>
      <vt:lpstr>Accessible Rail Cars and Train Stations: Best Practice &amp; Recommendations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Ann Frye</dc:creator>
  <cp:lastModifiedBy>Otradnova</cp:lastModifiedBy>
  <cp:revision>69</cp:revision>
  <dcterms:created xsi:type="dcterms:W3CDTF">2009-09-08T08:03:31Z</dcterms:created>
  <dcterms:modified xsi:type="dcterms:W3CDTF">2009-11-23T11:03:33Z</dcterms:modified>
</cp:coreProperties>
</file>