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8000663" cy="251999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37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8DDE"/>
    <a:srgbClr val="F875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 showGuides="1">
      <p:cViewPr varScale="1">
        <p:scale>
          <a:sx n="17" d="100"/>
          <a:sy n="17" d="100"/>
        </p:scale>
        <p:origin x="2538" y="102"/>
      </p:cViewPr>
      <p:guideLst>
        <p:guide orient="horz" pos="7937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99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46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40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29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91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0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054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7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448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565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9017A-ED2F-4655-90AE-A5F3D53E8E28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54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" Type="http://schemas.openxmlformats.org/officeDocument/2006/relationships/image" Target="../media/image1.png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unece.org/publications/oes/welcome.html" TargetMode="External"/><Relationship Id="rId11" Type="http://schemas.openxmlformats.org/officeDocument/2006/relationships/image" Target="../media/image7.png"/><Relationship Id="rId5" Type="http://schemas.openxmlformats.org/officeDocument/2006/relationships/hyperlink" Target="https://www.unece.org/trade/agr/standard/dry/DDP-Standards.html" TargetMode="Externa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9DF5E25-5AAF-427C-BF50-45B53E3F13E7}"/>
              </a:ext>
            </a:extLst>
          </p:cNvPr>
          <p:cNvGrpSpPr/>
          <p:nvPr/>
        </p:nvGrpSpPr>
        <p:grpSpPr>
          <a:xfrm>
            <a:off x="328470" y="1902254"/>
            <a:ext cx="17342166" cy="2394818"/>
            <a:chOff x="267517" y="626534"/>
            <a:chExt cx="9067238" cy="125211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D03E400-1BB9-419A-A647-298764A7234D}"/>
                </a:ext>
              </a:extLst>
            </p:cNvPr>
            <p:cNvGrpSpPr/>
            <p:nvPr/>
          </p:nvGrpSpPr>
          <p:grpSpPr>
            <a:xfrm>
              <a:off x="267517" y="626534"/>
              <a:ext cx="9067238" cy="1252115"/>
              <a:chOff x="53681" y="785232"/>
              <a:chExt cx="9503201" cy="1252115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40A3073-61B6-41B1-9D73-CEA524BBA96C}"/>
                  </a:ext>
                </a:extLst>
              </p:cNvPr>
              <p:cNvSpPr/>
              <p:nvPr/>
            </p:nvSpPr>
            <p:spPr>
              <a:xfrm>
                <a:off x="53681" y="1556084"/>
                <a:ext cx="9503201" cy="481263"/>
              </a:xfrm>
              <a:prstGeom prst="rect">
                <a:avLst/>
              </a:prstGeom>
              <a:solidFill>
                <a:srgbClr val="318D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2B171671-3E7F-4766-A8F3-194A98358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56753" y="785232"/>
                <a:ext cx="1433111" cy="1235182"/>
              </a:xfrm>
              <a:prstGeom prst="rect">
                <a:avLst/>
              </a:prstGeom>
            </p:spPr>
          </p:pic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DED7D8D-6E3E-41E7-9776-0197F3B255FB}"/>
                </a:ext>
              </a:extLst>
            </p:cNvPr>
            <p:cNvSpPr txBox="1"/>
            <p:nvPr/>
          </p:nvSpPr>
          <p:spPr>
            <a:xfrm>
              <a:off x="398850" y="1461370"/>
              <a:ext cx="3659163" cy="337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H" sz="3600" b="1" spc="3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DEFINITION &amp; CLASSIFICATION</a:t>
              </a:r>
              <a:endParaRPr lang="en-US" sz="3600" b="1" spc="3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7" name="Metin kutusu 4">
            <a:extLst>
              <a:ext uri="{FF2B5EF4-FFF2-40B4-BE49-F238E27FC236}">
                <a16:creationId xmlns:a16="http://schemas.microsoft.com/office/drawing/2014/main" id="{1F1E96DF-EDF7-43C0-8AB5-89EA12BF8718}"/>
              </a:ext>
            </a:extLst>
          </p:cNvPr>
          <p:cNvSpPr txBox="1"/>
          <p:nvPr/>
        </p:nvSpPr>
        <p:spPr>
          <a:xfrm>
            <a:off x="328000" y="4519374"/>
            <a:ext cx="173421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tr-TR" sz="2400" dirty="0">
                <a:latin typeface="Arial Narrow" panose="020B0606020202030204" pitchFamily="34" charset="0"/>
              </a:rPr>
              <a:t>The UNECE standard applies to inshell pistachio nuts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*</a:t>
            </a:r>
            <a:r>
              <a:rPr lang="tr-TR" sz="2400" dirty="0">
                <a:latin typeface="Arial Narrow" panose="020B0606020202030204" pitchFamily="34" charset="0"/>
              </a:rPr>
              <a:t> free from outer husks, of varieties (cultivars) grown from Pistachio (</a:t>
            </a:r>
            <a:r>
              <a:rPr lang="tr-TR" sz="2400" i="1" dirty="0">
                <a:latin typeface="Arial Narrow" panose="020B0606020202030204" pitchFamily="34" charset="0"/>
              </a:rPr>
              <a:t>Pistacia vera </a:t>
            </a:r>
            <a:r>
              <a:rPr lang="tr-TR" sz="2400" dirty="0">
                <a:latin typeface="Arial Narrow" panose="020B0606020202030204" pitchFamily="34" charset="0"/>
              </a:rPr>
              <a:t>L.) intended for direct consumption or for food when intended to be mixed with other products for direct consumption without further processing. </a:t>
            </a:r>
          </a:p>
          <a:p>
            <a:pPr algn="just"/>
            <a:r>
              <a:rPr lang="tr-TR" sz="2400" dirty="0">
                <a:latin typeface="Arial Narrow" panose="020B0606020202030204" pitchFamily="34" charset="0"/>
              </a:rPr>
              <a:t>It does not apply to inshell pistachio nuts that are processed by salting, sugaring, flavouring, roasting or for industrial processing.</a:t>
            </a:r>
          </a:p>
          <a:p>
            <a:pPr>
              <a:spcAft>
                <a:spcPts val="1200"/>
              </a:spcAft>
            </a:pPr>
            <a:r>
              <a:rPr lang="tr-TR" sz="2400" dirty="0">
                <a:latin typeface="Arial Narrow" panose="020B0606020202030204" pitchFamily="34" charset="0"/>
              </a:rPr>
              <a:t>Inshell pistachio nuts are classified into the following </a:t>
            </a:r>
            <a:r>
              <a:rPr lang="tr-TR" sz="2400" b="1" dirty="0">
                <a:latin typeface="Arial Narrow" panose="020B0606020202030204" pitchFamily="34" charset="0"/>
              </a:rPr>
              <a:t>three classes: Extra Class, Class I and Class II. </a:t>
            </a:r>
            <a:br>
              <a:rPr lang="de-DE" sz="2400" b="1" dirty="0">
                <a:latin typeface="Arial Narrow" panose="020B0606020202030204" pitchFamily="34" charset="0"/>
              </a:rPr>
            </a:br>
            <a:r>
              <a:rPr lang="en-US" sz="2400">
                <a:solidFill>
                  <a:srgbClr val="FF0000"/>
                </a:solidFill>
              </a:rPr>
              <a:t>The </a:t>
            </a:r>
            <a:r>
              <a:rPr lang="en-US" sz="2400" dirty="0">
                <a:solidFill>
                  <a:srgbClr val="FF0000"/>
                </a:solidFill>
              </a:rPr>
              <a:t>classification is determined in accordance with the defects allowed in the Standard's section "IV, Provisions </a:t>
            </a:r>
            <a:r>
              <a:rPr lang="en-US" sz="2400">
                <a:solidFill>
                  <a:srgbClr val="FF0000"/>
                </a:solidFill>
              </a:rPr>
              <a:t>concerning tolerances“.</a:t>
            </a:r>
            <a:endParaRPr lang="en-US" sz="24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8DB1B2-B8E1-4A07-875B-87D1694F7D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54" y="993262"/>
            <a:ext cx="5450244" cy="167332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312EE97-3746-4653-A6D5-4D678731CD4B}"/>
              </a:ext>
            </a:extLst>
          </p:cNvPr>
          <p:cNvGrpSpPr/>
          <p:nvPr/>
        </p:nvGrpSpPr>
        <p:grpSpPr>
          <a:xfrm>
            <a:off x="5844198" y="893568"/>
            <a:ext cx="11757037" cy="2062102"/>
            <a:chOff x="71249" y="55655"/>
            <a:chExt cx="5604647" cy="82556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E0ED662-D4AD-4F13-BE65-4A478FE25189}"/>
                </a:ext>
              </a:extLst>
            </p:cNvPr>
            <p:cNvSpPr txBox="1"/>
            <p:nvPr/>
          </p:nvSpPr>
          <p:spPr>
            <a:xfrm>
              <a:off x="71249" y="55655"/>
              <a:ext cx="5567244" cy="825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r-TR" sz="4000" b="1" spc="300" dirty="0">
                  <a:latin typeface="Arial Narrow" panose="020B0606020202030204" pitchFamily="34" charset="0"/>
                </a:rPr>
                <a:t>COMMERCIAL AND MARKETING QUALITY OF</a:t>
              </a:r>
              <a:endParaRPr lang="fr-CH" sz="4000" b="1" spc="300" dirty="0">
                <a:latin typeface="Arial Narrow" panose="020B0606020202030204" pitchFamily="34" charset="0"/>
              </a:endParaRPr>
            </a:p>
            <a:p>
              <a:pPr algn="r"/>
              <a:r>
                <a:rPr lang="tr-TR" sz="8800" b="1" spc="350" dirty="0">
                  <a:solidFill>
                    <a:schemeClr val="accent6">
                      <a:lumMod val="50000"/>
                    </a:schemeClr>
                  </a:solidFill>
                  <a:latin typeface="Arial Narrow" panose="020B0606020202030204" pitchFamily="34" charset="0"/>
                </a:rPr>
                <a:t>INSHELL PISTACHIOS</a:t>
              </a:r>
              <a:endParaRPr lang="en-US" sz="8800" spc="350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EA909D-BFDF-45A7-BC3C-67177CA7BE9E}"/>
                </a:ext>
              </a:extLst>
            </p:cNvPr>
            <p:cNvSpPr txBox="1"/>
            <p:nvPr/>
          </p:nvSpPr>
          <p:spPr>
            <a:xfrm>
              <a:off x="5454137" y="287765"/>
              <a:ext cx="221759" cy="308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400" dirty="0">
                  <a:solidFill>
                    <a:schemeClr val="accent6">
                      <a:lumMod val="75000"/>
                    </a:schemeClr>
                  </a:solidFill>
                </a:rPr>
                <a:t>*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B3FF53A-A0C8-4E32-A8EA-CCF224519D1E}"/>
              </a:ext>
            </a:extLst>
          </p:cNvPr>
          <p:cNvSpPr txBox="1"/>
          <p:nvPr/>
        </p:nvSpPr>
        <p:spPr>
          <a:xfrm>
            <a:off x="328002" y="7008296"/>
            <a:ext cx="17342165" cy="646331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600" b="1" spc="300" dirty="0">
                <a:solidFill>
                  <a:schemeClr val="bg1"/>
                </a:solidFill>
                <a:latin typeface="Arial Narrow" panose="020B0606020202030204" pitchFamily="34" charset="0"/>
              </a:rPr>
              <a:t>QUALITY DEFECTS</a:t>
            </a:r>
            <a:endParaRPr lang="en-US" sz="3600" b="1" spc="3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89CA788-596C-4C6E-9360-C228EF1304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266099"/>
              </p:ext>
            </p:extLst>
          </p:nvPr>
        </p:nvGraphicFramePr>
        <p:xfrm>
          <a:off x="330042" y="24287357"/>
          <a:ext cx="17342166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2166">
                  <a:extLst>
                    <a:ext uri="{9D8B030D-6E8A-4147-A177-3AD203B41FA5}">
                      <a16:colId xmlns:a16="http://schemas.microsoft.com/office/drawing/2014/main" val="2665072344"/>
                    </a:ext>
                  </a:extLst>
                </a:gridCol>
              </a:tblGrid>
              <a:tr h="561340">
                <a:tc>
                  <a:txBody>
                    <a:bodyPr/>
                    <a:lstStyle/>
                    <a:p>
                      <a:pPr marL="60325" indent="0" algn="l">
                        <a:buFont typeface="Arial" pitchFamily="34" charset="0"/>
                        <a:buNone/>
                      </a:pPr>
                      <a:r>
                        <a:rPr lang="tr-TR" sz="1700" b="0" i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The UNECE standard for inshell</a:t>
                      </a:r>
                      <a:r>
                        <a:rPr lang="tr-TR" sz="1700" b="0" i="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pistachio nuts </a:t>
                      </a:r>
                      <a:r>
                        <a:rPr lang="tr-TR" sz="1700" b="0" i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and an electronic version of this poster can be retreived from the following addresses.</a:t>
                      </a:r>
                      <a:r>
                        <a:rPr lang="tr-TR" sz="1700" b="0" i="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tr-TR" sz="1700" b="1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Standard</a:t>
                      </a:r>
                      <a:r>
                        <a:rPr lang="fr-CH" sz="170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: </a:t>
                      </a:r>
                      <a:r>
                        <a:rPr lang="fr-CH" sz="17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hlinkClick r:id="rId5"/>
                        </a:rPr>
                        <a:t>https://www.unece.org/trade/agr/standard/dry/DDP-Standards.html</a:t>
                      </a:r>
                      <a:endParaRPr lang="tr-TR" sz="17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60325" indent="0" algn="l">
                        <a:buFont typeface="Arial" pitchFamily="34" charset="0"/>
                        <a:buNone/>
                      </a:pPr>
                      <a:r>
                        <a:rPr lang="tr-TR" sz="1700" b="1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                                                                                                                                                                                                                    Poster</a:t>
                      </a:r>
                      <a:r>
                        <a:rPr lang="tr-TR" sz="170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: </a:t>
                      </a:r>
                      <a:r>
                        <a:rPr lang="fr-CH" sz="170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  </a:t>
                      </a:r>
                      <a:r>
                        <a:rPr lang="fr-CH" sz="17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7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  <a:hlinkClick r:id="rId6"/>
                        </a:rPr>
                        <a:t>https://www.unece.org/publications/oes/welcome.html</a:t>
                      </a:r>
                      <a:endParaRPr lang="en-US" sz="17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138047"/>
                  </a:ext>
                </a:extLst>
              </a:tr>
            </a:tbl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C255EC7-6F0C-4F47-A05F-B7381A9AC001}"/>
              </a:ext>
            </a:extLst>
          </p:cNvPr>
          <p:cNvCxnSpPr/>
          <p:nvPr/>
        </p:nvCxnSpPr>
        <p:spPr>
          <a:xfrm>
            <a:off x="6358202" y="989871"/>
            <a:ext cx="0" cy="167671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36A8E05B-1FD3-481C-9030-71672B920B2C}"/>
              </a:ext>
            </a:extLst>
          </p:cNvPr>
          <p:cNvSpPr/>
          <p:nvPr/>
        </p:nvSpPr>
        <p:spPr>
          <a:xfrm>
            <a:off x="328000" y="7995231"/>
            <a:ext cx="5344380" cy="2924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313F7E-79A6-4ADA-A447-F207C16C1729}"/>
              </a:ext>
            </a:extLst>
          </p:cNvPr>
          <p:cNvSpPr/>
          <p:nvPr/>
        </p:nvSpPr>
        <p:spPr>
          <a:xfrm>
            <a:off x="6326892" y="7995231"/>
            <a:ext cx="5344380" cy="29241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415E66-EC29-4461-AD2D-73230C5063D3}"/>
              </a:ext>
            </a:extLst>
          </p:cNvPr>
          <p:cNvSpPr/>
          <p:nvPr/>
        </p:nvSpPr>
        <p:spPr>
          <a:xfrm>
            <a:off x="12325784" y="7995230"/>
            <a:ext cx="5344380" cy="29241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610C30C-512D-4E6E-AC6F-F0642A8D8B28}"/>
              </a:ext>
            </a:extLst>
          </p:cNvPr>
          <p:cNvSpPr/>
          <p:nvPr/>
        </p:nvSpPr>
        <p:spPr>
          <a:xfrm>
            <a:off x="217714" y="12070309"/>
            <a:ext cx="5344380" cy="2977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27C6E5-1DEE-413F-AC10-58D89D531557}"/>
              </a:ext>
            </a:extLst>
          </p:cNvPr>
          <p:cNvSpPr/>
          <p:nvPr/>
        </p:nvSpPr>
        <p:spPr>
          <a:xfrm>
            <a:off x="6326892" y="12088214"/>
            <a:ext cx="5344380" cy="2977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5A5503-1C90-464F-B597-ED197AB8C892}"/>
              </a:ext>
            </a:extLst>
          </p:cNvPr>
          <p:cNvSpPr/>
          <p:nvPr/>
        </p:nvSpPr>
        <p:spPr>
          <a:xfrm>
            <a:off x="12325784" y="12088213"/>
            <a:ext cx="5344380" cy="29772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C9894DB-B553-4D53-BEDF-D20C04511D44}"/>
              </a:ext>
            </a:extLst>
          </p:cNvPr>
          <p:cNvSpPr/>
          <p:nvPr/>
        </p:nvSpPr>
        <p:spPr>
          <a:xfrm>
            <a:off x="328000" y="16263315"/>
            <a:ext cx="5344380" cy="29007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530AA7C-0756-4CD0-A092-D4063A8935C2}"/>
              </a:ext>
            </a:extLst>
          </p:cNvPr>
          <p:cNvSpPr/>
          <p:nvPr/>
        </p:nvSpPr>
        <p:spPr>
          <a:xfrm>
            <a:off x="6326892" y="16263316"/>
            <a:ext cx="5344380" cy="2900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1D2B27-5AFE-471A-BD69-8F61A877FA7F}"/>
              </a:ext>
            </a:extLst>
          </p:cNvPr>
          <p:cNvSpPr/>
          <p:nvPr/>
        </p:nvSpPr>
        <p:spPr>
          <a:xfrm>
            <a:off x="12256855" y="16214929"/>
            <a:ext cx="5344380" cy="2924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58CAEE-3C00-4EF0-B36A-C671A7725046}"/>
              </a:ext>
            </a:extLst>
          </p:cNvPr>
          <p:cNvSpPr/>
          <p:nvPr/>
        </p:nvSpPr>
        <p:spPr>
          <a:xfrm>
            <a:off x="328000" y="10919595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spc="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SHELL DISCOLORATION</a:t>
            </a:r>
          </a:p>
          <a:p>
            <a:pPr algn="ctr"/>
            <a:endParaRPr lang="en-US" b="1" spc="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756DD9A-6AA8-4468-878A-41C451094AC3}"/>
              </a:ext>
            </a:extLst>
          </p:cNvPr>
          <p:cNvSpPr/>
          <p:nvPr/>
        </p:nvSpPr>
        <p:spPr>
          <a:xfrm>
            <a:off x="6326892" y="11009543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MOULD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D8BC32-3B53-4C41-9DF9-058645995A31}"/>
              </a:ext>
            </a:extLst>
          </p:cNvPr>
          <p:cNvSpPr/>
          <p:nvPr/>
        </p:nvSpPr>
        <p:spPr>
          <a:xfrm>
            <a:off x="12325784" y="11009543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DAMAGED BY PESTS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1781DFE-E62C-4509-B9FB-C186856EBEA3}"/>
              </a:ext>
            </a:extLst>
          </p:cNvPr>
          <p:cNvSpPr/>
          <p:nvPr/>
        </p:nvSpPr>
        <p:spPr>
          <a:xfrm>
            <a:off x="217714" y="15189444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CRACKS AND LATERALLY SPLIT </a:t>
            </a:r>
            <a:br>
              <a:rPr lang="en-GB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ON THE SUTURE</a:t>
            </a:r>
            <a:endParaRPr lang="en-US" b="1" spc="3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B3E5F6E-ED3C-41F5-9EFC-C2A750A6CE9F}"/>
              </a:ext>
            </a:extLst>
          </p:cNvPr>
          <p:cNvSpPr/>
          <p:nvPr/>
        </p:nvSpPr>
        <p:spPr>
          <a:xfrm>
            <a:off x="6326892" y="15149148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CRACKS AND LATERALLYSPLIT SHELLSEMPTY NUTS/BLANKS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7FEDEF7-0C31-4668-B015-46103EE645CD}"/>
              </a:ext>
            </a:extLst>
          </p:cNvPr>
          <p:cNvSpPr/>
          <p:nvPr/>
        </p:nvSpPr>
        <p:spPr>
          <a:xfrm>
            <a:off x="12327827" y="15155656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spc="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b="1" spc="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FULLY DEVELOPED, SHRIVELLED KERNELS</a:t>
            </a:r>
            <a:endParaRPr lang="en-US" b="1" spc="3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b="1" spc="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C5A9B83-4A7D-4B6D-9DEF-D7DA8FB3AEDE}"/>
              </a:ext>
            </a:extLst>
          </p:cNvPr>
          <p:cNvSpPr/>
          <p:nvPr/>
        </p:nvSpPr>
        <p:spPr>
          <a:xfrm>
            <a:off x="329249" y="19254217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UNSPLIT SHELLS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AD1EF06-B3F3-4DD1-B16A-81CF0A02E55E}"/>
              </a:ext>
            </a:extLst>
          </p:cNvPr>
          <p:cNvSpPr/>
          <p:nvPr/>
        </p:nvSpPr>
        <p:spPr>
          <a:xfrm>
            <a:off x="6326892" y="19299312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EMPTY NUTS/BLANKS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3DF050E-5036-4543-977E-EBD7499C5576}"/>
              </a:ext>
            </a:extLst>
          </p:cNvPr>
          <p:cNvSpPr/>
          <p:nvPr/>
        </p:nvSpPr>
        <p:spPr>
          <a:xfrm>
            <a:off x="12327033" y="19254217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LOOSE KERNELS, LOOSE SHELLS AND SHELL FRAGMENTS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24518CB-6862-4824-9992-9CB08A20AD36}"/>
              </a:ext>
            </a:extLst>
          </p:cNvPr>
          <p:cNvSpPr/>
          <p:nvPr/>
        </p:nvSpPr>
        <p:spPr>
          <a:xfrm>
            <a:off x="328000" y="20361876"/>
            <a:ext cx="5344380" cy="2900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F17FA17-C4F3-4C2F-948A-1899A3DD4CA9}"/>
              </a:ext>
            </a:extLst>
          </p:cNvPr>
          <p:cNvSpPr/>
          <p:nvPr/>
        </p:nvSpPr>
        <p:spPr>
          <a:xfrm>
            <a:off x="6326892" y="20361877"/>
            <a:ext cx="5344380" cy="2900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2CEB2ED-CE06-4F71-B6C8-1285036FCC48}"/>
              </a:ext>
            </a:extLst>
          </p:cNvPr>
          <p:cNvSpPr/>
          <p:nvPr/>
        </p:nvSpPr>
        <p:spPr>
          <a:xfrm>
            <a:off x="12325784" y="20338466"/>
            <a:ext cx="5344380" cy="29241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721F579-1F05-4595-B3DF-FFBFB513ECA0}"/>
              </a:ext>
            </a:extLst>
          </p:cNvPr>
          <p:cNvSpPr/>
          <p:nvPr/>
        </p:nvSpPr>
        <p:spPr>
          <a:xfrm>
            <a:off x="329249" y="23352778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ADHERING HULL AND BLEMISHES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7839006-E5AD-4C7C-A5B2-5D6F57C6B6E2}"/>
              </a:ext>
            </a:extLst>
          </p:cNvPr>
          <p:cNvSpPr/>
          <p:nvPr/>
        </p:nvSpPr>
        <p:spPr>
          <a:xfrm>
            <a:off x="6358202" y="23423838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EXTRANOUS MATTER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8E596B9-BF1B-4E5D-8B7E-F240CD69B30B}"/>
              </a:ext>
            </a:extLst>
          </p:cNvPr>
          <p:cNvSpPr/>
          <p:nvPr/>
        </p:nvSpPr>
        <p:spPr>
          <a:xfrm>
            <a:off x="12327033" y="23352778"/>
            <a:ext cx="5344380" cy="62851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FOREIGN MATTER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C0F36A0-C944-4458-A67A-98C13E03FB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3030" y="7967492"/>
            <a:ext cx="3934319" cy="29520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445715F-A87B-48F9-AEAE-28D22F6BA7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6892" y="7967492"/>
            <a:ext cx="5344380" cy="294364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580634D-E2E5-4D67-A611-D723E597609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197" r="6023"/>
          <a:stretch/>
        </p:blipFill>
        <p:spPr>
          <a:xfrm>
            <a:off x="12325782" y="7889629"/>
            <a:ext cx="5344380" cy="3016345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5B6940C-DC94-4CFD-B795-C04F113BD3F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9660" y="12085056"/>
            <a:ext cx="4615072" cy="313361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A2DCA548-B1F3-4506-AD9A-0596BFA1E54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74674" y="12166099"/>
            <a:ext cx="4908348" cy="27480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F431AFDF-2817-4390-992B-AAEADD0466B3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r="7262"/>
          <a:stretch/>
        </p:blipFill>
        <p:spPr>
          <a:xfrm rot="16200000">
            <a:off x="13363320" y="11413495"/>
            <a:ext cx="2977290" cy="4097066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2C479BC-DDBA-4CB9-8D3E-A79295C0E6EB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t="9525" b="9117"/>
          <a:stretch/>
        </p:blipFill>
        <p:spPr>
          <a:xfrm>
            <a:off x="654853" y="16258446"/>
            <a:ext cx="4690671" cy="2863137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8D53E01-3E8F-47A9-AEB9-02B5262F216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46066" y="16377407"/>
            <a:ext cx="4310246" cy="280440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7B60B5F-5D87-4757-90FA-118859CC482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325784" y="16149380"/>
            <a:ext cx="2542351" cy="208010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91F1F02-8E90-4FEB-9D41-97A566CEA8B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868136" y="17013967"/>
            <a:ext cx="2802028" cy="2136682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B689600-3197-4E70-B8A1-EA60CB8A3B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79660" y="20447042"/>
            <a:ext cx="2976340" cy="2082944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A290916-ED8D-4889-BB97-7353BCD17CFD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r="9529"/>
          <a:stretch/>
        </p:blipFill>
        <p:spPr>
          <a:xfrm>
            <a:off x="3199941" y="21058765"/>
            <a:ext cx="2644257" cy="221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A57124DE-F28F-48FA-BC88-8DD8CEB4FDAE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 rot="16200000">
            <a:off x="7573708" y="20082766"/>
            <a:ext cx="3022565" cy="353396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750EB82A-133C-4AD8-869D-C44D595D6CF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325782" y="20380444"/>
            <a:ext cx="5344380" cy="287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9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212</Words>
  <Application>Microsoft Office PowerPoint</Application>
  <PresentationFormat>Custom</PresentationFormat>
  <Paragraphs>24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Office Theme</vt:lpstr>
      <vt:lpstr>PowerPoint Presentation</vt:lpstr>
    </vt:vector>
  </TitlesOfParts>
  <Company>UNECE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Lucica Matei</dc:creator>
  <cp:lastModifiedBy>Stephen Hatem</cp:lastModifiedBy>
  <cp:revision>88</cp:revision>
  <dcterms:created xsi:type="dcterms:W3CDTF">2017-05-17T07:48:22Z</dcterms:created>
  <dcterms:modified xsi:type="dcterms:W3CDTF">2020-07-22T07:43:59Z</dcterms:modified>
</cp:coreProperties>
</file>