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3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96B"/>
    <a:srgbClr val="F87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7326" autoAdjust="0"/>
    <p:restoredTop sz="94660"/>
  </p:normalViewPr>
  <p:slideViewPr>
    <p:cSldViewPr snapToGrid="0" showGuides="1">
      <p:cViewPr>
        <p:scale>
          <a:sx n="24" d="100"/>
          <a:sy n="24" d="100"/>
        </p:scale>
        <p:origin x="4134" y="600"/>
      </p:cViewPr>
      <p:guideLst>
        <p:guide orient="horz" pos="7913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9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0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6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017A-ED2F-4655-90AE-A5F3D53E8E28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EF0E8-6051-4907-BAED-1D1AF0996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5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26" Type="http://schemas.openxmlformats.org/officeDocument/2006/relationships/image" Target="../media/image20.png"/><Relationship Id="rId21" Type="http://schemas.openxmlformats.org/officeDocument/2006/relationships/image" Target="../media/image16.jpeg"/><Relationship Id="rId34" Type="http://schemas.openxmlformats.org/officeDocument/2006/relationships/image" Target="../media/image24.pn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5" Type="http://schemas.openxmlformats.org/officeDocument/2006/relationships/image" Target="../media/image19.png"/><Relationship Id="rId33" Type="http://schemas.microsoft.com/office/2007/relationships/hdphoto" Target="../media/hdphoto8.wdp"/><Relationship Id="rId38" Type="http://schemas.microsoft.com/office/2007/relationships/hdphoto" Target="../media/hdphoto10.wdp"/><Relationship Id="rId2" Type="http://schemas.openxmlformats.org/officeDocument/2006/relationships/image" Target="../media/image1.png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29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24" Type="http://schemas.microsoft.com/office/2007/relationships/hdphoto" Target="../media/hdphoto4.wdp"/><Relationship Id="rId32" Type="http://schemas.openxmlformats.org/officeDocument/2006/relationships/image" Target="../media/image23.png"/><Relationship Id="rId37" Type="http://schemas.openxmlformats.org/officeDocument/2006/relationships/image" Target="../media/image26.png"/><Relationship Id="rId5" Type="http://schemas.microsoft.com/office/2007/relationships/hdphoto" Target="../media/hdphoto2.wdp"/><Relationship Id="rId15" Type="http://schemas.openxmlformats.org/officeDocument/2006/relationships/image" Target="../media/image10.jpeg"/><Relationship Id="rId23" Type="http://schemas.openxmlformats.org/officeDocument/2006/relationships/image" Target="../media/image18.png"/><Relationship Id="rId28" Type="http://schemas.openxmlformats.org/officeDocument/2006/relationships/image" Target="../media/image21.png"/><Relationship Id="rId36" Type="http://schemas.microsoft.com/office/2007/relationships/hdphoto" Target="../media/hdphoto9.wdp"/><Relationship Id="rId10" Type="http://schemas.openxmlformats.org/officeDocument/2006/relationships/hyperlink" Target="http://www.unece.org/trade/agr/welcome.html" TargetMode="External"/><Relationship Id="rId19" Type="http://schemas.openxmlformats.org/officeDocument/2006/relationships/image" Target="../media/image14.jpeg"/><Relationship Id="rId31" Type="http://schemas.microsoft.com/office/2007/relationships/hdphoto" Target="../media/hdphoto7.wdp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openxmlformats.org/officeDocument/2006/relationships/image" Target="../media/image9.jpeg"/><Relationship Id="rId22" Type="http://schemas.openxmlformats.org/officeDocument/2006/relationships/image" Target="../media/image17.png"/><Relationship Id="rId27" Type="http://schemas.microsoft.com/office/2007/relationships/hdphoto" Target="../media/hdphoto5.wdp"/><Relationship Id="rId30" Type="http://schemas.openxmlformats.org/officeDocument/2006/relationships/image" Target="../media/image22.png"/><Relationship Id="rId35" Type="http://schemas.openxmlformats.org/officeDocument/2006/relationships/image" Target="../media/image25.png"/><Relationship Id="rId8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28469" y="7188524"/>
            <a:ext cx="17342166" cy="915898"/>
          </a:xfrm>
          <a:prstGeom prst="rect">
            <a:avLst/>
          </a:prstGeom>
          <a:solidFill>
            <a:srgbClr val="F87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etin kutusu 4"/>
          <p:cNvSpPr txBox="1"/>
          <p:nvPr/>
        </p:nvSpPr>
        <p:spPr>
          <a:xfrm>
            <a:off x="603817" y="4256613"/>
            <a:ext cx="1118239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Стандарт ЕЭК ООН на сушеные абрикосы</a:t>
            </a:r>
            <a:r>
              <a:rPr lang="tr-TR" sz="2550" dirty="0">
                <a:solidFill>
                  <a:schemeClr val="accent1"/>
                </a:solidFill>
                <a:latin typeface="Arial Narrow" panose="020B0606020202030204" pitchFamily="34" charset="0"/>
              </a:rPr>
              <a:t>*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 распространяется на сушеные абрикосы</a:t>
            </a:r>
            <a:r>
              <a:rPr lang="tr-TR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, 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обработанные и необработанные с SO2</a:t>
            </a:r>
            <a:r>
              <a:rPr lang="tr-TR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, 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которые предназначены для непосредственного употребления в пищу</a:t>
            </a:r>
            <a:r>
              <a:rPr lang="tr-TR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.</a:t>
            </a:r>
          </a:p>
          <a:p>
            <a:pPr algn="just"/>
            <a:r>
              <a:rPr lang="fr-CH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c</a:t>
            </a:r>
            <a:r>
              <a:rPr lang="ru-RU" sz="2550" dirty="0" err="1" smtClean="0">
                <a:solidFill>
                  <a:srgbClr val="14496B"/>
                </a:solidFill>
                <a:latin typeface="Arial Narrow" panose="020B0606020202030204" pitchFamily="34" charset="0"/>
              </a:rPr>
              <a:t>ушеные</a:t>
            </a:r>
            <a:r>
              <a:rPr lang="ru-RU" sz="255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абрикосы</a:t>
            </a:r>
            <a:r>
              <a:rPr lang="tr-TR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подразделяются на следующие сорта:</a:t>
            </a:r>
            <a:r>
              <a:rPr lang="tr-TR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ru-RU" sz="2550" b="1" dirty="0">
                <a:solidFill>
                  <a:srgbClr val="14496B"/>
                </a:solidFill>
                <a:latin typeface="Arial Narrow" panose="020B0606020202030204" pitchFamily="34" charset="0"/>
              </a:rPr>
              <a:t>высший сорт, первый сорт, второй сорт. </a:t>
            </a:r>
            <a:endParaRPr lang="tr-TR" sz="2550" b="1" dirty="0">
              <a:solidFill>
                <a:srgbClr val="14496B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Классификация определяется в соответствии с дефектами, разрешенными в </a:t>
            </a:r>
            <a:r>
              <a:rPr lang="ru-RU" sz="255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разделе</a:t>
            </a:r>
            <a:r>
              <a:rPr lang="tr-TR" sz="255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ru-RU" sz="255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Стандарт</a:t>
            </a:r>
            <a:r>
              <a:rPr lang="ru-RU" sz="2550" dirty="0">
                <a:solidFill>
                  <a:srgbClr val="14496B"/>
                </a:solidFill>
                <a:latin typeface="Arial Narrow" panose="020B0606020202030204" pitchFamily="34" charset="0"/>
              </a:rPr>
              <a:t>а</a:t>
            </a:r>
            <a:r>
              <a:rPr lang="tr-TR" sz="2550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 </a:t>
            </a:r>
            <a:r>
              <a:rPr lang="ru-RU" sz="255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«IV</a:t>
            </a:r>
            <a:r>
              <a:rPr lang="ru-RU" sz="2550" b="1" dirty="0">
                <a:solidFill>
                  <a:srgbClr val="14496B"/>
                </a:solidFill>
                <a:latin typeface="Arial Narrow" panose="020B0606020202030204" pitchFamily="34" charset="0"/>
              </a:rPr>
              <a:t>. Положения, касающиеся </a:t>
            </a:r>
            <a:r>
              <a:rPr lang="ru-RU" sz="2550" b="1" dirty="0" smtClean="0">
                <a:solidFill>
                  <a:srgbClr val="14496B"/>
                </a:solidFill>
                <a:latin typeface="Arial Narrow" panose="020B0606020202030204" pitchFamily="34" charset="0"/>
              </a:rPr>
              <a:t>допусков».</a:t>
            </a:r>
            <a:endParaRPr lang="tr-TR" sz="2550" b="1" dirty="0">
              <a:solidFill>
                <a:srgbClr val="14496B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68787" y="4556608"/>
            <a:ext cx="2601849" cy="208264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28470" y="1837552"/>
            <a:ext cx="17342166" cy="2394818"/>
            <a:chOff x="53681" y="785232"/>
            <a:chExt cx="9503201" cy="1252115"/>
          </a:xfrm>
        </p:grpSpPr>
        <p:sp>
          <p:nvSpPr>
            <p:cNvPr id="5" name="Rectangle 4"/>
            <p:cNvSpPr/>
            <p:nvPr/>
          </p:nvSpPr>
          <p:spPr>
            <a:xfrm>
              <a:off x="53681" y="1556084"/>
              <a:ext cx="9503201" cy="481263"/>
            </a:xfrm>
            <a:prstGeom prst="rect">
              <a:avLst/>
            </a:prstGeom>
            <a:solidFill>
              <a:srgbClr val="144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753" y="785232"/>
              <a:ext cx="1433111" cy="1235182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2" y="873087"/>
            <a:ext cx="7479557" cy="17587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765724" y="6704104"/>
            <a:ext cx="1435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cap="all" dirty="0">
                <a:solidFill>
                  <a:srgbClr val="14496B"/>
                </a:solidFill>
                <a:latin typeface="Arial Narrow" panose="020B0606020202030204" pitchFamily="34" charset="0"/>
              </a:rPr>
              <a:t>обработанные</a:t>
            </a:r>
            <a:endParaRPr lang="en-GB" sz="1400" cap="all" dirty="0">
              <a:solidFill>
                <a:srgbClr val="14496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72246" y="6704103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cap="all" dirty="0">
                <a:solidFill>
                  <a:srgbClr val="14496B"/>
                </a:solidFill>
                <a:latin typeface="Arial Narrow" panose="020B0606020202030204" pitchFamily="34" charset="0"/>
              </a:rPr>
              <a:t>необработанные</a:t>
            </a:r>
            <a:endParaRPr lang="en-GB" sz="1400" cap="all" dirty="0">
              <a:solidFill>
                <a:srgbClr val="14496B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64912"/>
              </p:ext>
            </p:extLst>
          </p:nvPr>
        </p:nvGraphicFramePr>
        <p:xfrm>
          <a:off x="328469" y="820065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 с плесенью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80" y="8283375"/>
            <a:ext cx="2945673" cy="248662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8276190"/>
            <a:ext cx="2918886" cy="2493811"/>
          </a:xfrm>
          <a:prstGeom prst="rect">
            <a:avLst/>
          </a:prstGeom>
        </p:spPr>
      </p:pic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426989"/>
              </p:ext>
            </p:extLst>
          </p:nvPr>
        </p:nvGraphicFramePr>
        <p:xfrm>
          <a:off x="9203450" y="2219248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marL="342900" indent="-228600" algn="l">
                        <a:buFont typeface="Arial" charset="0"/>
                        <a:buNone/>
                      </a:pPr>
                      <a:r>
                        <a:rPr lang="fr-CH" sz="3200" b="0" i="0" dirty="0" smtClean="0">
                          <a:solidFill>
                            <a:srgbClr val="00B0F0"/>
                          </a:solidFill>
                          <a:latin typeface="Arial Narrow" panose="020B0606020202030204" pitchFamily="34" charset="0"/>
                        </a:rPr>
                        <a:t>*</a:t>
                      </a:r>
                      <a:r>
                        <a:rPr lang="fr-CH" sz="2000" b="0" i="0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Стандарт ЕЭК ООН на сушеные абрикосы и электронную версию этого плаката можно загрузить по следующему вебсайту:</a:t>
                      </a:r>
                    </a:p>
                    <a:p>
                      <a:pPr marL="60325" indent="0" algn="l">
                        <a:buFont typeface="Arial" charset="0"/>
                        <a:buNone/>
                      </a:pPr>
                      <a:endParaRPr lang="tr-TR" sz="2000" b="0" i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marL="60325" indent="0" algn="ctr">
                        <a:buFont typeface="Arial" charset="0"/>
                        <a:buNone/>
                      </a:pPr>
                      <a:r>
                        <a:rPr lang="tr-TR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hlinkClick r:id="rId10"/>
                        </a:rPr>
                        <a:t>www.unece.org/trade/agr/welcome.html</a:t>
                      </a:r>
                      <a:r>
                        <a:rPr lang="fr-CH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tr-TR" sz="2600" b="0" i="0" u="none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endParaRPr lang="fr-CH" sz="2600" b="0" i="0" u="none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38047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47053"/>
              </p:ext>
            </p:extLst>
          </p:nvPr>
        </p:nvGraphicFramePr>
        <p:xfrm>
          <a:off x="9203451" y="820065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 с пятнами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1744"/>
              </p:ext>
            </p:extLst>
          </p:nvPr>
        </p:nvGraphicFramePr>
        <p:xfrm>
          <a:off x="328469" y="1100374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продукт,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подвергшийся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гниению</a:t>
                      </a:r>
                      <a:r>
                        <a:rPr lang="fr-CH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235499"/>
              </p:ext>
            </p:extLst>
          </p:nvPr>
        </p:nvGraphicFramePr>
        <p:xfrm>
          <a:off x="9203451" y="1100374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 с рубцами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 каллусами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67363"/>
              </p:ext>
            </p:extLst>
          </p:nvPr>
        </p:nvGraphicFramePr>
        <p:xfrm>
          <a:off x="328469" y="13800929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продукт,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поврежденный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вредителями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984537"/>
              </p:ext>
            </p:extLst>
          </p:nvPr>
        </p:nvGraphicFramePr>
        <p:xfrm>
          <a:off x="9203451" y="13800929"/>
          <a:ext cx="8467185" cy="2653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9">
                <a:tc>
                  <a:txBody>
                    <a:bodyPr/>
                    <a:lstStyle/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посторонние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вещества и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Посторонние</a:t>
                      </a:r>
                      <a:r>
                        <a:rPr lang="tr-TR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примеси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растительного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происхождения</a:t>
                      </a:r>
                    </a:p>
                    <a:p>
                      <a:r>
                        <a:rPr lang="fr-CH" sz="1200" b="0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200" b="0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исключая косточки,</a:t>
                      </a:r>
                      <a:endParaRPr lang="tr-TR" sz="1200" b="0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фрагменты косточек в</a:t>
                      </a:r>
                    </a:p>
                    <a:p>
                      <a:r>
                        <a:rPr lang="ru-RU" sz="1200" b="0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случае плодов без косточек</a:t>
                      </a:r>
                      <a:r>
                        <a:rPr lang="fr-CH" sz="1200" b="0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US" sz="1200" b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488089"/>
              </p:ext>
            </p:extLst>
          </p:nvPr>
        </p:nvGraphicFramePr>
        <p:xfrm>
          <a:off x="328469" y="1659811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продукт,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подвергшийся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Ферментации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381899"/>
              </p:ext>
            </p:extLst>
          </p:nvPr>
        </p:nvGraphicFramePr>
        <p:xfrm>
          <a:off x="9203451" y="16598114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наличие косточек,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фрагментов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косточек</a:t>
                      </a: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 стебельков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случае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плодов б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е з косточек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92243"/>
              </p:ext>
            </p:extLst>
          </p:nvPr>
        </p:nvGraphicFramePr>
        <p:xfrm>
          <a:off x="328469" y="19395299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грязный продукт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602824"/>
              </p:ext>
            </p:extLst>
          </p:nvPr>
        </p:nvGraphicFramePr>
        <p:xfrm>
          <a:off x="9203451" y="19395299"/>
          <a:ext cx="8467185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7185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наличие кусочков 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среди целых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плодов</a:t>
                      </a:r>
                    </a:p>
                    <a:p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 половинок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819437"/>
              </p:ext>
            </p:extLst>
          </p:nvPr>
        </p:nvGraphicFramePr>
        <p:xfrm>
          <a:off x="328469" y="22192484"/>
          <a:ext cx="8671084" cy="2653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084">
                  <a:extLst>
                    <a:ext uri="{9D8B030D-6E8A-4147-A177-3AD203B41FA5}">
                      <a16:colId xmlns:a16="http://schemas.microsoft.com/office/drawing/2014/main" val="2665072344"/>
                    </a:ext>
                  </a:extLst>
                </a:gridCol>
              </a:tblGrid>
              <a:tr h="2653388"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Повреждениями</a:t>
                      </a:r>
                      <a:r>
                        <a:rPr lang="tr-TR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fr-CH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 Солнечными</a:t>
                      </a:r>
                      <a:r>
                        <a:rPr lang="fr-CH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/>
                      <a:r>
                        <a:rPr lang="ru-RU" sz="1800" b="1" kern="1200" cap="all" baseline="0" dirty="0" smtClean="0">
                          <a:solidFill>
                            <a:srgbClr val="14496B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ожогами</a:t>
                      </a:r>
                      <a:endParaRPr lang="tr-TR" sz="1800" b="1" kern="1200" cap="all" baseline="0" dirty="0" smtClean="0">
                        <a:solidFill>
                          <a:srgbClr val="14496B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96087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1070667"/>
            <a:ext cx="2927911" cy="2501929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068" y="11070667"/>
            <a:ext cx="2951185" cy="2501929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6670031"/>
            <a:ext cx="2927911" cy="24892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8" y="16670030"/>
            <a:ext cx="2945675" cy="248920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19458884"/>
            <a:ext cx="2927911" cy="2510623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8" y="19458884"/>
            <a:ext cx="2945675" cy="2510623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62" y="22268329"/>
            <a:ext cx="2916757" cy="2492790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577" y="22268329"/>
            <a:ext cx="2945676" cy="249279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527" y="8276190"/>
            <a:ext cx="2916757" cy="2493811"/>
          </a:xfrm>
          <a:prstGeom prst="rect">
            <a:avLst/>
          </a:prstGeom>
        </p:spPr>
      </p:pic>
      <p:pic>
        <p:nvPicPr>
          <p:cNvPr id="27" name="Picture 26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0076" y="8276190"/>
            <a:ext cx="2908656" cy="2493811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346" y="11077534"/>
            <a:ext cx="2919645" cy="2495062"/>
          </a:xfrm>
          <a:prstGeom prst="rect">
            <a:avLst/>
          </a:prstGeom>
        </p:spPr>
      </p:pic>
      <p:pic>
        <p:nvPicPr>
          <p:cNvPr id="59" name="Picture 58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0076" y="11077534"/>
            <a:ext cx="2906038" cy="24950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36193" y="4254044"/>
            <a:ext cx="2182611" cy="271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10592" y="13651391"/>
            <a:ext cx="2497645" cy="294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5988" y="13872153"/>
            <a:ext cx="2923003" cy="250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0076" y="13870560"/>
            <a:ext cx="2906038" cy="250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527" y="19458883"/>
            <a:ext cx="2898289" cy="251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867784" y="19261180"/>
            <a:ext cx="2510621" cy="290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0075" y="16667746"/>
            <a:ext cx="2906039" cy="2491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8262" y="13875405"/>
            <a:ext cx="2927911" cy="249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colorTemperature colorTemp="6100"/>
                    </a14:imgEffect>
                    <a14:imgEffect>
                      <a14:saturation sat="104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87" y="16670532"/>
            <a:ext cx="2910829" cy="2502491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79660" y="3502606"/>
            <a:ext cx="72266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cap="all" spc="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Определение</a:t>
            </a:r>
            <a:r>
              <a:rPr lang="tr-TR" sz="3400" b="1" cap="all" spc="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fr-CH" sz="3400" b="1" cap="all" spc="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&amp; </a:t>
            </a:r>
            <a:r>
              <a:rPr lang="ru-RU" sz="3400" b="1" cap="all" spc="150" dirty="0">
                <a:solidFill>
                  <a:schemeClr val="bg1"/>
                </a:solidFill>
                <a:latin typeface="Arial Narrow" panose="020B0606020202030204" pitchFamily="34" charset="0"/>
              </a:rPr>
              <a:t>Классификация</a:t>
            </a:r>
            <a:endParaRPr lang="en-US" sz="3400" b="1" cap="all" spc="15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8397820" y="873087"/>
            <a:ext cx="11677911" cy="1661994"/>
            <a:chOff x="71249" y="55655"/>
            <a:chExt cx="5567244" cy="985632"/>
          </a:xfrm>
        </p:grpSpPr>
        <p:sp>
          <p:nvSpPr>
            <p:cNvPr id="58" name="TextBox 57"/>
            <p:cNvSpPr txBox="1"/>
            <p:nvPr/>
          </p:nvSpPr>
          <p:spPr>
            <a:xfrm>
              <a:off x="71249" y="55655"/>
              <a:ext cx="5567244" cy="985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spc="500" dirty="0" smtClean="0">
                  <a:solidFill>
                    <a:srgbClr val="14496B"/>
                  </a:solidFill>
                  <a:latin typeface="Arial Black" panose="020B0A04020102020204" pitchFamily="34" charset="0"/>
                </a:rPr>
                <a:t>товарное качество</a:t>
              </a:r>
            </a:p>
            <a:p>
              <a:r>
                <a:rPr lang="ru-RU" sz="5400" b="1" cap="all" spc="270" dirty="0" smtClean="0">
                  <a:solidFill>
                    <a:srgbClr val="F8750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сушеных абрикосов</a:t>
              </a:r>
              <a:endParaRPr lang="en-US" sz="5400" spc="27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267928" y="429925"/>
              <a:ext cx="235594" cy="41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 smtClean="0">
                  <a:solidFill>
                    <a:srgbClr val="2E8CDF"/>
                  </a:solidFill>
                </a:rPr>
                <a:t>*</a:t>
              </a:r>
              <a:endParaRPr lang="en-US" sz="4400" dirty="0">
                <a:solidFill>
                  <a:srgbClr val="2E8CDF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39066" y="7381845"/>
            <a:ext cx="69441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cap="all" spc="150" dirty="0">
                <a:solidFill>
                  <a:schemeClr val="bg1"/>
                </a:solidFill>
                <a:latin typeface="Arial Narrow" panose="020B0606020202030204" pitchFamily="34" charset="0"/>
              </a:rPr>
              <a:t>Дефекты качества</a:t>
            </a:r>
          </a:p>
        </p:txBody>
      </p:sp>
    </p:spTree>
    <p:extLst>
      <p:ext uri="{BB962C8B-B14F-4D97-AF65-F5344CB8AC3E}">
        <p14:creationId xmlns:p14="http://schemas.microsoft.com/office/powerpoint/2010/main" val="3409718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1281</TotalTime>
  <Words>163</Words>
  <Application>Microsoft Office PowerPoint</Application>
  <PresentationFormat>Custom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Calibri Light</vt:lpstr>
      <vt:lpstr>Office Theme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Lucica Matei</cp:lastModifiedBy>
  <cp:revision>68</cp:revision>
  <dcterms:created xsi:type="dcterms:W3CDTF">2017-05-17T07:48:22Z</dcterms:created>
  <dcterms:modified xsi:type="dcterms:W3CDTF">2017-08-08T09:11:48Z</dcterms:modified>
</cp:coreProperties>
</file>