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8000663" cy="251999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75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7326" autoAdjust="0"/>
    <p:restoredTop sz="94660"/>
  </p:normalViewPr>
  <p:slideViewPr>
    <p:cSldViewPr snapToGrid="0" showGuides="1">
      <p:cViewPr>
        <p:scale>
          <a:sx n="30" d="100"/>
          <a:sy n="30" d="100"/>
        </p:scale>
        <p:origin x="3840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050" y="4124164"/>
            <a:ext cx="15300564" cy="8773325"/>
          </a:xfrm>
        </p:spPr>
        <p:txBody>
          <a:bodyPr anchor="b"/>
          <a:lstStyle>
            <a:lvl1pPr algn="ctr">
              <a:defRPr sz="11812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50083" y="13235822"/>
            <a:ext cx="13500497" cy="6084159"/>
          </a:xfrm>
        </p:spPr>
        <p:txBody>
          <a:bodyPr/>
          <a:lstStyle>
            <a:lvl1pPr marL="0" indent="0" algn="ctr">
              <a:buNone/>
              <a:defRPr sz="4725"/>
            </a:lvl1pPr>
            <a:lvl2pPr marL="900044" indent="0" algn="ctr">
              <a:buNone/>
              <a:defRPr sz="3937"/>
            </a:lvl2pPr>
            <a:lvl3pPr marL="1800088" indent="0" algn="ctr">
              <a:buNone/>
              <a:defRPr sz="3543"/>
            </a:lvl3pPr>
            <a:lvl4pPr marL="2700132" indent="0" algn="ctr">
              <a:buNone/>
              <a:defRPr sz="3150"/>
            </a:lvl4pPr>
            <a:lvl5pPr marL="3600176" indent="0" algn="ctr">
              <a:buNone/>
              <a:defRPr sz="3150"/>
            </a:lvl5pPr>
            <a:lvl6pPr marL="4500220" indent="0" algn="ctr">
              <a:buNone/>
              <a:defRPr sz="3150"/>
            </a:lvl6pPr>
            <a:lvl7pPr marL="5400264" indent="0" algn="ctr">
              <a:buNone/>
              <a:defRPr sz="3150"/>
            </a:lvl7pPr>
            <a:lvl8pPr marL="6300307" indent="0" algn="ctr">
              <a:buNone/>
              <a:defRPr sz="3150"/>
            </a:lvl8pPr>
            <a:lvl9pPr marL="7200351" indent="0" algn="ctr">
              <a:buNone/>
              <a:defRPr sz="315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017A-ED2F-4655-90AE-A5F3D53E8E28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F0E8-6051-4907-BAED-1D1AF0996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199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017A-ED2F-4655-90AE-A5F3D53E8E28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F0E8-6051-4907-BAED-1D1AF0996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646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881725" y="1341665"/>
            <a:ext cx="3881393" cy="2135581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7546" y="1341665"/>
            <a:ext cx="11419171" cy="2135581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017A-ED2F-4655-90AE-A5F3D53E8E28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F0E8-6051-4907-BAED-1D1AF0996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240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017A-ED2F-4655-90AE-A5F3D53E8E28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F0E8-6051-4907-BAED-1D1AF0996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729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171" y="6282501"/>
            <a:ext cx="15525572" cy="10482488"/>
          </a:xfrm>
        </p:spPr>
        <p:txBody>
          <a:bodyPr anchor="b"/>
          <a:lstStyle>
            <a:lvl1pPr>
              <a:defRPr sz="11812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8171" y="16864157"/>
            <a:ext cx="15525572" cy="5512493"/>
          </a:xfrm>
        </p:spPr>
        <p:txBody>
          <a:bodyPr/>
          <a:lstStyle>
            <a:lvl1pPr marL="0" indent="0">
              <a:buNone/>
              <a:defRPr sz="4725">
                <a:solidFill>
                  <a:schemeClr val="tx1"/>
                </a:solidFill>
              </a:defRPr>
            </a:lvl1pPr>
            <a:lvl2pPr marL="900044" indent="0">
              <a:buNone/>
              <a:defRPr sz="3937">
                <a:solidFill>
                  <a:schemeClr val="tx1">
                    <a:tint val="75000"/>
                  </a:schemeClr>
                </a:solidFill>
              </a:defRPr>
            </a:lvl2pPr>
            <a:lvl3pPr marL="1800088" indent="0">
              <a:buNone/>
              <a:defRPr sz="3543">
                <a:solidFill>
                  <a:schemeClr val="tx1">
                    <a:tint val="75000"/>
                  </a:schemeClr>
                </a:solidFill>
              </a:defRPr>
            </a:lvl3pPr>
            <a:lvl4pPr marL="2700132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4pPr>
            <a:lvl5pPr marL="3600176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5pPr>
            <a:lvl6pPr marL="4500220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6pPr>
            <a:lvl7pPr marL="5400264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7pPr>
            <a:lvl8pPr marL="6300307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8pPr>
            <a:lvl9pPr marL="7200351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017A-ED2F-4655-90AE-A5F3D53E8E28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F0E8-6051-4907-BAED-1D1AF0996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891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7545" y="6708326"/>
            <a:ext cx="7650282" cy="1598915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12836" y="6708326"/>
            <a:ext cx="7650282" cy="1598915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017A-ED2F-4655-90AE-A5F3D53E8E28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F0E8-6051-4907-BAED-1D1AF0996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74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341671"/>
            <a:ext cx="15525572" cy="48708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9892" y="6177496"/>
            <a:ext cx="7615123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9892" y="9204991"/>
            <a:ext cx="7615123" cy="1353915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112837" y="6177496"/>
            <a:ext cx="7652626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112837" y="9204991"/>
            <a:ext cx="7652626" cy="1353915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017A-ED2F-4655-90AE-A5F3D53E8E28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F0E8-6051-4907-BAED-1D1AF0996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500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017A-ED2F-4655-90AE-A5F3D53E8E28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F0E8-6051-4907-BAED-1D1AF0996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054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017A-ED2F-4655-90AE-A5F3D53E8E28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F0E8-6051-4907-BAED-1D1AF0996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178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2626" y="3628335"/>
            <a:ext cx="9112836" cy="17908316"/>
          </a:xfrm>
        </p:spPr>
        <p:txBody>
          <a:bodyPr/>
          <a:lstStyle>
            <a:lvl1pPr>
              <a:defRPr sz="6300"/>
            </a:lvl1pPr>
            <a:lvl2pPr>
              <a:defRPr sz="5512"/>
            </a:lvl2pPr>
            <a:lvl3pPr>
              <a:defRPr sz="4725"/>
            </a:lvl3pPr>
            <a:lvl4pPr>
              <a:defRPr sz="3937"/>
            </a:lvl4pPr>
            <a:lvl5pPr>
              <a:defRPr sz="3937"/>
            </a:lvl5pPr>
            <a:lvl6pPr>
              <a:defRPr sz="3937"/>
            </a:lvl6pPr>
            <a:lvl7pPr>
              <a:defRPr sz="3937"/>
            </a:lvl7pPr>
            <a:lvl8pPr>
              <a:defRPr sz="3937"/>
            </a:lvl8pPr>
            <a:lvl9pPr>
              <a:defRPr sz="3937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017A-ED2F-4655-90AE-A5F3D53E8E28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F0E8-6051-4907-BAED-1D1AF0996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448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2626" y="3628335"/>
            <a:ext cx="9112836" cy="17908316"/>
          </a:xfrm>
        </p:spPr>
        <p:txBody>
          <a:bodyPr anchor="t"/>
          <a:lstStyle>
            <a:lvl1pPr marL="0" indent="0">
              <a:buNone/>
              <a:defRPr sz="6300"/>
            </a:lvl1pPr>
            <a:lvl2pPr marL="900044" indent="0">
              <a:buNone/>
              <a:defRPr sz="5512"/>
            </a:lvl2pPr>
            <a:lvl3pPr marL="1800088" indent="0">
              <a:buNone/>
              <a:defRPr sz="4725"/>
            </a:lvl3pPr>
            <a:lvl4pPr marL="2700132" indent="0">
              <a:buNone/>
              <a:defRPr sz="3937"/>
            </a:lvl4pPr>
            <a:lvl5pPr marL="3600176" indent="0">
              <a:buNone/>
              <a:defRPr sz="3937"/>
            </a:lvl5pPr>
            <a:lvl6pPr marL="4500220" indent="0">
              <a:buNone/>
              <a:defRPr sz="3937"/>
            </a:lvl6pPr>
            <a:lvl7pPr marL="5400264" indent="0">
              <a:buNone/>
              <a:defRPr sz="3937"/>
            </a:lvl7pPr>
            <a:lvl8pPr marL="6300307" indent="0">
              <a:buNone/>
              <a:defRPr sz="3937"/>
            </a:lvl8pPr>
            <a:lvl9pPr marL="7200351" indent="0">
              <a:buNone/>
              <a:defRPr sz="3937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017A-ED2F-4655-90AE-A5F3D53E8E28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F0E8-6051-4907-BAED-1D1AF0996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565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37546" y="1341671"/>
            <a:ext cx="15525572" cy="48708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7546" y="6708326"/>
            <a:ext cx="15525572" cy="159891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7546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79017A-ED2F-4655-90AE-A5F3D53E8E28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62720" y="23356649"/>
            <a:ext cx="6075224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712968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8EF0E8-6051-4907-BAED-1D1AF0996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254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00088" rtl="0" eaLnBrk="1" latinLnBrk="0" hangingPunct="1">
        <a:lnSpc>
          <a:spcPct val="90000"/>
        </a:lnSpc>
        <a:spcBef>
          <a:spcPct val="0"/>
        </a:spcBef>
        <a:buNone/>
        <a:defRPr sz="86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0022" indent="-450022" algn="l" defTabSz="1800088" rtl="0" eaLnBrk="1" latinLnBrk="0" hangingPunct="1">
        <a:lnSpc>
          <a:spcPct val="90000"/>
        </a:lnSpc>
        <a:spcBef>
          <a:spcPts val="1969"/>
        </a:spcBef>
        <a:buFont typeface="Arial" panose="020B0604020202020204" pitchFamily="34" charset="0"/>
        <a:buChar char="•"/>
        <a:defRPr sz="5512" kern="1200">
          <a:solidFill>
            <a:schemeClr val="tx1"/>
          </a:solidFill>
          <a:latin typeface="+mn-lt"/>
          <a:ea typeface="+mn-ea"/>
          <a:cs typeface="+mn-cs"/>
        </a:defRPr>
      </a:lvl1pPr>
      <a:lvl2pPr marL="1350066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2pPr>
      <a:lvl3pPr marL="2250110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937" kern="1200">
          <a:solidFill>
            <a:schemeClr val="tx1"/>
          </a:solidFill>
          <a:latin typeface="+mn-lt"/>
          <a:ea typeface="+mn-ea"/>
          <a:cs typeface="+mn-cs"/>
        </a:defRPr>
      </a:lvl3pPr>
      <a:lvl4pPr marL="3150154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4050198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950242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850285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750329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650373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1pPr>
      <a:lvl2pPr marL="90004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2pPr>
      <a:lvl3pPr marL="1800088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3pPr>
      <a:lvl4pPr marL="2700132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3600176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50022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40026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300307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200351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8.jpeg"/><Relationship Id="rId18" Type="http://schemas.openxmlformats.org/officeDocument/2006/relationships/image" Target="../media/image13.jpeg"/><Relationship Id="rId26" Type="http://schemas.openxmlformats.org/officeDocument/2006/relationships/image" Target="../media/image20.png"/><Relationship Id="rId21" Type="http://schemas.openxmlformats.org/officeDocument/2006/relationships/image" Target="../media/image16.jpeg"/><Relationship Id="rId34" Type="http://schemas.openxmlformats.org/officeDocument/2006/relationships/image" Target="../media/image24.png"/><Relationship Id="rId7" Type="http://schemas.openxmlformats.org/officeDocument/2006/relationships/image" Target="../media/image4.jpeg"/><Relationship Id="rId12" Type="http://schemas.openxmlformats.org/officeDocument/2006/relationships/image" Target="../media/image7.jpeg"/><Relationship Id="rId17" Type="http://schemas.openxmlformats.org/officeDocument/2006/relationships/image" Target="../media/image12.jpeg"/><Relationship Id="rId25" Type="http://schemas.openxmlformats.org/officeDocument/2006/relationships/image" Target="../media/image19.png"/><Relationship Id="rId33" Type="http://schemas.microsoft.com/office/2007/relationships/hdphoto" Target="../media/hdphoto8.wdp"/><Relationship Id="rId38" Type="http://schemas.microsoft.com/office/2007/relationships/hdphoto" Target="../media/hdphoto10.wdp"/><Relationship Id="rId2" Type="http://schemas.openxmlformats.org/officeDocument/2006/relationships/image" Target="../media/image1.png"/><Relationship Id="rId16" Type="http://schemas.openxmlformats.org/officeDocument/2006/relationships/image" Target="../media/image11.jpeg"/><Relationship Id="rId20" Type="http://schemas.openxmlformats.org/officeDocument/2006/relationships/image" Target="../media/image15.jpeg"/><Relationship Id="rId29" Type="http://schemas.microsoft.com/office/2007/relationships/hdphoto" Target="../media/hdphoto6.wd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11" Type="http://schemas.openxmlformats.org/officeDocument/2006/relationships/image" Target="../media/image6.jpeg"/><Relationship Id="rId24" Type="http://schemas.microsoft.com/office/2007/relationships/hdphoto" Target="../media/hdphoto4.wdp"/><Relationship Id="rId32" Type="http://schemas.openxmlformats.org/officeDocument/2006/relationships/image" Target="../media/image23.png"/><Relationship Id="rId37" Type="http://schemas.openxmlformats.org/officeDocument/2006/relationships/image" Target="../media/image26.png"/><Relationship Id="rId5" Type="http://schemas.microsoft.com/office/2007/relationships/hdphoto" Target="../media/hdphoto2.wdp"/><Relationship Id="rId15" Type="http://schemas.openxmlformats.org/officeDocument/2006/relationships/image" Target="../media/image10.jpeg"/><Relationship Id="rId23" Type="http://schemas.openxmlformats.org/officeDocument/2006/relationships/image" Target="../media/image18.png"/><Relationship Id="rId28" Type="http://schemas.openxmlformats.org/officeDocument/2006/relationships/image" Target="../media/image21.png"/><Relationship Id="rId36" Type="http://schemas.microsoft.com/office/2007/relationships/hdphoto" Target="../media/hdphoto9.wdp"/><Relationship Id="rId10" Type="http://schemas.openxmlformats.org/officeDocument/2006/relationships/hyperlink" Target="http://www.unece.org/trade/agr/welcome.html" TargetMode="External"/><Relationship Id="rId19" Type="http://schemas.openxmlformats.org/officeDocument/2006/relationships/image" Target="../media/image14.jpeg"/><Relationship Id="rId31" Type="http://schemas.microsoft.com/office/2007/relationships/hdphoto" Target="../media/hdphoto7.wdp"/><Relationship Id="rId4" Type="http://schemas.openxmlformats.org/officeDocument/2006/relationships/image" Target="../media/image2.png"/><Relationship Id="rId9" Type="http://schemas.microsoft.com/office/2007/relationships/hdphoto" Target="../media/hdphoto3.wdp"/><Relationship Id="rId14" Type="http://schemas.openxmlformats.org/officeDocument/2006/relationships/image" Target="../media/image9.jpeg"/><Relationship Id="rId22" Type="http://schemas.openxmlformats.org/officeDocument/2006/relationships/image" Target="../media/image17.png"/><Relationship Id="rId27" Type="http://schemas.microsoft.com/office/2007/relationships/hdphoto" Target="../media/hdphoto5.wdp"/><Relationship Id="rId30" Type="http://schemas.openxmlformats.org/officeDocument/2006/relationships/image" Target="../media/image22.png"/><Relationship Id="rId35" Type="http://schemas.openxmlformats.org/officeDocument/2006/relationships/image" Target="../media/image25.png"/><Relationship Id="rId8" Type="http://schemas.openxmlformats.org/officeDocument/2006/relationships/image" Target="../media/image5.png"/><Relationship Id="rId3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3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068787" y="4640433"/>
            <a:ext cx="2601849" cy="2082647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328470" y="1921377"/>
            <a:ext cx="17342166" cy="2394818"/>
            <a:chOff x="267517" y="626534"/>
            <a:chExt cx="9067238" cy="1252115"/>
          </a:xfrm>
        </p:grpSpPr>
        <p:grpSp>
          <p:nvGrpSpPr>
            <p:cNvPr id="3" name="Group 2"/>
            <p:cNvGrpSpPr/>
            <p:nvPr/>
          </p:nvGrpSpPr>
          <p:grpSpPr>
            <a:xfrm>
              <a:off x="267517" y="626534"/>
              <a:ext cx="9067238" cy="1252115"/>
              <a:chOff x="53681" y="785232"/>
              <a:chExt cx="9503201" cy="1252115"/>
            </a:xfrm>
          </p:grpSpPr>
          <p:sp>
            <p:nvSpPr>
              <p:cNvPr id="5" name="Rectangle 4"/>
              <p:cNvSpPr/>
              <p:nvPr/>
            </p:nvSpPr>
            <p:spPr>
              <a:xfrm>
                <a:off x="53681" y="1556084"/>
                <a:ext cx="9503201" cy="481263"/>
              </a:xfrm>
              <a:prstGeom prst="rect">
                <a:avLst/>
              </a:prstGeom>
              <a:solidFill>
                <a:srgbClr val="14496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rightnessContrast brigh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956753" y="785232"/>
                <a:ext cx="1433111" cy="1235182"/>
              </a:xfrm>
              <a:prstGeom prst="rect">
                <a:avLst/>
              </a:prstGeom>
            </p:spPr>
          </p:pic>
        </p:grpSp>
        <p:sp>
          <p:nvSpPr>
            <p:cNvPr id="4" name="TextBox 3"/>
            <p:cNvSpPr txBox="1"/>
            <p:nvPr/>
          </p:nvSpPr>
          <p:spPr>
            <a:xfrm>
              <a:off x="398850" y="1444090"/>
              <a:ext cx="3784143" cy="4022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4400" b="1" dirty="0" smtClean="0">
                  <a:solidFill>
                    <a:schemeClr val="bg1"/>
                  </a:solidFill>
                  <a:latin typeface="Arial Narrow" panose="020B0606020202030204" pitchFamily="34" charset="0"/>
                </a:rPr>
                <a:t>DEFINITION &amp; CLASSIFICATION</a:t>
              </a:r>
              <a:endParaRPr lang="en-US" sz="4400" b="1" dirty="0">
                <a:solidFill>
                  <a:schemeClr val="bg1"/>
                </a:solidFill>
                <a:latin typeface="Arial Narrow" panose="020B0606020202030204" pitchFamily="34" charset="0"/>
              </a:endParaRPr>
            </a:p>
          </p:txBody>
        </p:sp>
      </p:grpSp>
      <p:sp>
        <p:nvSpPr>
          <p:cNvPr id="7" name="Metin kutusu 4"/>
          <p:cNvSpPr txBox="1"/>
          <p:nvPr/>
        </p:nvSpPr>
        <p:spPr>
          <a:xfrm>
            <a:off x="579661" y="4640433"/>
            <a:ext cx="11054152" cy="2292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tr-TR" sz="2660" dirty="0" smtClean="0">
                <a:solidFill>
                  <a:srgbClr val="14496B"/>
                </a:solidFill>
                <a:latin typeface="Arial Narrow" panose="020B0606020202030204" pitchFamily="34" charset="0"/>
              </a:rPr>
              <a:t>The UNECE Standard for Dried </a:t>
            </a:r>
            <a:r>
              <a:rPr lang="tr-TR" sz="2660" dirty="0">
                <a:solidFill>
                  <a:srgbClr val="14496B"/>
                </a:solidFill>
                <a:latin typeface="Arial Narrow" panose="020B0606020202030204" pitchFamily="34" charset="0"/>
              </a:rPr>
              <a:t>A</a:t>
            </a:r>
            <a:r>
              <a:rPr lang="tr-TR" sz="2660" dirty="0" smtClean="0">
                <a:solidFill>
                  <a:srgbClr val="14496B"/>
                </a:solidFill>
                <a:latin typeface="Arial Narrow" panose="020B0606020202030204" pitchFamily="34" charset="0"/>
              </a:rPr>
              <a:t>pricots</a:t>
            </a:r>
            <a:r>
              <a:rPr lang="tr-TR" sz="2660" dirty="0" smtClean="0">
                <a:solidFill>
                  <a:srgbClr val="2E8CDF"/>
                </a:solidFill>
                <a:latin typeface="Arial Narrow" panose="020B0606020202030204" pitchFamily="34" charset="0"/>
              </a:rPr>
              <a:t>*</a:t>
            </a:r>
            <a:r>
              <a:rPr lang="tr-TR" sz="2660" dirty="0" smtClean="0">
                <a:solidFill>
                  <a:srgbClr val="14496B"/>
                </a:solidFill>
                <a:latin typeface="Arial Narrow" panose="020B0606020202030204" pitchFamily="34" charset="0"/>
              </a:rPr>
              <a:t> applies to SO2 </a:t>
            </a:r>
            <a:r>
              <a:rPr lang="tr-TR" sz="2660" b="1" dirty="0" smtClean="0">
                <a:solidFill>
                  <a:srgbClr val="14496B"/>
                </a:solidFill>
                <a:latin typeface="Arial Narrow" panose="020B0606020202030204" pitchFamily="34" charset="0"/>
              </a:rPr>
              <a:t>treated dried</a:t>
            </a:r>
            <a:r>
              <a:rPr lang="fr-CH" sz="2660" b="1" dirty="0">
                <a:solidFill>
                  <a:srgbClr val="14496B"/>
                </a:solidFill>
                <a:latin typeface="Arial Narrow" panose="020B0606020202030204" pitchFamily="34" charset="0"/>
              </a:rPr>
              <a:t> </a:t>
            </a:r>
            <a:r>
              <a:rPr lang="tr-TR" sz="2660" b="1" dirty="0" smtClean="0">
                <a:solidFill>
                  <a:srgbClr val="14496B"/>
                </a:solidFill>
                <a:latin typeface="Arial Narrow" panose="020B0606020202030204" pitchFamily="34" charset="0"/>
              </a:rPr>
              <a:t>apricots </a:t>
            </a:r>
            <a:r>
              <a:rPr lang="tr-TR" sz="2660" dirty="0" smtClean="0">
                <a:solidFill>
                  <a:srgbClr val="14496B"/>
                </a:solidFill>
                <a:latin typeface="Arial Narrow" panose="020B0606020202030204" pitchFamily="34" charset="0"/>
              </a:rPr>
              <a:t>or</a:t>
            </a:r>
            <a:r>
              <a:rPr lang="tr-TR" sz="2660" b="1" dirty="0" smtClean="0">
                <a:solidFill>
                  <a:srgbClr val="14496B"/>
                </a:solidFill>
                <a:latin typeface="Arial Narrow" panose="020B0606020202030204" pitchFamily="34" charset="0"/>
              </a:rPr>
              <a:t> untreated dried apricots </a:t>
            </a:r>
            <a:r>
              <a:rPr lang="en-US" sz="2660" dirty="0" smtClean="0">
                <a:solidFill>
                  <a:srgbClr val="14496B"/>
                </a:solidFill>
                <a:latin typeface="Arial Narrow" panose="020B0606020202030204" pitchFamily="34" charset="0"/>
              </a:rPr>
              <a:t>for </a:t>
            </a:r>
            <a:r>
              <a:rPr lang="en-US" sz="2660" dirty="0">
                <a:solidFill>
                  <a:srgbClr val="14496B"/>
                </a:solidFill>
                <a:latin typeface="Arial Narrow" panose="020B0606020202030204" pitchFamily="34" charset="0"/>
              </a:rPr>
              <a:t>direct consumption</a:t>
            </a:r>
            <a:r>
              <a:rPr lang="en-US" sz="2660" b="1" dirty="0">
                <a:solidFill>
                  <a:srgbClr val="14496B"/>
                </a:solidFill>
                <a:latin typeface="Arial Narrow" panose="020B0606020202030204" pitchFamily="34" charset="0"/>
              </a:rPr>
              <a:t>. </a:t>
            </a:r>
            <a:endParaRPr lang="en-US" sz="2660" dirty="0">
              <a:solidFill>
                <a:srgbClr val="14496B"/>
              </a:solidFill>
              <a:latin typeface="Arial Narrow" panose="020B0606020202030204" pitchFamily="34" charset="0"/>
            </a:endParaRPr>
          </a:p>
          <a:p>
            <a:pPr algn="just">
              <a:spcBef>
                <a:spcPts val="600"/>
              </a:spcBef>
            </a:pPr>
            <a:r>
              <a:rPr lang="en-US" sz="2660" dirty="0" smtClean="0">
                <a:solidFill>
                  <a:srgbClr val="14496B"/>
                </a:solidFill>
                <a:latin typeface="Arial Narrow" panose="020B0606020202030204" pitchFamily="34" charset="0"/>
              </a:rPr>
              <a:t>Dried </a:t>
            </a:r>
            <a:r>
              <a:rPr lang="en-US" sz="2660" dirty="0">
                <a:solidFill>
                  <a:srgbClr val="14496B"/>
                </a:solidFill>
                <a:latin typeface="Arial Narrow" panose="020B0606020202030204" pitchFamily="34" charset="0"/>
              </a:rPr>
              <a:t>apricots are classified into </a:t>
            </a:r>
            <a:r>
              <a:rPr lang="en-US" sz="2660" b="1" dirty="0" smtClean="0">
                <a:solidFill>
                  <a:srgbClr val="14496B"/>
                </a:solidFill>
                <a:latin typeface="Arial Narrow" panose="020B0606020202030204" pitchFamily="34" charset="0"/>
              </a:rPr>
              <a:t>three </a:t>
            </a:r>
            <a:r>
              <a:rPr lang="en-US" sz="2660" b="1" dirty="0">
                <a:solidFill>
                  <a:srgbClr val="14496B"/>
                </a:solidFill>
                <a:latin typeface="Arial Narrow" panose="020B0606020202030204" pitchFamily="34" charset="0"/>
              </a:rPr>
              <a:t>classes</a:t>
            </a:r>
            <a:r>
              <a:rPr lang="en-US" sz="2660" b="1" dirty="0" smtClean="0">
                <a:solidFill>
                  <a:srgbClr val="14496B"/>
                </a:solidFill>
                <a:latin typeface="Arial Narrow" panose="020B0606020202030204" pitchFamily="34" charset="0"/>
              </a:rPr>
              <a:t>: Extra Class, Class I, Class II. </a:t>
            </a:r>
          </a:p>
          <a:p>
            <a:pPr algn="just">
              <a:spcBef>
                <a:spcPts val="600"/>
              </a:spcBef>
            </a:pPr>
            <a:r>
              <a:rPr lang="en-US" sz="2660" dirty="0" smtClean="0">
                <a:solidFill>
                  <a:srgbClr val="14496B"/>
                </a:solidFill>
                <a:latin typeface="Arial Narrow" panose="020B0606020202030204" pitchFamily="34" charset="0"/>
              </a:rPr>
              <a:t>The </a:t>
            </a:r>
            <a:r>
              <a:rPr lang="en-US" sz="2660" dirty="0">
                <a:solidFill>
                  <a:srgbClr val="14496B"/>
                </a:solidFill>
                <a:latin typeface="Arial Narrow" panose="020B0606020202030204" pitchFamily="34" charset="0"/>
              </a:rPr>
              <a:t>classification is determined </a:t>
            </a:r>
            <a:r>
              <a:rPr lang="en-US" sz="2660" b="1" dirty="0">
                <a:solidFill>
                  <a:srgbClr val="14496B"/>
                </a:solidFill>
                <a:latin typeface="Arial Narrow" panose="020B0606020202030204" pitchFamily="34" charset="0"/>
              </a:rPr>
              <a:t>in accordance with the defects allowed </a:t>
            </a:r>
            <a:r>
              <a:rPr lang="en-US" sz="2660" b="1" dirty="0" smtClean="0">
                <a:solidFill>
                  <a:srgbClr val="14496B"/>
                </a:solidFill>
                <a:latin typeface="Arial Narrow" panose="020B0606020202030204" pitchFamily="34" charset="0"/>
              </a:rPr>
              <a:t>in</a:t>
            </a:r>
            <a:r>
              <a:rPr lang="tr-TR" sz="2660" b="1" dirty="0" smtClean="0">
                <a:solidFill>
                  <a:srgbClr val="14496B"/>
                </a:solidFill>
                <a:latin typeface="Arial Narrow" panose="020B0606020202030204" pitchFamily="34" charset="0"/>
              </a:rPr>
              <a:t> the Standard’s</a:t>
            </a:r>
            <a:r>
              <a:rPr lang="en-US" sz="2660" b="1" dirty="0" smtClean="0">
                <a:solidFill>
                  <a:srgbClr val="14496B"/>
                </a:solidFill>
                <a:latin typeface="Arial Narrow" panose="020B0606020202030204" pitchFamily="34" charset="0"/>
              </a:rPr>
              <a:t> </a:t>
            </a:r>
            <a:r>
              <a:rPr lang="en-US" sz="2660" b="1" dirty="0">
                <a:solidFill>
                  <a:srgbClr val="14496B"/>
                </a:solidFill>
                <a:latin typeface="Arial Narrow" panose="020B0606020202030204" pitchFamily="34" charset="0"/>
              </a:rPr>
              <a:t>section </a:t>
            </a:r>
            <a:r>
              <a:rPr lang="en-US" sz="2660" b="1" dirty="0" smtClean="0">
                <a:solidFill>
                  <a:srgbClr val="14496B"/>
                </a:solidFill>
                <a:latin typeface="Arial Narrow" panose="020B0606020202030204" pitchFamily="34" charset="0"/>
              </a:rPr>
              <a:t>«</a:t>
            </a:r>
            <a:r>
              <a:rPr lang="en-US" sz="2660" b="1" dirty="0">
                <a:solidFill>
                  <a:srgbClr val="14496B"/>
                </a:solidFill>
                <a:latin typeface="Arial Narrow" panose="020B0606020202030204" pitchFamily="34" charset="0"/>
              </a:rPr>
              <a:t>IV. Provisions concerning tolerances</a:t>
            </a:r>
            <a:r>
              <a:rPr lang="en-US" sz="2660" b="1" dirty="0" smtClean="0">
                <a:solidFill>
                  <a:srgbClr val="14496B"/>
                </a:solidFill>
                <a:latin typeface="Arial Narrow" panose="020B0606020202030204" pitchFamily="34" charset="0"/>
              </a:rPr>
              <a:t>».</a:t>
            </a:r>
            <a:endParaRPr lang="en-US" sz="2660" b="1" dirty="0">
              <a:solidFill>
                <a:srgbClr val="14496B"/>
              </a:solidFill>
              <a:latin typeface="Arial Narrow" panose="020B060602020203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712" y="1101687"/>
            <a:ext cx="7479557" cy="175871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2416102" y="6787929"/>
            <a:ext cx="21407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30204" pitchFamily="34" charset="0"/>
              </a:rPr>
              <a:t>TREATED DRIED APRICOTS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141942" y="6787928"/>
            <a:ext cx="23523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30204" pitchFamily="34" charset="0"/>
              </a:rPr>
              <a:t>UNTREATED DRIED APRICOTS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4347643"/>
              </p:ext>
            </p:extLst>
          </p:nvPr>
        </p:nvGraphicFramePr>
        <p:xfrm>
          <a:off x="328469" y="8200654"/>
          <a:ext cx="8671084" cy="26533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71084">
                  <a:extLst>
                    <a:ext uri="{9D8B030D-6E8A-4147-A177-3AD203B41FA5}">
                      <a16:colId xmlns:a16="http://schemas.microsoft.com/office/drawing/2014/main" val="2665072344"/>
                    </a:ext>
                  </a:extLst>
                </a:gridCol>
              </a:tblGrid>
              <a:tr h="2653388">
                <a:tc>
                  <a:txBody>
                    <a:bodyPr/>
                    <a:lstStyle/>
                    <a:p>
                      <a:pPr algn="l"/>
                      <a:r>
                        <a:rPr lang="fr-CH" sz="2000" b="1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MOULDY </a:t>
                      </a:r>
                    </a:p>
                    <a:p>
                      <a:pPr algn="l"/>
                      <a:r>
                        <a:rPr lang="fr-CH" sz="2000" b="1" baseline="0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APRICOTS</a:t>
                      </a:r>
                      <a:endParaRPr lang="en-US" sz="2000" b="1" dirty="0">
                        <a:solidFill>
                          <a:srgbClr val="14496B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996087"/>
                  </a:ext>
                </a:extLst>
              </a:tr>
            </a:tbl>
          </a:graphicData>
        </a:graphic>
      </p:graphicFrame>
      <p:grpSp>
        <p:nvGrpSpPr>
          <p:cNvPr id="29" name="Group 28"/>
          <p:cNvGrpSpPr/>
          <p:nvPr/>
        </p:nvGrpSpPr>
        <p:grpSpPr>
          <a:xfrm>
            <a:off x="8167944" y="632357"/>
            <a:ext cx="10637030" cy="2585322"/>
            <a:chOff x="71249" y="55655"/>
            <a:chExt cx="5567244" cy="1393821"/>
          </a:xfrm>
        </p:grpSpPr>
        <p:sp>
          <p:nvSpPr>
            <p:cNvPr id="30" name="TextBox 29"/>
            <p:cNvSpPr txBox="1"/>
            <p:nvPr/>
          </p:nvSpPr>
          <p:spPr>
            <a:xfrm>
              <a:off x="71249" y="55655"/>
              <a:ext cx="5567244" cy="13938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r-TR" sz="6600" b="1" spc="200" dirty="0" smtClean="0">
                  <a:solidFill>
                    <a:srgbClr val="14496B"/>
                  </a:solidFill>
                  <a:latin typeface="Arial Narrow" panose="020B0606020202030204" pitchFamily="34" charset="0"/>
                </a:rPr>
                <a:t>MARKETING QUALITY OF</a:t>
              </a:r>
              <a:endParaRPr lang="fr-CH" sz="6600" b="1" spc="200" dirty="0" smtClean="0">
                <a:solidFill>
                  <a:srgbClr val="14496B"/>
                </a:solidFill>
                <a:latin typeface="Arial Narrow" panose="020B0606020202030204" pitchFamily="34" charset="0"/>
              </a:endParaRPr>
            </a:p>
            <a:p>
              <a:r>
                <a:rPr lang="tr-TR" sz="9600" b="1" spc="350" dirty="0" smtClean="0">
                  <a:solidFill>
                    <a:srgbClr val="F87508"/>
                  </a:solidFill>
                  <a:latin typeface="Arial Narrow" panose="020B0606020202030204" pitchFamily="34" charset="0"/>
                </a:rPr>
                <a:t>DRIED APRICOTS</a:t>
              </a:r>
              <a:endParaRPr lang="en-US" sz="9600" spc="350" dirty="0">
                <a:solidFill>
                  <a:srgbClr val="00B0F0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782613" y="670468"/>
              <a:ext cx="235594" cy="4148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400" dirty="0" smtClean="0">
                  <a:solidFill>
                    <a:srgbClr val="2E8CDF"/>
                  </a:solidFill>
                </a:rPr>
                <a:t>*</a:t>
              </a:r>
              <a:endParaRPr lang="en-US" sz="4400" dirty="0">
                <a:solidFill>
                  <a:srgbClr val="2E8CDF"/>
                </a:solidFill>
              </a:endParaRPr>
            </a:p>
          </p:txBody>
        </p:sp>
      </p:grpSp>
      <p:pic>
        <p:nvPicPr>
          <p:cNvPr id="16" name="Picture 15"/>
          <p:cNvPicPr>
            <a:picLocks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6580" y="8283375"/>
            <a:ext cx="2945673" cy="2486626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8262" y="8276190"/>
            <a:ext cx="2918886" cy="2493811"/>
          </a:xfrm>
          <a:prstGeom prst="rect">
            <a:avLst/>
          </a:prstGeom>
        </p:spPr>
      </p:pic>
      <p:graphicFrame>
        <p:nvGraphicFramePr>
          <p:cNvPr id="56" name="Table 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0458012"/>
              </p:ext>
            </p:extLst>
          </p:nvPr>
        </p:nvGraphicFramePr>
        <p:xfrm>
          <a:off x="9203450" y="22192484"/>
          <a:ext cx="8467185" cy="26533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67185">
                  <a:extLst>
                    <a:ext uri="{9D8B030D-6E8A-4147-A177-3AD203B41FA5}">
                      <a16:colId xmlns:a16="http://schemas.microsoft.com/office/drawing/2014/main" val="2665072344"/>
                    </a:ext>
                  </a:extLst>
                </a:gridCol>
              </a:tblGrid>
              <a:tr h="2653388">
                <a:tc>
                  <a:txBody>
                    <a:bodyPr/>
                    <a:lstStyle/>
                    <a:p>
                      <a:pPr marL="342900" indent="-228600" algn="l">
                        <a:buFont typeface="Arial" charset="0"/>
                        <a:buNone/>
                      </a:pPr>
                      <a:r>
                        <a:rPr lang="fr-CH" sz="3200" b="0" i="0" dirty="0" smtClean="0">
                          <a:solidFill>
                            <a:srgbClr val="00B0F0"/>
                          </a:solidFill>
                          <a:latin typeface="Arial Narrow" panose="020B0606020202030204" pitchFamily="34" charset="0"/>
                        </a:rPr>
                        <a:t>*</a:t>
                      </a:r>
                      <a:r>
                        <a:rPr lang="fr-CH" sz="2000" b="0" i="0" baseline="0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tr-TR" sz="2000" b="0" i="0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The UNECE Standard for Dried Apricots and the electronic version of this poster can be downloaded from the following web site:</a:t>
                      </a:r>
                    </a:p>
                    <a:p>
                      <a:pPr marL="60325" indent="0" algn="l">
                        <a:buFont typeface="Arial" charset="0"/>
                        <a:buNone/>
                      </a:pPr>
                      <a:endParaRPr lang="tr-TR" sz="2000" b="0" i="0" dirty="0" smtClean="0">
                        <a:solidFill>
                          <a:srgbClr val="14496B"/>
                        </a:solidFill>
                        <a:latin typeface="Arial Narrow" panose="020B0606020202030204" pitchFamily="34" charset="0"/>
                      </a:endParaRPr>
                    </a:p>
                    <a:p>
                      <a:pPr marL="60325" indent="0" algn="ctr">
                        <a:buFont typeface="Arial" charset="0"/>
                        <a:buNone/>
                      </a:pPr>
                      <a:r>
                        <a:rPr lang="tr-TR" sz="2600" b="0" i="0" u="none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  <a:hlinkClick r:id="rId10"/>
                        </a:rPr>
                        <a:t>www.unece.org/trade/agr/welcome.html</a:t>
                      </a:r>
                      <a:r>
                        <a:rPr lang="fr-CH" sz="2600" b="0" i="0" u="none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tr-TR" sz="2600" b="0" i="0" u="none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 </a:t>
                      </a:r>
                      <a:endParaRPr lang="fr-CH" sz="2600" b="0" i="0" u="none" dirty="0" smtClean="0">
                        <a:solidFill>
                          <a:srgbClr val="14496B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138047"/>
                  </a:ext>
                </a:extLst>
              </a:tr>
            </a:tbl>
          </a:graphicData>
        </a:graphic>
      </p:graphicFrame>
      <p:graphicFrame>
        <p:nvGraphicFramePr>
          <p:cNvPr id="33" name="Table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3512014"/>
              </p:ext>
            </p:extLst>
          </p:nvPr>
        </p:nvGraphicFramePr>
        <p:xfrm>
          <a:off x="9203451" y="8200654"/>
          <a:ext cx="8467185" cy="26533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67185">
                  <a:extLst>
                    <a:ext uri="{9D8B030D-6E8A-4147-A177-3AD203B41FA5}">
                      <a16:colId xmlns:a16="http://schemas.microsoft.com/office/drawing/2014/main" val="2665072344"/>
                    </a:ext>
                  </a:extLst>
                </a:gridCol>
              </a:tblGrid>
              <a:tr h="2653388">
                <a:tc>
                  <a:txBody>
                    <a:bodyPr/>
                    <a:lstStyle/>
                    <a:p>
                      <a:pPr algn="l"/>
                      <a:r>
                        <a:rPr lang="fr-CH" sz="2000" b="1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SPOTTED</a:t>
                      </a:r>
                      <a:r>
                        <a:rPr lang="fr-CH" sz="2000" b="1" baseline="0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 </a:t>
                      </a:r>
                    </a:p>
                    <a:p>
                      <a:pPr algn="l"/>
                      <a:r>
                        <a:rPr lang="fr-CH" sz="2000" b="1" baseline="0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APRICOTS</a:t>
                      </a:r>
                      <a:endParaRPr lang="en-US" sz="2000" b="1" dirty="0">
                        <a:solidFill>
                          <a:srgbClr val="14496B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996087"/>
                  </a:ext>
                </a:extLst>
              </a:tr>
            </a:tbl>
          </a:graphicData>
        </a:graphic>
      </p:graphicFrame>
      <p:graphicFrame>
        <p:nvGraphicFramePr>
          <p:cNvPr id="34" name="Table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8786669"/>
              </p:ext>
            </p:extLst>
          </p:nvPr>
        </p:nvGraphicFramePr>
        <p:xfrm>
          <a:off x="328469" y="11003744"/>
          <a:ext cx="8671084" cy="26533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71084">
                  <a:extLst>
                    <a:ext uri="{9D8B030D-6E8A-4147-A177-3AD203B41FA5}">
                      <a16:colId xmlns:a16="http://schemas.microsoft.com/office/drawing/2014/main" val="2665072344"/>
                    </a:ext>
                  </a:extLst>
                </a:gridCol>
              </a:tblGrid>
              <a:tr h="2653388">
                <a:tc>
                  <a:txBody>
                    <a:bodyPr/>
                    <a:lstStyle/>
                    <a:p>
                      <a:pPr algn="l"/>
                      <a:r>
                        <a:rPr lang="fr-CH" sz="2000" b="1" baseline="0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ROTTEN </a:t>
                      </a:r>
                      <a:endParaRPr lang="tr-TR" sz="2000" b="1" baseline="0" dirty="0" smtClean="0">
                        <a:solidFill>
                          <a:srgbClr val="14496B"/>
                        </a:solidFill>
                        <a:latin typeface="Arial Narrow" panose="020B0606020202030204" pitchFamily="34" charset="0"/>
                      </a:endParaRPr>
                    </a:p>
                    <a:p>
                      <a:pPr algn="l"/>
                      <a:r>
                        <a:rPr lang="fr-CH" sz="2000" b="1" baseline="0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APRICOTS</a:t>
                      </a:r>
                      <a:endParaRPr lang="en-US" sz="2000" b="1" dirty="0">
                        <a:solidFill>
                          <a:srgbClr val="14496B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996087"/>
                  </a:ext>
                </a:extLst>
              </a:tr>
            </a:tbl>
          </a:graphicData>
        </a:graphic>
      </p:graphicFrame>
      <p:graphicFrame>
        <p:nvGraphicFramePr>
          <p:cNvPr id="35" name="Table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8407084"/>
              </p:ext>
            </p:extLst>
          </p:nvPr>
        </p:nvGraphicFramePr>
        <p:xfrm>
          <a:off x="9203451" y="11003744"/>
          <a:ext cx="8467185" cy="26533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67185">
                  <a:extLst>
                    <a:ext uri="{9D8B030D-6E8A-4147-A177-3AD203B41FA5}">
                      <a16:colId xmlns:a16="http://schemas.microsoft.com/office/drawing/2014/main" val="2665072344"/>
                    </a:ext>
                  </a:extLst>
                </a:gridCol>
              </a:tblGrid>
              <a:tr h="2653388">
                <a:tc>
                  <a:txBody>
                    <a:bodyPr/>
                    <a:lstStyle/>
                    <a:p>
                      <a:pPr algn="l"/>
                      <a:r>
                        <a:rPr lang="fr-CH" sz="2000" b="1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LESIONS AND </a:t>
                      </a:r>
                      <a:endParaRPr lang="tr-TR" sz="2000" b="1" dirty="0" smtClean="0">
                        <a:solidFill>
                          <a:srgbClr val="14496B"/>
                        </a:solidFill>
                        <a:latin typeface="Arial Narrow" panose="020B0606020202030204" pitchFamily="34" charset="0"/>
                      </a:endParaRPr>
                    </a:p>
                    <a:p>
                      <a:pPr algn="l"/>
                      <a:r>
                        <a:rPr lang="fr-CH" sz="2000" b="1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CALLUSES</a:t>
                      </a:r>
                    </a:p>
                  </a:txBody>
                  <a:tcPr anchor="ctr"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996087"/>
                  </a:ext>
                </a:extLst>
              </a:tr>
            </a:tbl>
          </a:graphicData>
        </a:graphic>
      </p:graphicFrame>
      <p:graphicFrame>
        <p:nvGraphicFramePr>
          <p:cNvPr id="36" name="Table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2652509"/>
              </p:ext>
            </p:extLst>
          </p:nvPr>
        </p:nvGraphicFramePr>
        <p:xfrm>
          <a:off x="328469" y="13800929"/>
          <a:ext cx="8671084" cy="26533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71084">
                  <a:extLst>
                    <a:ext uri="{9D8B030D-6E8A-4147-A177-3AD203B41FA5}">
                      <a16:colId xmlns:a16="http://schemas.microsoft.com/office/drawing/2014/main" val="2665072344"/>
                    </a:ext>
                  </a:extLst>
                </a:gridCol>
              </a:tblGrid>
              <a:tr h="2653388">
                <a:tc>
                  <a:txBody>
                    <a:bodyPr/>
                    <a:lstStyle/>
                    <a:p>
                      <a:pPr algn="l"/>
                      <a:r>
                        <a:rPr lang="fr-CH" sz="2000" b="1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DAMAGE CAUSED </a:t>
                      </a:r>
                      <a:endParaRPr lang="tr-TR" sz="2000" b="1" dirty="0" smtClean="0">
                        <a:solidFill>
                          <a:srgbClr val="14496B"/>
                        </a:solidFill>
                        <a:latin typeface="Arial Narrow" panose="020B0606020202030204" pitchFamily="34" charset="0"/>
                      </a:endParaRPr>
                    </a:p>
                    <a:p>
                      <a:pPr algn="l"/>
                      <a:r>
                        <a:rPr lang="fr-CH" sz="2000" b="1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BY PESTS</a:t>
                      </a:r>
                    </a:p>
                  </a:txBody>
                  <a:tcPr anchor="ctr"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996087"/>
                  </a:ext>
                </a:extLst>
              </a:tr>
            </a:tbl>
          </a:graphicData>
        </a:graphic>
      </p:graphicFrame>
      <p:graphicFrame>
        <p:nvGraphicFramePr>
          <p:cNvPr id="37" name="Table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1890591"/>
              </p:ext>
            </p:extLst>
          </p:nvPr>
        </p:nvGraphicFramePr>
        <p:xfrm>
          <a:off x="9203451" y="13800929"/>
          <a:ext cx="8467185" cy="26533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67185">
                  <a:extLst>
                    <a:ext uri="{9D8B030D-6E8A-4147-A177-3AD203B41FA5}">
                      <a16:colId xmlns:a16="http://schemas.microsoft.com/office/drawing/2014/main" val="2665072344"/>
                    </a:ext>
                  </a:extLst>
                </a:gridCol>
              </a:tblGrid>
              <a:tr h="2653389"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FOREIGN MATTER </a:t>
                      </a:r>
                    </a:p>
                    <a:p>
                      <a:pPr algn="l"/>
                      <a:r>
                        <a:rPr lang="en-US" sz="2000" b="1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AND EXTRANEOUS </a:t>
                      </a:r>
                      <a:endParaRPr lang="tr-TR" sz="2000" b="1" dirty="0" smtClean="0">
                        <a:solidFill>
                          <a:srgbClr val="14496B"/>
                        </a:solidFill>
                        <a:latin typeface="Arial Narrow" panose="020B0606020202030204" pitchFamily="34" charset="0"/>
                      </a:endParaRPr>
                    </a:p>
                    <a:p>
                      <a:pPr algn="l"/>
                      <a:r>
                        <a:rPr lang="en-US" sz="2000" b="1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VEGETABLE </a:t>
                      </a:r>
                      <a:endParaRPr lang="tr-TR" sz="2000" b="1" dirty="0" smtClean="0">
                        <a:solidFill>
                          <a:srgbClr val="14496B"/>
                        </a:solidFill>
                        <a:latin typeface="Arial Narrow" panose="020B0606020202030204" pitchFamily="34" charset="0"/>
                      </a:endParaRPr>
                    </a:p>
                    <a:p>
                      <a:pPr algn="l"/>
                      <a:r>
                        <a:rPr lang="en-US" sz="2000" b="1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MATERIALS</a:t>
                      </a:r>
                    </a:p>
                    <a:p>
                      <a:pPr marL="0" marR="0" lvl="0" indent="0" algn="l" defTabSz="18000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4496B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(EXCEPT PITS, PIT FRAGMENTS</a:t>
                      </a:r>
                      <a:endParaRPr kumimoji="0" lang="tr-TR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14496B"/>
                        </a:solidFill>
                        <a:effectLst/>
                        <a:uLnTx/>
                        <a:uFillTx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18000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4496B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IN PITTED FRUIT)</a:t>
                      </a:r>
                      <a:r>
                        <a:rPr lang="en-US" sz="1200" b="1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 </a:t>
                      </a:r>
                    </a:p>
                  </a:txBody>
                  <a:tcPr anchor="ctr"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996087"/>
                  </a:ext>
                </a:extLst>
              </a:tr>
            </a:tbl>
          </a:graphicData>
        </a:graphic>
      </p:graphicFrame>
      <p:graphicFrame>
        <p:nvGraphicFramePr>
          <p:cNvPr id="38" name="Tab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6148481"/>
              </p:ext>
            </p:extLst>
          </p:nvPr>
        </p:nvGraphicFramePr>
        <p:xfrm>
          <a:off x="328469" y="16598114"/>
          <a:ext cx="8671084" cy="26533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71084">
                  <a:extLst>
                    <a:ext uri="{9D8B030D-6E8A-4147-A177-3AD203B41FA5}">
                      <a16:colId xmlns:a16="http://schemas.microsoft.com/office/drawing/2014/main" val="2665072344"/>
                    </a:ext>
                  </a:extLst>
                </a:gridCol>
              </a:tblGrid>
              <a:tr h="2653388">
                <a:tc>
                  <a:txBody>
                    <a:bodyPr/>
                    <a:lstStyle/>
                    <a:p>
                      <a:pPr algn="l"/>
                      <a:r>
                        <a:rPr lang="fr-CH" sz="2000" b="1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FERMENTED </a:t>
                      </a:r>
                      <a:endParaRPr lang="tr-TR" sz="2000" b="1" dirty="0" smtClean="0">
                        <a:solidFill>
                          <a:srgbClr val="14496B"/>
                        </a:solidFill>
                        <a:latin typeface="Arial Narrow" panose="020B0606020202030204" pitchFamily="34" charset="0"/>
                      </a:endParaRPr>
                    </a:p>
                    <a:p>
                      <a:pPr algn="l"/>
                      <a:r>
                        <a:rPr lang="fr-CH" sz="2000" b="1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APRICOTS</a:t>
                      </a:r>
                    </a:p>
                  </a:txBody>
                  <a:tcPr anchor="ctr"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996087"/>
                  </a:ext>
                </a:extLst>
              </a:tr>
            </a:tbl>
          </a:graphicData>
        </a:graphic>
      </p:graphicFrame>
      <p:graphicFrame>
        <p:nvGraphicFramePr>
          <p:cNvPr id="39" name="Table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3354528"/>
              </p:ext>
            </p:extLst>
          </p:nvPr>
        </p:nvGraphicFramePr>
        <p:xfrm>
          <a:off x="9203451" y="16598114"/>
          <a:ext cx="8467185" cy="26533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67185">
                  <a:extLst>
                    <a:ext uri="{9D8B030D-6E8A-4147-A177-3AD203B41FA5}">
                      <a16:colId xmlns:a16="http://schemas.microsoft.com/office/drawing/2014/main" val="2665072344"/>
                    </a:ext>
                  </a:extLst>
                </a:gridCol>
              </a:tblGrid>
              <a:tr h="2653388"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PRESENCE OF PITS, </a:t>
                      </a:r>
                      <a:endParaRPr lang="tr-TR" sz="2000" b="1" dirty="0" smtClean="0">
                        <a:solidFill>
                          <a:srgbClr val="14496B"/>
                        </a:solidFill>
                        <a:latin typeface="Arial Narrow" panose="020B0606020202030204" pitchFamily="34" charset="0"/>
                      </a:endParaRPr>
                    </a:p>
                    <a:p>
                      <a:pPr algn="l"/>
                      <a:r>
                        <a:rPr lang="en-US" sz="2000" b="1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PIT FRAGMENTS AND </a:t>
                      </a:r>
                      <a:endParaRPr lang="tr-TR" sz="2000" b="1" dirty="0" smtClean="0">
                        <a:solidFill>
                          <a:srgbClr val="14496B"/>
                        </a:solidFill>
                        <a:latin typeface="Arial Narrow" panose="020B0606020202030204" pitchFamily="34" charset="0"/>
                      </a:endParaRPr>
                    </a:p>
                    <a:p>
                      <a:pPr algn="l"/>
                      <a:r>
                        <a:rPr lang="en-US" sz="2000" b="1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PEDICELS IN PITTED </a:t>
                      </a:r>
                      <a:endParaRPr lang="tr-TR" sz="2000" b="1" dirty="0" smtClean="0">
                        <a:solidFill>
                          <a:srgbClr val="14496B"/>
                        </a:solidFill>
                        <a:latin typeface="Arial Narrow" panose="020B0606020202030204" pitchFamily="34" charset="0"/>
                      </a:endParaRPr>
                    </a:p>
                    <a:p>
                      <a:pPr algn="l"/>
                      <a:r>
                        <a:rPr lang="en-US" sz="2000" b="1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FRUIT</a:t>
                      </a:r>
                    </a:p>
                  </a:txBody>
                  <a:tcPr anchor="ctr"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996087"/>
                  </a:ext>
                </a:extLst>
              </a:tr>
            </a:tbl>
          </a:graphicData>
        </a:graphic>
      </p:graphicFrame>
      <p:graphicFrame>
        <p:nvGraphicFramePr>
          <p:cNvPr id="40" name="Table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3110477"/>
              </p:ext>
            </p:extLst>
          </p:nvPr>
        </p:nvGraphicFramePr>
        <p:xfrm>
          <a:off x="328469" y="19395299"/>
          <a:ext cx="8671084" cy="26533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71084">
                  <a:extLst>
                    <a:ext uri="{9D8B030D-6E8A-4147-A177-3AD203B41FA5}">
                      <a16:colId xmlns:a16="http://schemas.microsoft.com/office/drawing/2014/main" val="2665072344"/>
                    </a:ext>
                  </a:extLst>
                </a:gridCol>
              </a:tblGrid>
              <a:tr h="2653388">
                <a:tc>
                  <a:txBody>
                    <a:bodyPr/>
                    <a:lstStyle/>
                    <a:p>
                      <a:pPr algn="l"/>
                      <a:r>
                        <a:rPr lang="fr-CH" sz="2000" b="1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DIRTY </a:t>
                      </a:r>
                    </a:p>
                    <a:p>
                      <a:pPr algn="l"/>
                      <a:r>
                        <a:rPr lang="fr-CH" sz="2000" b="1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APRICOTS</a:t>
                      </a:r>
                    </a:p>
                  </a:txBody>
                  <a:tcPr anchor="ctr"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996087"/>
                  </a:ext>
                </a:extLst>
              </a:tr>
            </a:tbl>
          </a:graphicData>
        </a:graphic>
      </p:graphicFrame>
      <p:graphicFrame>
        <p:nvGraphicFramePr>
          <p:cNvPr id="41" name="Table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8545526"/>
              </p:ext>
            </p:extLst>
          </p:nvPr>
        </p:nvGraphicFramePr>
        <p:xfrm>
          <a:off x="9203451" y="19395299"/>
          <a:ext cx="8467185" cy="26533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67185">
                  <a:extLst>
                    <a:ext uri="{9D8B030D-6E8A-4147-A177-3AD203B41FA5}">
                      <a16:colId xmlns:a16="http://schemas.microsoft.com/office/drawing/2014/main" val="2665072344"/>
                    </a:ext>
                  </a:extLst>
                </a:gridCol>
              </a:tblGrid>
              <a:tr h="2653388">
                <a:tc>
                  <a:txBody>
                    <a:bodyPr/>
                    <a:lstStyle/>
                    <a:p>
                      <a:pPr algn="l"/>
                      <a:r>
                        <a:rPr lang="en-US" sz="2000" b="1" spc="0" baseline="0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PRESENCE OF PIECES </a:t>
                      </a:r>
                      <a:endParaRPr lang="tr-TR" sz="2000" b="1" spc="0" baseline="0" dirty="0" smtClean="0">
                        <a:solidFill>
                          <a:srgbClr val="14496B"/>
                        </a:solidFill>
                        <a:latin typeface="Arial Narrow" panose="020B0606020202030204" pitchFamily="34" charset="0"/>
                      </a:endParaRPr>
                    </a:p>
                    <a:p>
                      <a:pPr algn="l"/>
                      <a:r>
                        <a:rPr lang="en-US" sz="2000" b="1" spc="0" baseline="0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AMONG WHOLE FRUIT </a:t>
                      </a:r>
                      <a:endParaRPr lang="tr-TR" sz="2000" b="1" spc="0" baseline="0" dirty="0" smtClean="0">
                        <a:solidFill>
                          <a:srgbClr val="14496B"/>
                        </a:solidFill>
                        <a:latin typeface="Arial Narrow" panose="020B0606020202030204" pitchFamily="34" charset="0"/>
                      </a:endParaRPr>
                    </a:p>
                    <a:p>
                      <a:pPr algn="l"/>
                      <a:r>
                        <a:rPr lang="en-US" sz="2000" b="1" spc="0" baseline="0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AND HALVES</a:t>
                      </a:r>
                    </a:p>
                  </a:txBody>
                  <a:tcPr anchor="ctr"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996087"/>
                  </a:ext>
                </a:extLst>
              </a:tr>
            </a:tbl>
          </a:graphicData>
        </a:graphic>
      </p:graphicFrame>
      <p:graphicFrame>
        <p:nvGraphicFramePr>
          <p:cNvPr id="52" name="Table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2688739"/>
              </p:ext>
            </p:extLst>
          </p:nvPr>
        </p:nvGraphicFramePr>
        <p:xfrm>
          <a:off x="328469" y="22192484"/>
          <a:ext cx="8671084" cy="26533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71084">
                  <a:extLst>
                    <a:ext uri="{9D8B030D-6E8A-4147-A177-3AD203B41FA5}">
                      <a16:colId xmlns:a16="http://schemas.microsoft.com/office/drawing/2014/main" val="2665072344"/>
                    </a:ext>
                  </a:extLst>
                </a:gridCol>
              </a:tblGrid>
              <a:tr h="2653388">
                <a:tc>
                  <a:txBody>
                    <a:bodyPr/>
                    <a:lstStyle/>
                    <a:p>
                      <a:pPr algn="l"/>
                      <a:r>
                        <a:rPr lang="fr-CH" sz="2000" b="1" baseline="0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INJURY AND SUNBURN</a:t>
                      </a:r>
                    </a:p>
                  </a:txBody>
                  <a:tcPr anchor="ctr"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996087"/>
                  </a:ext>
                </a:extLst>
              </a:tr>
            </a:tbl>
          </a:graphicData>
        </a:graphic>
      </p:graphicFrame>
      <p:pic>
        <p:nvPicPr>
          <p:cNvPr id="15" name="Picture 14"/>
          <p:cNvPicPr>
            <a:picLocks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8262" y="11070667"/>
            <a:ext cx="2927911" cy="2501929"/>
          </a:xfrm>
          <a:prstGeom prst="rect">
            <a:avLst/>
          </a:prstGeom>
        </p:spPr>
      </p:pic>
      <p:pic>
        <p:nvPicPr>
          <p:cNvPr id="17" name="Picture 16"/>
          <p:cNvPicPr>
            <a:picLocks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1068" y="11070667"/>
            <a:ext cx="2951185" cy="2501929"/>
          </a:xfrm>
          <a:prstGeom prst="rect">
            <a:avLst/>
          </a:prstGeom>
        </p:spPr>
      </p:pic>
      <p:pic>
        <p:nvPicPr>
          <p:cNvPr id="20" name="Picture 19"/>
          <p:cNvPicPr>
            <a:picLocks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8262" y="16670031"/>
            <a:ext cx="2927911" cy="2489200"/>
          </a:xfrm>
          <a:prstGeom prst="rect">
            <a:avLst/>
          </a:prstGeom>
        </p:spPr>
      </p:pic>
      <p:pic>
        <p:nvPicPr>
          <p:cNvPr id="21" name="Picture 20"/>
          <p:cNvPicPr>
            <a:picLocks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6578" y="16670030"/>
            <a:ext cx="2945675" cy="2489200"/>
          </a:xfrm>
          <a:prstGeom prst="rect">
            <a:avLst/>
          </a:prstGeom>
        </p:spPr>
      </p:pic>
      <p:pic>
        <p:nvPicPr>
          <p:cNvPr id="22" name="Picture 21"/>
          <p:cNvPicPr>
            <a:picLocks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8262" y="19458884"/>
            <a:ext cx="2927911" cy="2510623"/>
          </a:xfrm>
          <a:prstGeom prst="rect">
            <a:avLst/>
          </a:prstGeom>
        </p:spPr>
      </p:pic>
      <p:pic>
        <p:nvPicPr>
          <p:cNvPr id="23" name="Picture 22"/>
          <p:cNvPicPr>
            <a:picLocks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6578" y="19458884"/>
            <a:ext cx="2945675" cy="2510623"/>
          </a:xfrm>
          <a:prstGeom prst="rect">
            <a:avLst/>
          </a:prstGeom>
        </p:spPr>
      </p:pic>
      <p:pic>
        <p:nvPicPr>
          <p:cNvPr id="24" name="Picture 23"/>
          <p:cNvPicPr>
            <a:picLocks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8262" y="22268329"/>
            <a:ext cx="2916757" cy="2492790"/>
          </a:xfrm>
          <a:prstGeom prst="rect">
            <a:avLst/>
          </a:prstGeom>
        </p:spPr>
      </p:pic>
      <p:pic>
        <p:nvPicPr>
          <p:cNvPr id="25" name="Picture 24"/>
          <p:cNvPicPr>
            <a:picLocks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6577" y="22268329"/>
            <a:ext cx="2945676" cy="2492790"/>
          </a:xfrm>
          <a:prstGeom prst="rect">
            <a:avLst/>
          </a:prstGeom>
        </p:spPr>
      </p:pic>
      <p:pic>
        <p:nvPicPr>
          <p:cNvPr id="26" name="Picture 25"/>
          <p:cNvPicPr>
            <a:picLocks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8527" y="8276190"/>
            <a:ext cx="2916757" cy="2493811"/>
          </a:xfrm>
          <a:prstGeom prst="rect">
            <a:avLst/>
          </a:prstGeom>
        </p:spPr>
      </p:pic>
      <p:pic>
        <p:nvPicPr>
          <p:cNvPr id="27" name="Picture 26"/>
          <p:cNvPicPr>
            <a:picLocks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70076" y="8276190"/>
            <a:ext cx="2908656" cy="2493811"/>
          </a:xfrm>
          <a:prstGeom prst="rect">
            <a:avLst/>
          </a:prstGeom>
        </p:spPr>
      </p:pic>
      <p:pic>
        <p:nvPicPr>
          <p:cNvPr id="28" name="Picture 27"/>
          <p:cNvPicPr>
            <a:picLocks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9346" y="11077534"/>
            <a:ext cx="2919645" cy="2495062"/>
          </a:xfrm>
          <a:prstGeom prst="rect">
            <a:avLst/>
          </a:prstGeom>
        </p:spPr>
      </p:pic>
      <p:pic>
        <p:nvPicPr>
          <p:cNvPr id="59" name="Picture 58"/>
          <p:cNvPicPr>
            <a:picLocks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70076" y="11077534"/>
            <a:ext cx="2906038" cy="249506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rightnessContrast bright="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2336193" y="4337869"/>
            <a:ext cx="2182611" cy="2717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210592" y="13651391"/>
            <a:ext cx="2497645" cy="2945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6">
            <a:extLst>
              <a:ext uri="{BEBA8EAE-BF5A-486C-A8C5-ECC9F3942E4B}">
                <a14:imgProps xmlns:a14="http://schemas.microsoft.com/office/drawing/2010/main">
                  <a14:imgLayer r:embed="rId27">
                    <a14:imgEffect>
                      <a14:brightnessContrast bright="2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45988" y="13872153"/>
            <a:ext cx="2923003" cy="2501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8">
            <a:extLst>
              <a:ext uri="{BEBA8EAE-BF5A-486C-A8C5-ECC9F3942E4B}">
                <a14:imgProps xmlns:a14="http://schemas.microsoft.com/office/drawing/2010/main">
                  <a14:imgLayer r:embed="rId29">
                    <a14:imgEffect>
                      <a14:brightnessContrast bright="2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70076" y="13870560"/>
            <a:ext cx="2906038" cy="2502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0" cstate="print">
            <a:extLst>
              <a:ext uri="{BEBA8EAE-BF5A-486C-A8C5-ECC9F3942E4B}">
                <a14:imgProps xmlns:a14="http://schemas.microsoft.com/office/drawing/2010/main">
                  <a14:imgLayer r:embed="rId31"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8527" y="19458883"/>
            <a:ext cx="2898289" cy="2510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2">
            <a:extLst>
              <a:ext uri="{BEBA8EAE-BF5A-486C-A8C5-ECC9F3942E4B}">
                <a14:imgProps xmlns:a14="http://schemas.microsoft.com/office/drawing/2010/main">
                  <a14:imgLayer r:embed="rId33"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4867784" y="19261180"/>
            <a:ext cx="2510621" cy="2906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70075" y="16667746"/>
            <a:ext cx="2906039" cy="24914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7"/>
          <p:cNvPicPr>
            <a:picLocks noChangeAspect="1" noChangeArrowheads="1"/>
          </p:cNvPicPr>
          <p:nvPr/>
        </p:nvPicPr>
        <p:blipFill>
          <a:blip r:embed="rId35">
            <a:extLst>
              <a:ext uri="{BEBA8EAE-BF5A-486C-A8C5-ECC9F3942E4B}">
                <a14:imgProps xmlns:a14="http://schemas.microsoft.com/office/drawing/2010/main">
                  <a14:imgLayer r:embed="rId36">
                    <a14:imgEffect>
                      <a14:brightnessContrast bright="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78262" y="13875405"/>
            <a:ext cx="2927911" cy="2497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7" cstate="print">
            <a:extLst>
              <a:ext uri="{BEBA8EAE-BF5A-486C-A8C5-ECC9F3942E4B}">
                <a14:imgProps xmlns:a14="http://schemas.microsoft.com/office/drawing/2010/main">
                  <a14:imgLayer r:embed="rId38">
                    <a14:imgEffect>
                      <a14:colorTemperature colorTemp="6100"/>
                    </a14:imgEffect>
                    <a14:imgEffect>
                      <a14:saturation sat="104000"/>
                    </a14:imgEffect>
                    <a14:imgEffect>
                      <a14:brightnessContrast bright="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5987" y="16670532"/>
            <a:ext cx="2910829" cy="2502491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28469" y="7188524"/>
            <a:ext cx="17342166" cy="915898"/>
          </a:xfrm>
          <a:prstGeom prst="rect">
            <a:avLst/>
          </a:prstGeom>
          <a:solidFill>
            <a:srgbClr val="F875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/>
          <p:cNvSpPr txBox="1"/>
          <p:nvPr/>
        </p:nvSpPr>
        <p:spPr>
          <a:xfrm>
            <a:off x="579660" y="7265591"/>
            <a:ext cx="167861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44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QUALITY DEFECTS</a:t>
            </a:r>
            <a:endParaRPr lang="en-US" sz="44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97184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1270</TotalTime>
  <Words>156</Words>
  <Application>Microsoft Office PowerPoint</Application>
  <PresentationFormat>Custom</PresentationFormat>
  <Paragraphs>41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Narrow</vt:lpstr>
      <vt:lpstr>Calibri</vt:lpstr>
      <vt:lpstr>Calibri Light</vt:lpstr>
      <vt:lpstr>Office Theme</vt:lpstr>
      <vt:lpstr>PowerPoint Presentation</vt:lpstr>
    </vt:vector>
  </TitlesOfParts>
  <Company>UNECE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Lucica Matei</dc:creator>
  <cp:lastModifiedBy>Lucica Matei</cp:lastModifiedBy>
  <cp:revision>66</cp:revision>
  <dcterms:created xsi:type="dcterms:W3CDTF">2017-05-17T07:48:22Z</dcterms:created>
  <dcterms:modified xsi:type="dcterms:W3CDTF">2017-08-08T09:08:13Z</dcterms:modified>
</cp:coreProperties>
</file>