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3" r:id="rId1"/>
  </p:sldMasterIdLst>
  <p:notesMasterIdLst>
    <p:notesMasterId r:id="rId14"/>
  </p:notesMasterIdLst>
  <p:sldIdLst>
    <p:sldId id="1102" r:id="rId2"/>
    <p:sldId id="1104" r:id="rId3"/>
    <p:sldId id="1106" r:id="rId4"/>
    <p:sldId id="1137" r:id="rId5"/>
    <p:sldId id="1138" r:id="rId6"/>
    <p:sldId id="1095" r:id="rId7"/>
    <p:sldId id="1098" r:id="rId8"/>
    <p:sldId id="1099" r:id="rId9"/>
    <p:sldId id="1108" r:id="rId10"/>
    <p:sldId id="1118" r:id="rId11"/>
    <p:sldId id="1141" r:id="rId12"/>
    <p:sldId id="1140" r:id="rId1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Alburno" initials="PA" lastIdx="1" clrIdx="0">
    <p:extLst>
      <p:ext uri="{19B8F6BF-5375-455C-9EA6-DF929625EA0E}">
        <p15:presenceInfo xmlns:p15="http://schemas.microsoft.com/office/powerpoint/2012/main" userId="S::p.alburno@clepa.be::65c5e6bd-40b4-4d51-87ea-d5ebb1e975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99C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3833A-FBF5-444F-8DDC-FE9A661B5DF5}" v="1" dt="2021-01-22T11:23:34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9512" autoAdjust="0"/>
  </p:normalViewPr>
  <p:slideViewPr>
    <p:cSldViewPr>
      <p:cViewPr varScale="1">
        <p:scale>
          <a:sx n="51" d="100"/>
          <a:sy n="51" d="100"/>
        </p:scale>
        <p:origin x="90" y="444"/>
      </p:cViewPr>
      <p:guideLst>
        <p:guide orient="horz" pos="482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" userId="b25862a6-b641-4ece-b9f9-9230f3cdb908" providerId="ADAL" clId="{D9B3833A-FBF5-444F-8DDC-FE9A661B5DF5}"/>
    <pc:docChg chg="modSld">
      <pc:chgData name="Francois" userId="b25862a6-b641-4ece-b9f9-9230f3cdb908" providerId="ADAL" clId="{D9B3833A-FBF5-444F-8DDC-FE9A661B5DF5}" dt="2021-01-22T11:23:40.194" v="42" actId="20577"/>
      <pc:docMkLst>
        <pc:docMk/>
      </pc:docMkLst>
      <pc:sldChg chg="modSp">
        <pc:chgData name="Francois" userId="b25862a6-b641-4ece-b9f9-9230f3cdb908" providerId="ADAL" clId="{D9B3833A-FBF5-444F-8DDC-FE9A661B5DF5}" dt="2021-01-22T11:23:40.194" v="42" actId="20577"/>
        <pc:sldMkLst>
          <pc:docMk/>
          <pc:sldMk cId="3218504156" sldId="1102"/>
        </pc:sldMkLst>
        <pc:graphicFrameChg chg="mod modGraphic">
          <ac:chgData name="Francois" userId="b25862a6-b641-4ece-b9f9-9230f3cdb908" providerId="ADAL" clId="{D9B3833A-FBF5-444F-8DDC-FE9A661B5DF5}" dt="2021-01-22T11:23:40.194" v="42" actId="20577"/>
          <ac:graphicFrameMkLst>
            <pc:docMk/>
            <pc:sldMk cId="3218504156" sldId="1102"/>
            <ac:graphicFrameMk id="7" creationId="{5F12CCA1-8953-4BED-B37A-AB36C94E5C9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41F9FFDE-4C0B-45EF-8777-4C5FAA56532C}" type="datetimeFigureOut">
              <a:rPr lang="sv-SE" smtClean="0"/>
              <a:pPr/>
              <a:t>2021-01-22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E6E3C341-EB09-41BB-8F47-B831E8481C5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9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chemeClr val="tx1"/>
                </a:solidFill>
                <a:latin typeface="Arial" pitchFamily="34" charset="0"/>
              </a:defRPr>
            </a:lvl1pPr>
            <a:lvl2pPr marL="741761" indent="-285293">
              <a:defRPr kumimoji="1" sz="1600" b="1">
                <a:solidFill>
                  <a:schemeClr val="tx1"/>
                </a:solidFill>
                <a:latin typeface="Arial" pitchFamily="34" charset="0"/>
              </a:defRPr>
            </a:lvl2pPr>
            <a:lvl3pPr marL="1141171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3pPr>
            <a:lvl4pPr marL="1597640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4pPr>
            <a:lvl5pPr marL="2054108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5pPr>
            <a:lvl6pPr marL="2510577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6pPr>
            <a:lvl7pPr marL="2967045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7pPr>
            <a:lvl8pPr marL="3423514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8pPr>
            <a:lvl9pPr marL="3879982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2E9FAD-08D3-4D22-BBF9-15CF243EB054}" type="datetime1">
              <a:rPr kumimoji="0" lang="sv-SE" altLang="en-US" sz="1200" b="0"/>
              <a:pPr/>
              <a:t>2021-01-22</a:t>
            </a:fld>
            <a:endParaRPr kumimoji="0" lang="en-US" altLang="en-US" sz="1200" b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chemeClr val="tx1"/>
                </a:solidFill>
                <a:latin typeface="Arial" pitchFamily="34" charset="0"/>
              </a:defRPr>
            </a:lvl1pPr>
            <a:lvl2pPr marL="741761" indent="-285293">
              <a:defRPr kumimoji="1" sz="1600" b="1">
                <a:solidFill>
                  <a:schemeClr val="tx1"/>
                </a:solidFill>
                <a:latin typeface="Arial" pitchFamily="34" charset="0"/>
              </a:defRPr>
            </a:lvl2pPr>
            <a:lvl3pPr marL="1141171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3pPr>
            <a:lvl4pPr marL="1597640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4pPr>
            <a:lvl5pPr marL="2054108" indent="-228234">
              <a:defRPr kumimoji="1" sz="1600" b="1">
                <a:solidFill>
                  <a:schemeClr val="tx1"/>
                </a:solidFill>
                <a:latin typeface="Arial" pitchFamily="34" charset="0"/>
              </a:defRPr>
            </a:lvl5pPr>
            <a:lvl6pPr marL="2510577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6pPr>
            <a:lvl7pPr marL="2967045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7pPr>
            <a:lvl8pPr marL="3423514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8pPr>
            <a:lvl9pPr marL="3879982" indent="-228234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AC51B9-3053-433D-BF74-60DE8D85CBD3}" type="slidenum">
              <a:rPr kumimoji="0" lang="en-US" altLang="en-US" sz="1200" b="0"/>
              <a:pPr/>
              <a:t>8</a:t>
            </a:fld>
            <a:endParaRPr kumimoji="0" lang="en-US" altLang="en-US" sz="1200" b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3437" cy="3482975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431" y="4412526"/>
            <a:ext cx="5144048" cy="41824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38F1-62A9-4C93-98ED-F0FCC347D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C89F0-D6B6-426A-BF8D-AB6A15B2A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C770-CB30-4A63-96D1-BF792102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9EC0C-96AB-47E2-87B3-C7E23853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C24C-B868-478B-AC4F-F33B734B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936141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0AAC-E11A-4601-8210-3D5C1D3D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CF313-16AD-4563-A4CF-9A872B5E1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74ED-0391-44C3-8985-9A6A25C7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22C4-98E6-4F8A-B6F6-1008ABF9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7A2AC-896B-4B81-A6A6-A09CD923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055734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019BC-DF55-463D-8FDF-436E3712A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3E47B-B1F5-4332-A8E6-5FC6A875C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A0C7-6BA3-4313-92AF-C15D20AB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26B1-A90B-466E-8C97-80E3B5ED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CAFC9-9F2B-4F6D-999C-CAFFDE1B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7032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4474840" cy="47853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D6A4-2151-4F6B-8277-C30ECE2251D8}" type="datetime1">
              <a:rPr lang="en-US" smtClean="0"/>
              <a:pPr/>
              <a:t>1/22/2021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19700" y="1484313"/>
            <a:ext cx="3924300" cy="4608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8513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5888"/>
            <a:ext cx="8229600" cy="6010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3663" y="6381750"/>
            <a:ext cx="1738312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65392-68D9-465D-9FA0-0C99ACAF730C}" type="datetime1">
              <a:rPr lang="en-US" smtClean="0"/>
              <a:t>1/22/2021</a:t>
            </a:fld>
            <a:endParaRPr lang="zh-CN" altLang="en-US">
              <a:ea typeface="宋体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313" y="6381750"/>
            <a:ext cx="375126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sv-SE" altLang="zh-CN"/>
              <a:t>Presentation Title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50" y="6381750"/>
            <a:ext cx="51435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6C63ADA-9B4B-4EBD-AC9A-E2E20DF712D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138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4839295"/>
            <a:ext cx="8208912" cy="533921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6696744" cy="33759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27584" y="6633376"/>
            <a:ext cx="828000" cy="180000"/>
          </a:xfrm>
        </p:spPr>
        <p:txBody>
          <a:bodyPr/>
          <a:lstStyle/>
          <a:p>
            <a:fld id="{FC89AB02-2710-4909-B553-E92CB9D25D75}" type="datetime1">
              <a:rPr lang="en-US" smtClean="0"/>
              <a:pPr/>
              <a:t>1/22/2021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76400" y="6633376"/>
            <a:ext cx="2895600" cy="180000"/>
          </a:xfrm>
        </p:spPr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67544" y="6633376"/>
            <a:ext cx="360000" cy="180000"/>
          </a:xfrm>
        </p:spPr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805265"/>
            <a:ext cx="3527425" cy="57606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Presented by &lt;&lt; Name of presenter &gt;&gt;</a:t>
            </a:r>
          </a:p>
          <a:p>
            <a:pPr lvl="0"/>
            <a:r>
              <a:rPr lang="sv-SE" dirty="0" err="1"/>
              <a:t>Location</a:t>
            </a:r>
            <a:r>
              <a:rPr lang="sv-SE" dirty="0"/>
              <a:t>, YYYY-MM-DD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7244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88211"/>
            <a:ext cx="1151952" cy="661220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0" y="6583254"/>
            <a:ext cx="9144000" cy="274746"/>
          </a:xfrm>
          <a:prstGeom prst="rect">
            <a:avLst/>
          </a:prstGeom>
          <a:gradFill>
            <a:gsLst>
              <a:gs pos="0">
                <a:srgbClr val="99C3D9"/>
              </a:gs>
              <a:gs pos="100000">
                <a:srgbClr val="F0F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7308480" y="6612905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/>
              <a:t>Innovative </a:t>
            </a:r>
            <a:r>
              <a:rPr lang="sv-SE" sz="800" b="1" dirty="0" err="1"/>
              <a:t>Vehicle</a:t>
            </a:r>
            <a:r>
              <a:rPr lang="sv-SE" sz="800" b="1" dirty="0"/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258251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9144000" cy="4608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B257-452E-4F5D-9448-44320ECAFB99}" type="datetime1">
              <a:rPr lang="en-US" smtClean="0"/>
              <a:pPr/>
              <a:t>1/22/2021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"/>
          </p:nvPr>
        </p:nvSpPr>
        <p:spPr>
          <a:xfrm>
            <a:off x="467544" y="2504877"/>
            <a:ext cx="8280920" cy="3228379"/>
          </a:xfrm>
        </p:spPr>
        <p:txBody>
          <a:bodyPr anchor="b">
            <a:noAutofit/>
          </a:bodyPr>
          <a:lstStyle>
            <a:lvl1pPr marL="0" indent="0" algn="r">
              <a:lnSpc>
                <a:spcPts val="6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50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ion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691680" y="1484313"/>
            <a:ext cx="7452320" cy="324083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1228" y="5157192"/>
            <a:ext cx="6707088" cy="100811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8946-DEE4-4725-903B-AE3FB65055AB}" type="datetime1">
              <a:rPr lang="en-US" smtClean="0"/>
              <a:pPr/>
              <a:t>1/22/2021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89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kolum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3960000" cy="47853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611D-C66C-4387-BA5E-FB0ADEFAD4F4}" type="datetime1">
              <a:rPr lang="en-US" smtClean="0"/>
              <a:pPr/>
              <a:t>1/22/2021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4679634" y="1340768"/>
            <a:ext cx="3960000" cy="47853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344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DE09-056F-448D-AB17-A769B211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9972-D3B2-4001-B022-999E33F9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A940-5AA5-4A7F-AB2F-AC149681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936DC-BDD6-45A1-9E55-FCEE91B6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47D25-FA0B-4D28-BD58-A2BD3BC6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1192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0CBB-CFC7-498C-9C38-8EB44BA2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EE5F-0AB1-47CE-AF90-B6137F3F1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A191C-EDD1-4F63-834A-6EE13AAE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82A-D52F-4638-8777-6B4FAB5B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AC0D8-8F94-41F2-9AD8-EDAA9390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00918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2940-2226-4933-9763-08D8B6D5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6C90-2931-4C25-9899-3BCA34840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87EEA-86DB-41DC-850C-4F692189C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C7E33-5525-41DB-B4EB-7F783ABC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AB409-B013-489A-8BE1-7287B250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B6D1B-9BC5-49A4-9F17-339FD726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87632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7EEB-0E9A-4215-9F3E-7CE42DFC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54A1-3B80-44DE-A19B-43598395D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59CBE-4D82-4218-9547-BB563304A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A4833-1751-4B0B-85A4-9F3211CC0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4A920-8A2D-4210-B4BD-BE75418EE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26D36-7823-4704-B954-CF1DFB98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3B3CD-63F6-4DAD-8B08-C90EDFC4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4C8F9-16FA-45F8-AF49-7C8CB9AB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110844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411C-B8B8-41A0-BDB1-30925D7B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48EDE-775D-4231-9390-40EEA59E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8CF59-BD43-47D9-ACF0-18744BAB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86467-4F11-4020-A1EA-9FDA3136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84057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67F58-E800-49F2-801B-FBA995E1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FA059-0546-4047-AC95-65ABDF23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E9968-D549-4116-AF62-E94095C7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20602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267E-2596-499F-A958-F18EB9CF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2337-472E-4FAB-A179-CEFBA32D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CCA1D-6668-488A-BD70-793CF5F9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36549-DA79-4E3B-A27A-BC303FC9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50FF6-4E1B-4AB7-92EC-24388254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2DDC1-4B27-4196-9BEB-885C10BF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41223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8B21-4976-4722-83D9-21EDCACE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90A26-E011-448B-B068-E680A5F2C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BA099-3BA1-40D4-810E-5E94299E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B1F9E-20C1-4722-A6DF-E7DD968A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64D9F-E6CE-438F-A7EA-337D2992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445C4-37F5-4AD8-A090-1AF73E97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164452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40D01-AB09-4ED4-9217-3A04C173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7D64A-4B39-4413-B4F4-B7511BB3E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7A4B0-AA6E-4746-AA31-11D3BA608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4A93-A894-46E9-9B99-1E7FE4BCD187}" type="datetime1">
              <a:rPr lang="en-US" smtClean="0"/>
              <a:pPr/>
              <a:t>1/22/2021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0146-0440-4EF3-AEC8-19A7444FB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Presentation Title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BEAC-4E4D-40D5-8108-6BCCF46CE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33E58-081B-4835-BA47-73E0827DB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74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49" r:id="rId14"/>
    <p:sldLayoutId id="2147483657" r:id="rId15"/>
    <p:sldLayoutId id="2147483658" r:id="rId16"/>
    <p:sldLayoutId id="2147483660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1</a:t>
            </a:fld>
            <a:endParaRPr lang="sv-SE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AAF951-2FB1-4600-9B0B-4D33A264E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00F4C-DD41-4605-A2E6-2845AEA6EFA7}"/>
              </a:ext>
            </a:extLst>
          </p:cNvPr>
          <p:cNvSpPr/>
          <p:nvPr/>
        </p:nvSpPr>
        <p:spPr>
          <a:xfrm>
            <a:off x="1841450" y="2712828"/>
            <a:ext cx="564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2E5E8-CB86-4E25-A565-BCE5650D2F7D}"/>
              </a:ext>
            </a:extLst>
          </p:cNvPr>
          <p:cNvSpPr txBox="1"/>
          <p:nvPr/>
        </p:nvSpPr>
        <p:spPr>
          <a:xfrm>
            <a:off x="755576" y="980728"/>
            <a:ext cx="7920880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12CCA1-8953-4BED-B37A-AB36C94E5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28883"/>
              </p:ext>
            </p:extLst>
          </p:nvPr>
        </p:nvGraphicFramePr>
        <p:xfrm>
          <a:off x="755576" y="1063588"/>
          <a:ext cx="7488832" cy="997260"/>
        </p:xfrm>
        <a:graphic>
          <a:graphicData uri="http://schemas.openxmlformats.org/drawingml/2006/table">
            <a:tbl>
              <a:tblPr firstRow="1" firstCol="1" bandRow="1"/>
              <a:tblGrid>
                <a:gridCol w="3744794">
                  <a:extLst>
                    <a:ext uri="{9D8B030D-6E8A-4147-A177-3AD203B41FA5}">
                      <a16:colId xmlns:a16="http://schemas.microsoft.com/office/drawing/2014/main" val="3168814031"/>
                    </a:ext>
                  </a:extLst>
                </a:gridCol>
                <a:gridCol w="3744038">
                  <a:extLst>
                    <a:ext uri="{9D8B030D-6E8A-4147-A177-3AD203B41FA5}">
                      <a16:colId xmlns:a16="http://schemas.microsoft.com/office/drawing/2014/main" val="3644238096"/>
                    </a:ext>
                  </a:extLst>
                </a:gridCol>
              </a:tblGrid>
              <a:tr h="997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Submitted by the expert from the European Association of Automotive Suppliers (CLEPA)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0490">
                        <a:lnSpc>
                          <a:spcPct val="100000"/>
                        </a:lnSpc>
                      </a:pPr>
                      <a:r>
                        <a:rPr lang="en-GB" sz="1600" u="sng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Informal document</a:t>
                      </a: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GRVA-09-06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10490">
                        <a:lnSpc>
                          <a:spcPct val="100000"/>
                        </a:lnSpc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9th GRVA, 1-5 February 2021</a:t>
                      </a:r>
                      <a:b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Provisional agenda item 8(b)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50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50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4EE7D-45A9-473E-9C50-AAB375122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060" y="1070645"/>
            <a:ext cx="8633985" cy="5603602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26977" y="369485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System Description</a:t>
            </a:r>
          </a:p>
          <a:p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Example EMB system in electric vehicle</a:t>
            </a:r>
          </a:p>
          <a:p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40D091-A9FC-4BC8-8814-2AA673578E5B}"/>
              </a:ext>
            </a:extLst>
          </p:cNvPr>
          <p:cNvSpPr txBox="1"/>
          <p:nvPr/>
        </p:nvSpPr>
        <p:spPr>
          <a:xfrm>
            <a:off x="7456283" y="4773955"/>
            <a:ext cx="1219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Energy Transmission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8E9D57-E295-4748-95C7-6F5909CDB5B5}"/>
              </a:ext>
            </a:extLst>
          </p:cNvPr>
          <p:cNvCxnSpPr>
            <a:cxnSpLocks/>
          </p:cNvCxnSpPr>
          <p:nvPr/>
        </p:nvCxnSpPr>
        <p:spPr>
          <a:xfrm flipH="1" flipV="1">
            <a:off x="7306630" y="4211214"/>
            <a:ext cx="360040" cy="57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E7F32C-956B-46E8-95D2-3BF3E882E39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164288" y="1328106"/>
            <a:ext cx="421968" cy="5095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F34787-BC5C-4E2D-B704-95521E30B2EB}"/>
              </a:ext>
            </a:extLst>
          </p:cNvPr>
          <p:cNvSpPr txBox="1"/>
          <p:nvPr/>
        </p:nvSpPr>
        <p:spPr>
          <a:xfrm>
            <a:off x="1474480" y="4711955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Source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2CB0C-CCE1-46F7-B029-13EBE532E92A}"/>
              </a:ext>
            </a:extLst>
          </p:cNvPr>
          <p:cNvSpPr txBox="1"/>
          <p:nvPr/>
        </p:nvSpPr>
        <p:spPr>
          <a:xfrm>
            <a:off x="7586256" y="897219"/>
            <a:ext cx="1219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Control Transmission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100" dirty="0">
                <a:solidFill>
                  <a:srgbClr val="00B050"/>
                </a:solidFill>
              </a:rPr>
              <a:t>(example shown only front axle)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D62C21-C3D3-4F0A-94AF-2BFBBFC601EB}"/>
              </a:ext>
            </a:extLst>
          </p:cNvPr>
          <p:cNvSpPr txBox="1"/>
          <p:nvPr/>
        </p:nvSpPr>
        <p:spPr>
          <a:xfrm>
            <a:off x="1568886" y="394469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Energy Supply Device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94678B-6712-4985-BEC6-4213B1CEAD09}"/>
              </a:ext>
            </a:extLst>
          </p:cNvPr>
          <p:cNvCxnSpPr>
            <a:cxnSpLocks/>
          </p:cNvCxnSpPr>
          <p:nvPr/>
        </p:nvCxnSpPr>
        <p:spPr>
          <a:xfrm flipV="1">
            <a:off x="2541238" y="3765502"/>
            <a:ext cx="323792" cy="192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69823C-833B-436F-8D80-FF54D410C847}"/>
              </a:ext>
            </a:extLst>
          </p:cNvPr>
          <p:cNvSpPr txBox="1"/>
          <p:nvPr/>
        </p:nvSpPr>
        <p:spPr>
          <a:xfrm>
            <a:off x="5916592" y="477395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Electrical Storage Device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8FFF2C-0C13-42DC-824D-78293F9E8299}"/>
              </a:ext>
            </a:extLst>
          </p:cNvPr>
          <p:cNvCxnSpPr>
            <a:cxnSpLocks/>
          </p:cNvCxnSpPr>
          <p:nvPr/>
        </p:nvCxnSpPr>
        <p:spPr>
          <a:xfrm flipV="1">
            <a:off x="6564664" y="4360028"/>
            <a:ext cx="0" cy="397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AF33A3-1781-4637-BC1C-16DEC57681E0}"/>
              </a:ext>
            </a:extLst>
          </p:cNvPr>
          <p:cNvGrpSpPr/>
          <p:nvPr/>
        </p:nvGrpSpPr>
        <p:grpSpPr>
          <a:xfrm>
            <a:off x="4427983" y="5554829"/>
            <a:ext cx="4378221" cy="1016965"/>
            <a:chOff x="4427983" y="5554829"/>
            <a:chExt cx="4378221" cy="10169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66F68C-A7D8-4022-8325-76276F619A2D}"/>
                </a:ext>
              </a:extLst>
            </p:cNvPr>
            <p:cNvSpPr txBox="1"/>
            <p:nvPr/>
          </p:nvSpPr>
          <p:spPr>
            <a:xfrm>
              <a:off x="4427983" y="5554829"/>
              <a:ext cx="4378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C000"/>
                  </a:solidFill>
                </a:rPr>
                <a:t>P</a:t>
              </a:r>
              <a:r>
                <a:rPr lang="en-US" sz="1400" b="1" dirty="0">
                  <a:solidFill>
                    <a:srgbClr val="FFC000"/>
                  </a:solidFill>
                </a:rPr>
                <a:t>w: </a:t>
              </a:r>
              <a:r>
                <a:rPr lang="en-US" sz="1400" dirty="0"/>
                <a:t>Electric energy monitoring and warning if </a:t>
              </a:r>
              <a:r>
                <a:rPr lang="en-US" sz="1400" u="sng" dirty="0"/>
                <a:t>charging</a:t>
              </a:r>
              <a:r>
                <a:rPr lang="en-US" sz="1400" dirty="0"/>
                <a:t> demand cannot be met and if below a certain level.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0D34D4-A5C5-4F4D-A7CA-43928AF54D74}"/>
                </a:ext>
              </a:extLst>
            </p:cNvPr>
            <p:cNvSpPr txBox="1"/>
            <p:nvPr/>
          </p:nvSpPr>
          <p:spPr>
            <a:xfrm>
              <a:off x="4427984" y="6048574"/>
              <a:ext cx="4248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err="1">
                  <a:solidFill>
                    <a:srgbClr val="FF0000"/>
                  </a:solidFill>
                </a:rPr>
                <a:t>ew</a:t>
              </a:r>
              <a:r>
                <a:rPr lang="sv-SE" sz="1400" b="1" dirty="0">
                  <a:solidFill>
                    <a:srgbClr val="FF0000"/>
                  </a:solidFill>
                </a:rPr>
                <a:t>:</a:t>
              </a:r>
              <a:r>
                <a:rPr lang="en-US" sz="1400" dirty="0"/>
                <a:t> Electric energy monitoring and warning if </a:t>
              </a:r>
              <a:r>
                <a:rPr lang="en-US" sz="1400" u="sng" dirty="0"/>
                <a:t>storage</a:t>
              </a:r>
              <a:r>
                <a:rPr lang="en-US" sz="1400" dirty="0"/>
                <a:t> falls below a certain level.</a:t>
              </a:r>
              <a:r>
                <a:rPr lang="sv-SE" sz="1400" b="1" dirty="0">
                  <a:solidFill>
                    <a:srgbClr val="FF0000"/>
                  </a:solidFill>
                </a:rPr>
                <a:t>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F8228B-97FA-4C1B-91E3-9205068160D0}"/>
              </a:ext>
            </a:extLst>
          </p:cNvPr>
          <p:cNvGrpSpPr/>
          <p:nvPr/>
        </p:nvGrpSpPr>
        <p:grpSpPr>
          <a:xfrm>
            <a:off x="4211960" y="2835027"/>
            <a:ext cx="2212386" cy="1541091"/>
            <a:chOff x="4211960" y="2996952"/>
            <a:chExt cx="2212386" cy="15410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0D938F-CABB-447F-8947-0E4A560EF2B9}"/>
                </a:ext>
              </a:extLst>
            </p:cNvPr>
            <p:cNvSpPr txBox="1"/>
            <p:nvPr/>
          </p:nvSpPr>
          <p:spPr>
            <a:xfrm>
              <a:off x="4211960" y="3501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C000"/>
                  </a:solidFill>
                </a:rPr>
                <a:t>P</a:t>
              </a:r>
              <a:r>
                <a:rPr lang="en-US" sz="1400" b="1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654E88-93A3-4A16-873A-2C11A2DD7F4D}"/>
                </a:ext>
              </a:extLst>
            </p:cNvPr>
            <p:cNvSpPr txBox="1"/>
            <p:nvPr/>
          </p:nvSpPr>
          <p:spPr>
            <a:xfrm>
              <a:off x="5924833" y="2996952"/>
              <a:ext cx="499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0000"/>
                  </a:solidFill>
                </a:rPr>
                <a:t>ew1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74B2DF-2740-44F9-9D23-ACE66FC35FD8}"/>
                </a:ext>
              </a:extLst>
            </p:cNvPr>
            <p:cNvSpPr txBox="1"/>
            <p:nvPr/>
          </p:nvSpPr>
          <p:spPr>
            <a:xfrm>
              <a:off x="5916592" y="4230266"/>
              <a:ext cx="499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>
                  <a:solidFill>
                    <a:srgbClr val="FF0000"/>
                  </a:solidFill>
                </a:rPr>
                <a:t>ew2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08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26977" y="369485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System Description</a:t>
            </a:r>
          </a:p>
          <a:p>
            <a:r>
              <a:rPr lang="en-US" sz="8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Energy content of electric storage device – example battery </a:t>
            </a:r>
          </a:p>
          <a:p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pic>
        <p:nvPicPr>
          <p:cNvPr id="3074" name="Picture 1">
            <a:extLst>
              <a:ext uri="{FF2B5EF4-FFF2-40B4-BE49-F238E27FC236}">
                <a16:creationId xmlns:a16="http://schemas.microsoft.com/office/drawing/2014/main" id="{2530BA5F-B846-4557-887D-FDF08413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2529"/>
            <a:ext cx="5652120" cy="47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13">
            <a:extLst>
              <a:ext uri="{FF2B5EF4-FFF2-40B4-BE49-F238E27FC236}">
                <a16:creationId xmlns:a16="http://schemas.microsoft.com/office/drawing/2014/main" id="{D1C7D5BD-D4EC-4DF9-AF30-D1D26352BE42}"/>
              </a:ext>
            </a:extLst>
          </p:cNvPr>
          <p:cNvSpPr/>
          <p:nvPr/>
        </p:nvSpPr>
        <p:spPr>
          <a:xfrm>
            <a:off x="6028099" y="2204864"/>
            <a:ext cx="2988332" cy="1723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sv-SE" sz="1600" dirty="0"/>
              <a:t>U</a:t>
            </a:r>
            <a:r>
              <a:rPr lang="en-US" sz="1600" dirty="0"/>
              <a:t>sable capacity taking battery ageing into account. 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SOC reference (100%) remains constant.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Minimum SOH defines usable capacity.   </a:t>
            </a:r>
          </a:p>
        </p:txBody>
      </p:sp>
    </p:spTree>
    <p:extLst>
      <p:ext uri="{BB962C8B-B14F-4D97-AF65-F5344CB8AC3E}">
        <p14:creationId xmlns:p14="http://schemas.microsoft.com/office/powerpoint/2010/main" val="100154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E4083D5-3226-43F6-BD80-508F83176BAD}"/>
              </a:ext>
            </a:extLst>
          </p:cNvPr>
          <p:cNvSpPr/>
          <p:nvPr/>
        </p:nvSpPr>
        <p:spPr>
          <a:xfrm>
            <a:off x="431540" y="1484784"/>
            <a:ext cx="8280920" cy="2970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dirty="0"/>
              <a:t>Comments and feedback collected until December 2020 have been captured and incorporated in the informal document distributed.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dirty="0"/>
              <a:t>Recent comments and feedback collected during January 2021 will be reviewed during the next coming months in separate workshops.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endParaRPr lang="en-US" dirty="0"/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dirty="0"/>
              <a:t>Main topics to review and define further: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The principles for PTI. 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Clarification to open questions related to Electrical Energy Storage devices vs. a Pneumatic Reservoir.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51520" y="68360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Status and open topics still to be discussed</a:t>
            </a:r>
            <a:endParaRPr lang="en-US" sz="3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7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C03C39F-6F35-4A61-B293-F2183B2BA1E1}"/>
              </a:ext>
            </a:extLst>
          </p:cNvPr>
          <p:cNvSpPr/>
          <p:nvPr/>
        </p:nvSpPr>
        <p:spPr>
          <a:xfrm>
            <a:off x="323528" y="1245528"/>
            <a:ext cx="8280920" cy="192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GB" altLang="en-US" sz="2000" dirty="0"/>
              <a:t>UN Regulation 13 defines: </a:t>
            </a:r>
            <a:endParaRPr lang="en-GB" altLang="en-US" sz="1200" b="1" dirty="0"/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sz="1400" b="1" dirty="0"/>
              <a:t>Transmission </a:t>
            </a:r>
            <a:r>
              <a:rPr lang="en-GB" sz="1400" dirty="0"/>
              <a:t>means the combination of components comprised between the control and the brake and linking them functionally. </a:t>
            </a:r>
            <a:r>
              <a:rPr lang="en-GB" sz="1400" b="1" i="1" dirty="0"/>
              <a:t>The transmission </a:t>
            </a:r>
            <a:r>
              <a:rPr lang="en-GB" sz="1400" b="1" i="1" dirty="0">
                <a:solidFill>
                  <a:srgbClr val="00B050"/>
                </a:solidFill>
              </a:rPr>
              <a:t>may be mechanical, hydraulic, pneumatic, electric or mixed</a:t>
            </a:r>
            <a:r>
              <a:rPr lang="en-GB" sz="1400" dirty="0"/>
              <a:t>.</a:t>
            </a:r>
            <a:endParaRPr lang="en-GB" altLang="en-US" sz="1400" b="1" dirty="0"/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400" b="1" dirty="0"/>
              <a:t>Control Transmission </a:t>
            </a:r>
            <a:r>
              <a:rPr lang="en-GB" altLang="en-US" sz="1400" dirty="0"/>
              <a:t>- means the combination of the components of the transmission which control the operation of the brakes, including the control function and the necessary reserve(s) of energy.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400" b="1" dirty="0"/>
              <a:t>Energy Transmission </a:t>
            </a:r>
            <a:r>
              <a:rPr lang="en-GB" altLang="en-US" sz="1400" dirty="0"/>
              <a:t>- means the combination of the components which supply to the brakes the necessary energy for their function, including the reserve(s) of energy necessary for the operation of the brakes.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323528" y="8053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3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ktangel 7">
            <a:extLst>
              <a:ext uri="{FF2B5EF4-FFF2-40B4-BE49-F238E27FC236}">
                <a16:creationId xmlns:a16="http://schemas.microsoft.com/office/drawing/2014/main" id="{65800920-0F5F-468F-B003-EA89E29CE6AD}"/>
              </a:ext>
            </a:extLst>
          </p:cNvPr>
          <p:cNvSpPr/>
          <p:nvPr/>
        </p:nvSpPr>
        <p:spPr>
          <a:xfrm>
            <a:off x="323528" y="3460174"/>
            <a:ext cx="8280920" cy="1900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r>
              <a:rPr lang="en-GB" sz="1600" b="1" i="1" dirty="0">
                <a:sym typeface="Wingdings" panose="05000000000000000000" pitchFamily="2" charset="2"/>
              </a:rPr>
              <a:t> </a:t>
            </a:r>
            <a:r>
              <a:rPr lang="en-GB" sz="1600" b="1" i="1" dirty="0"/>
              <a:t>The transmission </a:t>
            </a:r>
            <a:r>
              <a:rPr lang="en-GB" sz="1600" b="1" i="1" dirty="0">
                <a:solidFill>
                  <a:srgbClr val="00B050"/>
                </a:solidFill>
              </a:rPr>
              <a:t>may be mechanical, hydraulic, pneumatic, electric or mixed</a:t>
            </a:r>
            <a:r>
              <a:rPr lang="en-GB" sz="1600" dirty="0"/>
              <a:t>.</a:t>
            </a:r>
            <a:endParaRPr lang="de-DE" sz="1600" dirty="0"/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GB" altLang="en-US" sz="1600" dirty="0"/>
              <a:t>UN R13 was updated in 1990s to account for an electronic “Control Transmission” but still assumes Pneumatic “Energy Transmission” in the service braking system.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/>
              <a:t>Pneumatic Energy limitation is shown in two ways</a:t>
            </a:r>
            <a:r>
              <a:rPr lang="en-GB" altLang="en-US" sz="1600" dirty="0"/>
              <a:t>:</a:t>
            </a:r>
            <a:br>
              <a:rPr lang="en-GB" altLang="en-US" sz="1600" dirty="0"/>
            </a:br>
            <a:r>
              <a:rPr lang="en-GB" altLang="en-US" sz="1600" dirty="0"/>
              <a:t>	</a:t>
            </a:r>
            <a:r>
              <a:rPr lang="en-GB" altLang="en-US" sz="1600" u="sng" dirty="0"/>
              <a:t>Design Specifications </a:t>
            </a:r>
            <a:r>
              <a:rPr lang="en-GB" altLang="en-US" sz="1600" dirty="0"/>
              <a:t>– E.g. Where limits are in kPa.</a:t>
            </a:r>
            <a:br>
              <a:rPr lang="en-GB" altLang="en-US" sz="1600" dirty="0"/>
            </a:br>
            <a:r>
              <a:rPr lang="en-GB" altLang="en-US" sz="1600" dirty="0"/>
              <a:t>	</a:t>
            </a:r>
            <a:r>
              <a:rPr lang="en-GB" altLang="en-US" sz="1600" u="sng" dirty="0"/>
              <a:t>Design Limitations </a:t>
            </a:r>
            <a:r>
              <a:rPr lang="en-GB" altLang="en-US" sz="1600" dirty="0"/>
              <a:t>– E.g. Where it is assumed air is the medium.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AAF951-2FB1-4600-9B0B-4D33A264E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7" name="Rektangel 7">
            <a:extLst>
              <a:ext uri="{FF2B5EF4-FFF2-40B4-BE49-F238E27FC236}">
                <a16:creationId xmlns:a16="http://schemas.microsoft.com/office/drawing/2014/main" id="{911685BE-2CBD-4FBC-A293-25DBF3456638}"/>
              </a:ext>
            </a:extLst>
          </p:cNvPr>
          <p:cNvSpPr/>
          <p:nvPr/>
        </p:nvSpPr>
        <p:spPr>
          <a:xfrm>
            <a:off x="323528" y="5612472"/>
            <a:ext cx="8280920" cy="770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/>
              <a:t>Electro Mechanical Brake Technology </a:t>
            </a:r>
            <a:r>
              <a:rPr lang="en-GB" altLang="en-US" sz="1600" dirty="0"/>
              <a:t>is being developed by the industry using </a:t>
            </a:r>
            <a:r>
              <a:rPr lang="en-GB" altLang="en-US" sz="1600" b="1" i="1" dirty="0">
                <a:solidFill>
                  <a:srgbClr val="00B050"/>
                </a:solidFill>
              </a:rPr>
              <a:t>Electric Energy Transmission </a:t>
            </a:r>
            <a:r>
              <a:rPr lang="en-GB" altLang="en-US" sz="1600" dirty="0"/>
              <a:t>in the service braking system and the UN R13 needs to be updated accordingly. </a:t>
            </a:r>
          </a:p>
        </p:txBody>
      </p:sp>
    </p:spTree>
    <p:extLst>
      <p:ext uri="{BB962C8B-B14F-4D97-AF65-F5344CB8AC3E}">
        <p14:creationId xmlns:p14="http://schemas.microsoft.com/office/powerpoint/2010/main" val="155658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B89C77-5F91-4327-80C9-0D110B6E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49672"/>
            <a:ext cx="5034990" cy="3872004"/>
          </a:xfrm>
          <a:prstGeom prst="rect">
            <a:avLst/>
          </a:prstGeom>
        </p:spPr>
      </p:pic>
      <p:sp>
        <p:nvSpPr>
          <p:cNvPr id="8" name="Rektangel 12">
            <a:extLst>
              <a:ext uri="{FF2B5EF4-FFF2-40B4-BE49-F238E27FC236}">
                <a16:creationId xmlns:a16="http://schemas.microsoft.com/office/drawing/2014/main" id="{02F9EFCD-4A97-4708-8013-FF0BA6BCA00F}"/>
              </a:ext>
            </a:extLst>
          </p:cNvPr>
          <p:cNvSpPr/>
          <p:nvPr/>
        </p:nvSpPr>
        <p:spPr>
          <a:xfrm>
            <a:off x="336873" y="794045"/>
            <a:ext cx="8280920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Motor vehicle with EMB brakes on all axles </a:t>
            </a:r>
            <a:r>
              <a:rPr lang="en-GB" altLang="en-US" sz="1100" b="1" dirty="0"/>
              <a:t>(not mixed with Pneumatic Or Hydraulic systems)</a:t>
            </a:r>
            <a:endParaRPr lang="en-GB" altLang="en-US" sz="1200" b="1" dirty="0"/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Motor vehicle with EMB brakes with “conventional” trailer interface according to UN R13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Trailers with EMB excluded from scope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UN R13-H not included but considered, in particular when creating new definitions </a:t>
            </a:r>
            <a:r>
              <a:rPr lang="en-GB" altLang="en-US" sz="1100" dirty="0"/>
              <a:t>	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5D7049-831F-4B6F-B64D-794285569DE6}"/>
              </a:ext>
            </a:extLst>
          </p:cNvPr>
          <p:cNvSpPr txBox="1">
            <a:spLocks/>
          </p:cNvSpPr>
          <p:nvPr/>
        </p:nvSpPr>
        <p:spPr>
          <a:xfrm>
            <a:off x="192797" y="16442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Amendment scope and motivation</a:t>
            </a:r>
          </a:p>
          <a:p>
            <a:endParaRPr lang="en-U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ktangel 12">
            <a:extLst>
              <a:ext uri="{FF2B5EF4-FFF2-40B4-BE49-F238E27FC236}">
                <a16:creationId xmlns:a16="http://schemas.microsoft.com/office/drawing/2014/main" id="{A08EA00E-F502-4CD7-8E38-C6BB3FC84A22}"/>
              </a:ext>
            </a:extLst>
          </p:cNvPr>
          <p:cNvSpPr/>
          <p:nvPr/>
        </p:nvSpPr>
        <p:spPr>
          <a:xfrm>
            <a:off x="323528" y="5668420"/>
            <a:ext cx="8280920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GB" altLang="en-US" sz="1200" b="1" dirty="0"/>
              <a:t>Advantages and possibilities </a:t>
            </a:r>
            <a:r>
              <a:rPr lang="en-GB" altLang="en-US" sz="1200" dirty="0"/>
              <a:t>by amending </a:t>
            </a:r>
            <a:r>
              <a:rPr lang="en-GB" altLang="en-US" sz="1200" b="1" i="1" dirty="0">
                <a:solidFill>
                  <a:srgbClr val="00B050"/>
                </a:solidFill>
              </a:rPr>
              <a:t>Electric Energy Transmission </a:t>
            </a:r>
            <a:r>
              <a:rPr lang="en-GB" altLang="en-US" sz="1200" dirty="0"/>
              <a:t>to UN R13 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Improved energy efficiency in EV´s (vs. air compressor)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Improved braking control</a:t>
            </a:r>
          </a:p>
          <a:p>
            <a:pPr marL="171450" indent="-17145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1200" b="1" dirty="0"/>
              <a:t>Elimination of noise emissions from pneumatics</a:t>
            </a:r>
            <a:r>
              <a:rPr lang="en-GB" altLang="en-US" sz="1200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5BD728CB-C1C5-441D-ABEF-14B44F707BA4}"/>
              </a:ext>
            </a:extLst>
          </p:cNvPr>
          <p:cNvSpPr/>
          <p:nvPr/>
        </p:nvSpPr>
        <p:spPr>
          <a:xfrm>
            <a:off x="467544" y="4080000"/>
            <a:ext cx="7128792" cy="949588"/>
          </a:xfrm>
          <a:prstGeom prst="mathMultiply">
            <a:avLst>
              <a:gd name="adj1" fmla="val 45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547DDBB4-AC0F-4502-AF50-95C8B19BE62B}"/>
              </a:ext>
            </a:extLst>
          </p:cNvPr>
          <p:cNvSpPr/>
          <p:nvPr/>
        </p:nvSpPr>
        <p:spPr>
          <a:xfrm>
            <a:off x="539552" y="4841069"/>
            <a:ext cx="6912768" cy="949588"/>
          </a:xfrm>
          <a:prstGeom prst="mathMultiply">
            <a:avLst>
              <a:gd name="adj1" fmla="val 45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BE92CA0-4078-48D1-B9C1-4C5F8A0E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21589"/>
            <a:ext cx="900344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>
            <a:extLst>
              <a:ext uri="{FF2B5EF4-FFF2-40B4-BE49-F238E27FC236}">
                <a16:creationId xmlns:a16="http://schemas.microsoft.com/office/drawing/2014/main" id="{5FCCA2CE-25C2-4A92-8150-F2D5310A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75415"/>
            <a:ext cx="900344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ee the source image">
            <a:extLst>
              <a:ext uri="{FF2B5EF4-FFF2-40B4-BE49-F238E27FC236}">
                <a16:creationId xmlns:a16="http://schemas.microsoft.com/office/drawing/2014/main" id="{78DAEFBC-9071-4A07-A8F6-7A544068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7" y="1943676"/>
            <a:ext cx="900344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7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 up of an engine&#10;&#10;Description automatically generated">
            <a:extLst>
              <a:ext uri="{FF2B5EF4-FFF2-40B4-BE49-F238E27FC236}">
                <a16:creationId xmlns:a16="http://schemas.microsoft.com/office/drawing/2014/main" id="{C0DF139C-88DF-4B83-9EAE-CDAC158A0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18" y="3342005"/>
            <a:ext cx="1729831" cy="1164309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5D7049-831F-4B6F-B64D-794285569DE6}"/>
              </a:ext>
            </a:extLst>
          </p:cNvPr>
          <p:cNvSpPr txBox="1">
            <a:spLocks/>
          </p:cNvSpPr>
          <p:nvPr/>
        </p:nvSpPr>
        <p:spPr>
          <a:xfrm>
            <a:off x="192797" y="16442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Electrification Development </a:t>
            </a:r>
          </a:p>
          <a:p>
            <a:endParaRPr lang="en-U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3D40E2-6506-444C-AB91-FE368CAB0FCC}"/>
              </a:ext>
            </a:extLst>
          </p:cNvPr>
          <p:cNvCxnSpPr>
            <a:cxnSpLocks/>
          </p:cNvCxnSpPr>
          <p:nvPr/>
        </p:nvCxnSpPr>
        <p:spPr>
          <a:xfrm>
            <a:off x="395536" y="6165304"/>
            <a:ext cx="8524860" cy="37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4FB4A2A-4EDA-4B7C-9860-CD26D67A53B7}"/>
              </a:ext>
            </a:extLst>
          </p:cNvPr>
          <p:cNvSpPr txBox="1"/>
          <p:nvPr/>
        </p:nvSpPr>
        <p:spPr>
          <a:xfrm>
            <a:off x="289768" y="4880611"/>
            <a:ext cx="151216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EBS in Commercial </a:t>
            </a:r>
            <a:r>
              <a:rPr lang="sv-SE" sz="1000" dirty="0" err="1"/>
              <a:t>vehicles</a:t>
            </a:r>
            <a:r>
              <a:rPr lang="sv-SE" sz="1000" dirty="0"/>
              <a:t> – (</a:t>
            </a:r>
            <a:r>
              <a:rPr lang="sv-SE" sz="1000" dirty="0" err="1"/>
              <a:t>electronic</a:t>
            </a:r>
            <a:r>
              <a:rPr lang="sv-SE" sz="1000" dirty="0"/>
              <a:t> </a:t>
            </a:r>
            <a:r>
              <a:rPr lang="sv-SE" sz="1000" dirty="0" err="1"/>
              <a:t>control</a:t>
            </a:r>
            <a:r>
              <a:rPr lang="sv-SE" sz="1000" dirty="0"/>
              <a:t> transmission)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55596-0492-4A76-83BD-0E20325E379D}"/>
              </a:ext>
            </a:extLst>
          </p:cNvPr>
          <p:cNvSpPr txBox="1"/>
          <p:nvPr/>
        </p:nvSpPr>
        <p:spPr>
          <a:xfrm>
            <a:off x="3746464" y="3804097"/>
            <a:ext cx="14307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Electric </a:t>
            </a:r>
            <a:r>
              <a:rPr lang="sv-SE" sz="1000" dirty="0" err="1"/>
              <a:t>parking</a:t>
            </a:r>
            <a:r>
              <a:rPr lang="sv-SE" sz="1000" dirty="0"/>
              <a:t> </a:t>
            </a:r>
            <a:r>
              <a:rPr lang="sv-SE" sz="1000" dirty="0" err="1"/>
              <a:t>brake</a:t>
            </a:r>
            <a:r>
              <a:rPr lang="sv-SE" sz="1000" dirty="0"/>
              <a:t> 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9BE0-B6A3-4FD7-B96F-CD2E437C60C6}"/>
              </a:ext>
            </a:extLst>
          </p:cNvPr>
          <p:cNvSpPr txBox="1"/>
          <p:nvPr/>
        </p:nvSpPr>
        <p:spPr>
          <a:xfrm>
            <a:off x="2022610" y="4359537"/>
            <a:ext cx="143075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Hybrid  Electric </a:t>
            </a:r>
            <a:r>
              <a:rPr lang="sv-SE" sz="1000" dirty="0" err="1"/>
              <a:t>vehicles</a:t>
            </a:r>
            <a:r>
              <a:rPr lang="sv-SE" sz="1000" dirty="0"/>
              <a:t>  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5CB67-699A-4682-9946-A8D044D337E8}"/>
              </a:ext>
            </a:extLst>
          </p:cNvPr>
          <p:cNvSpPr txBox="1"/>
          <p:nvPr/>
        </p:nvSpPr>
        <p:spPr>
          <a:xfrm>
            <a:off x="4538677" y="3260465"/>
            <a:ext cx="151216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Electric Power </a:t>
            </a:r>
            <a:r>
              <a:rPr lang="sv-SE" sz="1000" dirty="0" err="1"/>
              <a:t>Steering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70022D-9FEF-4BFB-BF20-80448519A855}"/>
              </a:ext>
            </a:extLst>
          </p:cNvPr>
          <p:cNvSpPr txBox="1"/>
          <p:nvPr/>
        </p:nvSpPr>
        <p:spPr>
          <a:xfrm>
            <a:off x="5905096" y="2759899"/>
            <a:ext cx="129614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/>
              <a:t>Full Electric </a:t>
            </a:r>
            <a:r>
              <a:rPr lang="sv-SE" sz="1000" dirty="0" err="1"/>
              <a:t>Vehicles</a:t>
            </a:r>
            <a:r>
              <a:rPr lang="sv-SE" sz="1000" dirty="0"/>
              <a:t> 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381196-E3F8-4C04-A178-564BAB91C1E1}"/>
              </a:ext>
            </a:extLst>
          </p:cNvPr>
          <p:cNvSpPr txBox="1"/>
          <p:nvPr/>
        </p:nvSpPr>
        <p:spPr>
          <a:xfrm>
            <a:off x="7358722" y="1920162"/>
            <a:ext cx="16390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b="1" dirty="0"/>
              <a:t>EMB</a:t>
            </a:r>
            <a:r>
              <a:rPr lang="sv-SE" sz="1000" dirty="0"/>
              <a:t> in Commercial </a:t>
            </a:r>
            <a:r>
              <a:rPr lang="sv-SE" sz="1000" dirty="0" err="1"/>
              <a:t>vehicles</a:t>
            </a:r>
            <a:r>
              <a:rPr lang="sv-SE" sz="1000" dirty="0"/>
              <a:t> – (</a:t>
            </a:r>
            <a:r>
              <a:rPr lang="sv-SE" sz="1000" dirty="0" err="1"/>
              <a:t>electronic</a:t>
            </a:r>
            <a:r>
              <a:rPr lang="sv-SE" sz="1000" dirty="0"/>
              <a:t> </a:t>
            </a:r>
            <a:r>
              <a:rPr lang="sv-SE" sz="1000" dirty="0" err="1"/>
              <a:t>control</a:t>
            </a:r>
            <a:r>
              <a:rPr lang="sv-SE" sz="1000" dirty="0"/>
              <a:t> transmission and </a:t>
            </a:r>
            <a:r>
              <a:rPr lang="sv-SE" sz="1000" dirty="0" err="1"/>
              <a:t>electric</a:t>
            </a:r>
            <a:r>
              <a:rPr lang="sv-SE" sz="1000" dirty="0"/>
              <a:t> service </a:t>
            </a:r>
            <a:r>
              <a:rPr lang="sv-SE" sz="1000" dirty="0" err="1"/>
              <a:t>braking</a:t>
            </a:r>
            <a:r>
              <a:rPr lang="sv-SE" sz="1000" dirty="0"/>
              <a:t>)</a:t>
            </a:r>
            <a:endParaRPr lang="en-US" sz="1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AB6D65B-7BE0-40DC-9329-B0F2BC27B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5" t="45712" r="62393" b="26945"/>
          <a:stretch/>
        </p:blipFill>
        <p:spPr>
          <a:xfrm>
            <a:off x="277954" y="3379190"/>
            <a:ext cx="1603102" cy="14064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A50835-BAF6-41E0-AD7B-232B5A20DD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68" t="14995" r="33149" b="72494"/>
          <a:stretch/>
        </p:blipFill>
        <p:spPr>
          <a:xfrm>
            <a:off x="876651" y="5493539"/>
            <a:ext cx="944211" cy="6435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A832C6-262C-4D0E-AF02-8E47C8E1D9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8" y="4308096"/>
            <a:ext cx="1236882" cy="97483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C3A5F0-E424-4171-B266-F294BB66FA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6060" r="58834" b="8532"/>
          <a:stretch/>
        </p:blipFill>
        <p:spPr>
          <a:xfrm>
            <a:off x="3741393" y="2690642"/>
            <a:ext cx="616391" cy="1033415"/>
          </a:xfrm>
          <a:prstGeom prst="rect">
            <a:avLst/>
          </a:prstGeom>
        </p:spPr>
      </p:pic>
      <p:pic>
        <p:nvPicPr>
          <p:cNvPr id="38" name="Picture 37" descr="A green bus driving down the road&#10;&#10;Description automatically generated">
            <a:extLst>
              <a:ext uri="{FF2B5EF4-FFF2-40B4-BE49-F238E27FC236}">
                <a16:creationId xmlns:a16="http://schemas.microsoft.com/office/drawing/2014/main" id="{E083B0F9-8CA5-4F25-8340-E1EDFCCD06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5" y="1455512"/>
            <a:ext cx="1688996" cy="12639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0FA054B-75AF-457A-9AAA-A7BC295714D0}"/>
              </a:ext>
            </a:extLst>
          </p:cNvPr>
          <p:cNvSpPr txBox="1"/>
          <p:nvPr/>
        </p:nvSpPr>
        <p:spPr>
          <a:xfrm>
            <a:off x="354061" y="6212154"/>
            <a:ext cx="5491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400" b="1" dirty="0"/>
              <a:t>1995</a:t>
            </a:r>
            <a:endParaRPr lang="en-US" sz="14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E9EA02-122B-4217-AE69-D73FA764A018}"/>
              </a:ext>
            </a:extLst>
          </p:cNvPr>
          <p:cNvSpPr txBox="1"/>
          <p:nvPr/>
        </p:nvSpPr>
        <p:spPr>
          <a:xfrm>
            <a:off x="7966172" y="6231136"/>
            <a:ext cx="5491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400" b="1" dirty="0"/>
              <a:t>2025</a:t>
            </a:r>
            <a:endParaRPr lang="en-US" sz="1400" b="1" dirty="0"/>
          </a:p>
        </p:txBody>
      </p:sp>
      <p:pic>
        <p:nvPicPr>
          <p:cNvPr id="48" name="Picture 47" descr="A picture containing table, engine&#10;&#10;Description automatically generated">
            <a:extLst>
              <a:ext uri="{FF2B5EF4-FFF2-40B4-BE49-F238E27FC236}">
                <a16:creationId xmlns:a16="http://schemas.microsoft.com/office/drawing/2014/main" id="{6AA2334C-D30D-4177-9571-F69AAC8111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47" y="4785403"/>
            <a:ext cx="1038378" cy="690061"/>
          </a:xfrm>
          <a:prstGeom prst="rect">
            <a:avLst/>
          </a:prstGeom>
        </p:spPr>
      </p:pic>
      <p:pic>
        <p:nvPicPr>
          <p:cNvPr id="49" name="Bildobjekt 7">
            <a:extLst>
              <a:ext uri="{FF2B5EF4-FFF2-40B4-BE49-F238E27FC236}">
                <a16:creationId xmlns:a16="http://schemas.microsoft.com/office/drawing/2014/main" id="{5382FC6F-C36C-48C6-A62C-682D2FA22C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51" y="2687513"/>
            <a:ext cx="1432302" cy="107422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C346EEB-ACDE-4B6E-8875-AC1D45BB7911}"/>
              </a:ext>
            </a:extLst>
          </p:cNvPr>
          <p:cNvSpPr txBox="1"/>
          <p:nvPr/>
        </p:nvSpPr>
        <p:spPr>
          <a:xfrm>
            <a:off x="478224" y="1029433"/>
            <a:ext cx="4509025" cy="1429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sz="2000" b="1" dirty="0"/>
              <a:t> </a:t>
            </a:r>
            <a:r>
              <a:rPr lang="sv-SE" sz="2000" b="1" dirty="0" err="1"/>
              <a:t>Improved</a:t>
            </a:r>
            <a:r>
              <a:rPr lang="sv-SE" sz="2000" b="1" dirty="0"/>
              <a:t> </a:t>
            </a:r>
            <a:r>
              <a:rPr lang="sv-SE" sz="2000" b="1" dirty="0" err="1"/>
              <a:t>Vehicle</a:t>
            </a:r>
            <a:r>
              <a:rPr lang="sv-SE" sz="2000" b="1" dirty="0"/>
              <a:t> Dynamics Control</a:t>
            </a:r>
          </a:p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sz="2000" b="1" dirty="0"/>
              <a:t> Emission </a:t>
            </a:r>
            <a:r>
              <a:rPr lang="sv-SE" sz="2000" b="1" dirty="0" err="1"/>
              <a:t>reduction</a:t>
            </a:r>
            <a:endParaRPr lang="sv-SE" sz="2000" b="1" dirty="0"/>
          </a:p>
          <a:p>
            <a:pPr marL="171450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sz="2000" b="1" dirty="0"/>
              <a:t> Energy </a:t>
            </a:r>
            <a:r>
              <a:rPr lang="sv-SE" sz="2000" b="1" dirty="0" err="1"/>
              <a:t>efficiency</a:t>
            </a:r>
            <a:endParaRPr lang="en-US" sz="2000" b="1" dirty="0"/>
          </a:p>
        </p:txBody>
      </p:sp>
      <p:sp>
        <p:nvSpPr>
          <p:cNvPr id="51" name="Platshållare för bildnummer 5">
            <a:extLst>
              <a:ext uri="{FF2B5EF4-FFF2-40B4-BE49-F238E27FC236}">
                <a16:creationId xmlns:a16="http://schemas.microsoft.com/office/drawing/2014/main" id="{FE5C10A8-D4E1-4361-AAB0-CEDCAE8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026" name="Grafik 5">
            <a:extLst>
              <a:ext uri="{FF2B5EF4-FFF2-40B4-BE49-F238E27FC236}">
                <a16:creationId xmlns:a16="http://schemas.microsoft.com/office/drawing/2014/main" id="{D8AB870F-1B4A-4A13-9837-C7E9786F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02" y="2128335"/>
            <a:ext cx="865142" cy="103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Grafik 3">
            <a:extLst>
              <a:ext uri="{FF2B5EF4-FFF2-40B4-BE49-F238E27FC236}">
                <a16:creationId xmlns:a16="http://schemas.microsoft.com/office/drawing/2014/main" id="{0B2980D6-6401-49D8-B11C-FB2296E52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27018" r="10090" b="4426"/>
          <a:stretch/>
        </p:blipFill>
        <p:spPr bwMode="auto">
          <a:xfrm>
            <a:off x="2010378" y="3532729"/>
            <a:ext cx="1678125" cy="73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 car parked in a parking lot&#10;&#10;Description automatically generated">
            <a:extLst>
              <a:ext uri="{FF2B5EF4-FFF2-40B4-BE49-F238E27FC236}">
                <a16:creationId xmlns:a16="http://schemas.microsoft.com/office/drawing/2014/main" id="{99E0DA4E-81D8-4A87-A5E9-469F1D011E7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0119" r="3773"/>
          <a:stretch/>
        </p:blipFill>
        <p:spPr>
          <a:xfrm>
            <a:off x="2002029" y="2687513"/>
            <a:ext cx="1155178" cy="7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3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5D7049-831F-4B6F-B64D-794285569DE6}"/>
              </a:ext>
            </a:extLst>
          </p:cNvPr>
          <p:cNvSpPr txBox="1">
            <a:spLocks/>
          </p:cNvSpPr>
          <p:nvPr/>
        </p:nvSpPr>
        <p:spPr>
          <a:xfrm>
            <a:off x="192797" y="16442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Electrification Development </a:t>
            </a:r>
          </a:p>
          <a:p>
            <a:endParaRPr lang="en-U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346EEB-ACDE-4B6E-8875-AC1D45BB7911}"/>
              </a:ext>
            </a:extLst>
          </p:cNvPr>
          <p:cNvSpPr txBox="1"/>
          <p:nvPr/>
        </p:nvSpPr>
        <p:spPr>
          <a:xfrm>
            <a:off x="417414" y="1534571"/>
            <a:ext cx="8486264" cy="50353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sv-SE" b="1" dirty="0" err="1"/>
              <a:t>Improved</a:t>
            </a:r>
            <a:r>
              <a:rPr lang="sv-SE" b="1" dirty="0"/>
              <a:t> </a:t>
            </a:r>
            <a:r>
              <a:rPr lang="sv-SE" b="1" dirty="0" err="1"/>
              <a:t>Vehicle</a:t>
            </a:r>
            <a:r>
              <a:rPr lang="sv-SE" b="1" dirty="0"/>
              <a:t> Dynamics Control</a:t>
            </a:r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b="1" dirty="0"/>
              <a:t> </a:t>
            </a:r>
            <a:r>
              <a:rPr lang="en-GB" dirty="0">
                <a:latin typeface="Calibri" panose="020F0502020204030204" pitchFamily="34" charset="0"/>
              </a:rPr>
              <a:t>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educed response time enhancing braking performance.</a:t>
            </a:r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Optimized control of safety functions like ABS, ESP, AEBS or Traction control.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sv-SE" b="1" dirty="0"/>
              <a:t>Emission </a:t>
            </a:r>
            <a:r>
              <a:rPr lang="sv-SE" b="1" dirty="0" err="1"/>
              <a:t>reduction</a:t>
            </a:r>
            <a:endParaRPr lang="sv-SE" b="1" dirty="0"/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dirty="0" err="1"/>
              <a:t>Reduction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noise</a:t>
            </a:r>
            <a:r>
              <a:rPr lang="sv-SE" dirty="0"/>
              <a:t> vs. </a:t>
            </a:r>
            <a:r>
              <a:rPr lang="sv-SE" dirty="0" err="1"/>
              <a:t>pneumatic</a:t>
            </a:r>
            <a:r>
              <a:rPr lang="sv-SE" dirty="0"/>
              <a:t> </a:t>
            </a:r>
            <a:r>
              <a:rPr lang="sv-SE" dirty="0" err="1"/>
              <a:t>brake</a:t>
            </a:r>
            <a:r>
              <a:rPr lang="sv-SE" dirty="0"/>
              <a:t> systems. 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sv-SE" b="1" dirty="0"/>
              <a:t>Energy </a:t>
            </a:r>
            <a:r>
              <a:rPr lang="sv-SE" b="1" dirty="0" err="1"/>
              <a:t>efficiency</a:t>
            </a:r>
            <a:endParaRPr lang="sv-SE" b="1" dirty="0"/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dirty="0"/>
              <a:t>Significant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higher energy efficiency vs. pneumatic brake systems. </a:t>
            </a:r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Potential to reduce CO2.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sv-SE" b="1" dirty="0" err="1"/>
              <a:t>Other</a:t>
            </a:r>
            <a:endParaRPr lang="sv-SE" b="1" dirty="0"/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sv-SE" dirty="0" err="1"/>
              <a:t>Weight</a:t>
            </a:r>
            <a:r>
              <a:rPr lang="sv-SE" dirty="0"/>
              <a:t> and space </a:t>
            </a:r>
            <a:r>
              <a:rPr lang="sv-SE" dirty="0" err="1"/>
              <a:t>savings</a:t>
            </a:r>
            <a:endParaRPr lang="sv-SE" dirty="0"/>
          </a:p>
          <a:p>
            <a:pPr marL="628650" lvl="1" indent="-17145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Easier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packaging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endParaRPr lang="sv-SE" b="1" dirty="0"/>
          </a:p>
        </p:txBody>
      </p:sp>
      <p:sp>
        <p:nvSpPr>
          <p:cNvPr id="51" name="Platshållare för bildnummer 5">
            <a:extLst>
              <a:ext uri="{FF2B5EF4-FFF2-40B4-BE49-F238E27FC236}">
                <a16:creationId xmlns:a16="http://schemas.microsoft.com/office/drawing/2014/main" id="{FE5C10A8-D4E1-4361-AAB0-CEDCAE8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3284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269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C03C39F-6F35-4A61-B293-F2183B2BA1E1}"/>
              </a:ext>
            </a:extLst>
          </p:cNvPr>
          <p:cNvSpPr/>
          <p:nvPr/>
        </p:nvSpPr>
        <p:spPr>
          <a:xfrm>
            <a:off x="353540" y="1424970"/>
            <a:ext cx="82809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1600" dirty="0"/>
              <a:t>2. Definitions</a:t>
            </a:r>
          </a:p>
          <a:p>
            <a:pPr>
              <a:buClr>
                <a:srgbClr val="0070C0"/>
              </a:buClr>
            </a:pPr>
            <a:endParaRPr lang="en-GB" sz="1200" b="1" dirty="0"/>
          </a:p>
          <a:p>
            <a:pPr>
              <a:buClr>
                <a:srgbClr val="0070C0"/>
              </a:buClr>
            </a:pPr>
            <a:r>
              <a:rPr lang="en-GB" sz="1200" dirty="0"/>
              <a:t>New paragraphs defining </a:t>
            </a:r>
            <a:r>
              <a:rPr lang="en-GB" sz="1200" b="1" dirty="0"/>
              <a:t>Electric Energy Transmission </a:t>
            </a:r>
            <a:r>
              <a:rPr lang="en-GB" sz="1200" dirty="0"/>
              <a:t>( </a:t>
            </a:r>
            <a:r>
              <a:rPr lang="en-GB" sz="1200" dirty="0" err="1"/>
              <a:t>e,g</a:t>
            </a:r>
            <a:r>
              <a:rPr lang="en-GB" sz="1200" dirty="0"/>
              <a:t> </a:t>
            </a:r>
            <a:r>
              <a:rPr lang="en-GB" sz="1200" b="1" dirty="0"/>
              <a:t>Energy Source</a:t>
            </a:r>
            <a:r>
              <a:rPr lang="en-GB" sz="1200" dirty="0"/>
              <a:t>, </a:t>
            </a:r>
            <a:r>
              <a:rPr lang="en-GB" sz="1200" b="1" dirty="0"/>
              <a:t>Electrical Storage device</a:t>
            </a:r>
            <a:r>
              <a:rPr lang="en-GB" sz="1200" dirty="0"/>
              <a:t>, </a:t>
            </a:r>
            <a:r>
              <a:rPr lang="en-GB" sz="1200" b="1" dirty="0"/>
              <a:t>Electrical Supply device</a:t>
            </a:r>
            <a:r>
              <a:rPr lang="en-GB" sz="1200" dirty="0"/>
              <a:t>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57702B7-B860-4B87-9DAF-CFE20924728F}"/>
              </a:ext>
            </a:extLst>
          </p:cNvPr>
          <p:cNvSpPr/>
          <p:nvPr/>
        </p:nvSpPr>
        <p:spPr>
          <a:xfrm>
            <a:off x="353540" y="2420888"/>
            <a:ext cx="828092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>
              <a:buClr>
                <a:srgbClr val="0070C0"/>
              </a:buClr>
            </a:pPr>
            <a:r>
              <a:rPr lang="en-GB" sz="1600" dirty="0"/>
              <a:t>5.1.4.6 Reference Braking forces</a:t>
            </a:r>
          </a:p>
          <a:p>
            <a:pPr>
              <a:buClr>
                <a:srgbClr val="0070C0"/>
              </a:buClr>
            </a:pPr>
            <a:endParaRPr lang="en-GB" sz="1600" i="1" dirty="0"/>
          </a:p>
          <a:p>
            <a:pPr>
              <a:buClr>
                <a:srgbClr val="0070C0"/>
              </a:buClr>
            </a:pPr>
            <a:r>
              <a:rPr lang="en-GB" sz="1600" i="1" dirty="0"/>
              <a:t>New paragraph 5.1.4.6.</a:t>
            </a:r>
            <a:r>
              <a:rPr lang="en-GB" sz="1600" b="1" i="1" dirty="0"/>
              <a:t>2</a:t>
            </a:r>
            <a:r>
              <a:rPr lang="en-GB" sz="1600" i="1" dirty="0"/>
              <a:t>. </a:t>
            </a:r>
          </a:p>
          <a:p>
            <a:pPr>
              <a:buClr>
                <a:srgbClr val="0070C0"/>
              </a:buClr>
            </a:pPr>
            <a:r>
              <a:rPr lang="en-GB" sz="1200" dirty="0"/>
              <a:t>Reference braking forces for electro-mechanical braking system using a roller brake tester shall be defined according to the following requirements.</a:t>
            </a:r>
            <a:endParaRPr lang="sv-SE" sz="12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A484428-F6CE-4D17-A1DA-A037851E98F5}"/>
              </a:ext>
            </a:extLst>
          </p:cNvPr>
          <p:cNvSpPr/>
          <p:nvPr/>
        </p:nvSpPr>
        <p:spPr>
          <a:xfrm>
            <a:off x="353540" y="3925505"/>
            <a:ext cx="82809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1600" dirty="0"/>
              <a:t>5.2 Characteristics of Braking Systems.</a:t>
            </a:r>
          </a:p>
          <a:p>
            <a:pPr>
              <a:buClr>
                <a:srgbClr val="0070C0"/>
              </a:buClr>
            </a:pPr>
            <a:endParaRPr lang="en-GB" sz="1600" i="1" dirty="0"/>
          </a:p>
          <a:p>
            <a:pPr>
              <a:buClr>
                <a:srgbClr val="0070C0"/>
              </a:buClr>
            </a:pPr>
            <a:r>
              <a:rPr lang="en-GB" sz="1600" i="1" dirty="0"/>
              <a:t>New paragraph 5.2.1.</a:t>
            </a:r>
            <a:r>
              <a:rPr lang="en-GB" sz="1600" b="1" i="1" dirty="0"/>
              <a:t>34</a:t>
            </a:r>
            <a:r>
              <a:rPr lang="en-GB" sz="1600" i="1" dirty="0"/>
              <a:t>. </a:t>
            </a:r>
            <a:r>
              <a:rPr lang="en-GB" sz="1600" dirty="0"/>
              <a:t>	</a:t>
            </a:r>
          </a:p>
          <a:p>
            <a:pPr>
              <a:buClr>
                <a:srgbClr val="0070C0"/>
              </a:buClr>
            </a:pPr>
            <a:r>
              <a:rPr lang="en-GB" sz="1200" dirty="0"/>
              <a:t>Special additional requirements for service braking systems with electric control and energy transmissions.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E4083D5-3226-43F6-BD80-508F83176BAD}"/>
              </a:ext>
            </a:extLst>
          </p:cNvPr>
          <p:cNvSpPr/>
          <p:nvPr/>
        </p:nvSpPr>
        <p:spPr>
          <a:xfrm>
            <a:off x="353540" y="5188658"/>
            <a:ext cx="82809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1600" dirty="0"/>
              <a:t>Annex 7, (provisions relating to energy supply and storage) </a:t>
            </a:r>
          </a:p>
          <a:p>
            <a:pPr>
              <a:buClr>
                <a:srgbClr val="0070C0"/>
              </a:buClr>
            </a:pPr>
            <a:endParaRPr lang="en-US" sz="1600" i="1" dirty="0"/>
          </a:p>
          <a:p>
            <a:pPr>
              <a:buClr>
                <a:srgbClr val="0070C0"/>
              </a:buClr>
            </a:pPr>
            <a:r>
              <a:rPr lang="en-US" sz="1600" i="1" dirty="0"/>
              <a:t>New Part </a:t>
            </a:r>
            <a:r>
              <a:rPr lang="en-US" sz="1600" b="1" i="1" dirty="0"/>
              <a:t>D</a:t>
            </a:r>
          </a:p>
          <a:p>
            <a:pPr>
              <a:buClr>
                <a:srgbClr val="0070C0"/>
              </a:buClr>
            </a:pPr>
            <a:r>
              <a:rPr lang="en-US" sz="1200" dirty="0"/>
              <a:t>Electro-mechanical Braking system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51520" y="80537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ECE-R13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Main parts to be amended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74BB053-AFCB-44D0-8954-16154FC25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4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A2F5BD43-2D10-4539-BD42-2AA3136C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" y="1065986"/>
            <a:ext cx="8127940" cy="54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9FE4954-A2E3-435F-B25C-84C5CC13549E}"/>
              </a:ext>
            </a:extLst>
          </p:cNvPr>
          <p:cNvSpPr txBox="1">
            <a:spLocks/>
          </p:cNvSpPr>
          <p:nvPr/>
        </p:nvSpPr>
        <p:spPr>
          <a:xfrm>
            <a:off x="467544" y="6630627"/>
            <a:ext cx="36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r">
              <a:defRPr sz="800" b="1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/>
              <a:pPr/>
              <a:t>7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429D3C-FF3A-4DA4-8C59-E911D355CB99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Energy Transmission principles (Pneumatic vs. Electric) </a:t>
            </a:r>
            <a:endParaRPr lang="en-US" sz="3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57D3D-56D1-4385-975E-81FCDD7B24AE}"/>
              </a:ext>
            </a:extLst>
          </p:cNvPr>
          <p:cNvSpPr txBox="1"/>
          <p:nvPr/>
        </p:nvSpPr>
        <p:spPr>
          <a:xfrm>
            <a:off x="2011783" y="1377604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E-APU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CD62D-DE56-4425-8EA1-8B04904ED108}"/>
              </a:ext>
            </a:extLst>
          </p:cNvPr>
          <p:cNvSpPr txBox="1"/>
          <p:nvPr/>
        </p:nvSpPr>
        <p:spPr>
          <a:xfrm>
            <a:off x="3347864" y="1268760"/>
            <a:ext cx="1503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Pneumatic</a:t>
            </a:r>
            <a:r>
              <a:rPr lang="sv-SE" sz="1400" dirty="0"/>
              <a:t> </a:t>
            </a:r>
            <a:r>
              <a:rPr lang="sv-SE" sz="1400" dirty="0" err="1"/>
              <a:t>energy</a:t>
            </a:r>
            <a:endParaRPr lang="sv-SE" sz="1400" dirty="0"/>
          </a:p>
          <a:p>
            <a:r>
              <a:rPr lang="sv-SE" sz="1400" dirty="0"/>
              <a:t>storage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A6F7A-5BD3-4225-A798-6AA3664E8EDD}"/>
              </a:ext>
            </a:extLst>
          </p:cNvPr>
          <p:cNvSpPr txBox="1"/>
          <p:nvPr/>
        </p:nvSpPr>
        <p:spPr>
          <a:xfrm>
            <a:off x="5148064" y="1268760"/>
            <a:ext cx="103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EBS Modulator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87184-EB5D-41F2-A38F-7E07B547C414}"/>
              </a:ext>
            </a:extLst>
          </p:cNvPr>
          <p:cNvSpPr txBox="1"/>
          <p:nvPr/>
        </p:nvSpPr>
        <p:spPr>
          <a:xfrm>
            <a:off x="6587788" y="1340768"/>
            <a:ext cx="864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Actuator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A4F41-1FF8-4D64-9927-6A838675C91E}"/>
              </a:ext>
            </a:extLst>
          </p:cNvPr>
          <p:cNvSpPr txBox="1"/>
          <p:nvPr/>
        </p:nvSpPr>
        <p:spPr>
          <a:xfrm>
            <a:off x="7884368" y="1321023"/>
            <a:ext cx="73609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sv-SE" sz="1400" dirty="0"/>
              <a:t>Caliper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AD4A0-65BD-4E6D-9B58-D640FC881F2C}"/>
              </a:ext>
            </a:extLst>
          </p:cNvPr>
          <p:cNvSpPr txBox="1"/>
          <p:nvPr/>
        </p:nvSpPr>
        <p:spPr>
          <a:xfrm>
            <a:off x="5003951" y="5974424"/>
            <a:ext cx="1512265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1400" dirty="0"/>
              <a:t>Drive and Motor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7C8161-941D-4426-9CCF-0E155D32BCC0}"/>
              </a:ext>
            </a:extLst>
          </p:cNvPr>
          <p:cNvSpPr txBox="1"/>
          <p:nvPr/>
        </p:nvSpPr>
        <p:spPr>
          <a:xfrm>
            <a:off x="6804248" y="5962961"/>
            <a:ext cx="63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Gears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7FC3F-3D75-4DE7-B5A1-C34A2BE5A697}"/>
              </a:ext>
            </a:extLst>
          </p:cNvPr>
          <p:cNvSpPr txBox="1"/>
          <p:nvPr/>
        </p:nvSpPr>
        <p:spPr>
          <a:xfrm>
            <a:off x="7884368" y="5960883"/>
            <a:ext cx="73609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sv-SE" sz="1400" dirty="0"/>
              <a:t>Caliper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F84F3-27A1-4270-9E41-2970ECF50D79}"/>
              </a:ext>
            </a:extLst>
          </p:cNvPr>
          <p:cNvSpPr txBox="1"/>
          <p:nvPr/>
        </p:nvSpPr>
        <p:spPr>
          <a:xfrm>
            <a:off x="1394041" y="5960882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DC/DC</a:t>
            </a:r>
            <a:endParaRPr lang="en-US" sz="1400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B08876D-C056-4EB0-8882-7589141A5CC1}"/>
              </a:ext>
            </a:extLst>
          </p:cNvPr>
          <p:cNvCxnSpPr>
            <a:cxnSpLocks/>
          </p:cNvCxnSpPr>
          <p:nvPr/>
        </p:nvCxnSpPr>
        <p:spPr>
          <a:xfrm>
            <a:off x="4932040" y="2601115"/>
            <a:ext cx="0" cy="2433526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3CC65345-209E-43CF-89BB-5B5331FDAAD2}"/>
              </a:ext>
            </a:extLst>
          </p:cNvPr>
          <p:cNvSpPr txBox="1"/>
          <p:nvPr/>
        </p:nvSpPr>
        <p:spPr>
          <a:xfrm>
            <a:off x="3085314" y="3600077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Energy storage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B765E69-E964-4D64-9632-557FE7D41372}"/>
              </a:ext>
            </a:extLst>
          </p:cNvPr>
          <p:cNvSpPr txBox="1"/>
          <p:nvPr/>
        </p:nvSpPr>
        <p:spPr>
          <a:xfrm rot="16200000">
            <a:off x="-159002" y="1762726"/>
            <a:ext cx="11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Pneumatic</a:t>
            </a:r>
          </a:p>
          <a:p>
            <a:r>
              <a:rPr lang="de-DE" dirty="0"/>
              <a:t>Energy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AA519B7-4D93-479C-9F0A-FB7F0651EB9B}"/>
              </a:ext>
            </a:extLst>
          </p:cNvPr>
          <p:cNvSpPr txBox="1"/>
          <p:nvPr/>
        </p:nvSpPr>
        <p:spPr>
          <a:xfrm rot="16200000">
            <a:off x="-2965" y="5250102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Electric</a:t>
            </a:r>
          </a:p>
          <a:p>
            <a:r>
              <a:rPr lang="de-DE" dirty="0"/>
              <a:t>Energy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88787F4-859C-489A-ACD8-33550FB13824}"/>
              </a:ext>
            </a:extLst>
          </p:cNvPr>
          <p:cNvSpPr/>
          <p:nvPr/>
        </p:nvSpPr>
        <p:spPr>
          <a:xfrm>
            <a:off x="2051720" y="2781760"/>
            <a:ext cx="169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Annex 7 part A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243507B1-CFD0-42A2-80FB-8C558FD08785}"/>
              </a:ext>
            </a:extLst>
          </p:cNvPr>
          <p:cNvSpPr/>
          <p:nvPr/>
        </p:nvSpPr>
        <p:spPr>
          <a:xfrm>
            <a:off x="1979712" y="4499828"/>
            <a:ext cx="204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Annex 7 </a:t>
            </a:r>
            <a:r>
              <a:rPr lang="de-DE" b="1" u="sng" dirty="0"/>
              <a:t>new</a:t>
            </a:r>
            <a:r>
              <a:rPr lang="de-DE" dirty="0"/>
              <a:t> part D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96632A5-9B98-4508-B63A-0522DE2B4FF1}"/>
              </a:ext>
            </a:extLst>
          </p:cNvPr>
          <p:cNvSpPr txBox="1"/>
          <p:nvPr/>
        </p:nvSpPr>
        <p:spPr>
          <a:xfrm>
            <a:off x="3203848" y="5842168"/>
            <a:ext cx="134854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sv-SE"/>
            </a:defPPr>
            <a:lvl1pPr>
              <a:defRPr sz="1400"/>
            </a:lvl1pPr>
          </a:lstStyle>
          <a:p>
            <a:r>
              <a:rPr lang="de-DE" dirty="0"/>
              <a:t>Electric energy storage</a:t>
            </a:r>
          </a:p>
        </p:txBody>
      </p:sp>
      <p:sp>
        <p:nvSpPr>
          <p:cNvPr id="35" name="Textfeld 27">
            <a:extLst>
              <a:ext uri="{FF2B5EF4-FFF2-40B4-BE49-F238E27FC236}">
                <a16:creationId xmlns:a16="http://schemas.microsoft.com/office/drawing/2014/main" id="{56CBE869-8EED-4075-98B3-D523F32220F2}"/>
              </a:ext>
            </a:extLst>
          </p:cNvPr>
          <p:cNvSpPr txBox="1"/>
          <p:nvPr/>
        </p:nvSpPr>
        <p:spPr>
          <a:xfrm>
            <a:off x="5852391" y="3573016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Actuation</a:t>
            </a:r>
          </a:p>
        </p:txBody>
      </p:sp>
      <p:cxnSp>
        <p:nvCxnSpPr>
          <p:cNvPr id="41" name="Gerader Verbinder 4">
            <a:extLst>
              <a:ext uri="{FF2B5EF4-FFF2-40B4-BE49-F238E27FC236}">
                <a16:creationId xmlns:a16="http://schemas.microsoft.com/office/drawing/2014/main" id="{D1BEE355-20DB-42A2-9513-D769A3F712EF}"/>
              </a:ext>
            </a:extLst>
          </p:cNvPr>
          <p:cNvCxnSpPr>
            <a:cxnSpLocks/>
          </p:cNvCxnSpPr>
          <p:nvPr/>
        </p:nvCxnSpPr>
        <p:spPr>
          <a:xfrm>
            <a:off x="2915816" y="3284984"/>
            <a:ext cx="0" cy="108012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26">
            <a:extLst>
              <a:ext uri="{FF2B5EF4-FFF2-40B4-BE49-F238E27FC236}">
                <a16:creationId xmlns:a16="http://schemas.microsoft.com/office/drawing/2014/main" id="{3F8C93E4-CFBC-462F-B4AF-9D5B15F45A9E}"/>
              </a:ext>
            </a:extLst>
          </p:cNvPr>
          <p:cNvSpPr txBox="1"/>
          <p:nvPr/>
        </p:nvSpPr>
        <p:spPr>
          <a:xfrm>
            <a:off x="947451" y="3573016"/>
            <a:ext cx="160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Energy supply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A1F385-56C0-40EB-8ED4-D9BD40546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47677-A2F3-4C79-9693-B9F553AD6ABB}"/>
              </a:ext>
            </a:extLst>
          </p:cNvPr>
          <p:cNvSpPr txBox="1"/>
          <p:nvPr/>
        </p:nvSpPr>
        <p:spPr>
          <a:xfrm>
            <a:off x="827544" y="283087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EBS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7E6182-BF80-41A8-ABBF-3DC4E5E783BE}"/>
              </a:ext>
            </a:extLst>
          </p:cNvPr>
          <p:cNvSpPr txBox="1"/>
          <p:nvPr/>
        </p:nvSpPr>
        <p:spPr>
          <a:xfrm>
            <a:off x="827544" y="448201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EMB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04265F-EEEF-40CB-8022-2F6EAAA7F070}"/>
              </a:ext>
            </a:extLst>
          </p:cNvPr>
          <p:cNvSpPr txBox="1"/>
          <p:nvPr/>
        </p:nvSpPr>
        <p:spPr>
          <a:xfrm>
            <a:off x="5652120" y="4482017"/>
            <a:ext cx="149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New</a:t>
            </a:r>
            <a:r>
              <a:rPr lang="en-GB" i="1" dirty="0"/>
              <a:t> 5.2.1.</a:t>
            </a:r>
            <a:r>
              <a:rPr lang="en-GB" b="1" i="1" dirty="0"/>
              <a:t>34</a:t>
            </a:r>
            <a:r>
              <a:rPr lang="en-GB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725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811760C5-08B9-4DD4-85EE-7D8FBF106DC7}"/>
              </a:ext>
            </a:extLst>
          </p:cNvPr>
          <p:cNvSpPr txBox="1"/>
          <p:nvPr/>
        </p:nvSpPr>
        <p:spPr>
          <a:xfrm>
            <a:off x="3635896" y="1114230"/>
            <a:ext cx="1368152" cy="1090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D3D9FC-E5A8-49C9-A379-7D377FD35B72}"/>
              </a:ext>
            </a:extLst>
          </p:cNvPr>
          <p:cNvSpPr txBox="1">
            <a:spLocks/>
          </p:cNvSpPr>
          <p:nvPr/>
        </p:nvSpPr>
        <p:spPr>
          <a:xfrm>
            <a:off x="323528" y="116632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R13 and Electro Mechanical Brakes (EMB)</a:t>
            </a:r>
            <a:br>
              <a:rPr lang="en-US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Development steps comparison</a:t>
            </a:r>
            <a:endParaRPr lang="en-US" sz="3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6EBC7-1E88-4397-8292-75982B3DC081}"/>
              </a:ext>
            </a:extLst>
          </p:cNvPr>
          <p:cNvSpPr txBox="1"/>
          <p:nvPr/>
        </p:nvSpPr>
        <p:spPr>
          <a:xfrm>
            <a:off x="3423865" y="6372036"/>
            <a:ext cx="238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Principal layouts shown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582BF-0251-47CA-8C9B-2A61E7418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748"/>
            <a:ext cx="9144000" cy="5295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581E8-EFF3-4C7B-82BC-7DB4D208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96752"/>
            <a:ext cx="1683780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A34AC-B88D-4CA5-AD62-483C1D733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14" y="5157192"/>
            <a:ext cx="774198" cy="77457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93F5943-0C7B-4BC1-8247-7D53FB5F4C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082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63AD0-2B0A-481F-B4E6-3D648190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0" y="1890554"/>
            <a:ext cx="8682400" cy="4472239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AF43C0-BD18-455A-B67F-8909E51E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33E58-081B-4835-BA47-73E0827DB444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A3953-76EC-44BC-B30F-DE97585608D2}"/>
              </a:ext>
            </a:extLst>
          </p:cNvPr>
          <p:cNvSpPr txBox="1">
            <a:spLocks/>
          </p:cNvSpPr>
          <p:nvPr/>
        </p:nvSpPr>
        <p:spPr>
          <a:xfrm>
            <a:off x="226977" y="369485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9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46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System Description</a:t>
            </a:r>
          </a:p>
          <a:p>
            <a:r>
              <a:rPr lang="en-US" sz="9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Example EBS system of today in vehicle with combustion engine</a:t>
            </a:r>
          </a:p>
          <a:p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21FE12D-B2F0-49B0-970E-AA98ECC20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537"/>
            <a:ext cx="2116148" cy="558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907BCC-BFC7-4F98-B00B-A0798E4449C4}"/>
              </a:ext>
            </a:extLst>
          </p:cNvPr>
          <p:cNvSpPr txBox="1"/>
          <p:nvPr/>
        </p:nvSpPr>
        <p:spPr>
          <a:xfrm>
            <a:off x="1311876" y="4458789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Energy Source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E7F32C-956B-46E8-95D2-3BF3E882E39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588225" y="2531243"/>
            <a:ext cx="1022628" cy="5377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F34787-BC5C-4E2D-B704-95521E30B2EB}"/>
              </a:ext>
            </a:extLst>
          </p:cNvPr>
          <p:cNvSpPr txBox="1"/>
          <p:nvPr/>
        </p:nvSpPr>
        <p:spPr>
          <a:xfrm>
            <a:off x="1665214" y="2813352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11632B-9EEA-4271-8F3F-62BF68460F58}"/>
              </a:ext>
            </a:extLst>
          </p:cNvPr>
          <p:cNvSpPr txBox="1"/>
          <p:nvPr/>
        </p:nvSpPr>
        <p:spPr>
          <a:xfrm>
            <a:off x="4283968" y="488620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Pneumatic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Storage Device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2CB0C-CCE1-46F7-B029-13EBE532E92A}"/>
              </a:ext>
            </a:extLst>
          </p:cNvPr>
          <p:cNvSpPr txBox="1"/>
          <p:nvPr/>
        </p:nvSpPr>
        <p:spPr>
          <a:xfrm>
            <a:off x="7610853" y="2100356"/>
            <a:ext cx="1219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Control Transmission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100" dirty="0">
                <a:solidFill>
                  <a:srgbClr val="00B050"/>
                </a:solidFill>
              </a:rPr>
              <a:t>(example shown only front axle)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48541-B20F-4480-B918-F3FDA5B5B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404" r="84250"/>
          <a:stretch/>
        </p:blipFill>
        <p:spPr>
          <a:xfrm>
            <a:off x="324049" y="5917362"/>
            <a:ext cx="1341165" cy="864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AD25C-1A75-40F1-9798-8806C6F2692C}"/>
              </a:ext>
            </a:extLst>
          </p:cNvPr>
          <p:cNvSpPr txBox="1"/>
          <p:nvPr/>
        </p:nvSpPr>
        <p:spPr>
          <a:xfrm>
            <a:off x="7088980" y="5569340"/>
            <a:ext cx="1423070" cy="793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8F944-AE13-46DE-BCC6-0BC4980EC138}"/>
              </a:ext>
            </a:extLst>
          </p:cNvPr>
          <p:cNvSpPr txBox="1"/>
          <p:nvPr/>
        </p:nvSpPr>
        <p:spPr>
          <a:xfrm>
            <a:off x="4343975" y="5813553"/>
            <a:ext cx="423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p1 and p2: 	</a:t>
            </a:r>
            <a:r>
              <a:rPr lang="en-US" sz="1400" dirty="0"/>
              <a:t> Pneumatic energy monitoring and warning if </a:t>
            </a:r>
            <a:r>
              <a:rPr lang="en-US" sz="1400" u="sng" dirty="0"/>
              <a:t>storage</a:t>
            </a:r>
            <a:r>
              <a:rPr lang="en-US" sz="1400" dirty="0"/>
              <a:t> falls below a certain level.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C76C09-3369-4C58-8690-4959F09712CA}"/>
              </a:ext>
            </a:extLst>
          </p:cNvPr>
          <p:cNvSpPr txBox="1"/>
          <p:nvPr/>
        </p:nvSpPr>
        <p:spPr>
          <a:xfrm>
            <a:off x="6801384" y="4900049"/>
            <a:ext cx="1219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Energy Transmission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346CEF-3424-47A8-A128-35F768950E8E}"/>
              </a:ext>
            </a:extLst>
          </p:cNvPr>
          <p:cNvCxnSpPr>
            <a:cxnSpLocks/>
          </p:cNvCxnSpPr>
          <p:nvPr/>
        </p:nvCxnSpPr>
        <p:spPr>
          <a:xfrm flipH="1" flipV="1">
            <a:off x="7166526" y="4592414"/>
            <a:ext cx="244832" cy="36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CA16314-F0B0-4A2D-B275-D4299CC11453}"/>
              </a:ext>
            </a:extLst>
          </p:cNvPr>
          <p:cNvSpPr txBox="1"/>
          <p:nvPr/>
        </p:nvSpPr>
        <p:spPr>
          <a:xfrm>
            <a:off x="4283968" y="3275111"/>
            <a:ext cx="49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p1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8D1C9-24D5-41F8-8E89-A05E761A9A2C}"/>
              </a:ext>
            </a:extLst>
          </p:cNvPr>
          <p:cNvSpPr txBox="1"/>
          <p:nvPr/>
        </p:nvSpPr>
        <p:spPr>
          <a:xfrm>
            <a:off x="4319601" y="4611741"/>
            <a:ext cx="49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p2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1C559A-A322-40D2-9432-7342EDB449AD}"/>
              </a:ext>
            </a:extLst>
          </p:cNvPr>
          <p:cNvCxnSpPr>
            <a:cxnSpLocks/>
          </p:cNvCxnSpPr>
          <p:nvPr/>
        </p:nvCxnSpPr>
        <p:spPr>
          <a:xfrm flipV="1">
            <a:off x="1893914" y="4274046"/>
            <a:ext cx="0" cy="272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54358F-EF8B-41F6-8FE9-374D10D76EEA}"/>
              </a:ext>
            </a:extLst>
          </p:cNvPr>
          <p:cNvCxnSpPr>
            <a:cxnSpLocks/>
          </p:cNvCxnSpPr>
          <p:nvPr/>
        </p:nvCxnSpPr>
        <p:spPr>
          <a:xfrm flipV="1">
            <a:off x="4817553" y="4637891"/>
            <a:ext cx="0" cy="337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1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5345</TotalTime>
  <Words>952</Words>
  <Application>Microsoft Office PowerPoint</Application>
  <PresentationFormat>On-screen Show (4:3)</PresentationFormat>
  <Paragraphs>136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Seglö, Fredrik</dc:creator>
  <cp:lastModifiedBy>UNECE</cp:lastModifiedBy>
  <cp:revision>563</cp:revision>
  <cp:lastPrinted>2015-07-15T11:37:08Z</cp:lastPrinted>
  <dcterms:created xsi:type="dcterms:W3CDTF">2014-09-17T12:44:48Z</dcterms:created>
  <dcterms:modified xsi:type="dcterms:W3CDTF">2021-01-22T11:23:44Z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-1828013902</vt:i4>
  </property>
  <property fmtid="{D5CDD505-2E9C-101B-9397-08002B2CF9AE}" pid="4" name="_EmailSubject">
    <vt:lpwstr>Documents for upload to GRVA</vt:lpwstr>
  </property>
  <property fmtid="{D5CDD505-2E9C-101B-9397-08002B2CF9AE}" pid="5" name="_AuthorEmail">
    <vt:lpwstr>Fredrik.Seglo@Haldex.com</vt:lpwstr>
  </property>
  <property fmtid="{D5CDD505-2E9C-101B-9397-08002B2CF9AE}" pid="6" name="_AuthorEmailDisplayName">
    <vt:lpwstr>Seglö, Fredrik</vt:lpwstr>
  </property>
</Properties>
</file>