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1243" r:id="rId3"/>
    <p:sldId id="1434" r:id="rId4"/>
    <p:sldId id="1276" r:id="rId5"/>
    <p:sldId id="1277" r:id="rId6"/>
    <p:sldId id="1432" r:id="rId7"/>
    <p:sldId id="1368" r:id="rId8"/>
    <p:sldId id="1418" r:id="rId9"/>
    <p:sldId id="1433" r:id="rId10"/>
    <p:sldId id="1274" r:id="rId11"/>
    <p:sldId id="1436" r:id="rId12"/>
    <p:sldId id="1435" r:id="rId13"/>
  </p:sldIdLst>
  <p:sldSz cx="12192000" cy="6858000"/>
  <p:notesSz cx="6858000" cy="9144000"/>
  <p:embeddedFontLst>
    <p:embeddedFont>
      <p:font typeface="Arial Nova" panose="020B0504020202020204" pitchFamily="34" charset="0"/>
      <p:regular r:id="rId14"/>
      <p:bold r:id="rId15"/>
      <p:italic r:id="rId16"/>
    </p:embeddedFont>
    <p:embeddedFont>
      <p:font typeface="Arial Nova Light" panose="020B0304020202020204" pitchFamily="34" charset="0"/>
      <p:regular r:id="rId17"/>
      <p: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DR" lastIdx="1" clrIdx="0">
    <p:extLst>
      <p:ext uri="{19B8F6BF-5375-455C-9EA6-DF929625EA0E}">
        <p15:presenceInfo xmlns:p15="http://schemas.microsoft.com/office/powerpoint/2012/main" userId="Au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2E5"/>
    <a:srgbClr val="418FDE"/>
    <a:srgbClr val="338DCD"/>
    <a:srgbClr val="FF9900"/>
    <a:srgbClr val="C00000"/>
    <a:srgbClr val="3498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10" d="100"/>
          <a:sy n="110" d="100"/>
        </p:scale>
        <p:origin x="552" y="108"/>
      </p:cViewPr>
      <p:guideLst/>
    </p:cSldViewPr>
  </p:slideViewPr>
  <p:outlineViewPr>
    <p:cViewPr>
      <p:scale>
        <a:sx n="33" d="100"/>
        <a:sy n="33" d="100"/>
      </p:scale>
      <p:origin x="0" y="-10060"/>
    </p:cViewPr>
  </p:outlin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 Id="rId30"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002BB-FB0A-4C1E-8FA9-162AEA103B9B}"/>
              </a:ext>
            </a:extLst>
          </p:cNvPr>
          <p:cNvSpPr>
            <a:spLocks noGrp="1"/>
          </p:cNvSpPr>
          <p:nvPr>
            <p:ph type="title"/>
          </p:nvPr>
        </p:nvSpPr>
        <p:spPr>
          <a:xfrm>
            <a:off x="457200" y="1"/>
            <a:ext cx="8229600" cy="731520"/>
          </a:xfrm>
        </p:spPr>
        <p:txBody>
          <a:bodyPr>
            <a:normAutofit/>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3D621B6-356F-47D9-B746-D2D7C4C74035}"/>
              </a:ext>
            </a:extLst>
          </p:cNvPr>
          <p:cNvSpPr>
            <a:spLocks noGrp="1"/>
          </p:cNvSpPr>
          <p:nvPr>
            <p:ph idx="1"/>
          </p:nvPr>
        </p:nvSpPr>
        <p:spPr>
          <a:xfrm>
            <a:off x="548640" y="1188720"/>
            <a:ext cx="1051560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E3089-EA30-4A62-AFBC-DBAA978C3868}"/>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5" name="Footer Placeholder 4">
            <a:extLst>
              <a:ext uri="{FF2B5EF4-FFF2-40B4-BE49-F238E27FC236}">
                <a16:creationId xmlns:a16="http://schemas.microsoft.com/office/drawing/2014/main" id="{BAC6E6AC-892D-42A3-A38F-3F06AE7C4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CF05E-9A8C-42A9-8863-CA202C12798F}"/>
              </a:ext>
            </a:extLst>
          </p:cNvPr>
          <p:cNvSpPr>
            <a:spLocks noGrp="1"/>
          </p:cNvSpPr>
          <p:nvPr>
            <p:ph type="sldNum" sz="quarter" idx="12"/>
          </p:nvPr>
        </p:nvSpPr>
        <p:spPr/>
        <p:txBody>
          <a:bodyPr/>
          <a:lstStyle/>
          <a:p>
            <a:fld id="{2CD5F62D-3CA7-41B5-8C7F-06712F182552}" type="slidenum">
              <a:rPr lang="en-US" smtClean="0"/>
              <a:t>‹#›</a:t>
            </a:fld>
            <a:endParaRPr lang="en-US"/>
          </a:p>
        </p:txBody>
      </p:sp>
      <p:sp>
        <p:nvSpPr>
          <p:cNvPr id="10" name="TextBox 9">
            <a:extLst>
              <a:ext uri="{FF2B5EF4-FFF2-40B4-BE49-F238E27FC236}">
                <a16:creationId xmlns:a16="http://schemas.microsoft.com/office/drawing/2014/main" id="{5CCEC51C-E16A-40E3-868B-3AA8EC9A9440}"/>
              </a:ext>
            </a:extLst>
          </p:cNvPr>
          <p:cNvSpPr txBox="1"/>
          <p:nvPr userDrawn="1"/>
        </p:nvSpPr>
        <p:spPr>
          <a:xfrm>
            <a:off x="10316471" y="6400412"/>
            <a:ext cx="747769" cy="276999"/>
          </a:xfrm>
          <a:prstGeom prst="rect">
            <a:avLst/>
          </a:prstGeom>
          <a:noFill/>
        </p:spPr>
        <p:txBody>
          <a:bodyPr wrap="none" rtlCol="0">
            <a:spAutoFit/>
          </a:bodyPr>
          <a:lstStyle/>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3197633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2524-E911-4563-B58F-4F701D87FA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84125C-5E82-488F-85A6-7C4872B64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B4787C-88F9-4E85-A259-31EFF9EC1741}"/>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5" name="Footer Placeholder 4">
            <a:extLst>
              <a:ext uri="{FF2B5EF4-FFF2-40B4-BE49-F238E27FC236}">
                <a16:creationId xmlns:a16="http://schemas.microsoft.com/office/drawing/2014/main" id="{4AFE51C5-145F-46BE-916C-C25DE79139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492DE-BDBE-4C5D-97F5-EEDA0B4BAD11}"/>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332876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2882-4BA7-40F5-89F6-AD1D23D20C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C9C011-BBA7-4D9C-BE34-ACF2875A71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2ECF2-2435-4F82-9F4B-2C235E2B77FC}"/>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5" name="Footer Placeholder 4">
            <a:extLst>
              <a:ext uri="{FF2B5EF4-FFF2-40B4-BE49-F238E27FC236}">
                <a16:creationId xmlns:a16="http://schemas.microsoft.com/office/drawing/2014/main" id="{2034B7A0-4494-45A8-BABD-6C3009D0D9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A78EA-B3BF-405B-ACCA-A40BED44E9A5}"/>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3610273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0B550-043A-404D-998D-C323652F7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4E625-A3B7-44F9-B823-96E904389C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F08D5D-763F-4488-9082-D1384FD779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0F198-2723-42AD-8BF2-C8CFD685D42B}"/>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6" name="Footer Placeholder 5">
            <a:extLst>
              <a:ext uri="{FF2B5EF4-FFF2-40B4-BE49-F238E27FC236}">
                <a16:creationId xmlns:a16="http://schemas.microsoft.com/office/drawing/2014/main" id="{A66F99D2-D6F8-4BAF-8BB2-41CA2E4874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DC56F-21D4-47DE-A7E8-A87CE46DEE13}"/>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4064868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CAF2-2A8F-4C20-A6C4-C407CF0075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3EA4F6-5A1B-4D7A-A0AC-21D363B9D1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127BB-8FB1-4563-9CA9-D61E5A9BE6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2485B2-5C5A-4103-A849-6DE0D0107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25151E-A56A-44B1-B5D8-0B805673FE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A237C-407C-4489-80C1-DCCE8314448A}"/>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8" name="Footer Placeholder 7">
            <a:extLst>
              <a:ext uri="{FF2B5EF4-FFF2-40B4-BE49-F238E27FC236}">
                <a16:creationId xmlns:a16="http://schemas.microsoft.com/office/drawing/2014/main" id="{25870A4B-785B-4462-B149-AA7AE2C80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EC753-A034-45FD-A78D-34765BF12417}"/>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938323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6E63B-462F-4060-914B-514D7F4D7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F606A-B45D-4FD8-9763-C72C659D52A3}"/>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4" name="Footer Placeholder 3">
            <a:extLst>
              <a:ext uri="{FF2B5EF4-FFF2-40B4-BE49-F238E27FC236}">
                <a16:creationId xmlns:a16="http://schemas.microsoft.com/office/drawing/2014/main" id="{6B32A48D-FB31-4762-893F-03949B59E8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9E627-F0FF-44B2-91E5-361EFEEE42F5}"/>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749204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72F7DD-DA19-4FA7-8852-F98CC1B24AAA}"/>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3" name="Footer Placeholder 2">
            <a:extLst>
              <a:ext uri="{FF2B5EF4-FFF2-40B4-BE49-F238E27FC236}">
                <a16:creationId xmlns:a16="http://schemas.microsoft.com/office/drawing/2014/main" id="{894938B2-E83C-4172-8607-D665A93ADF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5F2630-9F84-4B35-90CE-957EAE13AA04}"/>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182159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90815-B8CD-463D-AB7C-3C71BB6186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B84A5E-930B-4848-B161-D8571CC3B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3ECC93-BBAA-4B76-B1F9-4823FC09DF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0A15F8-F7DD-48F2-8A0C-D32EB6553BCB}"/>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6" name="Footer Placeholder 5">
            <a:extLst>
              <a:ext uri="{FF2B5EF4-FFF2-40B4-BE49-F238E27FC236}">
                <a16:creationId xmlns:a16="http://schemas.microsoft.com/office/drawing/2014/main" id="{B2964202-0246-431E-9A75-8F98981FD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FE0B90-19B8-4008-B0BE-238A82949472}"/>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886647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D27D-C8A3-4189-8CF5-18788B2CB8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123681-2129-42A2-AD8F-DE1D9E1EC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A791CC-BC03-4AB4-B429-09496D68CE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D5C8B8-E1DA-466A-80E6-D2D61BBC58B1}"/>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6" name="Footer Placeholder 5">
            <a:extLst>
              <a:ext uri="{FF2B5EF4-FFF2-40B4-BE49-F238E27FC236}">
                <a16:creationId xmlns:a16="http://schemas.microsoft.com/office/drawing/2014/main" id="{00F24587-7E67-4439-BF19-D195C6119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CB168E-1B04-4CFD-864A-DC09D3A26F5C}"/>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018016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8BA1-2B64-467B-B4A9-DAF7FC02A2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A9355D-4D71-41E8-BE7A-3DC2DB4749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A2DE93-3710-4745-8472-977C5C5E72BA}"/>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5" name="Footer Placeholder 4">
            <a:extLst>
              <a:ext uri="{FF2B5EF4-FFF2-40B4-BE49-F238E27FC236}">
                <a16:creationId xmlns:a16="http://schemas.microsoft.com/office/drawing/2014/main" id="{EEFEA8EB-E4FF-42D8-8EC6-24FC00DD0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469B1-EAD4-42B0-AC94-E09B37CEEA13}"/>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4076688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F1BA6-B0FE-40ED-A4E4-3EADF048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F8CF45-8ED9-4971-90F9-315B734A84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1700B-8A33-4FEA-8B94-6137090EBF2A}"/>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5" name="Footer Placeholder 4">
            <a:extLst>
              <a:ext uri="{FF2B5EF4-FFF2-40B4-BE49-F238E27FC236}">
                <a16:creationId xmlns:a16="http://schemas.microsoft.com/office/drawing/2014/main" id="{767245D2-5090-4B20-B07C-CD0098A4C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E0C4F7-BF53-4BDB-9C12-8BAAD3D915BC}"/>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227304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1CB41-9834-4A52-A0EA-2D7053BFAC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69D343-81E1-4FE5-9518-D7987EC2C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3A877E-01A2-43A0-A747-1AFFAEB133AE}"/>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5" name="Footer Placeholder 4">
            <a:extLst>
              <a:ext uri="{FF2B5EF4-FFF2-40B4-BE49-F238E27FC236}">
                <a16:creationId xmlns:a16="http://schemas.microsoft.com/office/drawing/2014/main" id="{609AB43F-F2B8-4A09-A7E5-39FF6E006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7981-B85C-47CD-825F-6A25AC08CDA3}"/>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249471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F2B88F-3669-4E29-8C7D-BCE05019F6D1}"/>
              </a:ext>
            </a:extLst>
          </p:cNvPr>
          <p:cNvSpPr>
            <a:spLocks noGrp="1"/>
          </p:cNvSpPr>
          <p:nvPr>
            <p:ph sz="half" idx="1"/>
          </p:nvPr>
        </p:nvSpPr>
        <p:spPr>
          <a:xfrm>
            <a:off x="45720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7B89B7-2628-4FF0-9EBC-AB761FD8BA07}"/>
              </a:ext>
            </a:extLst>
          </p:cNvPr>
          <p:cNvSpPr>
            <a:spLocks noGrp="1"/>
          </p:cNvSpPr>
          <p:nvPr>
            <p:ph sz="half" idx="2"/>
          </p:nvPr>
        </p:nvSpPr>
        <p:spPr>
          <a:xfrm>
            <a:off x="6278880" y="1111419"/>
            <a:ext cx="53949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90AD3E-353B-426C-BB3E-E96C6D74D29B}"/>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6" name="Footer Placeholder 5">
            <a:extLst>
              <a:ext uri="{FF2B5EF4-FFF2-40B4-BE49-F238E27FC236}">
                <a16:creationId xmlns:a16="http://schemas.microsoft.com/office/drawing/2014/main" id="{1EDA969E-8982-49B5-9ECE-A7C9DE2194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D83C7-C208-440A-A638-E85CCB0F1D95}"/>
              </a:ext>
            </a:extLst>
          </p:cNvPr>
          <p:cNvSpPr>
            <a:spLocks noGrp="1"/>
          </p:cNvSpPr>
          <p:nvPr>
            <p:ph type="sldNum" sz="quarter" idx="12"/>
          </p:nvPr>
        </p:nvSpPr>
        <p:spPr/>
        <p:txBody>
          <a:bodyPr/>
          <a:lstStyle/>
          <a:p>
            <a:fld id="{2CD5F62D-3CA7-41B5-8C7F-06712F182552}" type="slidenum">
              <a:rPr lang="en-US" smtClean="0"/>
              <a:t>‹#›</a:t>
            </a:fld>
            <a:endParaRPr lang="en-US"/>
          </a:p>
        </p:txBody>
      </p:sp>
      <p:sp>
        <p:nvSpPr>
          <p:cNvPr id="9" name="TextBox 8">
            <a:extLst>
              <a:ext uri="{FF2B5EF4-FFF2-40B4-BE49-F238E27FC236}">
                <a16:creationId xmlns:a16="http://schemas.microsoft.com/office/drawing/2014/main" id="{BD6D19D4-F4D6-4F54-95E7-EF972B79B494}"/>
              </a:ext>
            </a:extLst>
          </p:cNvPr>
          <p:cNvSpPr txBox="1"/>
          <p:nvPr userDrawn="1"/>
        </p:nvSpPr>
        <p:spPr>
          <a:xfrm>
            <a:off x="9249508" y="6153334"/>
            <a:ext cx="2716706" cy="646331"/>
          </a:xfrm>
          <a:prstGeom prst="rect">
            <a:avLst/>
          </a:prstGeom>
          <a:noFill/>
        </p:spPr>
        <p:txBody>
          <a:bodyPr wrap="none" rtlCol="0">
            <a:spAutoFit/>
          </a:bodyPr>
          <a:lstStyle/>
          <a:p>
            <a:r>
              <a:rPr lang="en-US" sz="1200" dirty="0">
                <a:latin typeface="Arial Nova" panose="020B0504020202020204" pitchFamily="34" charset="0"/>
              </a:rPr>
              <a:t>Document FRAV-08-03</a:t>
            </a:r>
          </a:p>
          <a:p>
            <a:r>
              <a:rPr lang="en-US" sz="1200" baseline="0" dirty="0">
                <a:latin typeface="Arial Nova" panose="020B0504020202020204" pitchFamily="34" charset="0"/>
              </a:rPr>
              <a:t>8</a:t>
            </a:r>
            <a:r>
              <a:rPr lang="en-US" sz="1200" baseline="30000" dirty="0">
                <a:latin typeface="Arial Nova" panose="020B0504020202020204" pitchFamily="34" charset="0"/>
              </a:rPr>
              <a:t>th</a:t>
            </a:r>
            <a:r>
              <a:rPr lang="en-US" sz="1200" dirty="0">
                <a:latin typeface="Arial Nova" panose="020B0504020202020204" pitchFamily="34" charset="0"/>
              </a:rPr>
              <a:t> FRAV session, 8 December 2020</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
        <p:nvSpPr>
          <p:cNvPr id="10" name="Title 1">
            <a:extLst>
              <a:ext uri="{FF2B5EF4-FFF2-40B4-BE49-F238E27FC236}">
                <a16:creationId xmlns:a16="http://schemas.microsoft.com/office/drawing/2014/main" id="{021061F2-EA0A-4F71-B1D2-CF1DB024C478}"/>
              </a:ext>
            </a:extLst>
          </p:cNvPr>
          <p:cNvSpPr>
            <a:spLocks noGrp="1"/>
          </p:cNvSpPr>
          <p:nvPr>
            <p:ph type="title"/>
          </p:nvPr>
        </p:nvSpPr>
        <p:spPr>
          <a:xfrm>
            <a:off x="457200" y="182880"/>
            <a:ext cx="8229600" cy="548640"/>
          </a:xfrm>
        </p:spPr>
        <p:txBody>
          <a:bodyPr>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324170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A176-716A-45CF-85FE-47E76F4DE8B1}"/>
              </a:ext>
            </a:extLst>
          </p:cNvPr>
          <p:cNvSpPr>
            <a:spLocks noGrp="1"/>
          </p:cNvSpPr>
          <p:nvPr>
            <p:ph type="title"/>
          </p:nvPr>
        </p:nvSpPr>
        <p:spPr>
          <a:xfrm>
            <a:off x="457200" y="182880"/>
            <a:ext cx="9052560" cy="548640"/>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1FB58B19-43A0-4FAC-8FB9-0A6A847D6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5A8996-1566-465C-A199-10F655D186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FAC37A-AEEC-4163-B4AC-D30F07B29E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E2398-688E-4F58-95D8-0D78875A90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57FCF2-FD61-487E-B6EC-9548F34F0073}"/>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8" name="Footer Placeholder 7">
            <a:extLst>
              <a:ext uri="{FF2B5EF4-FFF2-40B4-BE49-F238E27FC236}">
                <a16:creationId xmlns:a16="http://schemas.microsoft.com/office/drawing/2014/main" id="{09D01FDB-3CE4-42E1-BBF1-F0A72745F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F3B952-A8DE-4A42-9F02-A048D2BCFF32}"/>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98726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E917-EC43-4C58-8467-CA974415DA4C}"/>
              </a:ext>
            </a:extLst>
          </p:cNvPr>
          <p:cNvSpPr>
            <a:spLocks noGrp="1"/>
          </p:cNvSpPr>
          <p:nvPr>
            <p:ph type="title"/>
          </p:nvPr>
        </p:nvSpPr>
        <p:spPr>
          <a:xfrm>
            <a:off x="457200" y="0"/>
            <a:ext cx="8229600" cy="731520"/>
          </a:xfrm>
        </p:spPr>
        <p:txBody>
          <a:bodyPr>
            <a:normAutofit/>
          </a:bodyPr>
          <a:lstStyle>
            <a:lvl1pPr>
              <a:defRPr sz="360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3647494-36E7-4D6B-8D74-BD32D8EECCEB}"/>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4" name="Footer Placeholder 3">
            <a:extLst>
              <a:ext uri="{FF2B5EF4-FFF2-40B4-BE49-F238E27FC236}">
                <a16:creationId xmlns:a16="http://schemas.microsoft.com/office/drawing/2014/main" id="{D94D4F03-64F0-4CE0-9E30-31BDA0259B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0082B2-84E0-4A92-B51C-6BCE4F7F261A}"/>
              </a:ext>
            </a:extLst>
          </p:cNvPr>
          <p:cNvSpPr>
            <a:spLocks noGrp="1"/>
          </p:cNvSpPr>
          <p:nvPr>
            <p:ph type="sldNum" sz="quarter" idx="12"/>
          </p:nvPr>
        </p:nvSpPr>
        <p:spPr/>
        <p:txBody>
          <a:bodyPr/>
          <a:lstStyle/>
          <a:p>
            <a:fld id="{2CD5F62D-3CA7-41B5-8C7F-06712F182552}" type="slidenum">
              <a:rPr lang="en-US" smtClean="0"/>
              <a:t>‹#›</a:t>
            </a:fld>
            <a:endParaRPr lang="en-US"/>
          </a:p>
        </p:txBody>
      </p:sp>
      <p:sp>
        <p:nvSpPr>
          <p:cNvPr id="6" name="TextBox 5">
            <a:extLst>
              <a:ext uri="{FF2B5EF4-FFF2-40B4-BE49-F238E27FC236}">
                <a16:creationId xmlns:a16="http://schemas.microsoft.com/office/drawing/2014/main" id="{5A3A4E1E-4ADA-41E1-95EB-AB62CB651552}"/>
              </a:ext>
            </a:extLst>
          </p:cNvPr>
          <p:cNvSpPr txBox="1"/>
          <p:nvPr userDrawn="1"/>
        </p:nvSpPr>
        <p:spPr>
          <a:xfrm>
            <a:off x="9249508" y="6153334"/>
            <a:ext cx="2639441" cy="646331"/>
          </a:xfrm>
          <a:prstGeom prst="rect">
            <a:avLst/>
          </a:prstGeom>
          <a:noFill/>
        </p:spPr>
        <p:txBody>
          <a:bodyPr wrap="none" rtlCol="0">
            <a:spAutoFit/>
          </a:bodyPr>
          <a:lstStyle/>
          <a:p>
            <a:r>
              <a:rPr lang="en-US" sz="1200" dirty="0">
                <a:latin typeface="Arial Nova" panose="020B0504020202020204" pitchFamily="34" charset="0"/>
              </a:rPr>
              <a:t>Document FRAV-08-03</a:t>
            </a:r>
          </a:p>
          <a:p>
            <a:r>
              <a:rPr lang="en-US" sz="1200" baseline="0" dirty="0">
                <a:latin typeface="Arial Nova" panose="020B0504020202020204" pitchFamily="34" charset="0"/>
              </a:rPr>
              <a:t>8</a:t>
            </a:r>
            <a:r>
              <a:rPr lang="en-US" sz="1200" baseline="30000" dirty="0">
                <a:latin typeface="Arial Nova" panose="020B0504020202020204" pitchFamily="34" charset="0"/>
              </a:rPr>
              <a:t>th</a:t>
            </a:r>
            <a:r>
              <a:rPr lang="en-US" sz="1200" dirty="0">
                <a:latin typeface="Arial Nova" panose="020B0504020202020204" pitchFamily="34" charset="0"/>
              </a:rPr>
              <a:t> FRAV session, 8 December 2020</a:t>
            </a:r>
          </a:p>
          <a:p>
            <a:r>
              <a:rPr lang="en-US" sz="1200" dirty="0">
                <a:latin typeface="Arial Nova" panose="020B0504020202020204" pitchFamily="34" charset="0"/>
              </a:rPr>
              <a:t>Slide </a:t>
            </a:r>
            <a:fld id="{C7557266-F6ED-4E33-A138-3ACAF7990C1E}" type="slidenum">
              <a:rPr lang="en-US" sz="1200" smtClean="0">
                <a:latin typeface="Arial Nova" panose="020B0504020202020204" pitchFamily="34" charset="0"/>
              </a:rPr>
              <a:t>‹#›</a:t>
            </a:fld>
            <a:endParaRPr lang="en-US" sz="1200" dirty="0">
              <a:latin typeface="Arial Nova" panose="020B0504020202020204" pitchFamily="34" charset="0"/>
            </a:endParaRPr>
          </a:p>
        </p:txBody>
      </p:sp>
    </p:spTree>
    <p:extLst>
      <p:ext uri="{BB962C8B-B14F-4D97-AF65-F5344CB8AC3E}">
        <p14:creationId xmlns:p14="http://schemas.microsoft.com/office/powerpoint/2010/main" val="44070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1B231-221C-4009-A1F0-EA5D48A2F958}"/>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3" name="Footer Placeholder 2">
            <a:extLst>
              <a:ext uri="{FF2B5EF4-FFF2-40B4-BE49-F238E27FC236}">
                <a16:creationId xmlns:a16="http://schemas.microsoft.com/office/drawing/2014/main" id="{3186250E-E437-4409-971C-828AA66AC2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082E94-FC9D-4469-A7AD-9492B7C45540}"/>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200046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552B1-0C0D-4F66-8E41-A029B5D430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026570-F4D3-46BA-8C44-9E5ED00FF9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C128A8-E3AA-463F-A1D1-9230764E5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B676D40-4C26-4AC9-A02D-5E408615E5F0}"/>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6" name="Footer Placeholder 5">
            <a:extLst>
              <a:ext uri="{FF2B5EF4-FFF2-40B4-BE49-F238E27FC236}">
                <a16:creationId xmlns:a16="http://schemas.microsoft.com/office/drawing/2014/main" id="{53806625-2816-400E-A5B1-5207ABCB58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8E3EC-DEB8-480B-B8BD-CFEE2EF632CF}"/>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403933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97CC-C5A1-454B-8FA4-0700C27BE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6CA676-3CC1-4619-AC5F-4B89FF6F59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EEBF5F-9A13-4C91-B6E5-0A1CB6968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A995C-9A40-4826-92E1-2CE1F7FF0069}"/>
              </a:ext>
            </a:extLst>
          </p:cNvPr>
          <p:cNvSpPr>
            <a:spLocks noGrp="1"/>
          </p:cNvSpPr>
          <p:nvPr>
            <p:ph type="dt" sz="half" idx="10"/>
          </p:nvPr>
        </p:nvSpPr>
        <p:spPr/>
        <p:txBody>
          <a:bodyPr/>
          <a:lstStyle/>
          <a:p>
            <a:fld id="{D986F44D-5A00-4A36-A23B-7057737FD334}" type="datetimeFigureOut">
              <a:rPr lang="en-US" smtClean="0"/>
              <a:t>12/14/2020</a:t>
            </a:fld>
            <a:endParaRPr lang="en-US"/>
          </a:p>
        </p:txBody>
      </p:sp>
      <p:sp>
        <p:nvSpPr>
          <p:cNvPr id="6" name="Footer Placeholder 5">
            <a:extLst>
              <a:ext uri="{FF2B5EF4-FFF2-40B4-BE49-F238E27FC236}">
                <a16:creationId xmlns:a16="http://schemas.microsoft.com/office/drawing/2014/main" id="{75C8A0E3-4F3A-4D75-8518-E4D0ABD510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5E77B-E170-4167-87B8-272F191B44F6}"/>
              </a:ext>
            </a:extLst>
          </p:cNvPr>
          <p:cNvSpPr>
            <a:spLocks noGrp="1"/>
          </p:cNvSpPr>
          <p:nvPr>
            <p:ph type="sldNum" sz="quarter" idx="12"/>
          </p:nvPr>
        </p:nvSpPr>
        <p:spPr/>
        <p:txBody>
          <a:bodyPr/>
          <a:lstStyle/>
          <a:p>
            <a:fld id="{2CD5F62D-3CA7-41B5-8C7F-06712F182552}" type="slidenum">
              <a:rPr lang="en-US" smtClean="0"/>
              <a:t>‹#›</a:t>
            </a:fld>
            <a:endParaRPr lang="en-US"/>
          </a:p>
        </p:txBody>
      </p:sp>
    </p:spTree>
    <p:extLst>
      <p:ext uri="{BB962C8B-B14F-4D97-AF65-F5344CB8AC3E}">
        <p14:creationId xmlns:p14="http://schemas.microsoft.com/office/powerpoint/2010/main" val="4083770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A4F73-29C1-47D9-B073-241E33D1FB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D5056E-AC77-46E7-ABB6-B7614AC857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F9319E-9262-45E8-A116-45C483D881E5}"/>
              </a:ext>
            </a:extLst>
          </p:cNvPr>
          <p:cNvSpPr>
            <a:spLocks noGrp="1"/>
          </p:cNvSpPr>
          <p:nvPr>
            <p:ph type="dt" sz="half" idx="10"/>
          </p:nvPr>
        </p:nvSpPr>
        <p:spPr/>
        <p:txBody>
          <a:bodyPr/>
          <a:lstStyle/>
          <a:p>
            <a:fld id="{41B851BA-11FC-4616-AE9B-028DDC562103}" type="datetimeFigureOut">
              <a:rPr lang="en-US" smtClean="0"/>
              <a:t>12/14/2020</a:t>
            </a:fld>
            <a:endParaRPr lang="en-US"/>
          </a:p>
        </p:txBody>
      </p:sp>
      <p:sp>
        <p:nvSpPr>
          <p:cNvPr id="5" name="Footer Placeholder 4">
            <a:extLst>
              <a:ext uri="{FF2B5EF4-FFF2-40B4-BE49-F238E27FC236}">
                <a16:creationId xmlns:a16="http://schemas.microsoft.com/office/drawing/2014/main" id="{A9FB8DB6-EF8A-4C5B-81B1-5B7E3CE482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941E8-5676-4093-BC57-3A736C8D1967}"/>
              </a:ext>
            </a:extLst>
          </p:cNvPr>
          <p:cNvSpPr>
            <a:spLocks noGrp="1"/>
          </p:cNvSpPr>
          <p:nvPr>
            <p:ph type="sldNum" sz="quarter" idx="12"/>
          </p:nvPr>
        </p:nvSpPr>
        <p:spPr/>
        <p:txBody>
          <a:bodyPr/>
          <a:lstStyle/>
          <a:p>
            <a:fld id="{AFFD5C7A-C2AD-43D5-A256-F5E2C036C7C2}" type="slidenum">
              <a:rPr lang="en-US" smtClean="0"/>
              <a:t>‹#›</a:t>
            </a:fld>
            <a:endParaRPr lang="en-US"/>
          </a:p>
        </p:txBody>
      </p:sp>
    </p:spTree>
    <p:extLst>
      <p:ext uri="{BB962C8B-B14F-4D97-AF65-F5344CB8AC3E}">
        <p14:creationId xmlns:p14="http://schemas.microsoft.com/office/powerpoint/2010/main" val="3380367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5DABE8-125D-4D30-8208-1F3B64AD3965}"/>
              </a:ext>
            </a:extLst>
          </p:cNvPr>
          <p:cNvSpPr>
            <a:spLocks noGrp="1"/>
          </p:cNvSpPr>
          <p:nvPr>
            <p:ph type="body" idx="1"/>
          </p:nvPr>
        </p:nvSpPr>
        <p:spPr>
          <a:xfrm>
            <a:off x="838200" y="186718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BE686-85B6-43C8-B15C-230416B008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86F44D-5A00-4A36-A23B-7057737FD334}" type="datetimeFigureOut">
              <a:rPr lang="en-US" smtClean="0"/>
              <a:t>12/14/2020</a:t>
            </a:fld>
            <a:endParaRPr lang="en-US"/>
          </a:p>
        </p:txBody>
      </p:sp>
      <p:sp>
        <p:nvSpPr>
          <p:cNvPr id="5" name="Footer Placeholder 4">
            <a:extLst>
              <a:ext uri="{FF2B5EF4-FFF2-40B4-BE49-F238E27FC236}">
                <a16:creationId xmlns:a16="http://schemas.microsoft.com/office/drawing/2014/main" id="{78C396C2-E8F1-42FA-9765-C3687D8366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24043A-662C-4D5A-B8EC-1F1F914540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D5F62D-3CA7-41B5-8C7F-06712F182552}" type="slidenum">
              <a:rPr lang="en-US" smtClean="0"/>
              <a:t>‹#›</a:t>
            </a:fld>
            <a:endParaRPr lang="en-US"/>
          </a:p>
        </p:txBody>
      </p:sp>
      <p:sp>
        <p:nvSpPr>
          <p:cNvPr id="7" name="Rectangle 6">
            <a:extLst>
              <a:ext uri="{FF2B5EF4-FFF2-40B4-BE49-F238E27FC236}">
                <a16:creationId xmlns:a16="http://schemas.microsoft.com/office/drawing/2014/main" id="{B9A9A546-74B7-4A4C-81F8-E055A86926EC}"/>
              </a:ext>
            </a:extLst>
          </p:cNvPr>
          <p:cNvSpPr/>
          <p:nvPr userDrawn="1"/>
        </p:nvSpPr>
        <p:spPr>
          <a:xfrm>
            <a:off x="1" y="0"/>
            <a:ext cx="9009821" cy="731520"/>
          </a:xfrm>
          <a:prstGeom prst="rect">
            <a:avLst/>
          </a:prstGeom>
          <a:solidFill>
            <a:srgbClr val="5B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A close up of a logo&#10;&#10;Description automatically generated">
            <a:extLst>
              <a:ext uri="{FF2B5EF4-FFF2-40B4-BE49-F238E27FC236}">
                <a16:creationId xmlns:a16="http://schemas.microsoft.com/office/drawing/2014/main" id="{93F31AD7-66C9-4397-988E-4A16A2C2CE1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956922" y="0"/>
            <a:ext cx="3239278" cy="731520"/>
          </a:xfrm>
          <a:prstGeom prst="rect">
            <a:avLst/>
          </a:prstGeom>
        </p:spPr>
      </p:pic>
      <p:sp>
        <p:nvSpPr>
          <p:cNvPr id="2" name="Title Placeholder 1">
            <a:extLst>
              <a:ext uri="{FF2B5EF4-FFF2-40B4-BE49-F238E27FC236}">
                <a16:creationId xmlns:a16="http://schemas.microsoft.com/office/drawing/2014/main" id="{42B40600-07B7-45C0-BDA3-0ADA8D53FA32}"/>
              </a:ext>
            </a:extLst>
          </p:cNvPr>
          <p:cNvSpPr>
            <a:spLocks noGrp="1"/>
          </p:cNvSpPr>
          <p:nvPr>
            <p:ph type="title"/>
          </p:nvPr>
        </p:nvSpPr>
        <p:spPr>
          <a:xfrm>
            <a:off x="457200" y="0"/>
            <a:ext cx="8412480" cy="7315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47379491"/>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bg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AB466A-A9DD-48AD-BE86-7DA854CD60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281B5B-9F46-4103-8687-B04A854C98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B157D-75AC-45C6-B234-5ACD53FC82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B851BA-11FC-4616-AE9B-028DDC562103}" type="datetimeFigureOut">
              <a:rPr lang="en-US" smtClean="0"/>
              <a:t>12/14/2020</a:t>
            </a:fld>
            <a:endParaRPr lang="en-US"/>
          </a:p>
        </p:txBody>
      </p:sp>
      <p:sp>
        <p:nvSpPr>
          <p:cNvPr id="5" name="Footer Placeholder 4">
            <a:extLst>
              <a:ext uri="{FF2B5EF4-FFF2-40B4-BE49-F238E27FC236}">
                <a16:creationId xmlns:a16="http://schemas.microsoft.com/office/drawing/2014/main" id="{B94961DF-E1AA-4AD9-9D06-E57138093C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19CB2F-0B37-4FC5-A4F9-8BEBCE9AC1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FD5C7A-C2AD-43D5-A256-F5E2C036C7C2}" type="slidenum">
              <a:rPr lang="en-US" smtClean="0"/>
              <a:t>‹#›</a:t>
            </a:fld>
            <a:endParaRPr lang="en-US"/>
          </a:p>
        </p:txBody>
      </p:sp>
    </p:spTree>
    <p:extLst>
      <p:ext uri="{BB962C8B-B14F-4D97-AF65-F5344CB8AC3E}">
        <p14:creationId xmlns:p14="http://schemas.microsoft.com/office/powerpoint/2010/main" val="1060767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1">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4E6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D215A66-D381-403C-BC26-ECC624DFB019}"/>
              </a:ext>
            </a:extLst>
          </p:cNvPr>
          <p:cNvSpPr>
            <a:spLocks noGrp="1"/>
          </p:cNvSpPr>
          <p:nvPr>
            <p:ph type="ctrTitle"/>
          </p:nvPr>
        </p:nvSpPr>
        <p:spPr>
          <a:xfrm>
            <a:off x="361950" y="803705"/>
            <a:ext cx="4700588" cy="3034857"/>
          </a:xfrm>
        </p:spPr>
        <p:txBody>
          <a:bodyPr vert="horz" lIns="91440" tIns="45720" rIns="91440" bIns="45720" rtlCol="0" anchor="b">
            <a:normAutofit/>
          </a:bodyPr>
          <a:lstStyle/>
          <a:p>
            <a:pPr algn="r"/>
            <a:r>
              <a:rPr lang="en-US" sz="5000" kern="1200" dirty="0">
                <a:solidFill>
                  <a:srgbClr val="FFFFFF"/>
                </a:solidFill>
                <a:latin typeface="+mj-lt"/>
                <a:ea typeface="+mj-ea"/>
                <a:cs typeface="+mj-cs"/>
              </a:rPr>
              <a:t>Status Report </a:t>
            </a:r>
            <a:br>
              <a:rPr lang="en-US" sz="5000" kern="1200" dirty="0">
                <a:solidFill>
                  <a:srgbClr val="FFFFFF"/>
                </a:solidFill>
                <a:latin typeface="+mj-lt"/>
                <a:ea typeface="+mj-ea"/>
                <a:cs typeface="+mj-cs"/>
              </a:rPr>
            </a:br>
            <a:r>
              <a:rPr lang="en-US" sz="5000" kern="1200" dirty="0">
                <a:solidFill>
                  <a:srgbClr val="FFFFFF"/>
                </a:solidFill>
                <a:latin typeface="+mj-lt"/>
                <a:ea typeface="+mj-ea"/>
                <a:cs typeface="+mj-cs"/>
              </a:rPr>
              <a:t>to the </a:t>
            </a:r>
            <a:br>
              <a:rPr lang="en-US" sz="5000" kern="1200" dirty="0">
                <a:solidFill>
                  <a:srgbClr val="FFFFFF"/>
                </a:solidFill>
                <a:latin typeface="+mj-lt"/>
                <a:ea typeface="+mj-ea"/>
                <a:cs typeface="+mj-cs"/>
              </a:rPr>
            </a:br>
            <a:r>
              <a:rPr lang="en-US" sz="5000" kern="1200" dirty="0">
                <a:solidFill>
                  <a:srgbClr val="FFFFFF"/>
                </a:solidFill>
                <a:latin typeface="+mj-lt"/>
                <a:ea typeface="+mj-ea"/>
                <a:cs typeface="+mj-cs"/>
              </a:rPr>
              <a:t>8</a:t>
            </a:r>
            <a:r>
              <a:rPr lang="en-US" sz="5000" kern="1200" baseline="30000" dirty="0">
                <a:solidFill>
                  <a:srgbClr val="FFFFFF"/>
                </a:solidFill>
                <a:latin typeface="+mj-lt"/>
                <a:ea typeface="+mj-ea"/>
                <a:cs typeface="+mj-cs"/>
              </a:rPr>
              <a:t>th</a:t>
            </a:r>
            <a:r>
              <a:rPr lang="en-US" sz="5000" kern="1200" dirty="0">
                <a:solidFill>
                  <a:srgbClr val="FFFFFF"/>
                </a:solidFill>
                <a:latin typeface="+mj-lt"/>
                <a:ea typeface="+mj-ea"/>
                <a:cs typeface="+mj-cs"/>
              </a:rPr>
              <a:t> GRVA Session</a:t>
            </a:r>
          </a:p>
        </p:txBody>
      </p:sp>
      <p:sp>
        <p:nvSpPr>
          <p:cNvPr id="5" name="Subtitle 4">
            <a:extLst>
              <a:ext uri="{FF2B5EF4-FFF2-40B4-BE49-F238E27FC236}">
                <a16:creationId xmlns:a16="http://schemas.microsoft.com/office/drawing/2014/main" id="{4B0149ED-7E21-4BE8-82A2-F1670C87A7D1}"/>
              </a:ext>
            </a:extLst>
          </p:cNvPr>
          <p:cNvSpPr>
            <a:spLocks noGrp="1"/>
          </p:cNvSpPr>
          <p:nvPr>
            <p:ph type="subTitle" idx="1"/>
          </p:nvPr>
        </p:nvSpPr>
        <p:spPr>
          <a:xfrm>
            <a:off x="638921" y="4013165"/>
            <a:ext cx="4204012" cy="2205732"/>
          </a:xfrm>
        </p:spPr>
        <p:txBody>
          <a:bodyPr vert="horz" lIns="91440" tIns="45720" rIns="91440" bIns="45720" rtlCol="0" anchor="t">
            <a:normAutofit/>
          </a:bodyPr>
          <a:lstStyle/>
          <a:p>
            <a:pPr algn="r"/>
            <a:r>
              <a:rPr lang="en-US" sz="1800" kern="1200" dirty="0">
                <a:solidFill>
                  <a:srgbClr val="FFFFFF"/>
                </a:solidFill>
                <a:latin typeface="+mn-lt"/>
                <a:ea typeface="+mn-ea"/>
                <a:cs typeface="+mn-cs"/>
              </a:rPr>
              <a:t>Remote </a:t>
            </a:r>
            <a:r>
              <a:rPr lang="en-US" sz="1800" dirty="0">
                <a:solidFill>
                  <a:srgbClr val="FFFFFF"/>
                </a:solidFill>
              </a:rPr>
              <a:t>Virtual Session</a:t>
            </a:r>
            <a:endParaRPr lang="en-US" sz="1800" kern="1200" dirty="0">
              <a:solidFill>
                <a:srgbClr val="FFFFFF"/>
              </a:solidFill>
              <a:latin typeface="+mn-lt"/>
              <a:ea typeface="+mn-ea"/>
              <a:cs typeface="+mn-cs"/>
            </a:endParaRPr>
          </a:p>
          <a:p>
            <a:pPr algn="r"/>
            <a:r>
              <a:rPr lang="en-US" sz="1800" dirty="0">
                <a:solidFill>
                  <a:srgbClr val="FFFFFF"/>
                </a:solidFill>
              </a:rPr>
              <a:t>14</a:t>
            </a:r>
            <a:r>
              <a:rPr lang="en-US" sz="1800" kern="1200" dirty="0">
                <a:solidFill>
                  <a:srgbClr val="FFFFFF"/>
                </a:solidFill>
                <a:latin typeface="+mn-lt"/>
                <a:ea typeface="+mn-ea"/>
                <a:cs typeface="+mn-cs"/>
              </a:rPr>
              <a:t> December 2020</a:t>
            </a:r>
          </a:p>
        </p:txBody>
      </p:sp>
      <p:cxnSp>
        <p:nvCxnSpPr>
          <p:cNvPr id="39" name="Straight Connector 33">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6C24D241-15D9-42AB-A53C-5D5C1B50D6AB}"/>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6096000" y="2815296"/>
            <a:ext cx="5459470" cy="1228383"/>
          </a:xfrm>
          <a:prstGeom prst="rect">
            <a:avLst/>
          </a:prstGeom>
        </p:spPr>
      </p:pic>
      <p:sp>
        <p:nvSpPr>
          <p:cNvPr id="2" name="TextBox 1">
            <a:extLst>
              <a:ext uri="{FF2B5EF4-FFF2-40B4-BE49-F238E27FC236}">
                <a16:creationId xmlns:a16="http://schemas.microsoft.com/office/drawing/2014/main" id="{A674590D-2103-4A3A-9E7F-A1CCC96A10A7}"/>
              </a:ext>
            </a:extLst>
          </p:cNvPr>
          <p:cNvSpPr txBox="1"/>
          <p:nvPr/>
        </p:nvSpPr>
        <p:spPr>
          <a:xfrm>
            <a:off x="9292044" y="165141"/>
            <a:ext cx="3006592" cy="646331"/>
          </a:xfrm>
          <a:prstGeom prst="rect">
            <a:avLst/>
          </a:prstGeom>
          <a:noFill/>
        </p:spPr>
        <p:txBody>
          <a:bodyPr wrap="none" rtlCol="0">
            <a:spAutoFit/>
          </a:bodyPr>
          <a:lstStyle/>
          <a:p>
            <a:pPr>
              <a:spcAft>
                <a:spcPts val="600"/>
              </a:spcAft>
            </a:pPr>
            <a:r>
              <a:rPr lang="en-US" sz="1200" u="sng" dirty="0">
                <a:latin typeface="Arial Nova" panose="020B0504020202020204" pitchFamily="34" charset="0"/>
              </a:rPr>
              <a:t>Informal document</a:t>
            </a:r>
            <a:r>
              <a:rPr lang="en-US" sz="1200" dirty="0">
                <a:latin typeface="Arial Nova" panose="020B0504020202020204" pitchFamily="34" charset="0"/>
              </a:rPr>
              <a:t> </a:t>
            </a:r>
            <a:r>
              <a:rPr lang="en-US" sz="1200" b="1" dirty="0">
                <a:latin typeface="Arial Nova" panose="020B0504020202020204" pitchFamily="34" charset="0"/>
              </a:rPr>
              <a:t>GRVA-08-19</a:t>
            </a:r>
            <a:br>
              <a:rPr lang="en-US" sz="1200" dirty="0">
                <a:latin typeface="Arial Nova" panose="020B0504020202020204" pitchFamily="34" charset="0"/>
              </a:rPr>
            </a:br>
            <a:r>
              <a:rPr lang="en-US" sz="1200" dirty="0">
                <a:latin typeface="Arial Nova" panose="020B0504020202020204" pitchFamily="34" charset="0"/>
              </a:rPr>
              <a:t>8th GRVA session, 14-16 December 2020</a:t>
            </a:r>
            <a:br>
              <a:rPr lang="en-US" sz="1200" dirty="0">
                <a:latin typeface="Arial Nova" panose="020B0504020202020204" pitchFamily="34" charset="0"/>
              </a:rPr>
            </a:br>
            <a:r>
              <a:rPr lang="en-US" sz="1200" dirty="0">
                <a:latin typeface="Arial Nova" panose="020B0504020202020204" pitchFamily="34" charset="0"/>
              </a:rPr>
              <a:t>Agenda item 3(a)</a:t>
            </a:r>
          </a:p>
        </p:txBody>
      </p:sp>
    </p:spTree>
    <p:extLst>
      <p:ext uri="{BB962C8B-B14F-4D97-AF65-F5344CB8AC3E}">
        <p14:creationId xmlns:p14="http://schemas.microsoft.com/office/powerpoint/2010/main" val="247884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377E01-66F6-4079-91D9-E8AA5F9791D2}"/>
              </a:ext>
            </a:extLst>
          </p:cNvPr>
          <p:cNvSpPr>
            <a:spLocks noGrp="1"/>
          </p:cNvSpPr>
          <p:nvPr>
            <p:ph type="title"/>
          </p:nvPr>
        </p:nvSpPr>
        <p:spPr/>
        <p:txBody>
          <a:bodyPr/>
          <a:lstStyle/>
          <a:p>
            <a:r>
              <a:rPr lang="en-US" dirty="0"/>
              <a:t>Documentation</a:t>
            </a:r>
          </a:p>
        </p:txBody>
      </p:sp>
      <p:sp>
        <p:nvSpPr>
          <p:cNvPr id="5" name="Content Placeholder 4">
            <a:extLst>
              <a:ext uri="{FF2B5EF4-FFF2-40B4-BE49-F238E27FC236}">
                <a16:creationId xmlns:a16="http://schemas.microsoft.com/office/drawing/2014/main" id="{9C90796B-5275-4153-B66D-61639E8E22A1}"/>
              </a:ext>
            </a:extLst>
          </p:cNvPr>
          <p:cNvSpPr>
            <a:spLocks noGrp="1"/>
          </p:cNvSpPr>
          <p:nvPr>
            <p:ph idx="1"/>
          </p:nvPr>
        </p:nvSpPr>
        <p:spPr>
          <a:xfrm>
            <a:off x="548640" y="1188720"/>
            <a:ext cx="10900410" cy="4937760"/>
          </a:xfrm>
        </p:spPr>
        <p:txBody>
          <a:bodyPr/>
          <a:lstStyle/>
          <a:p>
            <a:r>
              <a:rPr lang="en-US" dirty="0"/>
              <a:t>FRAV has developed two documentation tools to support work</a:t>
            </a:r>
          </a:p>
          <a:p>
            <a:pPr lvl="1"/>
            <a:r>
              <a:rPr lang="en-US" dirty="0"/>
              <a:t>Document 4: Record of discussions and decisions</a:t>
            </a:r>
          </a:p>
          <a:p>
            <a:pPr lvl="1"/>
            <a:r>
              <a:rPr lang="en-US" dirty="0"/>
              <a:t>Document 5: Working text based on interim consensus and current draft provisions</a:t>
            </a:r>
          </a:p>
          <a:p>
            <a:r>
              <a:rPr lang="en-US" dirty="0"/>
              <a:t>Tools for documentation only—FRAV will prepare eventual proposals as separate documents based on Documents 4 and 5</a:t>
            </a:r>
          </a:p>
          <a:p>
            <a:r>
              <a:rPr lang="en-US" dirty="0"/>
              <a:t>FRAV intends to prepare submission(s) for February GRVA session</a:t>
            </a:r>
          </a:p>
          <a:p>
            <a:pPr lvl="1"/>
            <a:r>
              <a:rPr lang="en-US" dirty="0"/>
              <a:t>Explanation of strategy to enable safety requirements applicable to any ADS configuration (i.e., regardless of individual ADS ODD)</a:t>
            </a:r>
          </a:p>
          <a:p>
            <a:pPr lvl="1"/>
            <a:r>
              <a:rPr lang="en-US" dirty="0"/>
              <a:t>Update on topics identified as basis for elaborating requirements</a:t>
            </a:r>
          </a:p>
          <a:p>
            <a:pPr lvl="1"/>
            <a:r>
              <a:rPr lang="en-US" dirty="0"/>
              <a:t>Update on efforts to define criteria and methods for validating criteria</a:t>
            </a:r>
          </a:p>
          <a:p>
            <a:pPr lvl="1"/>
            <a:r>
              <a:rPr lang="en-US" dirty="0"/>
              <a:t>Expectations for deliverables</a:t>
            </a:r>
          </a:p>
        </p:txBody>
      </p:sp>
    </p:spTree>
    <p:extLst>
      <p:ext uri="{BB962C8B-B14F-4D97-AF65-F5344CB8AC3E}">
        <p14:creationId xmlns:p14="http://schemas.microsoft.com/office/powerpoint/2010/main" val="2224459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3E62-18DB-47DB-B13D-1FE149D10711}"/>
              </a:ext>
            </a:extLst>
          </p:cNvPr>
          <p:cNvSpPr>
            <a:spLocks noGrp="1"/>
          </p:cNvSpPr>
          <p:nvPr>
            <p:ph type="title"/>
          </p:nvPr>
        </p:nvSpPr>
        <p:spPr/>
        <p:txBody>
          <a:bodyPr anchor="ctr"/>
          <a:lstStyle/>
          <a:p>
            <a:pPr algn="ctr"/>
            <a:r>
              <a:rPr lang="en-US" dirty="0">
                <a:solidFill>
                  <a:srgbClr val="5B92E5"/>
                </a:solidFill>
              </a:rPr>
              <a:t>Thank you for your attention</a:t>
            </a:r>
          </a:p>
        </p:txBody>
      </p:sp>
      <p:sp>
        <p:nvSpPr>
          <p:cNvPr id="3" name="Text Placeholder 2">
            <a:extLst>
              <a:ext uri="{FF2B5EF4-FFF2-40B4-BE49-F238E27FC236}">
                <a16:creationId xmlns:a16="http://schemas.microsoft.com/office/drawing/2014/main" id="{1949BA2D-A622-448D-8E30-CD36C2BFDE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364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94ACAF-07B2-49D7-A514-D2B9582CADA1}"/>
              </a:ext>
            </a:extLst>
          </p:cNvPr>
          <p:cNvSpPr>
            <a:spLocks noGrp="1"/>
          </p:cNvSpPr>
          <p:nvPr>
            <p:ph type="title"/>
          </p:nvPr>
        </p:nvSpPr>
        <p:spPr/>
        <p:txBody>
          <a:bodyPr/>
          <a:lstStyle/>
          <a:p>
            <a:r>
              <a:rPr lang="en-US" dirty="0"/>
              <a:t>FRAV Sessions</a:t>
            </a:r>
          </a:p>
        </p:txBody>
      </p:sp>
      <p:sp>
        <p:nvSpPr>
          <p:cNvPr id="5" name="Content Placeholder 4">
            <a:extLst>
              <a:ext uri="{FF2B5EF4-FFF2-40B4-BE49-F238E27FC236}">
                <a16:creationId xmlns:a16="http://schemas.microsoft.com/office/drawing/2014/main" id="{FE4D8C26-8091-412A-9B26-B2E5E259271E}"/>
              </a:ext>
            </a:extLst>
          </p:cNvPr>
          <p:cNvSpPr>
            <a:spLocks noGrp="1"/>
          </p:cNvSpPr>
          <p:nvPr>
            <p:ph idx="1"/>
          </p:nvPr>
        </p:nvSpPr>
        <p:spPr>
          <a:xfrm>
            <a:off x="548640" y="1188720"/>
            <a:ext cx="10515600" cy="5421630"/>
          </a:xfrm>
        </p:spPr>
        <p:txBody>
          <a:bodyPr>
            <a:normAutofit/>
          </a:bodyPr>
          <a:lstStyle/>
          <a:p>
            <a:r>
              <a:rPr lang="en-US" dirty="0"/>
              <a:t>Eight sessions held to date</a:t>
            </a:r>
          </a:p>
          <a:p>
            <a:pPr lvl="1"/>
            <a:r>
              <a:rPr lang="en-US" dirty="0"/>
              <a:t>Last session held on 8 December</a:t>
            </a:r>
          </a:p>
          <a:p>
            <a:pPr lvl="1"/>
            <a:r>
              <a:rPr lang="en-US" dirty="0"/>
              <a:t>Next session scheduled for 12 January</a:t>
            </a:r>
          </a:p>
          <a:p>
            <a:r>
              <a:rPr lang="en-US" dirty="0"/>
              <a:t>About 80-90 participants per session</a:t>
            </a:r>
          </a:p>
          <a:p>
            <a:pPr lvl="1"/>
            <a:r>
              <a:rPr lang="en-US" dirty="0"/>
              <a:t>Excellent engagement during the sessions</a:t>
            </a:r>
          </a:p>
          <a:p>
            <a:pPr lvl="1"/>
            <a:r>
              <a:rPr lang="en-US" dirty="0"/>
              <a:t>Diverse expertise contributing to robust discussions</a:t>
            </a:r>
          </a:p>
          <a:p>
            <a:r>
              <a:rPr lang="en-US" dirty="0"/>
              <a:t>Agreed on strategy to enable safety requirements applicable to any ADS configuration</a:t>
            </a:r>
          </a:p>
          <a:p>
            <a:pPr lvl="1"/>
            <a:r>
              <a:rPr lang="en-US" dirty="0"/>
              <a:t>Baseline requirements covering all aspects of safety</a:t>
            </a:r>
          </a:p>
          <a:p>
            <a:pPr lvl="1"/>
            <a:r>
              <a:rPr lang="en-US" dirty="0"/>
              <a:t>Application of requirements dependent upon individual ADS intended uses and limitations</a:t>
            </a:r>
          </a:p>
          <a:p>
            <a:pPr lvl="1"/>
            <a:r>
              <a:rPr lang="en-US" dirty="0"/>
              <a:t>Understanding of individual ADS enabled by uniform approach to ADS description, including measurable/verifiable ODD boundaries</a:t>
            </a:r>
          </a:p>
        </p:txBody>
      </p:sp>
    </p:spTree>
    <p:extLst>
      <p:ext uri="{BB962C8B-B14F-4D97-AF65-F5344CB8AC3E}">
        <p14:creationId xmlns:p14="http://schemas.microsoft.com/office/powerpoint/2010/main" val="253003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20590-9571-4D52-B206-16F9F48B0547}"/>
              </a:ext>
            </a:extLst>
          </p:cNvPr>
          <p:cNvSpPr>
            <a:spLocks noGrp="1"/>
          </p:cNvSpPr>
          <p:nvPr>
            <p:ph type="title"/>
          </p:nvPr>
        </p:nvSpPr>
        <p:spPr>
          <a:xfrm>
            <a:off x="457200" y="1"/>
            <a:ext cx="8229600" cy="731520"/>
          </a:xfrm>
        </p:spPr>
        <p:txBody>
          <a:bodyPr>
            <a:normAutofit/>
          </a:bodyPr>
          <a:lstStyle/>
          <a:p>
            <a:r>
              <a:rPr lang="en-US" dirty="0"/>
              <a:t>Review of FRAV Points of Consensus </a:t>
            </a:r>
            <a:r>
              <a:rPr lang="en-US" sz="1800" dirty="0"/>
              <a:t>(1/2)</a:t>
            </a:r>
            <a:endParaRPr lang="en-US" dirty="0"/>
          </a:p>
        </p:txBody>
      </p:sp>
      <p:sp>
        <p:nvSpPr>
          <p:cNvPr id="6" name="Content Placeholder 5">
            <a:extLst>
              <a:ext uri="{FF2B5EF4-FFF2-40B4-BE49-F238E27FC236}">
                <a16:creationId xmlns:a16="http://schemas.microsoft.com/office/drawing/2014/main" id="{185F2E84-5F4C-4CD1-95AB-4C21F1CF9631}"/>
              </a:ext>
            </a:extLst>
          </p:cNvPr>
          <p:cNvSpPr>
            <a:spLocks noGrp="1"/>
          </p:cNvSpPr>
          <p:nvPr>
            <p:ph idx="1"/>
          </p:nvPr>
        </p:nvSpPr>
        <p:spPr/>
        <p:txBody>
          <a:bodyPr>
            <a:normAutofit/>
          </a:bodyPr>
          <a:lstStyle/>
          <a:p>
            <a:pPr marL="342900" indent="-342900">
              <a:lnSpc>
                <a:spcPct val="120000"/>
              </a:lnSpc>
              <a:spcBef>
                <a:spcPts val="0"/>
              </a:spcBef>
              <a:buFont typeface="+mj-lt"/>
              <a:buAutoNum type="arabicPeriod"/>
            </a:pPr>
            <a:r>
              <a:rPr lang="en-US" sz="1400" dirty="0"/>
              <a:t>“</a:t>
            </a:r>
            <a:r>
              <a:rPr lang="en-US" sz="1400" i="1" dirty="0"/>
              <a:t>Automated Driving System</a:t>
            </a:r>
            <a:r>
              <a:rPr lang="en-US" sz="1400" dirty="0"/>
              <a:t>” (ADS) means the hardware and software that are collectively capable of operating a vehicle on a sustained basis.</a:t>
            </a:r>
          </a:p>
          <a:p>
            <a:pPr marL="342900" indent="-342900">
              <a:lnSpc>
                <a:spcPct val="120000"/>
              </a:lnSpc>
              <a:spcBef>
                <a:spcPts val="0"/>
              </a:spcBef>
              <a:buFont typeface="+mj-lt"/>
              <a:buAutoNum type="arabicPeriod"/>
            </a:pPr>
            <a:r>
              <a:rPr lang="en-US" sz="1400" dirty="0"/>
              <a:t>FRAV requirements specifically regard the ADS and its performance in the operation of a vehicle.</a:t>
            </a:r>
          </a:p>
          <a:p>
            <a:pPr marL="342900" indent="-342900">
              <a:lnSpc>
                <a:spcPct val="120000"/>
              </a:lnSpc>
              <a:spcBef>
                <a:spcPts val="0"/>
              </a:spcBef>
              <a:buFont typeface="+mj-lt"/>
              <a:buAutoNum type="arabicPeriod"/>
            </a:pPr>
            <a:r>
              <a:rPr lang="en-US" sz="1400" dirty="0"/>
              <a:t>Operational Design Domain (ODD) refers to the operating conditions under which an ADS is designed to function.</a:t>
            </a:r>
          </a:p>
          <a:p>
            <a:pPr marL="342900" indent="-342900">
              <a:lnSpc>
                <a:spcPct val="120000"/>
              </a:lnSpc>
              <a:spcBef>
                <a:spcPts val="0"/>
              </a:spcBef>
              <a:buFont typeface="+mj-lt"/>
              <a:buAutoNum type="arabicPeriod"/>
            </a:pPr>
            <a:r>
              <a:rPr lang="en-US" sz="1400" dirty="0"/>
              <a:t>ADS may be designed to function under more than one discrete set of operating conditions (i.e., more than one ODD).</a:t>
            </a:r>
          </a:p>
          <a:p>
            <a:pPr marL="342900" indent="-342900">
              <a:lnSpc>
                <a:spcPct val="120000"/>
              </a:lnSpc>
              <a:spcBef>
                <a:spcPts val="0"/>
              </a:spcBef>
              <a:buFont typeface="+mj-lt"/>
              <a:buAutoNum type="arabicPeriod"/>
            </a:pPr>
            <a:r>
              <a:rPr lang="en-US" sz="1400" dirty="0"/>
              <a:t>“</a:t>
            </a:r>
            <a:r>
              <a:rPr lang="en-US" sz="1400" i="1" dirty="0"/>
              <a:t>(ADS) feature</a:t>
            </a:r>
            <a:r>
              <a:rPr lang="en-US" sz="1400" dirty="0"/>
              <a:t>”</a:t>
            </a:r>
            <a:r>
              <a:rPr lang="en-US" sz="1400" i="1" dirty="0"/>
              <a:t> </a:t>
            </a:r>
            <a:r>
              <a:rPr lang="en-US" sz="1400" dirty="0"/>
              <a:t>means an application of ADS hardware and software designed specifically for use within an ODD.</a:t>
            </a:r>
          </a:p>
          <a:p>
            <a:pPr marL="342900" indent="-342900">
              <a:lnSpc>
                <a:spcPct val="120000"/>
              </a:lnSpc>
              <a:spcBef>
                <a:spcPts val="0"/>
              </a:spcBef>
              <a:buFont typeface="+mj-lt"/>
              <a:buAutoNum type="arabicPeriod"/>
            </a:pPr>
            <a:r>
              <a:rPr lang="en-US" sz="1400" dirty="0"/>
              <a:t>An ADS may have one or more features as defined by their unique ODD.</a:t>
            </a:r>
          </a:p>
          <a:p>
            <a:pPr marL="342900" indent="-342900">
              <a:lnSpc>
                <a:spcPct val="120000"/>
              </a:lnSpc>
              <a:spcBef>
                <a:spcPts val="0"/>
              </a:spcBef>
              <a:buFont typeface="+mj-lt"/>
              <a:buAutoNum type="arabicPeriod"/>
            </a:pPr>
            <a:r>
              <a:rPr lang="en-US" sz="1400" dirty="0"/>
              <a:t>“</a:t>
            </a:r>
            <a:r>
              <a:rPr lang="en-US" sz="1400" i="1" dirty="0"/>
              <a:t>Operational Design Domain</a:t>
            </a:r>
            <a:r>
              <a:rPr lang="en-US" sz="1400" dirty="0"/>
              <a:t>”</a:t>
            </a:r>
            <a:r>
              <a:rPr lang="en-US" sz="1400" i="1" dirty="0"/>
              <a:t> </a:t>
            </a:r>
            <a:r>
              <a:rPr lang="en-US" sz="1400" dirty="0"/>
              <a:t>means the operating conditions under which an ADS feature is specifically designed to function.</a:t>
            </a:r>
          </a:p>
          <a:p>
            <a:pPr marL="342900" indent="-342900">
              <a:lnSpc>
                <a:spcPct val="120000"/>
              </a:lnSpc>
              <a:spcBef>
                <a:spcPts val="0"/>
              </a:spcBef>
              <a:buFont typeface="+mj-lt"/>
              <a:buAutoNum type="arabicPeriod"/>
            </a:pPr>
            <a:r>
              <a:rPr lang="en-US" sz="1400" dirty="0"/>
              <a:t>In operation, the ADS continuously controls the vehicle motion, monitors the vehicle environment, interacts with other road users, and determines responses to road and traffic conditions (collectively known as the Dynamic Driving Task (DDT)).</a:t>
            </a:r>
          </a:p>
          <a:p>
            <a:pPr marL="342900" indent="-342900">
              <a:lnSpc>
                <a:spcPct val="120000"/>
              </a:lnSpc>
              <a:spcBef>
                <a:spcPts val="0"/>
              </a:spcBef>
              <a:buFont typeface="+mj-lt"/>
              <a:buAutoNum type="arabicPeriod"/>
            </a:pPr>
            <a:r>
              <a:rPr lang="en-US" sz="1400" dirty="0"/>
              <a:t>The ADS has functions that collectively perform the entire DDT while the ADS is in use.</a:t>
            </a:r>
          </a:p>
          <a:p>
            <a:pPr marL="342900" indent="-342900">
              <a:lnSpc>
                <a:spcPct val="120000"/>
              </a:lnSpc>
              <a:spcBef>
                <a:spcPts val="0"/>
              </a:spcBef>
              <a:buFont typeface="+mj-lt"/>
              <a:buAutoNum type="arabicPeriod"/>
            </a:pPr>
            <a:r>
              <a:rPr lang="en-US" sz="1400" dirty="0"/>
              <a:t>The ADS monitors the functions and safely manages failure modes when detected.</a:t>
            </a:r>
          </a:p>
          <a:p>
            <a:pPr marL="342900" indent="-342900">
              <a:lnSpc>
                <a:spcPct val="120000"/>
              </a:lnSpc>
              <a:spcBef>
                <a:spcPts val="0"/>
              </a:spcBef>
              <a:buFont typeface="+mj-lt"/>
              <a:buAutoNum type="arabicPeriod"/>
            </a:pPr>
            <a:r>
              <a:rPr lang="en-US" sz="1400" dirty="0"/>
              <a:t>The ADS functions enable the features to operate the vehicle within the ODD of the feature.</a:t>
            </a:r>
          </a:p>
          <a:p>
            <a:pPr marL="342900" indent="-342900">
              <a:lnSpc>
                <a:spcPct val="120000"/>
              </a:lnSpc>
              <a:spcBef>
                <a:spcPts val="0"/>
              </a:spcBef>
              <a:buFont typeface="+mj-lt"/>
              <a:buAutoNum type="arabicPeriod"/>
            </a:pPr>
            <a:r>
              <a:rPr lang="en-US" sz="1400" dirty="0"/>
              <a:t>An ADS feature may use all or some of the functions of the ADS.</a:t>
            </a:r>
          </a:p>
          <a:p>
            <a:pPr marL="342900" indent="-342900">
              <a:lnSpc>
                <a:spcPct val="120000"/>
              </a:lnSpc>
              <a:spcBef>
                <a:spcPts val="0"/>
              </a:spcBef>
              <a:buFont typeface="+mj-lt"/>
              <a:buAutoNum type="arabicPeriod"/>
            </a:pPr>
            <a:r>
              <a:rPr lang="en-US" sz="1400" dirty="0"/>
              <a:t>ADS features may share ADS functions.</a:t>
            </a:r>
          </a:p>
          <a:p>
            <a:pPr marL="342900" indent="-342900">
              <a:lnSpc>
                <a:spcPct val="120000"/>
              </a:lnSpc>
              <a:spcBef>
                <a:spcPts val="0"/>
              </a:spcBef>
              <a:buFont typeface="+mj-lt"/>
              <a:buAutoNum type="arabicPeriod"/>
            </a:pPr>
            <a:r>
              <a:rPr lang="en-US" sz="1400" dirty="0"/>
              <a:t>An ADS should be assessed based on its intended use(s) and limitations on the use of its features.</a:t>
            </a:r>
          </a:p>
          <a:p>
            <a:pPr marL="342900" indent="-342900">
              <a:lnSpc>
                <a:spcPct val="120000"/>
              </a:lnSpc>
              <a:spcBef>
                <a:spcPts val="0"/>
              </a:spcBef>
              <a:buFont typeface="+mj-lt"/>
              <a:buAutoNum type="arabicPeriod"/>
            </a:pPr>
            <a:r>
              <a:rPr lang="en-US" sz="1400" dirty="0"/>
              <a:t>ADS requirements should be technology-neutral and performance-based.</a:t>
            </a:r>
          </a:p>
        </p:txBody>
      </p:sp>
    </p:spTree>
    <p:extLst>
      <p:ext uri="{BB962C8B-B14F-4D97-AF65-F5344CB8AC3E}">
        <p14:creationId xmlns:p14="http://schemas.microsoft.com/office/powerpoint/2010/main" val="174271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20590-9571-4D52-B206-16F9F48B0547}"/>
              </a:ext>
            </a:extLst>
          </p:cNvPr>
          <p:cNvSpPr>
            <a:spLocks noGrp="1"/>
          </p:cNvSpPr>
          <p:nvPr>
            <p:ph type="title"/>
          </p:nvPr>
        </p:nvSpPr>
        <p:spPr/>
        <p:txBody>
          <a:bodyPr>
            <a:normAutofit/>
          </a:bodyPr>
          <a:lstStyle/>
          <a:p>
            <a:r>
              <a:rPr lang="en-US" dirty="0"/>
              <a:t>Review of FRAV Points of Consensus </a:t>
            </a:r>
            <a:r>
              <a:rPr kumimoji="0" lang="en-US" sz="1800" b="0" i="0" u="none" strike="noStrike" kern="1200" cap="none" spc="0" normalizeH="0" baseline="0" noProof="0" dirty="0">
                <a:ln>
                  <a:noFill/>
                </a:ln>
                <a:effectLst/>
                <a:uLnTx/>
                <a:uFillTx/>
                <a:latin typeface="Arial Nova Light" panose="020B0304020202020204" pitchFamily="34" charset="0"/>
                <a:ea typeface="+mj-ea"/>
                <a:cs typeface="+mj-cs"/>
              </a:rPr>
              <a:t>(</a:t>
            </a:r>
            <a:r>
              <a:rPr lang="en-US" sz="1800" dirty="0"/>
              <a:t>2/2</a:t>
            </a:r>
            <a:r>
              <a:rPr kumimoji="0" lang="en-US" sz="1800" b="0" i="0" u="none" strike="noStrike" kern="1200" cap="none" spc="0" normalizeH="0" baseline="0" noProof="0" dirty="0">
                <a:ln>
                  <a:noFill/>
                </a:ln>
                <a:effectLst/>
                <a:uLnTx/>
                <a:uFillTx/>
                <a:latin typeface="Arial Nova Light" panose="020B0304020202020204" pitchFamily="34" charset="0"/>
                <a:ea typeface="+mj-ea"/>
                <a:cs typeface="+mj-cs"/>
              </a:rPr>
              <a:t>)</a:t>
            </a:r>
            <a:endParaRPr lang="en-US" dirty="0"/>
          </a:p>
        </p:txBody>
      </p:sp>
      <p:sp>
        <p:nvSpPr>
          <p:cNvPr id="6" name="Content Placeholder 5">
            <a:extLst>
              <a:ext uri="{FF2B5EF4-FFF2-40B4-BE49-F238E27FC236}">
                <a16:creationId xmlns:a16="http://schemas.microsoft.com/office/drawing/2014/main" id="{185F2E84-5F4C-4CD1-95AB-4C21F1CF9631}"/>
              </a:ext>
            </a:extLst>
          </p:cNvPr>
          <p:cNvSpPr>
            <a:spLocks noGrp="1"/>
          </p:cNvSpPr>
          <p:nvPr>
            <p:ph idx="1"/>
          </p:nvPr>
        </p:nvSpPr>
        <p:spPr/>
        <p:txBody>
          <a:bodyPr>
            <a:normAutofit/>
          </a:bodyPr>
          <a:lstStyle/>
          <a:p>
            <a:pPr marL="342900" indent="-342900">
              <a:lnSpc>
                <a:spcPct val="120000"/>
              </a:lnSpc>
              <a:spcBef>
                <a:spcPts val="0"/>
              </a:spcBef>
              <a:buFont typeface="+mj-lt"/>
              <a:buAutoNum type="arabicPeriod" startAt="16"/>
            </a:pPr>
            <a:r>
              <a:rPr lang="en-US" sz="1400" dirty="0"/>
              <a:t>ADS requirements should be applicable across the anticipated diversity of configurations (i.e., features and functions).</a:t>
            </a:r>
          </a:p>
          <a:p>
            <a:pPr marL="342900" indent="-342900">
              <a:lnSpc>
                <a:spcPct val="120000"/>
              </a:lnSpc>
              <a:spcBef>
                <a:spcPts val="0"/>
              </a:spcBef>
              <a:buFont typeface="+mj-lt"/>
              <a:buAutoNum type="arabicPeriod" startAt="16"/>
            </a:pPr>
            <a:r>
              <a:rPr lang="en-US" sz="1400" dirty="0"/>
              <a:t>ADS assessments require information specific to the configuration of the ADS (i.e., features, functions, ODD, other usage specifications).</a:t>
            </a:r>
          </a:p>
          <a:p>
            <a:pPr marL="342900" indent="-342900">
              <a:lnSpc>
                <a:spcPct val="120000"/>
              </a:lnSpc>
              <a:spcBef>
                <a:spcPts val="0"/>
              </a:spcBef>
              <a:buFont typeface="+mj-lt"/>
              <a:buAutoNum type="arabicPeriod" startAt="16"/>
            </a:pPr>
            <a:r>
              <a:rPr lang="en-US" sz="1400" dirty="0"/>
              <a:t>Manufacturers provide the information specific to the ADS design and intended uses.</a:t>
            </a:r>
          </a:p>
          <a:p>
            <a:pPr marL="342900" indent="-342900">
              <a:lnSpc>
                <a:spcPct val="120000"/>
              </a:lnSpc>
              <a:spcBef>
                <a:spcPts val="0"/>
              </a:spcBef>
              <a:buFont typeface="+mj-lt"/>
              <a:buAutoNum type="arabicPeriod" startAt="16"/>
            </a:pPr>
            <a:r>
              <a:rPr lang="en-US" sz="1400" dirty="0"/>
              <a:t>FRAV will define mandatory requirements for ADS descriptions (i.e., ODD elements, other usage specifications).</a:t>
            </a:r>
          </a:p>
          <a:p>
            <a:pPr marL="342900" indent="-342900">
              <a:lnSpc>
                <a:spcPct val="120000"/>
              </a:lnSpc>
              <a:spcBef>
                <a:spcPts val="0"/>
              </a:spcBef>
              <a:buFont typeface="+mj-lt"/>
              <a:buAutoNum type="arabicPeriod" startAt="16"/>
            </a:pPr>
            <a:r>
              <a:rPr lang="en-US" sz="1400" dirty="0"/>
              <a:t>The manufacturer description of the ADS provides a means to determine the application of the ADS performance requirements.</a:t>
            </a:r>
          </a:p>
          <a:p>
            <a:pPr marL="342900" indent="-342900">
              <a:lnSpc>
                <a:spcPct val="120000"/>
              </a:lnSpc>
              <a:spcBef>
                <a:spcPts val="0"/>
              </a:spcBef>
              <a:buFont typeface="+mj-lt"/>
              <a:buAutoNum type="arabicPeriod" startAt="16"/>
            </a:pPr>
            <a:r>
              <a:rPr lang="en-US" sz="1400" dirty="0"/>
              <a:t>The NATM process should begin with a review of the ADS description to verify fulfillment of the mandatory description requirements and to determine the application of the performance requirements.</a:t>
            </a:r>
          </a:p>
          <a:p>
            <a:pPr marL="342900" indent="-342900">
              <a:lnSpc>
                <a:spcPct val="120000"/>
              </a:lnSpc>
              <a:spcBef>
                <a:spcPts val="0"/>
              </a:spcBef>
              <a:buFont typeface="+mj-lt"/>
              <a:buAutoNum type="arabicPeriod" startAt="16"/>
            </a:pPr>
            <a:r>
              <a:rPr lang="en-US" sz="1400" dirty="0"/>
              <a:t>The ADS requirements should be derived from the following safety perspectives:</a:t>
            </a:r>
          </a:p>
          <a:p>
            <a:pPr lvl="1">
              <a:lnSpc>
                <a:spcPct val="120000"/>
              </a:lnSpc>
              <a:spcBef>
                <a:spcPts val="0"/>
              </a:spcBef>
            </a:pPr>
            <a:r>
              <a:rPr lang="en-US" sz="1400" dirty="0"/>
              <a:t>The ADS should drive safely.</a:t>
            </a:r>
          </a:p>
          <a:p>
            <a:pPr lvl="1">
              <a:lnSpc>
                <a:spcPct val="120000"/>
              </a:lnSpc>
              <a:spcBef>
                <a:spcPts val="0"/>
              </a:spcBef>
            </a:pPr>
            <a:r>
              <a:rPr lang="en-US" sz="1400" dirty="0"/>
              <a:t>The ADS should interact safely with the user.</a:t>
            </a:r>
          </a:p>
          <a:p>
            <a:pPr lvl="1">
              <a:lnSpc>
                <a:spcPct val="120000"/>
              </a:lnSpc>
              <a:spcBef>
                <a:spcPts val="0"/>
              </a:spcBef>
            </a:pPr>
            <a:r>
              <a:rPr lang="en-US" sz="1400" dirty="0"/>
              <a:t>The ADS should manage safety-critical situations.</a:t>
            </a:r>
          </a:p>
          <a:p>
            <a:pPr lvl="1">
              <a:lnSpc>
                <a:spcPct val="120000"/>
              </a:lnSpc>
              <a:spcBef>
                <a:spcPts val="0"/>
              </a:spcBef>
            </a:pPr>
            <a:r>
              <a:rPr lang="en-US" sz="1400" dirty="0"/>
              <a:t>The ADS should safely manage failure modes.</a:t>
            </a:r>
          </a:p>
          <a:p>
            <a:pPr lvl="1">
              <a:lnSpc>
                <a:spcPct val="120000"/>
              </a:lnSpc>
              <a:spcBef>
                <a:spcPts val="0"/>
              </a:spcBef>
            </a:pPr>
            <a:r>
              <a:rPr lang="en-US" sz="1400" dirty="0"/>
              <a:t>The ADS should maintain a safe operational state.</a:t>
            </a:r>
          </a:p>
          <a:p>
            <a:pPr marL="342900" indent="-342900">
              <a:lnSpc>
                <a:spcPct val="120000"/>
              </a:lnSpc>
              <a:spcBef>
                <a:spcPts val="0"/>
              </a:spcBef>
              <a:buFont typeface="+mj-lt"/>
              <a:buAutoNum type="arabicPeriod" startAt="16"/>
            </a:pPr>
            <a:endParaRPr lang="en-US" sz="1400" dirty="0"/>
          </a:p>
          <a:p>
            <a:pPr>
              <a:lnSpc>
                <a:spcPct val="120000"/>
              </a:lnSpc>
              <a:spcBef>
                <a:spcPts val="0"/>
              </a:spcBef>
            </a:pPr>
            <a:endParaRPr lang="en-US" sz="1400" dirty="0"/>
          </a:p>
        </p:txBody>
      </p:sp>
    </p:spTree>
    <p:extLst>
      <p:ext uri="{BB962C8B-B14F-4D97-AF65-F5344CB8AC3E}">
        <p14:creationId xmlns:p14="http://schemas.microsoft.com/office/powerpoint/2010/main" val="20881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D5B0B-A2DC-416F-B1B4-516965C9B48D}"/>
              </a:ext>
            </a:extLst>
          </p:cNvPr>
          <p:cNvSpPr>
            <a:spLocks noGrp="1"/>
          </p:cNvSpPr>
          <p:nvPr>
            <p:ph type="title"/>
          </p:nvPr>
        </p:nvSpPr>
        <p:spPr/>
        <p:txBody>
          <a:bodyPr/>
          <a:lstStyle/>
          <a:p>
            <a:r>
              <a:rPr lang="en-US" dirty="0"/>
              <a:t>Main Areas of Current Discussion</a:t>
            </a:r>
          </a:p>
        </p:txBody>
      </p:sp>
      <p:sp>
        <p:nvSpPr>
          <p:cNvPr id="5" name="Content Placeholder 4">
            <a:extLst>
              <a:ext uri="{FF2B5EF4-FFF2-40B4-BE49-F238E27FC236}">
                <a16:creationId xmlns:a16="http://schemas.microsoft.com/office/drawing/2014/main" id="{7B94FAAE-7895-4366-AB84-84491C6AED27}"/>
              </a:ext>
            </a:extLst>
          </p:cNvPr>
          <p:cNvSpPr>
            <a:spLocks noGrp="1"/>
          </p:cNvSpPr>
          <p:nvPr>
            <p:ph idx="1"/>
          </p:nvPr>
        </p:nvSpPr>
        <p:spPr>
          <a:xfrm>
            <a:off x="548640" y="1188719"/>
            <a:ext cx="10515600" cy="5431156"/>
          </a:xfrm>
        </p:spPr>
        <p:txBody>
          <a:bodyPr>
            <a:normAutofit/>
          </a:bodyPr>
          <a:lstStyle/>
          <a:p>
            <a:pPr>
              <a:spcBef>
                <a:spcPts val="400"/>
              </a:spcBef>
            </a:pPr>
            <a:r>
              <a:rPr lang="en-US" dirty="0"/>
              <a:t>Definitions</a:t>
            </a:r>
          </a:p>
          <a:p>
            <a:pPr lvl="1">
              <a:spcBef>
                <a:spcPts val="400"/>
              </a:spcBef>
            </a:pPr>
            <a:r>
              <a:rPr lang="en-US" dirty="0"/>
              <a:t>Especially “User” and variations on roles/responsibilities</a:t>
            </a:r>
          </a:p>
          <a:p>
            <a:pPr>
              <a:spcBef>
                <a:spcPts val="400"/>
              </a:spcBef>
            </a:pPr>
            <a:r>
              <a:rPr lang="en-US" dirty="0"/>
              <a:t>Principles for Overall Level of ADS Safety</a:t>
            </a:r>
          </a:p>
          <a:p>
            <a:pPr lvl="1">
              <a:spcBef>
                <a:spcPts val="400"/>
              </a:spcBef>
            </a:pPr>
            <a:r>
              <a:rPr lang="en-US" dirty="0"/>
              <a:t>Deployment in human-dominated traffic</a:t>
            </a:r>
          </a:p>
          <a:p>
            <a:pPr lvl="1">
              <a:spcBef>
                <a:spcPts val="400"/>
              </a:spcBef>
            </a:pPr>
            <a:r>
              <a:rPr lang="en-US" dirty="0"/>
              <a:t>Elimination of human errors in crash causation</a:t>
            </a:r>
          </a:p>
          <a:p>
            <a:pPr lvl="1">
              <a:spcBef>
                <a:spcPts val="400"/>
              </a:spcBef>
            </a:pPr>
            <a:r>
              <a:rPr lang="en-US" dirty="0"/>
              <a:t>Prevention of unreasonable new risks</a:t>
            </a:r>
          </a:p>
          <a:p>
            <a:pPr>
              <a:spcBef>
                <a:spcPts val="400"/>
              </a:spcBef>
            </a:pPr>
            <a:r>
              <a:rPr lang="en-US" dirty="0"/>
              <a:t>Top-Down Elaboration of Safety Requirements</a:t>
            </a:r>
          </a:p>
          <a:p>
            <a:pPr lvl="1">
              <a:spcBef>
                <a:spcPts val="400"/>
              </a:spcBef>
            </a:pPr>
            <a:r>
              <a:rPr lang="en-US" dirty="0"/>
              <a:t>Five starting points based on critical safety perspectives</a:t>
            </a:r>
          </a:p>
          <a:p>
            <a:pPr lvl="2">
              <a:spcBef>
                <a:spcPts val="400"/>
              </a:spcBef>
            </a:pPr>
            <a:r>
              <a:rPr lang="en-US" dirty="0"/>
              <a:t>ADS should drive safely</a:t>
            </a:r>
          </a:p>
          <a:p>
            <a:pPr lvl="2">
              <a:spcBef>
                <a:spcPts val="400"/>
              </a:spcBef>
            </a:pPr>
            <a:r>
              <a:rPr lang="en-US" dirty="0"/>
              <a:t>ADS should interact safely with the user</a:t>
            </a:r>
          </a:p>
          <a:p>
            <a:pPr lvl="2">
              <a:spcBef>
                <a:spcPts val="400"/>
              </a:spcBef>
            </a:pPr>
            <a:r>
              <a:rPr lang="en-US" dirty="0"/>
              <a:t>ADS should manage safety-critical situations</a:t>
            </a:r>
          </a:p>
          <a:p>
            <a:pPr lvl="2">
              <a:spcBef>
                <a:spcPts val="400"/>
              </a:spcBef>
            </a:pPr>
            <a:r>
              <a:rPr lang="en-US" dirty="0"/>
              <a:t>ADS should safely manage failure modes</a:t>
            </a:r>
          </a:p>
          <a:p>
            <a:pPr lvl="2">
              <a:spcBef>
                <a:spcPts val="400"/>
              </a:spcBef>
            </a:pPr>
            <a:r>
              <a:rPr lang="en-US" dirty="0"/>
              <a:t>ADS should maintain a safe operational state</a:t>
            </a:r>
          </a:p>
          <a:p>
            <a:pPr lvl="1">
              <a:spcBef>
                <a:spcPts val="400"/>
              </a:spcBef>
            </a:pPr>
            <a:r>
              <a:rPr lang="en-US" dirty="0"/>
              <a:t>40 subtopics identified for detailed discussion</a:t>
            </a:r>
          </a:p>
        </p:txBody>
      </p:sp>
      <p:pic>
        <p:nvPicPr>
          <p:cNvPr id="9" name="Picture 8">
            <a:extLst>
              <a:ext uri="{FF2B5EF4-FFF2-40B4-BE49-F238E27FC236}">
                <a16:creationId xmlns:a16="http://schemas.microsoft.com/office/drawing/2014/main" id="{9FE8A5BA-CB83-4ABB-A1CF-78BC9B2BC59B}"/>
              </a:ext>
            </a:extLst>
          </p:cNvPr>
          <p:cNvPicPr>
            <a:picLocks noChangeAspect="1"/>
          </p:cNvPicPr>
          <p:nvPr/>
        </p:nvPicPr>
        <p:blipFill>
          <a:blip r:embed="rId2"/>
          <a:stretch>
            <a:fillRect/>
          </a:stretch>
        </p:blipFill>
        <p:spPr>
          <a:xfrm>
            <a:off x="8618060" y="2031682"/>
            <a:ext cx="3306757" cy="1986249"/>
          </a:xfrm>
          <a:prstGeom prst="rect">
            <a:avLst/>
          </a:prstGeom>
        </p:spPr>
      </p:pic>
    </p:spTree>
    <p:extLst>
      <p:ext uri="{BB962C8B-B14F-4D97-AF65-F5344CB8AC3E}">
        <p14:creationId xmlns:p14="http://schemas.microsoft.com/office/powerpoint/2010/main" val="4237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71A6A-C7FB-438B-8F05-C9FF6978950D}"/>
              </a:ext>
            </a:extLst>
          </p:cNvPr>
          <p:cNvSpPr>
            <a:spLocks noGrp="1"/>
          </p:cNvSpPr>
          <p:nvPr>
            <p:ph type="title"/>
          </p:nvPr>
        </p:nvSpPr>
        <p:spPr/>
        <p:txBody>
          <a:bodyPr>
            <a:normAutofit/>
          </a:bodyPr>
          <a:lstStyle/>
          <a:p>
            <a:r>
              <a:rPr lang="en-US" dirty="0"/>
              <a:t>Overall Level of Safety</a:t>
            </a:r>
          </a:p>
        </p:txBody>
      </p:sp>
      <p:sp>
        <p:nvSpPr>
          <p:cNvPr id="7" name="TextBox 6">
            <a:extLst>
              <a:ext uri="{FF2B5EF4-FFF2-40B4-BE49-F238E27FC236}">
                <a16:creationId xmlns:a16="http://schemas.microsoft.com/office/drawing/2014/main" id="{7FA30E36-2F5B-4C77-97A3-65EE34A70EE4}"/>
              </a:ext>
            </a:extLst>
          </p:cNvPr>
          <p:cNvSpPr txBox="1"/>
          <p:nvPr/>
        </p:nvSpPr>
        <p:spPr>
          <a:xfrm>
            <a:off x="435319" y="1105163"/>
            <a:ext cx="11321361" cy="1477328"/>
          </a:xfrm>
          <a:prstGeom prst="rect">
            <a:avLst/>
          </a:prstGeom>
          <a:noFill/>
          <a:ln w="38100">
            <a:solidFill>
              <a:schemeClr val="accent1"/>
            </a:solidFill>
          </a:ln>
        </p:spPr>
        <p:txBody>
          <a:bodyPr wrap="square" tIns="182880" bIns="182880" rtlCol="0">
            <a:spAutoFit/>
          </a:bodyPr>
          <a:lstStyle/>
          <a:p>
            <a:pPr algn="ctr">
              <a:spcBef>
                <a:spcPts val="600"/>
              </a:spcBef>
              <a:spcAft>
                <a:spcPts val="600"/>
              </a:spcAft>
            </a:pPr>
            <a:r>
              <a:rPr lang="en-US" sz="2400" b="1" dirty="0"/>
              <a:t>ADS performance should be consistent with safe human driving behaviors while avoiding human recognition, decision, and performance errors and </a:t>
            </a:r>
            <a:br>
              <a:rPr lang="en-US" sz="2400" b="1" dirty="0"/>
            </a:br>
            <a:r>
              <a:rPr lang="en-US" sz="2400" b="1" dirty="0"/>
              <a:t>the introduction of unreasonable ADS-specific risks.</a:t>
            </a:r>
          </a:p>
        </p:txBody>
      </p:sp>
      <p:pic>
        <p:nvPicPr>
          <p:cNvPr id="8" name="Picture 7">
            <a:extLst>
              <a:ext uri="{FF2B5EF4-FFF2-40B4-BE49-F238E27FC236}">
                <a16:creationId xmlns:a16="http://schemas.microsoft.com/office/drawing/2014/main" id="{50B1E3EC-15A9-4B0E-9950-5B5549BC6463}"/>
              </a:ext>
            </a:extLst>
          </p:cNvPr>
          <p:cNvPicPr>
            <a:picLocks noChangeAspect="1"/>
          </p:cNvPicPr>
          <p:nvPr/>
        </p:nvPicPr>
        <p:blipFill>
          <a:blip r:embed="rId2"/>
          <a:stretch>
            <a:fillRect/>
          </a:stretch>
        </p:blipFill>
        <p:spPr>
          <a:xfrm>
            <a:off x="3145734" y="3259557"/>
            <a:ext cx="3505200" cy="2009775"/>
          </a:xfrm>
          <a:prstGeom prst="rect">
            <a:avLst/>
          </a:prstGeom>
          <a:ln>
            <a:solidFill>
              <a:schemeClr val="accent1"/>
            </a:solidFill>
          </a:ln>
        </p:spPr>
      </p:pic>
      <p:pic>
        <p:nvPicPr>
          <p:cNvPr id="9" name="Content Placeholder 7">
            <a:extLst>
              <a:ext uri="{FF2B5EF4-FFF2-40B4-BE49-F238E27FC236}">
                <a16:creationId xmlns:a16="http://schemas.microsoft.com/office/drawing/2014/main" id="{8BA2F0B5-ED76-4FFC-BBFB-9F20C66A15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8863" y="2892845"/>
            <a:ext cx="2743200" cy="2743200"/>
          </a:xfrm>
          <a:prstGeom prst="rect">
            <a:avLst/>
          </a:prstGeom>
        </p:spPr>
      </p:pic>
      <p:sp>
        <p:nvSpPr>
          <p:cNvPr id="10" name="Content Placeholder 2">
            <a:extLst>
              <a:ext uri="{FF2B5EF4-FFF2-40B4-BE49-F238E27FC236}">
                <a16:creationId xmlns:a16="http://schemas.microsoft.com/office/drawing/2014/main" id="{72518A5C-747C-4CFA-B398-A56A402B506B}"/>
              </a:ext>
            </a:extLst>
          </p:cNvPr>
          <p:cNvSpPr txBox="1">
            <a:spLocks/>
          </p:cNvSpPr>
          <p:nvPr/>
        </p:nvSpPr>
        <p:spPr>
          <a:xfrm>
            <a:off x="6788097" y="2586802"/>
            <a:ext cx="4623683" cy="3734485"/>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ova"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dirty="0"/>
              <a:t>“Careful and competent human driver”</a:t>
            </a:r>
          </a:p>
          <a:p>
            <a:pPr lvl="1"/>
            <a:r>
              <a:rPr lang="en-US" dirty="0"/>
              <a:t>Build out data on human responses to traffic situations</a:t>
            </a:r>
          </a:p>
          <a:p>
            <a:pPr>
              <a:buFont typeface="Wingdings" panose="05000000000000000000" pitchFamily="2" charset="2"/>
              <a:buChar char="ü"/>
            </a:pPr>
            <a:r>
              <a:rPr lang="en-US" dirty="0"/>
              <a:t>“State-of-the-art” based on technological feasibility</a:t>
            </a:r>
          </a:p>
          <a:p>
            <a:pPr lvl="1"/>
            <a:r>
              <a:rPr lang="en-US" dirty="0"/>
              <a:t>Define technical parameters within range of optimal human behaviors</a:t>
            </a:r>
          </a:p>
          <a:p>
            <a:pPr>
              <a:buFont typeface="Wingdings" panose="05000000000000000000" pitchFamily="2" charset="2"/>
              <a:buChar char="ü"/>
            </a:pPr>
            <a:r>
              <a:rPr lang="en-US" dirty="0"/>
              <a:t>“Safety envelope”</a:t>
            </a:r>
          </a:p>
          <a:p>
            <a:pPr lvl="1"/>
            <a:r>
              <a:rPr lang="en-US" dirty="0"/>
              <a:t>Mathematical formulas based on technical parameters and conditions</a:t>
            </a:r>
          </a:p>
          <a:p>
            <a:pPr>
              <a:buFont typeface="Wingdings" panose="05000000000000000000" pitchFamily="2" charset="2"/>
              <a:buChar char="ü"/>
            </a:pPr>
            <a:r>
              <a:rPr lang="en-US" dirty="0"/>
              <a:t>Statistical “positive risk balance”</a:t>
            </a:r>
          </a:p>
          <a:p>
            <a:pPr lvl="1"/>
            <a:r>
              <a:rPr lang="en-US" dirty="0"/>
              <a:t>Optimal human behaviors omitting human errors</a:t>
            </a:r>
          </a:p>
        </p:txBody>
      </p:sp>
    </p:spTree>
    <p:extLst>
      <p:ext uri="{BB962C8B-B14F-4D97-AF65-F5344CB8AC3E}">
        <p14:creationId xmlns:p14="http://schemas.microsoft.com/office/powerpoint/2010/main" val="333081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EAF86-B9B3-47AF-9920-94B64B8BE8C1}"/>
              </a:ext>
            </a:extLst>
          </p:cNvPr>
          <p:cNvSpPr>
            <a:spLocks noGrp="1"/>
          </p:cNvSpPr>
          <p:nvPr>
            <p:ph type="title"/>
          </p:nvPr>
        </p:nvSpPr>
        <p:spPr>
          <a:xfrm>
            <a:off x="457200" y="1"/>
            <a:ext cx="8229600" cy="771524"/>
          </a:xfrm>
        </p:spPr>
        <p:txBody>
          <a:bodyPr>
            <a:normAutofit/>
          </a:bodyPr>
          <a:lstStyle/>
          <a:p>
            <a:r>
              <a:rPr lang="en-US" dirty="0"/>
              <a:t>FRAV Subtopics</a:t>
            </a:r>
          </a:p>
        </p:txBody>
      </p:sp>
      <p:sp>
        <p:nvSpPr>
          <p:cNvPr id="5" name="Content Placeholder 4">
            <a:extLst>
              <a:ext uri="{FF2B5EF4-FFF2-40B4-BE49-F238E27FC236}">
                <a16:creationId xmlns:a16="http://schemas.microsoft.com/office/drawing/2014/main" id="{10D65FD8-04F0-4723-97B6-1094C2B39C49}"/>
              </a:ext>
            </a:extLst>
          </p:cNvPr>
          <p:cNvSpPr>
            <a:spLocks noGrp="1"/>
          </p:cNvSpPr>
          <p:nvPr>
            <p:ph idx="1"/>
          </p:nvPr>
        </p:nvSpPr>
        <p:spPr>
          <a:xfrm>
            <a:off x="548640" y="1188719"/>
            <a:ext cx="10515600" cy="5266745"/>
          </a:xfrm>
        </p:spPr>
        <p:txBody>
          <a:bodyPr>
            <a:noAutofit/>
          </a:bodyPr>
          <a:lstStyle/>
          <a:p>
            <a:pPr marL="457200" indent="-457200">
              <a:spcBef>
                <a:spcPts val="300"/>
              </a:spcBef>
              <a:buFont typeface="+mj-lt"/>
              <a:buAutoNum type="arabicPeriod"/>
            </a:pPr>
            <a:r>
              <a:rPr lang="en-US" sz="1400" dirty="0"/>
              <a:t>The ADS should perform the entire Dynamic Driving Task.</a:t>
            </a:r>
          </a:p>
          <a:p>
            <a:pPr marL="457200" indent="-457200">
              <a:spcBef>
                <a:spcPts val="300"/>
              </a:spcBef>
              <a:buFont typeface="+mj-lt"/>
              <a:buAutoNum type="arabicPeriod"/>
            </a:pPr>
            <a:r>
              <a:rPr lang="en-US" sz="1400" dirty="0"/>
              <a:t>The ADS should control the longitudinal and lateral motion of the vehicle.</a:t>
            </a:r>
          </a:p>
          <a:p>
            <a:pPr marL="457200" indent="-457200">
              <a:spcBef>
                <a:spcPts val="300"/>
              </a:spcBef>
              <a:buFont typeface="+mj-lt"/>
              <a:buAutoNum type="arabicPeriod"/>
            </a:pPr>
            <a:r>
              <a:rPr lang="en-US" sz="1400" dirty="0"/>
              <a:t>The ADS should recognize the ODD conditions and boundaries of the ODD of its feature(s).</a:t>
            </a:r>
          </a:p>
          <a:p>
            <a:pPr marL="457200" indent="-457200">
              <a:spcBef>
                <a:spcPts val="300"/>
              </a:spcBef>
              <a:buFont typeface="+mj-lt"/>
              <a:buAutoNum type="arabicPeriod"/>
            </a:pPr>
            <a:r>
              <a:rPr lang="en-US" sz="1400" dirty="0"/>
              <a:t>The ADS should detect, recognize, classify, and prepare to respond to objects and events in the traffic environment.</a:t>
            </a:r>
          </a:p>
          <a:p>
            <a:pPr marL="457200" indent="-457200">
              <a:spcBef>
                <a:spcPts val="300"/>
              </a:spcBef>
              <a:buFont typeface="+mj-lt"/>
              <a:buAutoNum type="arabicPeriod"/>
            </a:pPr>
            <a:r>
              <a:rPr lang="en-US" sz="1400" dirty="0"/>
              <a:t>The ADS should respect traffic rules.</a:t>
            </a:r>
          </a:p>
          <a:p>
            <a:pPr marL="457200" indent="-457200">
              <a:spcBef>
                <a:spcPts val="300"/>
              </a:spcBef>
              <a:buFont typeface="+mj-lt"/>
              <a:buAutoNum type="arabicPeriod"/>
            </a:pPr>
            <a:r>
              <a:rPr lang="en-US" sz="1400" dirty="0"/>
              <a:t>The ADS should interact safely with other road users.</a:t>
            </a:r>
          </a:p>
          <a:p>
            <a:pPr marL="457200" indent="-457200">
              <a:spcBef>
                <a:spcPts val="300"/>
              </a:spcBef>
              <a:buFont typeface="+mj-lt"/>
              <a:buAutoNum type="arabicPeriod"/>
            </a:pPr>
            <a:r>
              <a:rPr lang="en-US" sz="1400" dirty="0"/>
              <a:t>The ADS should adapt its behavior in line with safety risks.</a:t>
            </a:r>
          </a:p>
          <a:p>
            <a:pPr marL="457200" indent="-457200">
              <a:spcBef>
                <a:spcPts val="300"/>
              </a:spcBef>
              <a:buFont typeface="+mj-lt"/>
              <a:buAutoNum type="arabicPeriod"/>
            </a:pPr>
            <a:r>
              <a:rPr lang="en-US" sz="1400" dirty="0"/>
              <a:t>The ADS should adapt its behavior to the surrounding traffic conditions.</a:t>
            </a:r>
          </a:p>
          <a:p>
            <a:pPr marL="457200" indent="-457200">
              <a:spcBef>
                <a:spcPts val="300"/>
              </a:spcBef>
              <a:buFont typeface="+mj-lt"/>
              <a:buAutoNum type="arabicPeriod"/>
            </a:pPr>
            <a:r>
              <a:rPr lang="en-US" sz="1400" dirty="0"/>
              <a:t>The ADS should not disrupt the flow of traffic.</a:t>
            </a:r>
          </a:p>
          <a:p>
            <a:pPr marL="457200" indent="-457200">
              <a:spcBef>
                <a:spcPts val="300"/>
              </a:spcBef>
              <a:buFont typeface="+mj-lt"/>
              <a:buAutoNum type="arabicPeriod"/>
            </a:pPr>
            <a:r>
              <a:rPr lang="en-US" sz="1400" dirty="0"/>
              <a:t>The ADS behavior should not be the critical factor in causation of a collision.</a:t>
            </a:r>
          </a:p>
          <a:p>
            <a:pPr marL="457200" indent="-457200">
              <a:spcBef>
                <a:spcPts val="300"/>
              </a:spcBef>
              <a:buFont typeface="+mj-lt"/>
              <a:buAutoNum type="arabicPeriod"/>
            </a:pPr>
            <a:r>
              <a:rPr lang="en-US" sz="1400" dirty="0"/>
              <a:t>Activation of an ADS feature should only be possible when the conditions of its ODD have been met.</a:t>
            </a:r>
          </a:p>
          <a:p>
            <a:pPr marL="457200" indent="-457200">
              <a:spcBef>
                <a:spcPts val="300"/>
              </a:spcBef>
              <a:buFont typeface="+mj-lt"/>
              <a:buAutoNum type="arabicPeriod"/>
            </a:pPr>
            <a:r>
              <a:rPr lang="en-US" sz="1400" dirty="0"/>
              <a:t>The ADS should signal when conditions indicate a probable ODD exit.</a:t>
            </a:r>
          </a:p>
          <a:p>
            <a:pPr marL="457200" indent="-457200">
              <a:spcBef>
                <a:spcPts val="300"/>
              </a:spcBef>
              <a:buFont typeface="+mj-lt"/>
              <a:buAutoNum type="arabicPeriod"/>
            </a:pPr>
            <a:r>
              <a:rPr lang="en-US" sz="1400" dirty="0"/>
              <a:t>The user should be permitted to override the ADS to assume full control over the vehicle.</a:t>
            </a:r>
          </a:p>
          <a:p>
            <a:pPr marL="457200" indent="-457200">
              <a:spcBef>
                <a:spcPts val="300"/>
              </a:spcBef>
              <a:buFont typeface="+mj-lt"/>
              <a:buAutoNum type="arabicPeriod"/>
            </a:pPr>
            <a:r>
              <a:rPr lang="en-US" sz="1400" dirty="0"/>
              <a:t>The ADS should safely manage transitions of full control to the user.</a:t>
            </a:r>
          </a:p>
          <a:p>
            <a:pPr marL="457200" indent="-457200">
              <a:spcBef>
                <a:spcPts val="300"/>
              </a:spcBef>
              <a:buFont typeface="+mj-lt"/>
              <a:buAutoNum type="arabicPeriod"/>
            </a:pPr>
            <a:r>
              <a:rPr lang="en-US" sz="1400" dirty="0"/>
              <a:t>Prior to a transition of control to the user, the ADS should verify the availability of the user to assume control.</a:t>
            </a:r>
          </a:p>
          <a:p>
            <a:pPr marL="457200" indent="-457200">
              <a:spcBef>
                <a:spcPts val="300"/>
              </a:spcBef>
              <a:buFont typeface="+mj-lt"/>
              <a:buAutoNum type="arabicPeriod"/>
            </a:pPr>
            <a:r>
              <a:rPr lang="en-US" sz="1400" dirty="0"/>
              <a:t>Pursuant to a transition, the ADS should verify full control of the vehicle by the user prior to deactivation.</a:t>
            </a:r>
          </a:p>
          <a:p>
            <a:pPr marL="457200" indent="-457200">
              <a:spcBef>
                <a:spcPts val="300"/>
              </a:spcBef>
              <a:buFont typeface="+mj-lt"/>
              <a:buAutoNum type="arabicPeriod"/>
            </a:pPr>
            <a:r>
              <a:rPr lang="en-US" sz="1400" dirty="0"/>
              <a:t>The ADS should tolerate user input errors.</a:t>
            </a:r>
          </a:p>
          <a:p>
            <a:pPr marL="457200" indent="-457200">
              <a:spcBef>
                <a:spcPts val="300"/>
              </a:spcBef>
              <a:buFont typeface="+mj-lt"/>
              <a:buAutoNum type="arabicPeriod"/>
            </a:pPr>
            <a:r>
              <a:rPr lang="en-US" sz="1400" dirty="0"/>
              <a:t>The ADS should provide feedback to the user on its operational status.</a:t>
            </a:r>
          </a:p>
          <a:p>
            <a:pPr marL="457200" indent="-457200">
              <a:spcBef>
                <a:spcPts val="300"/>
              </a:spcBef>
              <a:buFont typeface="+mj-lt"/>
              <a:buAutoNum type="arabicPeriod"/>
            </a:pPr>
            <a:r>
              <a:rPr lang="en-US" sz="1400" dirty="0"/>
              <a:t>The ADS should warn the user of failures to fulfill user roles and responsibilities.</a:t>
            </a:r>
          </a:p>
          <a:p>
            <a:pPr marL="457200" indent="-457200">
              <a:spcBef>
                <a:spcPts val="300"/>
              </a:spcBef>
              <a:buFont typeface="+mj-lt"/>
              <a:buAutoNum type="arabicPeriod"/>
            </a:pPr>
            <a:r>
              <a:rPr lang="en-US" sz="1400" dirty="0"/>
              <a:t>The user should be provided with information regarding user roles and responsibilities for the safe use of the ADS.</a:t>
            </a:r>
          </a:p>
        </p:txBody>
      </p:sp>
    </p:spTree>
    <p:extLst>
      <p:ext uri="{BB962C8B-B14F-4D97-AF65-F5344CB8AC3E}">
        <p14:creationId xmlns:p14="http://schemas.microsoft.com/office/powerpoint/2010/main" val="21296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EAF86-B9B3-47AF-9920-94B64B8BE8C1}"/>
              </a:ext>
            </a:extLst>
          </p:cNvPr>
          <p:cNvSpPr>
            <a:spLocks noGrp="1"/>
          </p:cNvSpPr>
          <p:nvPr>
            <p:ph type="title"/>
          </p:nvPr>
        </p:nvSpPr>
        <p:spPr>
          <a:xfrm>
            <a:off x="457200" y="1"/>
            <a:ext cx="8229600" cy="771524"/>
          </a:xfrm>
        </p:spPr>
        <p:txBody>
          <a:bodyPr>
            <a:normAutofit/>
          </a:bodyPr>
          <a:lstStyle/>
          <a:p>
            <a:r>
              <a:rPr lang="en-US" dirty="0"/>
              <a:t>FRAV Subtopics</a:t>
            </a:r>
          </a:p>
        </p:txBody>
      </p:sp>
      <p:sp>
        <p:nvSpPr>
          <p:cNvPr id="5" name="Content Placeholder 4">
            <a:extLst>
              <a:ext uri="{FF2B5EF4-FFF2-40B4-BE49-F238E27FC236}">
                <a16:creationId xmlns:a16="http://schemas.microsoft.com/office/drawing/2014/main" id="{10D65FD8-04F0-4723-97B6-1094C2B39C49}"/>
              </a:ext>
            </a:extLst>
          </p:cNvPr>
          <p:cNvSpPr>
            <a:spLocks noGrp="1"/>
          </p:cNvSpPr>
          <p:nvPr>
            <p:ph idx="1"/>
          </p:nvPr>
        </p:nvSpPr>
        <p:spPr>
          <a:xfrm>
            <a:off x="548640" y="1188719"/>
            <a:ext cx="10515600" cy="5266745"/>
          </a:xfrm>
        </p:spPr>
        <p:txBody>
          <a:bodyPr>
            <a:noAutofit/>
          </a:bodyPr>
          <a:lstStyle/>
          <a:p>
            <a:pPr marL="457200" indent="-457200">
              <a:spcBef>
                <a:spcPts val="300"/>
              </a:spcBef>
              <a:buFont typeface="+mj-lt"/>
              <a:buAutoNum type="arabicPeriod" startAt="21"/>
            </a:pPr>
            <a:r>
              <a:rPr lang="en-US" sz="1400" dirty="0"/>
              <a:t>The ADS should recognize and respond to road-safety agents.</a:t>
            </a:r>
          </a:p>
          <a:p>
            <a:pPr marL="457200" indent="-457200">
              <a:spcBef>
                <a:spcPts val="300"/>
              </a:spcBef>
              <a:buFont typeface="+mj-lt"/>
              <a:buAutoNum type="arabicPeriod" startAt="21"/>
            </a:pPr>
            <a:r>
              <a:rPr lang="en-US" sz="1400" dirty="0"/>
              <a:t>The ADS should mitigate the effects of road hazards.</a:t>
            </a:r>
          </a:p>
          <a:p>
            <a:pPr marL="457200" indent="-457200">
              <a:spcBef>
                <a:spcPts val="300"/>
              </a:spcBef>
              <a:buFont typeface="+mj-lt"/>
              <a:buAutoNum type="arabicPeriod" startAt="21"/>
            </a:pPr>
            <a:r>
              <a:rPr lang="en-US" sz="1400" dirty="0"/>
              <a:t>The ADS should execute a Minimal Risk Maneuver (MRM) as conditions warrant.</a:t>
            </a:r>
          </a:p>
          <a:p>
            <a:pPr marL="457200" indent="-457200">
              <a:spcBef>
                <a:spcPts val="300"/>
              </a:spcBef>
              <a:buFont typeface="+mj-lt"/>
              <a:buAutoNum type="arabicPeriod" startAt="21"/>
            </a:pPr>
            <a:r>
              <a:rPr lang="en-US" sz="1400" dirty="0"/>
              <a:t>In the absence of a fallback-ready user, the ADS should fall back directly to an MRM.</a:t>
            </a:r>
          </a:p>
          <a:p>
            <a:pPr marL="457200" indent="-457200">
              <a:spcBef>
                <a:spcPts val="300"/>
              </a:spcBef>
              <a:buFont typeface="+mj-lt"/>
              <a:buAutoNum type="arabicPeriod" startAt="21"/>
            </a:pPr>
            <a:r>
              <a:rPr lang="en-US" sz="1400" dirty="0"/>
              <a:t>The ADS should execute an MRM in the event of a failed transition of full control to the user.</a:t>
            </a:r>
          </a:p>
          <a:p>
            <a:pPr marL="457200" indent="-457200">
              <a:spcBef>
                <a:spcPts val="300"/>
              </a:spcBef>
              <a:buFont typeface="+mj-lt"/>
              <a:buAutoNum type="arabicPeriod" startAt="21"/>
            </a:pPr>
            <a:r>
              <a:rPr lang="en-US" sz="1400" dirty="0"/>
              <a:t>Pursuant to an MRM, the ADS should place the vehicle in a Minimal Risk Condition (MRC) prior to deactivation.</a:t>
            </a:r>
          </a:p>
          <a:p>
            <a:pPr marL="457200" indent="-457200">
              <a:spcBef>
                <a:spcPts val="300"/>
              </a:spcBef>
              <a:buFont typeface="+mj-lt"/>
              <a:buAutoNum type="arabicPeriod" startAt="21"/>
            </a:pPr>
            <a:r>
              <a:rPr lang="en-US" sz="1400" dirty="0"/>
              <a:t>The ADS should signal an MRM.</a:t>
            </a:r>
          </a:p>
          <a:p>
            <a:pPr marL="457200" indent="-457200">
              <a:spcBef>
                <a:spcPts val="300"/>
              </a:spcBef>
              <a:buFont typeface="+mj-lt"/>
              <a:buAutoNum type="arabicPeriod" startAt="21"/>
            </a:pPr>
            <a:r>
              <a:rPr lang="en-US" sz="1400" dirty="0"/>
              <a:t>Upon completion of an MRM, a user may be permitted to assume control of the vehicle.</a:t>
            </a:r>
          </a:p>
          <a:p>
            <a:pPr marL="457200" indent="-457200">
              <a:spcBef>
                <a:spcPts val="300"/>
              </a:spcBef>
              <a:buFont typeface="+mj-lt"/>
              <a:buAutoNum type="arabicPeriod" startAt="21"/>
            </a:pPr>
            <a:r>
              <a:rPr lang="en-US" sz="1400" dirty="0"/>
              <a:t>ADS vehicles that may operate without a user-in-charge should provide means for occupant communication with a remote operator.</a:t>
            </a:r>
          </a:p>
          <a:p>
            <a:pPr marL="457200" indent="-457200">
              <a:spcBef>
                <a:spcPts val="300"/>
              </a:spcBef>
              <a:buFont typeface="+mj-lt"/>
              <a:buAutoNum type="arabicPeriod" startAt="21"/>
            </a:pPr>
            <a:r>
              <a:rPr lang="en-US" sz="1400" dirty="0"/>
              <a:t>The ADS should manage short-duration transitions between ODD.</a:t>
            </a:r>
          </a:p>
          <a:p>
            <a:pPr marL="457200" indent="-457200">
              <a:spcBef>
                <a:spcPts val="300"/>
              </a:spcBef>
              <a:buFont typeface="+mj-lt"/>
              <a:buAutoNum type="arabicPeriod" startAt="21"/>
            </a:pPr>
            <a:r>
              <a:rPr lang="en-US" sz="1400" dirty="0"/>
              <a:t>Pursuant to a collision, the ADS should stop the vehicle and deactivate.</a:t>
            </a:r>
          </a:p>
          <a:p>
            <a:pPr marL="457200" indent="-457200">
              <a:spcBef>
                <a:spcPts val="300"/>
              </a:spcBef>
              <a:buFont typeface="+mj-lt"/>
              <a:buAutoNum type="arabicPeriod" startAt="21"/>
            </a:pPr>
            <a:r>
              <a:rPr lang="en-US" sz="1400" dirty="0"/>
              <a:t>The ADS should detect system malfunctions and abnormalities.</a:t>
            </a:r>
          </a:p>
          <a:p>
            <a:pPr marL="457200" indent="-457200">
              <a:spcBef>
                <a:spcPts val="300"/>
              </a:spcBef>
              <a:buFont typeface="+mj-lt"/>
              <a:buAutoNum type="arabicPeriod" startAt="21"/>
            </a:pPr>
            <a:r>
              <a:rPr lang="en-US" sz="1400" dirty="0"/>
              <a:t>The ADS should execute a safe fallback response upon detection of a failure that compromises performance of the DDT.</a:t>
            </a:r>
          </a:p>
          <a:p>
            <a:pPr marL="457200" indent="-457200">
              <a:spcBef>
                <a:spcPts val="300"/>
              </a:spcBef>
              <a:buFont typeface="+mj-lt"/>
              <a:buAutoNum type="arabicPeriod" startAt="21"/>
            </a:pPr>
            <a:r>
              <a:rPr lang="en-US" sz="1400" dirty="0"/>
              <a:t>Provided a failure does not compromise ADS performance of the entire DDT, the ADS should respond safely to the presence of a fault in the system.</a:t>
            </a:r>
          </a:p>
          <a:p>
            <a:pPr marL="457200" indent="-457200">
              <a:spcBef>
                <a:spcPts val="300"/>
              </a:spcBef>
              <a:buFont typeface="+mj-lt"/>
              <a:buAutoNum type="arabicPeriod" startAt="21"/>
            </a:pPr>
            <a:r>
              <a:rPr lang="en-US" sz="1400" dirty="0"/>
              <a:t>The ADS should signal faults and resulting operational status.</a:t>
            </a:r>
          </a:p>
          <a:p>
            <a:pPr marL="457200" indent="-457200">
              <a:spcBef>
                <a:spcPts val="300"/>
              </a:spcBef>
              <a:buFont typeface="+mj-lt"/>
              <a:buAutoNum type="arabicPeriod" startAt="21"/>
            </a:pPr>
            <a:r>
              <a:rPr lang="en-US" sz="1400" dirty="0"/>
              <a:t>The ADS should be permanently disabled in the event of obsolescence.</a:t>
            </a:r>
          </a:p>
          <a:p>
            <a:pPr marL="457200" indent="-457200">
              <a:spcBef>
                <a:spcPts val="300"/>
              </a:spcBef>
              <a:buFont typeface="+mj-lt"/>
              <a:buAutoNum type="arabicPeriod" startAt="21"/>
            </a:pPr>
            <a:r>
              <a:rPr lang="en-US" sz="1400" dirty="0"/>
              <a:t>Pursuant to a collision and/or a failure detected in DDT-related functions, ADS activation should not be possible until the safe operational state of the ADS has been verified.</a:t>
            </a:r>
          </a:p>
          <a:p>
            <a:pPr marL="457200" indent="-457200">
              <a:spcBef>
                <a:spcPts val="300"/>
              </a:spcBef>
              <a:buFont typeface="+mj-lt"/>
              <a:buAutoNum type="arabicPeriod" startAt="21"/>
            </a:pPr>
            <a:r>
              <a:rPr lang="en-US" sz="1400" dirty="0"/>
              <a:t>The ADS should signal required system maintenance to the user.</a:t>
            </a:r>
          </a:p>
          <a:p>
            <a:pPr marL="457200" indent="-457200">
              <a:spcBef>
                <a:spcPts val="300"/>
              </a:spcBef>
              <a:buFont typeface="+mj-lt"/>
              <a:buAutoNum type="arabicPeriod" startAt="21"/>
            </a:pPr>
            <a:r>
              <a:rPr lang="en-US" sz="1400" dirty="0"/>
              <a:t>The ADS should be accessible for the purposes of maintenance and repair to authorized persons.</a:t>
            </a:r>
          </a:p>
          <a:p>
            <a:pPr marL="457200" indent="-457200">
              <a:spcBef>
                <a:spcPts val="300"/>
              </a:spcBef>
              <a:buFont typeface="+mj-lt"/>
              <a:buAutoNum type="arabicPeriod" startAt="21"/>
            </a:pPr>
            <a:r>
              <a:rPr lang="en-US" sz="1400" dirty="0"/>
              <a:t>ADS safety should be ensured in the event of discontinued production/support/maintenance.</a:t>
            </a:r>
          </a:p>
          <a:p>
            <a:pPr marL="457200" indent="-457200">
              <a:spcBef>
                <a:spcPts val="300"/>
              </a:spcBef>
              <a:buFont typeface="+mj-lt"/>
              <a:buAutoNum type="arabicPeriod" startAt="21"/>
            </a:pPr>
            <a:endParaRPr lang="en-US" sz="1400" dirty="0"/>
          </a:p>
        </p:txBody>
      </p:sp>
    </p:spTree>
    <p:extLst>
      <p:ext uri="{BB962C8B-B14F-4D97-AF65-F5344CB8AC3E}">
        <p14:creationId xmlns:p14="http://schemas.microsoft.com/office/powerpoint/2010/main" val="339390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EDD73-A88A-47E0-82A3-CB4574145FF5}"/>
              </a:ext>
            </a:extLst>
          </p:cNvPr>
          <p:cNvSpPr>
            <a:spLocks noGrp="1"/>
          </p:cNvSpPr>
          <p:nvPr>
            <p:ph type="title"/>
          </p:nvPr>
        </p:nvSpPr>
        <p:spPr>
          <a:xfrm>
            <a:off x="457200" y="-61911"/>
            <a:ext cx="8229600" cy="731520"/>
          </a:xfrm>
        </p:spPr>
        <p:txBody>
          <a:bodyPr>
            <a:normAutofit/>
          </a:bodyPr>
          <a:lstStyle/>
          <a:p>
            <a:r>
              <a:rPr kumimoji="0" lang="en-US" sz="3600" b="0" i="0" u="none" strike="noStrike" kern="1200" cap="none" spc="0" normalizeH="0" baseline="0" noProof="0" dirty="0">
                <a:ln>
                  <a:noFill/>
                </a:ln>
                <a:effectLst/>
                <a:uLnTx/>
                <a:uFillTx/>
                <a:latin typeface="Arial Nova Light" panose="020B0304020202020204" pitchFamily="34" charset="0"/>
                <a:ea typeface="+mj-ea"/>
                <a:cs typeface="+mj-cs"/>
              </a:rPr>
              <a:t>Anticipated Work Plan</a:t>
            </a:r>
            <a:endParaRPr lang="en-US" dirty="0"/>
          </a:p>
        </p:txBody>
      </p:sp>
      <p:sp>
        <p:nvSpPr>
          <p:cNvPr id="3" name="Content Placeholder 2">
            <a:extLst>
              <a:ext uri="{FF2B5EF4-FFF2-40B4-BE49-F238E27FC236}">
                <a16:creationId xmlns:a16="http://schemas.microsoft.com/office/drawing/2014/main" id="{9F8F856C-8F00-4734-9C4F-A47AC81A58CC}"/>
              </a:ext>
            </a:extLst>
          </p:cNvPr>
          <p:cNvSpPr>
            <a:spLocks noGrp="1"/>
          </p:cNvSpPr>
          <p:nvPr>
            <p:ph idx="1"/>
          </p:nvPr>
        </p:nvSpPr>
        <p:spPr>
          <a:xfrm>
            <a:off x="548640" y="1188719"/>
            <a:ext cx="10515600" cy="5259705"/>
          </a:xfrm>
        </p:spPr>
        <p:txBody>
          <a:bodyPr>
            <a:normAutofit lnSpcReduction="10000"/>
          </a:bodyPr>
          <a:lstStyle/>
          <a:p>
            <a:r>
              <a:rPr lang="en-US" dirty="0"/>
              <a:t>Build out understanding of human driver behaviors</a:t>
            </a:r>
          </a:p>
          <a:p>
            <a:r>
              <a:rPr lang="en-US" dirty="0"/>
              <a:t>Build out understanding of ADS capabilities vis-à-vis crash causation</a:t>
            </a:r>
          </a:p>
          <a:p>
            <a:r>
              <a:rPr lang="en-US" dirty="0"/>
              <a:t>Discuss safety subtopics in detail towards defining measurable/verifiable performance criteria</a:t>
            </a:r>
          </a:p>
          <a:p>
            <a:pPr lvl="1"/>
            <a:r>
              <a:rPr lang="en-US" dirty="0"/>
              <a:t>ODD conditions in measurable/verifiable terms</a:t>
            </a:r>
          </a:p>
          <a:p>
            <a:pPr lvl="1"/>
            <a:r>
              <a:rPr lang="en-US" dirty="0"/>
              <a:t>Other operational constraints on ADS use</a:t>
            </a:r>
          </a:p>
          <a:p>
            <a:pPr lvl="1"/>
            <a:r>
              <a:rPr lang="en-US" dirty="0"/>
              <a:t>Commonality in human-machine interfaces</a:t>
            </a:r>
          </a:p>
          <a:p>
            <a:pPr lvl="1"/>
            <a:r>
              <a:rPr lang="en-US" dirty="0"/>
              <a:t>Driving behavior (nominal and safety-critical conditions)</a:t>
            </a:r>
          </a:p>
          <a:p>
            <a:pPr lvl="1"/>
            <a:r>
              <a:rPr lang="en-US" dirty="0"/>
              <a:t>Transitions of control and fallbacks in the event of failures (user and system)</a:t>
            </a:r>
          </a:p>
          <a:p>
            <a:r>
              <a:rPr lang="en-US" dirty="0"/>
              <a:t>Combine data on human driving performance and ADS capabilities to determine optimal ADS performance limits</a:t>
            </a:r>
          </a:p>
        </p:txBody>
      </p:sp>
    </p:spTree>
    <p:extLst>
      <p:ext uri="{BB962C8B-B14F-4D97-AF65-F5344CB8AC3E}">
        <p14:creationId xmlns:p14="http://schemas.microsoft.com/office/powerpoint/2010/main" val="407056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3" ma:contentTypeDescription="Create a new document." ma:contentTypeScope="" ma:versionID="89c13dde5d7aa6b1840a64c3c61e7101">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49ff99f9a570207563b6136515cf8a36"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CAFF89-D1CD-4D50-86B9-2C61F00EB1DE}"/>
</file>

<file path=customXml/itemProps2.xml><?xml version="1.0" encoding="utf-8"?>
<ds:datastoreItem xmlns:ds="http://schemas.openxmlformats.org/officeDocument/2006/customXml" ds:itemID="{76610A6F-93E4-49F1-AAC9-6D034706EB91}"/>
</file>

<file path=customXml/itemProps3.xml><?xml version="1.0" encoding="utf-8"?>
<ds:datastoreItem xmlns:ds="http://schemas.openxmlformats.org/officeDocument/2006/customXml" ds:itemID="{55ED11A5-E323-43B8-9F96-57E018161027}"/>
</file>

<file path=docProps/app.xml><?xml version="1.0" encoding="utf-8"?>
<Properties xmlns="http://schemas.openxmlformats.org/officeDocument/2006/extended-properties" xmlns:vt="http://schemas.openxmlformats.org/officeDocument/2006/docPropsVTypes">
  <TotalTime>2517</TotalTime>
  <Words>1582</Words>
  <Application>Microsoft Office PowerPoint</Application>
  <PresentationFormat>Widescreen</PresentationFormat>
  <Paragraphs>132</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Calibri</vt:lpstr>
      <vt:lpstr>Calibri Light</vt:lpstr>
      <vt:lpstr>Wingdings</vt:lpstr>
      <vt:lpstr>Arial Nova</vt:lpstr>
      <vt:lpstr>Arial Nova Light</vt:lpstr>
      <vt:lpstr>Arial</vt:lpstr>
      <vt:lpstr>Office Theme</vt:lpstr>
      <vt:lpstr>Custom Design</vt:lpstr>
      <vt:lpstr>Status Report  to the  8th GRVA Session</vt:lpstr>
      <vt:lpstr>FRAV Sessions</vt:lpstr>
      <vt:lpstr>Review of FRAV Points of Consensus (1/2)</vt:lpstr>
      <vt:lpstr>Review of FRAV Points of Consensus (2/2)</vt:lpstr>
      <vt:lpstr>Main Areas of Current Discussion</vt:lpstr>
      <vt:lpstr>Overall Level of Safety</vt:lpstr>
      <vt:lpstr>FRAV Subtopics</vt:lpstr>
      <vt:lpstr>FRAV Subtopics</vt:lpstr>
      <vt:lpstr>Anticipated Work Plan</vt:lpstr>
      <vt:lpstr>Documentation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8 Status Review and Session Orientation</dc:title>
  <dc:creator>John Creamer</dc:creator>
  <cp:lastModifiedBy>UNECE</cp:lastModifiedBy>
  <cp:revision>94</cp:revision>
  <dcterms:created xsi:type="dcterms:W3CDTF">2020-12-01T07:29:23Z</dcterms:created>
  <dcterms:modified xsi:type="dcterms:W3CDTF">2020-12-14T18:39:20Z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