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3"/>
  </p:sldMasterIdLst>
  <p:notesMasterIdLst>
    <p:notesMasterId r:id="rId36"/>
  </p:notesMasterIdLst>
  <p:handoutMasterIdLst>
    <p:handoutMasterId r:id="rId37"/>
  </p:handoutMasterIdLst>
  <p:sldIdLst>
    <p:sldId id="256" r:id="rId14"/>
    <p:sldId id="442" r:id="rId15"/>
    <p:sldId id="359" r:id="rId16"/>
    <p:sldId id="343" r:id="rId17"/>
    <p:sldId id="432" r:id="rId18"/>
    <p:sldId id="433" r:id="rId19"/>
    <p:sldId id="434" r:id="rId20"/>
    <p:sldId id="435" r:id="rId21"/>
    <p:sldId id="436" r:id="rId22"/>
    <p:sldId id="437" r:id="rId23"/>
    <p:sldId id="439" r:id="rId24"/>
    <p:sldId id="438" r:id="rId25"/>
    <p:sldId id="257" r:id="rId26"/>
    <p:sldId id="440" r:id="rId27"/>
    <p:sldId id="441" r:id="rId28"/>
    <p:sldId id="447" r:id="rId29"/>
    <p:sldId id="351" r:id="rId30"/>
    <p:sldId id="445" r:id="rId31"/>
    <p:sldId id="446" r:id="rId32"/>
    <p:sldId id="270" r:id="rId33"/>
    <p:sldId id="443" r:id="rId34"/>
    <p:sldId id="44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stey,Kendelle [NCR]" initials="A[" lastIdx="1" clrIdx="0">
    <p:extLst>
      <p:ext uri="{19B8F6BF-5375-455C-9EA6-DF929625EA0E}">
        <p15:presenceInfo xmlns:p15="http://schemas.microsoft.com/office/powerpoint/2012/main" userId="S-1-5-21-2086016090-1259623561-1170935872-103862" providerId="AD"/>
      </p:ext>
    </p:extLst>
  </p:cmAuthor>
  <p:cmAuthor id="2" name="Safoutin, Mike" initials="SM" lastIdx="5" clrIdx="1">
    <p:extLst>
      <p:ext uri="{19B8F6BF-5375-455C-9EA6-DF929625EA0E}">
        <p15:presenceInfo xmlns:p15="http://schemas.microsoft.com/office/powerpoint/2012/main" userId="S::safoutin.mike@epa.gov::e223aa6a-9838-42df-92a4-45d3f46cad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550BF4-994A-45AA-AE75-0D16D36717E0}" v="2" dt="2021-01-14T13:26:44.0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0" autoAdjust="0"/>
    <p:restoredTop sz="94799" autoAdjust="0"/>
  </p:normalViewPr>
  <p:slideViewPr>
    <p:cSldViewPr>
      <p:cViewPr varScale="1">
        <p:scale>
          <a:sx n="72" d="100"/>
          <a:sy n="72" d="100"/>
        </p:scale>
        <p:origin x="11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Master" Target="slideMasters/slideMaster1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notesMaster" Target="notesMasters/notesMaster1.xml"/><Relationship Id="rId10" Type="http://schemas.openxmlformats.org/officeDocument/2006/relationships/customXml" Target="../customXml/item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çois" userId="9928dff3-8fa4-42b5-9d6e-cd4dcb89281b" providerId="ADAL" clId="{C3550BF4-994A-45AA-AE75-0D16D36717E0}"/>
    <pc:docChg chg="undo custSel modSld">
      <pc:chgData name="François" userId="9928dff3-8fa4-42b5-9d6e-cd4dcb89281b" providerId="ADAL" clId="{C3550BF4-994A-45AA-AE75-0D16D36717E0}" dt="2021-01-14T13:26:44.071" v="14" actId="207"/>
      <pc:docMkLst>
        <pc:docMk/>
      </pc:docMkLst>
      <pc:sldChg chg="modSp">
        <pc:chgData name="François" userId="9928dff3-8fa4-42b5-9d6e-cd4dcb89281b" providerId="ADAL" clId="{C3550BF4-994A-45AA-AE75-0D16D36717E0}" dt="2021-01-14T13:26:44.071" v="14" actId="207"/>
        <pc:sldMkLst>
          <pc:docMk/>
          <pc:sldMk cId="0" sldId="256"/>
        </pc:sldMkLst>
        <pc:spChg chg="mod">
          <ac:chgData name="François" userId="9928dff3-8fa4-42b5-9d6e-cd4dcb89281b" providerId="ADAL" clId="{C3550BF4-994A-45AA-AE75-0D16D36717E0}" dt="2021-01-14T13:26:44.071" v="14" actId="207"/>
          <ac:spMkLst>
            <pc:docMk/>
            <pc:sldMk cId="0" sldId="256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GRPE-65-nn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7E7CB-09AF-43F2-ADA4-B2B423205EE4}" type="datetimeFigureOut">
              <a:rPr lang="en-US" smtClean="0"/>
              <a:pPr/>
              <a:t>14-Jan-21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0532F-1526-46CA-8FD1-CC19224FD0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6835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GRPE-65-nn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8D883-694A-41C9-ACD9-6257BE9C1E94}" type="datetimeFigureOut">
              <a:rPr lang="en-US" smtClean="0"/>
              <a:pPr/>
              <a:t>14-Jan-21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2BFAC-DA74-4C24-AAF2-8D09F2FE08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4809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2BFAC-DA74-4C24-AAF2-8D09F2FE08C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GRPE-65-nn</a:t>
            </a:r>
          </a:p>
        </p:txBody>
      </p:sp>
    </p:spTree>
    <p:extLst>
      <p:ext uri="{BB962C8B-B14F-4D97-AF65-F5344CB8AC3E}">
        <p14:creationId xmlns:p14="http://schemas.microsoft.com/office/powerpoint/2010/main" val="3420265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B52E-28EE-486C-8817-8481609D48FA}" type="datetime1">
              <a:rPr lang="en-US" smtClean="0"/>
              <a:t>14-Jan-21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 IWG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B952-7A5B-4A42-A915-AA6C5EA17A8E}" type="datetime1">
              <a:rPr lang="en-US" smtClean="0"/>
              <a:t>14-Jan-21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 IWG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8BB8-4EB5-458C-8CCD-EC14D7E64A33}" type="datetime1">
              <a:rPr lang="en-US" smtClean="0"/>
              <a:t>14-Jan-21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 IWG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8420-9527-4012-8A53-B9A85E846BF8}" type="datetime1">
              <a:rPr lang="en-US" smtClean="0"/>
              <a:t>14-Jan-21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 IWG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 IWG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CF4D-6739-4966-BF53-378B3A5E238E}" type="datetime1">
              <a:rPr lang="en-US" smtClean="0"/>
              <a:t>14-Jan-21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4DB1318-DCCC-440F-94D6-CEF81F116C95}" type="datetime1">
              <a:rPr lang="en-US" smtClean="0"/>
              <a:t>14-Jan-21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 IWG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F6C2-977C-44AA-A0B7-DEF18281B245}" type="datetime1">
              <a:rPr lang="en-US" smtClean="0"/>
              <a:t>14-Jan-21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dirty="0"/>
              <a:t>EVE IWG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994D-669E-4CDF-BBE5-0D33D73F0CF5}" type="datetime1">
              <a:rPr lang="en-US" smtClean="0"/>
              <a:t>14-Jan-21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 IWG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3D8E-7A90-4EB2-9F87-6CEC1C5BE1B1}" type="datetime1">
              <a:rPr lang="en-US" smtClean="0"/>
              <a:t>14-Jan-21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 IWG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751C-225E-4DE5-8C72-1C81BD736081}" type="datetime1">
              <a:rPr lang="en-US" smtClean="0"/>
              <a:t>14-Jan-21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dirty="0"/>
              <a:t>EVE IWG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1069196-9691-4D00-9118-A17652EA00CC}" type="datetime1">
              <a:rPr lang="en-US" smtClean="0"/>
              <a:t>14-Jan-21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dirty="0"/>
              <a:t>EVE IWG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A28AE78-2866-4736-94AA-7BDB5573C706}" type="datetime1">
              <a:rPr lang="en-US" smtClean="0"/>
              <a:t>14-Jan-21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EVE IWG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otab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Report to GRPE 82</a:t>
            </a:r>
            <a:r>
              <a:rPr lang="en-US" sz="2000" baseline="30000" dirty="0">
                <a:solidFill>
                  <a:schemeClr val="tx1"/>
                </a:solidFill>
              </a:rPr>
              <a:t>nd</a:t>
            </a:r>
            <a:r>
              <a:rPr lang="en-US" sz="2000" dirty="0">
                <a:solidFill>
                  <a:schemeClr val="tx1"/>
                </a:solidFill>
              </a:rPr>
              <a:t> Session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 IWG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Electric Vehicles and the Environment</a:t>
            </a:r>
            <a:br>
              <a:rPr lang="en-US" sz="3200" b="1" dirty="0"/>
            </a:br>
            <a:r>
              <a:rPr lang="en-US" sz="3200" b="1" dirty="0"/>
              <a:t> (EVE IWG)</a:t>
            </a:r>
          </a:p>
        </p:txBody>
      </p:sp>
      <p:sp>
        <p:nvSpPr>
          <p:cNvPr id="6" name="Textfeld 12"/>
          <p:cNvSpPr txBox="1">
            <a:spLocks noChangeArrowheads="1"/>
          </p:cNvSpPr>
          <p:nvPr/>
        </p:nvSpPr>
        <p:spPr bwMode="auto">
          <a:xfrm>
            <a:off x="5626968" y="152400"/>
            <a:ext cx="3362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Informal document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GRPE-82-36</a:t>
            </a:r>
            <a:endParaRPr lang="de-DE" sz="1200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82nd GRPE, 12-15 January 2021</a:t>
            </a:r>
          </a:p>
          <a:p>
            <a:pPr algn="r"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Agenda item 9 (c) </a:t>
            </a:r>
            <a:endParaRPr lang="de-DE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feld 39"/>
          <p:cNvSpPr txBox="1">
            <a:spLocks noChangeArrowheads="1"/>
          </p:cNvSpPr>
          <p:nvPr/>
        </p:nvSpPr>
        <p:spPr bwMode="auto">
          <a:xfrm>
            <a:off x="152400" y="152400"/>
            <a:ext cx="3352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Submitted by the EVE informal working group</a:t>
            </a:r>
            <a:endParaRPr lang="de-DE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72819-E9F8-4B87-8B53-ACC980483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of TEMA Model Results to Geotab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673690-C10F-4A77-A533-1484BDC4B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CB3BD-BDE1-4D2D-8ECE-080B2CCA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EF170D-2D8E-47FC-8330-0103690D8C2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368552"/>
          </a:xfrm>
        </p:spPr>
        <p:txBody>
          <a:bodyPr/>
          <a:lstStyle/>
          <a:p>
            <a:r>
              <a:rPr lang="en-US" dirty="0"/>
              <a:t>Comparing the TEMA model results with Geotab data also shows good correlation.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199B5-CED6-4268-BB63-530371B55FD2}"/>
              </a:ext>
            </a:extLst>
          </p:cNvPr>
          <p:cNvSpPr txBox="1"/>
          <p:nvPr/>
        </p:nvSpPr>
        <p:spPr>
          <a:xfrm>
            <a:off x="1066800" y="4478892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EVE-41-03e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BD3D1A-ABB0-4B8E-8395-DB0C1FC58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80579" y="2158579"/>
            <a:ext cx="3543174" cy="47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76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BCF2-5BBE-4836-9E7F-29C24371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 Position on MPR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AA5FF7-6F48-4321-A0B8-DDA242491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DA52D-9B3C-4861-B076-0021250D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A52F62-D7B4-4C7B-9E3F-3425E3E7EE9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Japan has requested additional discussion within the IWG on various issues below, before making a decision on the appropriate value and structure of the MPR</a:t>
            </a:r>
          </a:p>
          <a:p>
            <a:pPr lvl="1"/>
            <a:r>
              <a:rPr lang="en-US" dirty="0"/>
              <a:t>More information on the Geotab data before relying on it to inform the value of the MPR or to decide between a backstop concept vs. a fleet average. </a:t>
            </a:r>
          </a:p>
          <a:p>
            <a:pPr lvl="2"/>
            <a:r>
              <a:rPr lang="en-US" dirty="0"/>
              <a:t>Japan would like to know about the “shape of the curve” i.e. distribution of the results, and the distribution of temperatures and power rates.</a:t>
            </a:r>
          </a:p>
          <a:p>
            <a:pPr lvl="1"/>
            <a:r>
              <a:rPr lang="en-US" dirty="0"/>
              <a:t>Additional consideration of battery reserve and how reserve impacts durability</a:t>
            </a:r>
          </a:p>
          <a:p>
            <a:pPr lvl="1"/>
            <a:r>
              <a:rPr lang="en-US" dirty="0"/>
              <a:t>Prefers that CPs may select either the 5-year or 8-year MPR, and not need to pass both</a:t>
            </a:r>
          </a:p>
          <a:p>
            <a:pPr lvl="1"/>
            <a:r>
              <a:rPr lang="en-US" dirty="0"/>
              <a:t>Supports allowing CPs to choose the MPR, subject to a minimum “substandard” limit – rather than having it defined in the GTR</a:t>
            </a:r>
          </a:p>
          <a:p>
            <a:pPr lvl="1"/>
            <a:r>
              <a:rPr lang="en-US" dirty="0"/>
              <a:t>Conduct case studies on the vehicle selection procedure for Part A once it is written.</a:t>
            </a:r>
          </a:p>
          <a:p>
            <a:pPr lvl="0"/>
            <a:r>
              <a:rPr lang="en-US" dirty="0"/>
              <a:t>If EVE adopts a backstop concept and not a fleet average, Japan suggests NUI may still be needed for Part B, to eliminate severely used vehicles (the fleet average concept would not require this).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251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54598-8A4B-4037-9936-4FE33B876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EC/ECCC/EPA MPR Proposal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0D3AE5-338E-4EEA-8E6B-8EA4CC59C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6E31C-4C98-4132-A174-1665D153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3342F9-8193-4A97-84BD-A7E17CE17B6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9220" y="1600200"/>
            <a:ext cx="8503920" cy="1066800"/>
          </a:xfrm>
        </p:spPr>
        <p:txBody>
          <a:bodyPr>
            <a:normAutofit/>
          </a:bodyPr>
          <a:lstStyle/>
          <a:p>
            <a:r>
              <a:rPr lang="en-US" dirty="0"/>
              <a:t>Based on warranty analysis, TEMA modeling and Geotab data, three CP’s proposed the following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6C3DDB-994A-4DA6-9E32-5CB0E4A24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05919" y="2412174"/>
            <a:ext cx="3057073" cy="40659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E756CF-5DED-4732-A0BE-35D74C76B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278977" y="2417134"/>
            <a:ext cx="3027012" cy="40259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2354FF-F7B7-441A-BC73-E7877121D9A4}"/>
              </a:ext>
            </a:extLst>
          </p:cNvPr>
          <p:cNvSpPr txBox="1"/>
          <p:nvPr/>
        </p:nvSpPr>
        <p:spPr>
          <a:xfrm>
            <a:off x="3857860" y="5954788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EVE-41-03e</a:t>
            </a:r>
          </a:p>
        </p:txBody>
      </p:sp>
    </p:spTree>
    <p:extLst>
      <p:ext uri="{BB962C8B-B14F-4D97-AF65-F5344CB8AC3E}">
        <p14:creationId xmlns:p14="http://schemas.microsoft.com/office/powerpoint/2010/main" val="2832971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9492-6BF5-4305-93BB-7D1641612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810387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Possible “backstop” concept for MPR structure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88A56AE-F86C-44B8-B7D5-907EC6F75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596" y="2442931"/>
            <a:ext cx="4882754" cy="3283976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9E0DCF5-C5D1-4042-BA6F-D47CE0488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05" y="2442931"/>
            <a:ext cx="2928366" cy="32635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Set minimum absolute performance instead of fleet average</a:t>
            </a:r>
          </a:p>
          <a:p>
            <a:r>
              <a:rPr lang="en-US" dirty="0"/>
              <a:t>As illustrated </a:t>
            </a:r>
          </a:p>
          <a:p>
            <a:pPr lvl="1"/>
            <a:r>
              <a:rPr lang="en-US" dirty="0"/>
              <a:t>Not more than 5 % of fleet can achieve less than 70% retention</a:t>
            </a:r>
          </a:p>
          <a:p>
            <a:pPr lvl="1"/>
            <a:r>
              <a:rPr lang="en-US" dirty="0"/>
              <a:t>Roughly analogous to a warranty concept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58BFE5-B404-4717-88B5-E61B4033DD08}"/>
              </a:ext>
            </a:extLst>
          </p:cNvPr>
          <p:cNvCxnSpPr>
            <a:cxnSpLocks/>
          </p:cNvCxnSpPr>
          <p:nvPr/>
        </p:nvCxnSpPr>
        <p:spPr>
          <a:xfrm flipV="1">
            <a:off x="6029006" y="2442931"/>
            <a:ext cx="0" cy="258775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E005474-63F9-40AC-B9B4-B680F8490EA8}"/>
              </a:ext>
            </a:extLst>
          </p:cNvPr>
          <p:cNvSpPr txBox="1"/>
          <p:nvPr/>
        </p:nvSpPr>
        <p:spPr>
          <a:xfrm>
            <a:off x="5290521" y="1958177"/>
            <a:ext cx="88357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50" dirty="0">
                <a:solidFill>
                  <a:srgbClr val="FF0000"/>
                </a:solidFill>
              </a:rPr>
              <a:t>Backstop</a:t>
            </a:r>
          </a:p>
          <a:p>
            <a:pPr algn="r"/>
            <a:r>
              <a:rPr lang="en-US" sz="1350" dirty="0">
                <a:solidFill>
                  <a:srgbClr val="FF0000"/>
                </a:solidFill>
              </a:rPr>
              <a:t>criterion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F8E4C7-D459-45C3-AD33-820B678E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5B053-B367-44B7-9389-CE9874EBCCA1}" type="slidenum">
              <a:rPr lang="en-US" smtClean="0"/>
              <a:t>13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35D9F6-88FA-474D-9E36-E9D14E66F843}"/>
              </a:ext>
            </a:extLst>
          </p:cNvPr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EC/ECCC/EPA MPR Proposal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73DCEF-D97C-44EF-8999-CA7C185B12A7}"/>
              </a:ext>
            </a:extLst>
          </p:cNvPr>
          <p:cNvSpPr txBox="1"/>
          <p:nvPr/>
        </p:nvSpPr>
        <p:spPr>
          <a:xfrm>
            <a:off x="6248400" y="4074683"/>
            <a:ext cx="2663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&gt;70% @ 160,000 km or 8 years</a:t>
            </a:r>
          </a:p>
          <a:p>
            <a:r>
              <a:rPr lang="en-US" sz="1350" dirty="0">
                <a:solidFill>
                  <a:srgbClr val="FF0000"/>
                </a:solidFill>
              </a:rPr>
              <a:t>With no more than 5%</a:t>
            </a:r>
          </a:p>
          <a:p>
            <a:r>
              <a:rPr lang="en-US" sz="1350" dirty="0">
                <a:solidFill>
                  <a:srgbClr val="FF0000"/>
                </a:solidFill>
              </a:rPr>
              <a:t>of vehicles less than 70%</a:t>
            </a:r>
          </a:p>
          <a:p>
            <a:r>
              <a:rPr lang="en-US" sz="1350" dirty="0">
                <a:solidFill>
                  <a:srgbClr val="FF0000"/>
                </a:solidFill>
              </a:rPr>
              <a:t>(No fleet average)</a:t>
            </a:r>
          </a:p>
        </p:txBody>
      </p:sp>
    </p:spTree>
    <p:extLst>
      <p:ext uri="{BB962C8B-B14F-4D97-AF65-F5344CB8AC3E}">
        <p14:creationId xmlns:p14="http://schemas.microsoft.com/office/powerpoint/2010/main" val="3067686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9479-400F-4D5C-85D1-9404EC7D1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OICA Position on MPR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26FFAF-FAF6-43E2-8A8A-C41ADF6AA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3E442-443D-4956-BB04-02EF4403B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4485C4-64DE-4071-8673-88184109FA1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44475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OICA  proposes a 70% MPR value after 100,000 km or 5 years. </a:t>
            </a:r>
          </a:p>
          <a:p>
            <a:r>
              <a:rPr lang="en-US" dirty="0"/>
              <a:t>Average MPR with no backstop.</a:t>
            </a:r>
          </a:p>
          <a:p>
            <a:r>
              <a:rPr lang="en-US" dirty="0"/>
              <a:t>OICA also has concerns with proposed data 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C441C1-C5F9-4D05-89DD-CF12BF699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29275" y="2294008"/>
            <a:ext cx="3467122" cy="46112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1FA282-9A9E-4113-B7DD-BE5DBFF11BB6}"/>
              </a:ext>
            </a:extLst>
          </p:cNvPr>
          <p:cNvSpPr txBox="1"/>
          <p:nvPr/>
        </p:nvSpPr>
        <p:spPr>
          <a:xfrm>
            <a:off x="2050942" y="5859492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EVE-41-02e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FDC293-6DD8-4787-83CD-3DC6ADD7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310" y="3123377"/>
            <a:ext cx="3441491" cy="25971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E42451-522D-490C-8B89-E93F801809F9}"/>
              </a:ext>
            </a:extLst>
          </p:cNvPr>
          <p:cNvSpPr txBox="1"/>
          <p:nvPr/>
        </p:nvSpPr>
        <p:spPr>
          <a:xfrm>
            <a:off x="5565472" y="5255568"/>
            <a:ext cx="9144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39E9DF-1C9E-4F8E-905F-64E332865764}"/>
              </a:ext>
            </a:extLst>
          </p:cNvPr>
          <p:cNvSpPr txBox="1"/>
          <p:nvPr/>
        </p:nvSpPr>
        <p:spPr>
          <a:xfrm>
            <a:off x="7126136" y="5256143"/>
            <a:ext cx="140826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34073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26AE-A22F-47CF-B110-B780EDD0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Definitions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0CA27E-3759-4ED1-86FD-B21A6D2C1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0F641-8C31-4F84-9C1C-30E0B301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64943C0-F9B3-4D06-82C0-9BFB55F0D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306562"/>
              </p:ext>
            </p:extLst>
          </p:nvPr>
        </p:nvGraphicFramePr>
        <p:xfrm>
          <a:off x="1520953" y="2957520"/>
          <a:ext cx="609599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412384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51763654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85416103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8643912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38334799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72020757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42067655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74213258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04933073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Monitor Family 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Monitor Family 2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Monitor Family 3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71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DF1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DF2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DF3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DF4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DF5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DF6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DF7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DF8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DF9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9037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0A09E51-EAA5-404C-AB9C-561AC05D945F}"/>
              </a:ext>
            </a:extLst>
          </p:cNvPr>
          <p:cNvSpPr txBox="1"/>
          <p:nvPr/>
        </p:nvSpPr>
        <p:spPr>
          <a:xfrm>
            <a:off x="2071843" y="1478131"/>
            <a:ext cx="4994218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 dirty="0"/>
              <a:t>Only vehicles that are identical with respect to the following elements may be part of the same </a:t>
            </a:r>
            <a:r>
              <a:rPr lang="en-GB" sz="1000" b="1" dirty="0"/>
              <a:t>monitor family</a:t>
            </a:r>
            <a:r>
              <a:rPr lang="en-GB" sz="1000" dirty="0"/>
              <a:t>:</a:t>
            </a:r>
            <a:endParaRPr lang="en-US" sz="1000" dirty="0"/>
          </a:p>
          <a:p>
            <a:r>
              <a:rPr lang="en-GB" sz="1000" dirty="0"/>
              <a:t>(a)  Algorithm for SOH calculation, including software version* </a:t>
            </a:r>
            <a:endParaRPr lang="en-US" sz="1000" dirty="0"/>
          </a:p>
          <a:p>
            <a:r>
              <a:rPr lang="en-GB" sz="1000" dirty="0"/>
              <a:t>(b) Sensor configuration (for sensors used in the SOH calculation)</a:t>
            </a:r>
            <a:endParaRPr lang="en-US" sz="1000" dirty="0"/>
          </a:p>
          <a:p>
            <a:r>
              <a:rPr lang="en-GB" sz="1000" dirty="0"/>
              <a:t>(c)  Type of cell </a:t>
            </a:r>
            <a:r>
              <a:rPr lang="fr-BE" sz="1000" dirty="0"/>
              <a:t> </a:t>
            </a:r>
            <a:endParaRPr lang="en-US" sz="1000" dirty="0"/>
          </a:p>
          <a:p>
            <a:r>
              <a:rPr lang="en-GB" sz="1000" dirty="0"/>
              <a:t>(d)  Battery management system (BMS)* </a:t>
            </a:r>
            <a:endParaRPr lang="en-US" sz="1000" dirty="0"/>
          </a:p>
          <a:p>
            <a:r>
              <a:rPr lang="en-GB" sz="1000" dirty="0"/>
              <a:t>(e)  Type of vehicle (PEVs or OVC-HEVs)</a:t>
            </a:r>
            <a:endParaRPr lang="en-US" sz="1000" dirty="0"/>
          </a:p>
          <a:p>
            <a:r>
              <a:rPr lang="en-GB" sz="1000" dirty="0"/>
              <a:t> </a:t>
            </a:r>
            <a:endParaRPr lang="en-U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9FFE5B-47A0-4933-BACE-3EA425EB20AE}"/>
              </a:ext>
            </a:extLst>
          </p:cNvPr>
          <p:cNvSpPr txBox="1"/>
          <p:nvPr/>
        </p:nvSpPr>
        <p:spPr>
          <a:xfrm>
            <a:off x="492251" y="3855408"/>
            <a:ext cx="8153400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900" dirty="0"/>
              <a:t>Only vehicles that are identical with respect to the following electric powertrain/transmission characteristics may be part of the same </a:t>
            </a:r>
            <a:r>
              <a:rPr lang="en-GB" sz="900" b="1" dirty="0"/>
              <a:t>battery durability family</a:t>
            </a:r>
            <a:r>
              <a:rPr lang="en-GB" sz="900" dirty="0"/>
              <a:t>:</a:t>
            </a:r>
            <a:r>
              <a:rPr lang="fr-BE" sz="900" dirty="0"/>
              <a:t> </a:t>
            </a:r>
            <a:endParaRPr lang="en-US" sz="900" dirty="0"/>
          </a:p>
          <a:p>
            <a:r>
              <a:rPr lang="en-GB" sz="900" dirty="0"/>
              <a:t>(a)  Type and number of electric machines: construction type (asynchronous/ synchronous, etc.), type of coolant (air, liquid) and any other characteristics having a non-negligible influence on electric energy consumption and certified range;</a:t>
            </a:r>
            <a:endParaRPr lang="en-US" sz="900" dirty="0"/>
          </a:p>
          <a:p>
            <a:r>
              <a:rPr lang="en-GB" sz="900" dirty="0"/>
              <a:t>(b)  Type of traction REESS (size, type of cell, including material, format and chemistry, capacity (Ampere-hour), nominal voltage, nominal power, type of coolant (air, liquid)); </a:t>
            </a:r>
            <a:endParaRPr lang="en-US" sz="900" dirty="0"/>
          </a:p>
          <a:p>
            <a:r>
              <a:rPr lang="en-GB" sz="900" dirty="0"/>
              <a:t>(c)  Battery management system (BMS) </a:t>
            </a:r>
            <a:endParaRPr lang="en-US" sz="900" dirty="0"/>
          </a:p>
          <a:p>
            <a:r>
              <a:rPr lang="en-GB" sz="900" dirty="0"/>
              <a:t>(d)  Worst case energy efficiency of the vehicle (if different); Insulation/packaging of the battery should be the same</a:t>
            </a:r>
            <a:endParaRPr lang="en-US" sz="900" dirty="0"/>
          </a:p>
          <a:p>
            <a:r>
              <a:rPr lang="en-GB" sz="900" dirty="0"/>
              <a:t>(e)  Transmission type (e.g. manual, automatic, CVT) and transmission model (e.g. torque rating, number of gears, numbers of clutches, etc.);</a:t>
            </a:r>
            <a:endParaRPr lang="en-US" sz="900" dirty="0"/>
          </a:p>
          <a:p>
            <a:r>
              <a:rPr lang="en-GB" sz="900" dirty="0"/>
              <a:t>(f)  Number of powered axles;</a:t>
            </a:r>
            <a:endParaRPr lang="en-US" sz="900" dirty="0"/>
          </a:p>
          <a:p>
            <a:r>
              <a:rPr lang="en-GB" sz="900" dirty="0"/>
              <a:t>(g)  Type of electric energy converter between the electric machine and traction REESS, between the traction REESS and low voltage power supply and between the recharge-plug-in and traction REESS, and any other characteristics having a non-negligible influence on electric energy consumption and range under WLTP conditions;</a:t>
            </a:r>
            <a:endParaRPr lang="en-US" sz="900" dirty="0"/>
          </a:p>
          <a:p>
            <a:r>
              <a:rPr lang="en-GB" sz="900" dirty="0"/>
              <a:t>(h)  Operation strategy of all components influencing the electric energy consumption within the powertrain;</a:t>
            </a:r>
            <a:endParaRPr lang="en-US" sz="900" dirty="0"/>
          </a:p>
          <a:p>
            <a:r>
              <a:rPr lang="en-GB" sz="900" dirty="0"/>
              <a:t>(</a:t>
            </a:r>
            <a:r>
              <a:rPr lang="en-GB" sz="900" dirty="0" err="1"/>
              <a:t>i</a:t>
            </a:r>
            <a:r>
              <a:rPr lang="en-GB" sz="900" dirty="0"/>
              <a:t>)  n/v ratios (engine rotational speed divided by vehicle speed). This requirement shall be considered fulfilled if, for all transmission ratios concerned, the difference with respect to the n/v ratios of the most commonly installed transmission type and model is within 8 per cent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06331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4B305-7F41-4747-8BC2-F4F460E5B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Open Issues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3F88A6-13A2-4986-81F4-854073516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AC5E4-A0A6-47C2-9581-2F3C5638F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BD4C2F-54E5-467E-9412-22286C5FD4C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addition to the value and the form of the MPR there are several other open issues:</a:t>
            </a:r>
          </a:p>
          <a:p>
            <a:pPr lvl="1"/>
            <a:r>
              <a:rPr lang="en-US" dirty="0"/>
              <a:t>Quantity of samples for both part A and part B of the ISC</a:t>
            </a:r>
          </a:p>
          <a:p>
            <a:pPr lvl="2"/>
            <a:r>
              <a:rPr lang="en-US" dirty="0"/>
              <a:t>Balance testing burden with the need to verify the GTR requirements</a:t>
            </a:r>
          </a:p>
          <a:p>
            <a:pPr lvl="1"/>
            <a:r>
              <a:rPr lang="en-US" dirty="0"/>
              <a:t>Enforcement is also a concern, what action will be required for vehicles that fail part B?</a:t>
            </a:r>
          </a:p>
        </p:txBody>
      </p:sp>
    </p:spTree>
    <p:extLst>
      <p:ext uri="{BB962C8B-B14F-4D97-AF65-F5344CB8AC3E}">
        <p14:creationId xmlns:p14="http://schemas.microsoft.com/office/powerpoint/2010/main" val="1158416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Original proposed mandate timeline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900" dirty="0"/>
              <a:t>(</a:t>
            </a:r>
            <a:r>
              <a:rPr lang="en-US" sz="2900" dirty="0" err="1"/>
              <a:t>i</a:t>
            </a:r>
            <a:r>
              <a:rPr lang="en-US" sz="2900" dirty="0"/>
              <a:t>)         March 2020: Approval of mandate from AC.3</a:t>
            </a:r>
          </a:p>
          <a:p>
            <a:r>
              <a:rPr lang="en-US" sz="2900" dirty="0"/>
              <a:t>(ii)        January 2020 – June 2020: EVE IWG formulates new drafting group, and begins drafting GTR with elements agreed upon by EVE IWG</a:t>
            </a:r>
          </a:p>
          <a:p>
            <a:r>
              <a:rPr lang="en-US" sz="2900" dirty="0"/>
              <a:t>(iii)	June 2020: EVE IWG provides update to  GRPE outlining details of draft outline of GTR</a:t>
            </a:r>
          </a:p>
          <a:p>
            <a:r>
              <a:rPr lang="en-US" sz="2900" dirty="0"/>
              <a:t>(iv)       June 2020 – December 2020: EVE begins validation testing of relevant aspects of the proposed procedure, assesses results and makes changes to GTR</a:t>
            </a:r>
          </a:p>
          <a:p>
            <a:r>
              <a:rPr lang="en-US" sz="2900" dirty="0"/>
              <a:t>(v)  	January 2021: EVE IWG submits first draft proposal for the GTR as an informal document to January 2021 session of GRPE for further discussion and recommendation.</a:t>
            </a:r>
          </a:p>
          <a:p>
            <a:r>
              <a:rPr lang="en-US" sz="2900" dirty="0"/>
              <a:t>(vi)        January 2021- March 2021</a:t>
            </a:r>
          </a:p>
          <a:p>
            <a:pPr marL="594360" lvl="2" indent="0">
              <a:buNone/>
            </a:pPr>
            <a:r>
              <a:rPr lang="en-US" sz="2200" dirty="0">
                <a:solidFill>
                  <a:schemeClr val="tx2"/>
                </a:solidFill>
              </a:rPr>
              <a:t>a.       EVE revises draft proposal based on recommendations from GRPE</a:t>
            </a:r>
          </a:p>
          <a:p>
            <a:pPr marL="594360" lvl="2" indent="0">
              <a:buNone/>
            </a:pPr>
            <a:r>
              <a:rPr lang="en-US" sz="2200" dirty="0">
                <a:solidFill>
                  <a:schemeClr val="tx2"/>
                </a:solidFill>
              </a:rPr>
              <a:t>b.	 Transmission of the draft GTR as an informal document twelve weeks before the June 2021 session of GRPE;</a:t>
            </a:r>
          </a:p>
          <a:p>
            <a:pPr marL="594360" lvl="2" indent="0">
              <a:buNone/>
            </a:pPr>
            <a:r>
              <a:rPr lang="en-US" sz="2200" dirty="0">
                <a:solidFill>
                  <a:schemeClr val="tx2"/>
                </a:solidFill>
              </a:rPr>
              <a:t>c.	 Endorsement of the draft GTR based on an informal document by GRPE.</a:t>
            </a:r>
          </a:p>
          <a:p>
            <a:r>
              <a:rPr lang="en-US" sz="2900" dirty="0"/>
              <a:t>(vii)	June 2021: EVE presents the final GTR to GRPE</a:t>
            </a:r>
          </a:p>
          <a:p>
            <a:r>
              <a:rPr lang="en-US" sz="2900" dirty="0"/>
              <a:t>(viii)	November 2021: establishment of the GTR by AC.3 in the Global Registry.</a:t>
            </a:r>
          </a:p>
          <a:p>
            <a:r>
              <a:rPr lang="en-US" sz="2900" dirty="0"/>
              <a:t>(ix)	January 2021-January 2024: EVE IWG continues information gathering on possible modifications to the GTR and develops amendments to the GTR for consideration by WP.29 and AC.3, as deemed appropriate.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5684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200" y="4572000"/>
            <a:ext cx="5867400" cy="152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 For Electrified Vehicle Durability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(a) January 2020: IWG on EVE presents timeline and framework for mandate request in GRPE. </a:t>
            </a:r>
          </a:p>
          <a:p>
            <a:r>
              <a:rPr lang="en-US" dirty="0"/>
              <a:t>(b) June 2020: Request for authorization submitted to AC.3; </a:t>
            </a:r>
            <a:r>
              <a:rPr lang="en-US" sz="44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4400" dirty="0">
              <a:solidFill>
                <a:srgbClr val="00B050"/>
              </a:solidFill>
            </a:endParaRPr>
          </a:p>
          <a:p>
            <a:pPr lvl="0">
              <a:buClr>
                <a:srgbClr val="D16349"/>
              </a:buClr>
            </a:pPr>
            <a:r>
              <a:rPr lang="en-US" dirty="0"/>
              <a:t>(c) January 2020 – June 2020: IWG on EVE formulates drafting group and begins drafting UN GTR with elements agreed upon </a:t>
            </a:r>
            <a:r>
              <a:rPr lang="en-US" sz="44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dirty="0">
              <a:solidFill>
                <a:srgbClr val="00B050"/>
              </a:solidFill>
            </a:endParaRPr>
          </a:p>
          <a:p>
            <a:pPr lvl="0">
              <a:buClr>
                <a:srgbClr val="D16349"/>
              </a:buClr>
            </a:pPr>
            <a:r>
              <a:rPr lang="en-US" dirty="0"/>
              <a:t>(d) June 2020: IWG on EVE provides an update to the June 2020 meeting of GRPE with the detailed elements and proposed timelines to be pursued; </a:t>
            </a:r>
            <a:r>
              <a:rPr lang="en-US" sz="44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(e) June 2020 – December 2020: IWG on EVE begins validation testing of relevant aspects of the proposed procedure, assesses test results and makes further UN GTR changes as necessary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(No validation necessary for phase 1, more time being spent on drafting and framework)</a:t>
            </a:r>
          </a:p>
          <a:p>
            <a:r>
              <a:rPr lang="en-US" dirty="0"/>
              <a:t>(f) January 2021: IWG on EVE presents to GRPE 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A status update of the first UN GTR validation results; ECE/TRANS/WP.29/AC.3/57 5 </a:t>
            </a:r>
            <a:r>
              <a:rPr lang="en-US" dirty="0">
                <a:solidFill>
                  <a:srgbClr val="FF0000"/>
                </a:solidFill>
              </a:rPr>
              <a:t>(Not needed)</a:t>
            </a:r>
            <a:endParaRPr lang="en-US" dirty="0"/>
          </a:p>
          <a:p>
            <a:pPr lvl="1"/>
            <a:r>
              <a:rPr lang="en-US" dirty="0"/>
              <a:t> (ii) First draft UN GTR proposal, both as informal documents for the January 2021 session of GRPE for further discussion and recommendation.</a:t>
            </a:r>
            <a:r>
              <a:rPr lang="en-US" sz="4400" dirty="0"/>
              <a:t> </a:t>
            </a:r>
            <a:r>
              <a:rPr lang="en-US" sz="44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4400" dirty="0">
              <a:solidFill>
                <a:srgbClr val="00B050"/>
              </a:solidFill>
            </a:endParaRPr>
          </a:p>
          <a:p>
            <a:r>
              <a:rPr lang="en-US" dirty="0"/>
              <a:t>(g) January 2021 – March 2021: 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IWG on EVE revises draft proposal based on discussions and recommendations from GRPE and; </a:t>
            </a:r>
          </a:p>
          <a:p>
            <a:pPr lvl="1"/>
            <a:r>
              <a:rPr lang="en-US" dirty="0"/>
              <a:t>(ii) Submits the draft UN GTR for transmission as a formal document for the June 2021 GRPE session  </a:t>
            </a:r>
            <a:r>
              <a:rPr lang="en-US" sz="2300" i="1" dirty="0">
                <a:solidFill>
                  <a:srgbClr val="FF0000"/>
                </a:solidFill>
              </a:rPr>
              <a:t>(The aim is to achieve this, but there is a risk EVE IWG will need the additional time with a goal to submit in October prior to January 2022 GPRE)</a:t>
            </a:r>
            <a:endParaRPr lang="en-US" sz="2300" i="1" dirty="0"/>
          </a:p>
          <a:p>
            <a:r>
              <a:rPr lang="en-US" dirty="0"/>
              <a:t>(h) June 2021: IWG on EVE presents Final UN GTR to GRPE at June 2021 meeting for endorsement. </a:t>
            </a:r>
          </a:p>
          <a:p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November 2021: establishment of the UN GTR by AC.3 in the Global Registry. </a:t>
            </a:r>
          </a:p>
          <a:p>
            <a:r>
              <a:rPr lang="en-US" dirty="0"/>
              <a:t>(j) June 2021-January 2024: IWG on EVE continues information gathering on possible modifications to the UN GTR and develops amendments to the UN GTR for consideration by WP.29 and AC.3, as deemed appropriate. </a:t>
            </a:r>
          </a:p>
        </p:txBody>
      </p:sp>
    </p:spTree>
    <p:extLst>
      <p:ext uri="{BB962C8B-B14F-4D97-AF65-F5344CB8AC3E}">
        <p14:creationId xmlns:p14="http://schemas.microsoft.com/office/powerpoint/2010/main" val="4195054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EVE Framework Progress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D16349"/>
              </a:buClr>
            </a:pPr>
            <a:r>
              <a:rPr lang="en-US" sz="1500" dirty="0">
                <a:solidFill>
                  <a:prstClr val="black"/>
                </a:solidFill>
              </a:rPr>
              <a:t>(e) June 2020 – December 2020: IWG on </a:t>
            </a:r>
            <a:r>
              <a:rPr lang="en-US" sz="1500" dirty="0">
                <a:solidFill>
                  <a:srgbClr val="FF0000"/>
                </a:solidFill>
              </a:rPr>
              <a:t>EVE begins validation testing </a:t>
            </a:r>
            <a:r>
              <a:rPr lang="en-US" sz="1500" dirty="0">
                <a:solidFill>
                  <a:prstClr val="black"/>
                </a:solidFill>
              </a:rPr>
              <a:t>of relevant aspects of the proposed procedure, assesses test results and makes further UN GTR changes as necessary </a:t>
            </a:r>
          </a:p>
          <a:p>
            <a:pPr lvl="0">
              <a:buClr>
                <a:srgbClr val="D16349"/>
              </a:buClr>
            </a:pPr>
            <a:r>
              <a:rPr lang="en-US" sz="1500" dirty="0">
                <a:solidFill>
                  <a:prstClr val="black"/>
                </a:solidFill>
              </a:rPr>
              <a:t>(f) January 2021: IWG on EVE presents to GRPE </a:t>
            </a:r>
          </a:p>
          <a:p>
            <a:pPr lvl="1">
              <a:buClr>
                <a:srgbClr val="CCB400"/>
              </a:buClr>
            </a:pPr>
            <a:r>
              <a:rPr lang="en-US" sz="1200" dirty="0">
                <a:solidFill>
                  <a:srgbClr val="FF0000"/>
                </a:solidFill>
              </a:rPr>
              <a:t>(</a:t>
            </a:r>
            <a:r>
              <a:rPr lang="en-US" sz="1200" dirty="0" err="1">
                <a:solidFill>
                  <a:srgbClr val="FF0000"/>
                </a:solidFill>
              </a:rPr>
              <a:t>i</a:t>
            </a:r>
            <a:r>
              <a:rPr lang="en-US" sz="1200" dirty="0">
                <a:solidFill>
                  <a:srgbClr val="FF0000"/>
                </a:solidFill>
              </a:rPr>
              <a:t>) A status update of the first UN GTR validation results; ECE/TRANS/WP.29/AC.3/57 5</a:t>
            </a:r>
          </a:p>
          <a:p>
            <a:pPr lvl="1">
              <a:buClr>
                <a:srgbClr val="CCB400"/>
              </a:buClr>
            </a:pPr>
            <a:r>
              <a:rPr lang="en-US" sz="1200" dirty="0">
                <a:solidFill>
                  <a:srgbClr val="646B86"/>
                </a:solidFill>
              </a:rPr>
              <a:t> (ii) First draft UN GTR proposal, both as informal documents for the January 2021 session of GRPE for further discussion and recommendation. </a:t>
            </a:r>
          </a:p>
          <a:p>
            <a:pPr lvl="0">
              <a:buClr>
                <a:srgbClr val="D16349"/>
              </a:buClr>
            </a:pPr>
            <a:r>
              <a:rPr lang="en-US" sz="1500" dirty="0">
                <a:solidFill>
                  <a:prstClr val="black"/>
                </a:solidFill>
              </a:rPr>
              <a:t>(g) January 2021 – March 2021: </a:t>
            </a:r>
          </a:p>
          <a:p>
            <a:pPr lvl="1">
              <a:buClr>
                <a:srgbClr val="CCB400"/>
              </a:buClr>
            </a:pPr>
            <a:r>
              <a:rPr lang="en-US" sz="1200" dirty="0">
                <a:solidFill>
                  <a:srgbClr val="646B86"/>
                </a:solidFill>
              </a:rPr>
              <a:t>(</a:t>
            </a:r>
            <a:r>
              <a:rPr lang="en-US" sz="1200" dirty="0" err="1">
                <a:solidFill>
                  <a:srgbClr val="646B86"/>
                </a:solidFill>
              </a:rPr>
              <a:t>i</a:t>
            </a:r>
            <a:r>
              <a:rPr lang="en-US" sz="1200" dirty="0">
                <a:solidFill>
                  <a:srgbClr val="646B86"/>
                </a:solidFill>
              </a:rPr>
              <a:t>) IWG on EVE revises draft proposal based on discussions and recommendations from GRPE and; </a:t>
            </a:r>
          </a:p>
          <a:p>
            <a:pPr lvl="1">
              <a:buClr>
                <a:srgbClr val="CCB400"/>
              </a:buClr>
            </a:pPr>
            <a:r>
              <a:rPr lang="en-US" sz="1200" dirty="0">
                <a:solidFill>
                  <a:srgbClr val="646B86"/>
                </a:solidFill>
              </a:rPr>
              <a:t>(ii) Submits the draft UN GTR for transmission as a formal document for the </a:t>
            </a:r>
            <a:r>
              <a:rPr lang="en-US" sz="1200" dirty="0">
                <a:solidFill>
                  <a:srgbClr val="FF0000"/>
                </a:solidFill>
              </a:rPr>
              <a:t>June 2021 </a:t>
            </a:r>
            <a:r>
              <a:rPr lang="en-US" sz="1200" dirty="0">
                <a:solidFill>
                  <a:srgbClr val="646B86"/>
                </a:solidFill>
              </a:rPr>
              <a:t>GRPE session </a:t>
            </a:r>
            <a:endParaRPr lang="en-US" dirty="0"/>
          </a:p>
          <a:p>
            <a:r>
              <a:rPr lang="en-US" sz="1900" dirty="0"/>
              <a:t>The EVE IWG has made a draft UN GTR on in-vehicle battery durability available</a:t>
            </a:r>
          </a:p>
          <a:p>
            <a:r>
              <a:rPr lang="en-US" sz="1900" dirty="0"/>
              <a:t>The EVE IWG continues to make progress on the overall framework which includes discussions on: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Determining an appropriate MPR value with available data and modelling that can agree with most vehicles in the predicted market (rock screening)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Tolerances of state of range and energy monitors</a:t>
            </a:r>
          </a:p>
          <a:p>
            <a:pPr lvl="2"/>
            <a:r>
              <a:rPr lang="en-CA" sz="1600" dirty="0"/>
              <a:t>clarification of definitions (Useable Battery Energy for example)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Clarifying family definitions, intake survey details and data to be gathered, other…</a:t>
            </a:r>
            <a:endParaRPr lang="en-CA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6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 Mandate Items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In-vehicle battery durability</a:t>
            </a:r>
          </a:p>
          <a:p>
            <a:pPr lvl="1"/>
            <a:r>
              <a:rPr lang="en-US" dirty="0"/>
              <a:t>The EVE IWG continues to work diligently to meet tight timelines for the new UN GTR on battery durability.</a:t>
            </a:r>
          </a:p>
          <a:p>
            <a:pPr lvl="1"/>
            <a:r>
              <a:rPr lang="en-US" dirty="0"/>
              <a:t>Key framework components are still under discussion within the EVE IWG with the goal to remain on schedule. </a:t>
            </a:r>
          </a:p>
          <a:p>
            <a:pPr lvl="2"/>
            <a:r>
              <a:rPr lang="en-US" dirty="0"/>
              <a:t>An additional 1-year extension that has been granted is available should more time be required.</a:t>
            </a:r>
          </a:p>
          <a:p>
            <a:r>
              <a:rPr lang="en-US" dirty="0"/>
              <a:t>Hybrid power determination</a:t>
            </a:r>
          </a:p>
          <a:p>
            <a:pPr lvl="1"/>
            <a:r>
              <a:rPr lang="en-US" dirty="0"/>
              <a:t>New GTR on determination of power in electrified vehicles was accepted by WP. 29 in November 2020.</a:t>
            </a:r>
          </a:p>
          <a:p>
            <a:pPr lvl="1"/>
            <a:r>
              <a:rPr lang="en-US" dirty="0"/>
              <a:t>The EVE IWG will continue to monitor the status of the GTR as changes become needed</a:t>
            </a:r>
          </a:p>
          <a:p>
            <a:r>
              <a:rPr lang="en-US" dirty="0"/>
              <a:t>Method of stating energy consumption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Group of Experts on Energy Efficiency (GEEE) </a:t>
            </a:r>
            <a:r>
              <a:rPr lang="en-US" dirty="0"/>
              <a:t>was identified to take over the leadership of this work starting in 2020.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1600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BDF3D-557E-48BE-963B-4574DF743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to meet proposed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81EDB-C03C-4882-8948-5775BDC15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proposed schedule is very ambitious</a:t>
            </a:r>
          </a:p>
          <a:p>
            <a:r>
              <a:rPr lang="en-US" dirty="0"/>
              <a:t>EVE IWG has increased cadence of meetings to improve the chances of meeting the schedule, but several significant open issues remain.</a:t>
            </a:r>
          </a:p>
          <a:p>
            <a:r>
              <a:rPr lang="en-US" dirty="0"/>
              <a:t>The draft GTR is now available for review and comment.</a:t>
            </a:r>
          </a:p>
          <a:p>
            <a:r>
              <a:rPr lang="en-US" dirty="0"/>
              <a:t>Mandate request includes possibility of an additional year if necessary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5A359-F3F2-43D3-8027-DF7212EF4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DFC9BD-47E7-48F5-9845-F91F864E3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9441-436D-43C2-9D61-A01E8DA2F5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39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 Meetings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Regular meetings concurrent with GRPE each January and June</a:t>
            </a:r>
          </a:p>
          <a:p>
            <a:r>
              <a:rPr lang="en-US" dirty="0"/>
              <a:t>EVE IWG has conducted regular monthly and bimonthly meetings since September 2020 to diligently work within the in-vehicle battery durability GTR timelines</a:t>
            </a:r>
          </a:p>
          <a:p>
            <a:r>
              <a:rPr lang="en-US" dirty="0"/>
              <a:t>10-11 April 2017 – Ann Arbor, USA</a:t>
            </a:r>
          </a:p>
          <a:p>
            <a:r>
              <a:rPr lang="en-US" dirty="0"/>
              <a:t>24-25 October 2017 – Vienna, Austria</a:t>
            </a:r>
          </a:p>
          <a:p>
            <a:r>
              <a:rPr lang="en-US" dirty="0"/>
              <a:t>27-28 March 2018 – Tokyo, Japan</a:t>
            </a:r>
          </a:p>
          <a:p>
            <a:r>
              <a:rPr lang="en-US" dirty="0"/>
              <a:t>16-18 October 2018 – Ottawa, Canada</a:t>
            </a:r>
            <a:endParaRPr lang="en-US" sz="2400" dirty="0"/>
          </a:p>
          <a:p>
            <a:r>
              <a:rPr lang="en-US" dirty="0"/>
              <a:t>8-10 April 2019 – Stockholm, Sweden </a:t>
            </a:r>
          </a:p>
          <a:p>
            <a:r>
              <a:rPr lang="en-US" dirty="0"/>
              <a:t>8-9 October 2019 – Brussels, Belgium</a:t>
            </a:r>
          </a:p>
          <a:p>
            <a:r>
              <a:rPr lang="en-US" dirty="0"/>
              <a:t>24-26 March 2020– WebEx</a:t>
            </a:r>
          </a:p>
          <a:p>
            <a:r>
              <a:rPr lang="en-US" dirty="0"/>
              <a:t>(7-8 September, 7-8</a:t>
            </a:r>
            <a:r>
              <a:rPr lang="en-US" baseline="30000" dirty="0"/>
              <a:t>th</a:t>
            </a:r>
            <a:r>
              <a:rPr lang="en-US" dirty="0"/>
              <a:t> October , 9-10 and 30 November, 1</a:t>
            </a:r>
            <a:r>
              <a:rPr lang="en-US" baseline="30000" dirty="0"/>
              <a:t>  </a:t>
            </a:r>
            <a:r>
              <a:rPr lang="en-US" dirty="0"/>
              <a:t>and 15-16 December), 2020 and January 8</a:t>
            </a:r>
            <a:r>
              <a:rPr lang="en-US" baseline="30000" dirty="0"/>
              <a:t>th</a:t>
            </a:r>
            <a:r>
              <a:rPr lang="en-US" dirty="0"/>
              <a:t>, 2021 – All on WebEx</a:t>
            </a:r>
          </a:p>
        </p:txBody>
      </p:sp>
    </p:spTree>
    <p:extLst>
      <p:ext uri="{BB962C8B-B14F-4D97-AF65-F5344CB8AC3E}">
        <p14:creationId xmlns:p14="http://schemas.microsoft.com/office/powerpoint/2010/main" val="3294347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Meetings for EVE IWG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February 3-4, 2021 - </a:t>
            </a:r>
            <a:r>
              <a:rPr lang="en-US" dirty="0" err="1"/>
              <a:t>WebEX</a:t>
            </a:r>
            <a:endParaRPr lang="en-US" dirty="0"/>
          </a:p>
          <a:p>
            <a:r>
              <a:rPr lang="en-US" dirty="0"/>
              <a:t>February 26 and March 2</a:t>
            </a:r>
            <a:r>
              <a:rPr lang="en-US" baseline="30000" dirty="0"/>
              <a:t>nd,</a:t>
            </a:r>
            <a:r>
              <a:rPr lang="en-US" dirty="0"/>
              <a:t> 2021 - WebEx</a:t>
            </a:r>
          </a:p>
          <a:p>
            <a:r>
              <a:rPr lang="en-US" dirty="0"/>
              <a:t>March 25</a:t>
            </a:r>
            <a:r>
              <a:rPr lang="en-US" baseline="30000" dirty="0"/>
              <a:t>th</a:t>
            </a:r>
            <a:r>
              <a:rPr lang="en-US" dirty="0"/>
              <a:t> and 26</a:t>
            </a:r>
            <a:r>
              <a:rPr lang="en-US" baseline="30000" dirty="0"/>
              <a:t>th</a:t>
            </a:r>
            <a:r>
              <a:rPr lang="en-US" dirty="0"/>
              <a:t>, 2021 - WebEx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164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D83E3-60F2-4BA1-9E6F-CED0C4DC8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In-Vehicle Battery Durability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B4C65B-0AA1-432B-80EF-509C46BF5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A4BAC-8918-4B68-9C18-701603B2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0A7F2F-F4B6-4D79-ABCC-D6C9339BF6C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Review of general goals of a durability GTR:</a:t>
            </a:r>
          </a:p>
          <a:p>
            <a:pPr lvl="1"/>
            <a:r>
              <a:rPr lang="en-US" dirty="0"/>
              <a:t>Establish </a:t>
            </a:r>
            <a:r>
              <a:rPr lang="en-US" b="1" dirty="0"/>
              <a:t>minimum durability requirements</a:t>
            </a:r>
            <a:endParaRPr lang="en-US" dirty="0"/>
          </a:p>
          <a:p>
            <a:pPr lvl="1"/>
            <a:r>
              <a:rPr lang="en-US" b="1" dirty="0"/>
              <a:t>Prevent substandard products</a:t>
            </a:r>
            <a:r>
              <a:rPr lang="en-US" dirty="0"/>
              <a:t> from entering the market</a:t>
            </a:r>
          </a:p>
          <a:p>
            <a:pPr lvl="1"/>
            <a:r>
              <a:rPr lang="en-US" dirty="0"/>
              <a:t>Allow </a:t>
            </a:r>
            <a:r>
              <a:rPr lang="en-US" b="1" dirty="0"/>
              <a:t>continued development of the GTR</a:t>
            </a:r>
            <a:r>
              <a:rPr lang="en-US" dirty="0"/>
              <a:t> as the industry evolves</a:t>
            </a:r>
          </a:p>
          <a:p>
            <a:pPr lvl="1"/>
            <a:r>
              <a:rPr lang="en-US" dirty="0"/>
              <a:t>Implement a </a:t>
            </a:r>
            <a:r>
              <a:rPr lang="en-US" b="1" dirty="0"/>
              <a:t>data collection mechanism </a:t>
            </a:r>
            <a:r>
              <a:rPr lang="en-US" dirty="0"/>
              <a:t>for improving the GTR in the future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52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Status of In-Vehicle Battery Durability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838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Previously EVE reported that the GTR would include four specific provisions:</a:t>
            </a:r>
          </a:p>
          <a:p>
            <a:pPr lvl="1">
              <a:buClr>
                <a:srgbClr val="00B050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/>
              <a:t>State of Health monitor (SOH) </a:t>
            </a:r>
          </a:p>
          <a:p>
            <a:pPr lvl="1">
              <a:buClr>
                <a:srgbClr val="00B050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/>
              <a:t>Minimum performance requirement (PR)</a:t>
            </a:r>
          </a:p>
          <a:p>
            <a:pPr lvl="1">
              <a:buClr>
                <a:srgbClr val="00B050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/>
              <a:t>In service conformity checks (ISC)</a:t>
            </a:r>
          </a:p>
          <a:p>
            <a:pPr lvl="1">
              <a:buClr>
                <a:srgbClr val="FF0000"/>
              </a:buClr>
              <a:buSzPct val="80000"/>
              <a:buFont typeface="Georgia" panose="02040502050405020303" pitchFamily="18" charset="0"/>
              <a:buChar char="X"/>
            </a:pPr>
            <a:r>
              <a:rPr lang="en-US" dirty="0"/>
              <a:t>Adoption of vehicle normal usage indices (NUI)</a:t>
            </a:r>
          </a:p>
          <a:p>
            <a:pPr lvl="2">
              <a:buClr>
                <a:srgbClr val="FF0000"/>
              </a:buClr>
              <a:buSzPct val="80000"/>
            </a:pPr>
            <a:r>
              <a:rPr lang="en-US" sz="1800" dirty="0"/>
              <a:t>Note, EVE has not included NUI in the draft GTR, but depending on the final MPR value and form NUI may be required.</a:t>
            </a:r>
          </a:p>
          <a:p>
            <a:pPr>
              <a:buClr>
                <a:srgbClr val="FF0000"/>
              </a:buClr>
              <a:buSzPct val="80000"/>
            </a:pPr>
            <a:r>
              <a:rPr lang="en-US" dirty="0"/>
              <a:t>Working document has been submitted for this GRPE:  GRPE-82-27e</a:t>
            </a:r>
          </a:p>
        </p:txBody>
      </p:sp>
    </p:spTree>
    <p:extLst>
      <p:ext uri="{BB962C8B-B14F-4D97-AF65-F5344CB8AC3E}">
        <p14:creationId xmlns:p14="http://schemas.microsoft.com/office/powerpoint/2010/main" val="163282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4885-A15F-491D-B47E-891935FD0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State-of-Health Monitors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77906-6228-43F9-BB83-E548D6619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72CDC-DE1B-40AE-9E51-AD3F8E095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5FF106-3579-4B00-8346-36071E21948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 has agreed to adopt (2) state-of-health monitors</a:t>
            </a:r>
          </a:p>
          <a:p>
            <a:pPr lvl="1"/>
            <a:r>
              <a:rPr lang="en-US" dirty="0"/>
              <a:t>SOCE – State of Certified Energy </a:t>
            </a:r>
          </a:p>
          <a:p>
            <a:pPr marL="1005840" lvl="2" indent="-457200"/>
            <a:r>
              <a:rPr lang="en-US" dirty="0"/>
              <a:t>Based on Usable Battery Energy (UBE)</a:t>
            </a:r>
          </a:p>
          <a:p>
            <a:pPr marL="1005840" lvl="2" indent="-457200"/>
            <a:r>
              <a:rPr lang="en-US" dirty="0"/>
              <a:t>SOCE = </a:t>
            </a:r>
            <a:r>
              <a:rPr lang="en-US" dirty="0" err="1"/>
              <a:t>UBE</a:t>
            </a:r>
            <a:r>
              <a:rPr lang="en-US" baseline="-25000" dirty="0" err="1"/>
              <a:t>current</a:t>
            </a:r>
            <a:r>
              <a:rPr lang="en-US" dirty="0"/>
              <a:t>/</a:t>
            </a:r>
            <a:r>
              <a:rPr lang="en-US" dirty="0" err="1"/>
              <a:t>UBE</a:t>
            </a:r>
            <a:r>
              <a:rPr lang="en-US" baseline="-25000" dirty="0" err="1"/>
              <a:t>Type</a:t>
            </a:r>
            <a:r>
              <a:rPr lang="en-US" baseline="-25000" dirty="0"/>
              <a:t> Approval</a:t>
            </a:r>
            <a:endParaRPr lang="en-US" dirty="0"/>
          </a:p>
          <a:p>
            <a:pPr marL="1005840" lvl="2" indent="-457200"/>
            <a:r>
              <a:rPr lang="en-US" dirty="0"/>
              <a:t>Used as the basis for MPR for the Phase 1 GTR</a:t>
            </a:r>
          </a:p>
          <a:p>
            <a:pPr lvl="1"/>
            <a:r>
              <a:rPr lang="en-US" dirty="0"/>
              <a:t>SOCR – State of Certified Range</a:t>
            </a:r>
          </a:p>
          <a:p>
            <a:pPr marL="1005840" lvl="2" indent="-457200"/>
            <a:r>
              <a:rPr lang="en-US" dirty="0"/>
              <a:t>Based on the initial range estimation for a vehicle</a:t>
            </a:r>
          </a:p>
          <a:p>
            <a:pPr marL="1005840" lvl="2" indent="-457200"/>
            <a:r>
              <a:rPr lang="en-US" dirty="0"/>
              <a:t>SOCR = </a:t>
            </a:r>
            <a:r>
              <a:rPr lang="en-US" dirty="0" err="1"/>
              <a:t>Range</a:t>
            </a:r>
            <a:r>
              <a:rPr lang="en-US" baseline="-25000" dirty="0" err="1"/>
              <a:t>current</a:t>
            </a:r>
            <a:r>
              <a:rPr lang="en-US" dirty="0"/>
              <a:t>/</a:t>
            </a:r>
            <a:r>
              <a:rPr lang="en-US" dirty="0" err="1"/>
              <a:t>Range</a:t>
            </a:r>
            <a:r>
              <a:rPr lang="en-US" baseline="-25000" dirty="0" err="1"/>
              <a:t>Type</a:t>
            </a:r>
            <a:r>
              <a:rPr lang="en-US" baseline="-25000" dirty="0"/>
              <a:t> Approval</a:t>
            </a:r>
            <a:endParaRPr lang="en-US" dirty="0"/>
          </a:p>
          <a:p>
            <a:pPr marL="1280160" lvl="3" indent="-457200"/>
            <a:r>
              <a:rPr lang="en-US" dirty="0"/>
              <a:t>GTR will not prescribe the algorithm for determining the SOCR</a:t>
            </a:r>
          </a:p>
          <a:p>
            <a:pPr marL="1005840" lvl="2" indent="-457200"/>
            <a:r>
              <a:rPr lang="en-US" dirty="0"/>
              <a:t>No MPR for SOCR in Phase 1</a:t>
            </a:r>
          </a:p>
          <a:p>
            <a:pPr marL="1005840" lvl="2" indent="-457200"/>
            <a:r>
              <a:rPr lang="en-US" dirty="0"/>
              <a:t>Monitor SOCR to inform a Phase 2 GTR</a:t>
            </a:r>
          </a:p>
        </p:txBody>
      </p:sp>
    </p:spTree>
    <p:extLst>
      <p:ext uri="{BB962C8B-B14F-4D97-AF65-F5344CB8AC3E}">
        <p14:creationId xmlns:p14="http://schemas.microsoft.com/office/powerpoint/2010/main" val="712009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5F4A6-6FAD-453D-ABFE-A637C62FC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Performance Requirement (MPR)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DD1B59-44E1-4FF7-A749-022C9E5C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AA763-8402-41F0-B6F7-C0A8ADE84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2E56C3-EDA4-4896-A850-BC0CCCCDB4E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EVE has agreed to adopt a single MPR for Phase 1 based on UBE</a:t>
            </a:r>
          </a:p>
          <a:p>
            <a:pPr lvl="1"/>
            <a:r>
              <a:rPr lang="en-US" dirty="0"/>
              <a:t>MPR expressed in percent UBE retained for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/>
              <a:t> number of years or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/>
              <a:t> distance traveled</a:t>
            </a:r>
          </a:p>
          <a:p>
            <a:r>
              <a:rPr lang="en-US" dirty="0"/>
              <a:t>No consensus reached on the exact value(s) for the MPR or the format of the requirements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B2B0D9-8E71-4EBC-832E-3C08B3958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70" y="4215151"/>
            <a:ext cx="3454663" cy="19432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009EC7-1FFA-420E-995F-0442457E6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866" y="4215151"/>
            <a:ext cx="3454664" cy="194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53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3BAD-7796-4F96-915D-6A78887A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MPR - Continued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CD484-FDFF-4390-9901-9BAFD5CE5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39F57-D573-4B7A-A39C-29A03FF5B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BE8CA2-E880-4199-ADDF-E1AD534E840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502152"/>
          </a:xfrm>
        </p:spPr>
        <p:txBody>
          <a:bodyPr/>
          <a:lstStyle/>
          <a:p>
            <a:r>
              <a:rPr lang="en-US" dirty="0"/>
              <a:t>EVE is considering sources of publicly available data as well as all other stakeholder input to inform the MPR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Warranty analysis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JRC TEMA Model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Geotab Data*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Presentations from Japan, European Commission, USEPA, Environment and Climate Change Canada and OICA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13E53-D473-404A-9A23-192691B7395B}"/>
              </a:ext>
            </a:extLst>
          </p:cNvPr>
          <p:cNvSpPr txBox="1"/>
          <p:nvPr/>
        </p:nvSpPr>
        <p:spPr>
          <a:xfrm>
            <a:off x="551688" y="5715000"/>
            <a:ext cx="80772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 Geotab data is a third-party estimate of remaining capacity, most likely derived from current and voltage and SOC readings that are accessed through the OBD. The Geotab data do not represent any manufacturer’s SOH.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2"/>
              </a:rPr>
              <a:t>www.geotab.com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21828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1EFEA-AF7D-4DA4-A6B5-9E8D3BB12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Warranty Analysis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A7E218-5667-48ED-A6F0-1CD5626E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C4125-A045-4F10-9420-31CF0F69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4F4B40-6406-47F5-9229-2A44BB20107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673352"/>
          </a:xfrm>
        </p:spPr>
        <p:txBody>
          <a:bodyPr/>
          <a:lstStyle/>
          <a:p>
            <a:r>
              <a:rPr lang="en-US" dirty="0"/>
              <a:t>Review of manufacturer warranties shows batteries are covered for failure for 7 to 10 years and 160,000 to 1 M km’s and degradation between 60 and 75%.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D87A1A-5980-47C6-8A42-04FD1CDE0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624" y="2819400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3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72819-E9F8-4B87-8B53-ACC980483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JRC TEMA Modeling Results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673690-C10F-4A77-A533-1484BDC4B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CB3BD-BDE1-4D2D-8ECE-080B2CCA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EF170D-2D8E-47FC-8330-0103690D8C2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368552"/>
          </a:xfrm>
        </p:spPr>
        <p:txBody>
          <a:bodyPr/>
          <a:lstStyle/>
          <a:p>
            <a:r>
              <a:rPr lang="en-US" dirty="0"/>
              <a:t>TEMA modeling results for two different BEV configurations show greater than 70% capacity retention after 8 years.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030327-C2E7-446E-9C03-768B7FE88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28737" y="2405324"/>
            <a:ext cx="3380301" cy="4495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F199B5-CED6-4268-BB63-530371B55FD2}"/>
              </a:ext>
            </a:extLst>
          </p:cNvPr>
          <p:cNvSpPr txBox="1"/>
          <p:nvPr/>
        </p:nvSpPr>
        <p:spPr>
          <a:xfrm>
            <a:off x="504778" y="4472040"/>
            <a:ext cx="2089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EVE-41-03e</a:t>
            </a:r>
          </a:p>
          <a:p>
            <a:pPr algn="ctr"/>
            <a:r>
              <a:rPr lang="en-US" dirty="0"/>
              <a:t>(example analysis)</a:t>
            </a:r>
          </a:p>
        </p:txBody>
      </p:sp>
    </p:spTree>
    <p:extLst>
      <p:ext uri="{BB962C8B-B14F-4D97-AF65-F5344CB8AC3E}">
        <p14:creationId xmlns:p14="http://schemas.microsoft.com/office/powerpoint/2010/main" val="1190431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Records_x0020_Status xmlns="967c5cee-9983-42a0-93b4-ecb7e2581ed2">Pending</Records_x0020_Status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2021-01-13T21:35:17+00:00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  <Records_x0020_Date xmlns="967c5cee-9983-42a0-93b4-ecb7e2581ed2" xsi:nil="true"/>
  </documentManagement>
</p:properties>
</file>

<file path=customXml/item10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2595C7CD42CA4088AAB8671B8F4A40" ma:contentTypeVersion="19" ma:contentTypeDescription="Create a new document." ma:contentTypeScope="" ma:versionID="9791e2d45e0642d9c1ceb65b03b33649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967c5cee-9983-42a0-93b4-ecb7e2581ed2" xmlns:ns7="440f22b9-1133-4259-b744-d4e8616cd5bb" targetNamespace="http://schemas.microsoft.com/office/2006/metadata/properties" ma:root="true" ma:fieldsID="13b99787593ff1414eb5a21225fd8561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967c5cee-9983-42a0-93b4-ecb7e2581ed2"/>
    <xsd:import namespace="440f22b9-1133-4259-b744-d4e8616cd5bb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Records_x0020_Status" minOccurs="0"/>
                <xsd:element ref="ns6:Records_x0020_Date" minOccurs="0"/>
                <xsd:element ref="ns7:MediaServiceMetadata" minOccurs="0"/>
                <xsd:element ref="ns7:MediaServiceFastMetadata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DateTaken" minOccurs="0"/>
                <xsd:element ref="ns7:MediaServiceAutoTags" minOccurs="0"/>
                <xsd:element ref="ns7:MediaServiceGenerationTime" minOccurs="0"/>
                <xsd:element ref="ns7:MediaServiceEventHashCode" minOccurs="0"/>
                <xsd:element ref="ns7:MediaServiceOCR" minOccurs="0"/>
                <xsd:element ref="ns7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a8cd515a-43c2-4666-b38b-2e65fd4126ee}" ma:internalName="TaxCatchAllLabel" ma:readOnly="true" ma:showField="CatchAllDataLabel" ma:web="967c5cee-9983-42a0-93b4-ecb7e2581e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a8cd515a-43c2-4666-b38b-2e65fd4126ee}" ma:internalName="TaxCatchAll" ma:showField="CatchAllData" ma:web="967c5cee-9983-42a0-93b4-ecb7e2581e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7c5cee-9983-42a0-93b4-ecb7e2581ed2" elementFormDefault="qualified">
    <xsd:import namespace="http://schemas.microsoft.com/office/2006/documentManagement/types"/>
    <xsd:import namespace="http://schemas.microsoft.com/office/infopath/2007/PartnerControls"/>
    <xsd:element name="Records_x0020_Status" ma:index="28" nillable="true" ma:displayName="Records Status" ma:default="Pending" ma:internalName="Records_x0020_Status">
      <xsd:simpleType>
        <xsd:restriction base="dms:Text"/>
      </xsd:simpleType>
    </xsd:element>
    <xsd:element name="Records_x0020_Date" ma:index="29" nillable="true" ma:displayName="Records Date" ma:hidden="true" ma:internalName="Records_x0020_Date">
      <xsd:simpleType>
        <xsd:restriction base="dms:DateTime"/>
      </xsd:simpleType>
    </xsd:element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4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f22b9-1133-4259-b744-d4e8616cd5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6" nillable="true" ma:displayName="Tags" ma:internalName="MediaServiceAutoTags" ma:readOnly="true">
      <xsd:simpleType>
        <xsd:restriction base="dms:Text"/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?mso-contentType ?>
<SharedContentType xmlns="Microsoft.SharePoint.Taxonomy.ContentTypeSync" SourceId="29f62856-1543-49d4-a736-4569d363f533" ContentTypeId="0x0101" PreviousValue="false"/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16F2B92-9301-45D4-A065-FA3633C54FBA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microsoft.com/sharepoint/v3"/>
    <ds:schemaRef ds:uri="967c5cee-9983-42a0-93b4-ecb7e2581ed2"/>
    <ds:schemaRef ds:uri="4ffa91fb-a0ff-4ac5-b2db-65c790d184a4"/>
    <ds:schemaRef ds:uri="http://schemas.microsoft.com/sharepoint.v3"/>
  </ds:schemaRefs>
</ds:datastoreItem>
</file>

<file path=customXml/itemProps10.xml><?xml version="1.0" encoding="utf-8"?>
<ds:datastoreItem xmlns:ds="http://schemas.openxmlformats.org/officeDocument/2006/customXml" ds:itemID="{BD6CDDAE-42D8-403B-9D74-271EC9A7A7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967c5cee-9983-42a0-93b4-ecb7e2581ed2"/>
    <ds:schemaRef ds:uri="440f22b9-1133-4259-b744-d4e8616cd5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1.xml><?xml version="1.0" encoding="utf-8"?>
<ds:datastoreItem xmlns:ds="http://schemas.openxmlformats.org/officeDocument/2006/customXml" ds:itemID="{3928156D-96F6-4AA5-A92C-52DFC0F06241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9676C2A0-E263-44DD-911D-2B506B6D870E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B1AA88D7-04AD-4BA0-84CA-62D29BAA3579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9513F230-9B04-4F77-9950-BAC2A73E365C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735BD70F-A899-4FB0-9449-3CF6FBF284BC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29C63644-207C-4D08-8E5F-4CD6E19FB8AB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9DDAFD44-3EB2-451E-805B-808916D639DC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872DCF48-8B29-4732-8B21-6E82ABC5DB00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ED79B784-32D4-4BE3-B66C-D3D4E7BBD778}">
  <ds:schemaRefs>
    <ds:schemaRef ds:uri="http://schemas.microsoft.com/sharepoint/v3/contenttype/forms"/>
  </ds:schemaRefs>
</ds:datastoreItem>
</file>

<file path=customXml/itemProps9.xml><?xml version="1.0" encoding="utf-8"?>
<ds:datastoreItem xmlns:ds="http://schemas.openxmlformats.org/officeDocument/2006/customXml" ds:itemID="{6DAA21EB-1E6A-46D9-A0D0-EBA6F4307EE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12460</TotalTime>
  <Words>2530</Words>
  <Application>Microsoft Office PowerPoint</Application>
  <PresentationFormat>On-screen Show (4:3)</PresentationFormat>
  <Paragraphs>234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Georgia</vt:lpstr>
      <vt:lpstr>Times New Roman</vt:lpstr>
      <vt:lpstr>Wingdings</vt:lpstr>
      <vt:lpstr>Wingdings 2</vt:lpstr>
      <vt:lpstr>Civic</vt:lpstr>
      <vt:lpstr>Electric Vehicles and the Environment  (EVE IWG)</vt:lpstr>
      <vt:lpstr>EVE Mandate Items</vt:lpstr>
      <vt:lpstr>Status of In-Vehicle Battery Durability</vt:lpstr>
      <vt:lpstr>Status of In-Vehicle Battery Durability</vt:lpstr>
      <vt:lpstr>State-of-Health Monitors</vt:lpstr>
      <vt:lpstr>Minimum Performance Requirement (MPR)</vt:lpstr>
      <vt:lpstr>MPR - Continued</vt:lpstr>
      <vt:lpstr>Warranty Analysis</vt:lpstr>
      <vt:lpstr>JRC TEMA Modeling Results</vt:lpstr>
      <vt:lpstr>Comparison of TEMA Model Results to Geotab</vt:lpstr>
      <vt:lpstr>Japanese Position on MPR</vt:lpstr>
      <vt:lpstr>EC/ECCC/EPA MPR Proposal</vt:lpstr>
      <vt:lpstr>Possible “backstop” concept for MPR structure</vt:lpstr>
      <vt:lpstr>OICA Position on MPR</vt:lpstr>
      <vt:lpstr>Family Definitions</vt:lpstr>
      <vt:lpstr>Other Open Issues</vt:lpstr>
      <vt:lpstr>Original proposed mandate timeline</vt:lpstr>
      <vt:lpstr>Next Steps For Electrified Vehicle Durability</vt:lpstr>
      <vt:lpstr>Status of EVE Framework Progress</vt:lpstr>
      <vt:lpstr>Requirements to meet proposed schedule</vt:lpstr>
      <vt:lpstr>EVE Meetings</vt:lpstr>
      <vt:lpstr>Proposed Meetings for EVE IWG</vt:lpstr>
    </vt:vector>
  </TitlesOfParts>
  <Company>US-EPA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Vehicles and the Environment (EVE IWG)</dc:title>
  <dc:creator>Michael Olechiw</dc:creator>
  <cp:lastModifiedBy>FC</cp:lastModifiedBy>
  <cp:revision>478</cp:revision>
  <dcterms:created xsi:type="dcterms:W3CDTF">2014-06-05T20:11:34Z</dcterms:created>
  <dcterms:modified xsi:type="dcterms:W3CDTF">2021-01-14T13:26:46Z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0x010100B32595C7CD42CA4088AAB8671B8F4A40</vt:lpwstr>
  </property>
</Properties>
</file>