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handoutMasterIdLst>
    <p:handoutMasterId r:id="rId9"/>
  </p:handoutMasterIdLst>
  <p:sldIdLst>
    <p:sldId id="256" r:id="rId6"/>
    <p:sldId id="257" r:id="rId7"/>
  </p:sldIdLst>
  <p:sldSz cx="12192000" cy="6858000"/>
  <p:notesSz cx="6858000" cy="9144000"/>
  <p:custDataLst>
    <p:tags r:id="rId10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çois" userId="9928dff3-8fa4-42b5-9d6e-cd4dcb89281b" providerId="ADAL" clId="{2B4EE00E-A527-4F35-AA9C-E6558E3C4B90}"/>
    <pc:docChg chg="modSld">
      <pc:chgData name="François" userId="9928dff3-8fa4-42b5-9d6e-cd4dcb89281b" providerId="ADAL" clId="{2B4EE00E-A527-4F35-AA9C-E6558E3C4B90}" dt="2021-01-08T18:21:59.941" v="3" actId="20577"/>
      <pc:docMkLst>
        <pc:docMk/>
      </pc:docMkLst>
      <pc:sldChg chg="modSp">
        <pc:chgData name="François" userId="9928dff3-8fa4-42b5-9d6e-cd4dcb89281b" providerId="ADAL" clId="{2B4EE00E-A527-4F35-AA9C-E6558E3C4B90}" dt="2021-01-08T18:21:59.941" v="3" actId="20577"/>
        <pc:sldMkLst>
          <pc:docMk/>
          <pc:sldMk cId="2761417226" sldId="256"/>
        </pc:sldMkLst>
        <pc:spChg chg="mod">
          <ac:chgData name="François" userId="9928dff3-8fa4-42b5-9d6e-cd4dcb89281b" providerId="ADAL" clId="{2B4EE00E-A527-4F35-AA9C-E6558E3C4B90}" dt="2021-01-08T18:21:59.941" v="3" actId="20577"/>
          <ac:spMkLst>
            <pc:docMk/>
            <pc:sldMk cId="2761417226" sldId="256"/>
            <ac:spMk id="12" creationId="{E4CCEEE4-B3AA-45DA-8CBF-84D437471607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2DA2C252-E1CA-4245-A56D-609315F63E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12149CD-D8CC-4BC5-A8C1-505D95B3F9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5A68A-60FE-43C0-8C9B-0C2A46648614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AAD980C-33AB-4223-8FDF-B97B91EFDD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89A1C4F-C4D5-45F2-AA3C-CE8A4E901B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C18E3-A17E-4350-AEEB-3012CF7086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2027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E3993-4768-42FC-BB16-F9AA0FAE220B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86ACC-5D41-436E-91BD-BA28272D992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316084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886ACC-5D41-436E-91BD-BA28272D992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276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886ACC-5D41-436E-91BD-BA28272D992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5011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93C86-FA84-43A3-9720-7C10E4AFE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FD7F26C-DC12-4AA3-A110-69D73E3BE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29B8D0-E8D1-412F-A0CA-D2EFA2A98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4BD0-E8C3-4D01-9667-146556B0A808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C7EA5D-293C-448B-9920-2628558D4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DC4A80-79B8-40E9-AA4C-D933640C1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0579-FDC5-46B1-9340-A3F95105288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39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67DD00-D39E-4A0C-86F0-CC757AB25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606E75-EF10-481D-9793-7244DD9C6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827386-0C0A-47F7-B070-7C4ED5B9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4BD0-E8C3-4D01-9667-146556B0A808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888B53-4FC3-42E6-ACD4-A4877ED6E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C81BC5-4B9E-45A6-A778-18D13E8B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0579-FDC5-46B1-9340-A3F95105288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12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236E3CF-61BC-48B9-BEB2-4842DAF2D9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26A6F4C-193D-466E-9023-2EAA86DDA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525912-8D78-42BB-9750-A8B1F23EC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4BD0-E8C3-4D01-9667-146556B0A808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C64690-C3AE-4356-8E03-A2A35B5B6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71AE92-ACFE-4B8F-9A94-5EAC6F145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0579-FDC5-46B1-9340-A3F95105288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145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2509E7-226F-4C8E-B60B-5D41D02B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E56C13-D779-4450-944E-93D610ABA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236114-C757-437D-92E2-C6ECEF0D5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4BD0-E8C3-4D01-9667-146556B0A808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5B8294-33CD-42AB-A7E7-2A1E3467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AA6235-DA04-40D1-90A2-4AB83AC87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0579-FDC5-46B1-9340-A3F95105288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27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D240A6-3FF6-479B-950C-0CF11FC5B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E74357-EA83-4527-82E8-407ACAECE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382A83-7C8D-4024-9D5D-1BA3358EC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4BD0-E8C3-4D01-9667-146556B0A808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67B2D6-849F-4E6C-B48A-797957D8A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12240A-0626-4554-BBEB-D9E659467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0579-FDC5-46B1-9340-A3F95105288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99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9BBB08-B8EE-4826-AABD-09C4DF446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B736AC-A6BC-4381-B8AB-79CD0EE47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3AB34C-BCF9-4E98-A797-4240AE81B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9FE5EDE-C194-47DB-AA22-8814F1809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4BD0-E8C3-4D01-9667-146556B0A808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255D16-D3EF-45DF-8FE6-86F6BD323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58B514-3448-423F-92DD-3ECB412C2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0579-FDC5-46B1-9340-A3F95105288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243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5558E5-5C6D-468C-992C-BB87C4B00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12411CE-0465-4AEB-9A17-A045A187C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EF7C973-7266-4275-96A2-B8A8AFDA7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CB7D1D7-8632-43BD-A55E-5CE27F579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494F24-CF2B-4941-80B3-2B55393A0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BC70B24-8E7D-48DE-9E55-BBE838557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4BD0-E8C3-4D01-9667-146556B0A808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4EC237B-6623-4E58-9180-02A24302C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A389454-D2BE-45DF-8CFF-1FF806E6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0579-FDC5-46B1-9340-A3F95105288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22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6E0238-DE4E-4A1C-9E81-744318197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4ABA2FD-7EDE-4014-ABD1-1434DD104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4BD0-E8C3-4D01-9667-146556B0A808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1F4696-7DA3-4BCB-A710-766422384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5724E37-ED1D-4A87-9644-D72F3F9DC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0579-FDC5-46B1-9340-A3F95105288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321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82F8587-1AA4-49CE-89AE-A1D10767E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4BD0-E8C3-4D01-9667-146556B0A808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91181E9-795C-4037-8CBE-0F871EE87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9DE5A26-E013-405A-A717-CDFE2795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0579-FDC5-46B1-9340-A3F95105288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56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80461C-09B6-49D5-AF5D-3E96EB2BC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EEDA9B-C4F6-42E4-A7D7-DA2D47C84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526CBEC-EDB7-41E3-916B-351E46BB3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07BA2D-5D21-4846-A1F7-50418C5D3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4BD0-E8C3-4D01-9667-146556B0A808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7F7BE2-5F5F-4AE8-8F5E-56513DE7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1B65EF-BF90-4A89-9765-439C6BB2D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0579-FDC5-46B1-9340-A3F95105288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00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D57F7C-352D-4C6C-83EC-A5D27D5B8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F885650-38BD-4356-B228-86B5B7314E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C39DA5-044A-4F47-B0A4-28A946EC6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038018-B58E-4B30-9C63-99EC04FC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4BD0-E8C3-4D01-9667-146556B0A808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D9F9F7-471B-4405-B730-B25663919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EB8BA92-4A3E-4707-AFC2-764E974FB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0579-FDC5-46B1-9340-A3F95105288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08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A2FCE651-B1AD-4F55-8B88-97475784466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3265195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Folie" r:id="rId16" imgW="624" imgH="623" progId="TCLayout.ActiveDocument.1">
                  <p:embed/>
                </p:oleObj>
              </mc:Choice>
              <mc:Fallback>
                <p:oleObj name="think-cell Folie" r:id="rId16" imgW="624" imgH="623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A2FCE651-B1AD-4F55-8B88-9747578446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342D0E87-9EFA-4824-9426-98FB04D212DF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D9DA56-E55A-4108-9D20-CC819D738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21C784-F427-4D6C-B026-820CE0A92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C0F00-558A-438D-8A11-1058AA0315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74BD0-E8C3-4D01-9667-146556B0A808}" type="datetimeFigureOut">
              <a:rPr lang="de-DE" smtClean="0"/>
              <a:t>08.01.2021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6B4B15-D8F1-40F0-B954-CDD4CD282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1A17C3-044E-43BC-B60A-C274E06F3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90579-FDC5-46B1-9340-A3F95105288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921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nece.org/fileadmin/DAM/trans/doc/2020/wp29/ECE-TRANS-WP29-2020-063e.pdf" TargetMode="External"/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6.xml"/><Relationship Id="rId9" Type="http://schemas.openxmlformats.org/officeDocument/2006/relationships/hyperlink" Target="https://www.unece.org/fileadmin/DAM/trans/doc/2020/wp29/ECE-TRANS-WP29-2020-064e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1.emf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CE14139B-1151-48EF-9B58-BD8E87F5E25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3647998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Folie" r:id="rId6" imgW="624" imgH="623" progId="TCLayout.ActiveDocument.1">
                  <p:embed/>
                </p:oleObj>
              </mc:Choice>
              <mc:Fallback>
                <p:oleObj name="think-cell Folie" r:id="rId6" imgW="624" imgH="62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CE14139B-1151-48EF-9B58-BD8E87F5E2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57511154-9EE2-484E-AC89-DB6648899FC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8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D784059B-08EB-47FA-AA83-63E6F0E5A1B4}"/>
              </a:ext>
            </a:extLst>
          </p:cNvPr>
          <p:cNvSpPr txBox="1">
            <a:spLocks/>
          </p:cNvSpPr>
          <p:nvPr/>
        </p:nvSpPr>
        <p:spPr>
          <a:xfrm>
            <a:off x="488947" y="3303031"/>
            <a:ext cx="5497142" cy="1803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50" b="1" dirty="0">
              <a:solidFill>
                <a:schemeClr val="tx1"/>
              </a:solidFill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ANNEX 4A - APPENDIX 7B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PROCEDURE FOR DETERMINATION OF THE TOTAL ROAD LOAD POWER OF A VEHICLE</a:t>
            </a:r>
          </a:p>
          <a:p>
            <a:pPr algn="ctr"/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Introduction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purpose of this appendix is to provide the road load power calculation method that may be used, at the choice of manufacturer, </a:t>
            </a:r>
            <a:r>
              <a:rPr lang="en-US" sz="11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 vehicle road load has been determined according to WLTP procedures as defined in UN GTR No. 15.</a:t>
            </a:r>
          </a:p>
        </p:txBody>
      </p:sp>
      <p:sp>
        <p:nvSpPr>
          <p:cNvPr id="14" name="Inhaltsplatzhalter 6">
            <a:extLst>
              <a:ext uri="{FF2B5EF4-FFF2-40B4-BE49-F238E27FC236}">
                <a16:creationId xmlns:a16="http://schemas.microsoft.com/office/drawing/2014/main" id="{15A7B6CE-0E6C-434C-B77C-7B3D51A574DE}"/>
              </a:ext>
            </a:extLst>
          </p:cNvPr>
          <p:cNvSpPr txBox="1">
            <a:spLocks/>
          </p:cNvSpPr>
          <p:nvPr/>
        </p:nvSpPr>
        <p:spPr>
          <a:xfrm>
            <a:off x="6218608" y="3302285"/>
            <a:ext cx="5497142" cy="18037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ANNEX 7 - APPENDIX 2</a:t>
            </a:r>
            <a:b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ALTERNATIVE PROCEDURE FOR DETERMINATION OF THE TOTAL ROAD LOAD POWER OF A VEHICLE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1. Introduction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purpose of this appendix is to provide the road load power calculation method that may be used, at the choice of manufacturer, </a:t>
            </a:r>
            <a:r>
              <a:rPr lang="en-US" sz="11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vehicle’s emissions are approved using UN GTR No. 15 procedure.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622672B8-ACD0-4577-8545-122E50F9DEB3}"/>
              </a:ext>
            </a:extLst>
          </p:cNvPr>
          <p:cNvSpPr/>
          <p:nvPr/>
        </p:nvSpPr>
        <p:spPr>
          <a:xfrm>
            <a:off x="488947" y="2986696"/>
            <a:ext cx="5497142" cy="31633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R83 – Supplement 11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(Link)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5C10A32A-2082-435C-B5A5-AA3A0DCA15B9}"/>
              </a:ext>
            </a:extLst>
          </p:cNvPr>
          <p:cNvSpPr/>
          <p:nvPr/>
        </p:nvSpPr>
        <p:spPr>
          <a:xfrm>
            <a:off x="6218608" y="2986696"/>
            <a:ext cx="5497142" cy="31633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R101 – Supplement 09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(Link)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D46C5F4-3EA2-43C3-A10C-AD9E2DE95C89}"/>
              </a:ext>
            </a:extLst>
          </p:cNvPr>
          <p:cNvSpPr txBox="1"/>
          <p:nvPr/>
        </p:nvSpPr>
        <p:spPr>
          <a:xfrm>
            <a:off x="488950" y="1754848"/>
            <a:ext cx="11226803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Implementation of the identical alternative procedure to calculate NEDC road load on the basis of WLTP (= NEDC correlation) within UN-ECE R83 and 101.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</a:rPr>
              <a:t>When comparing the implementation within UN-ECE R83 and 101, different wording is used within the introduction for basically the same requirement.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D841DBD3-69E9-47B8-A128-711AE48125CD}"/>
              </a:ext>
            </a:extLst>
          </p:cNvPr>
          <p:cNvSpPr txBox="1"/>
          <p:nvPr/>
        </p:nvSpPr>
        <p:spPr>
          <a:xfrm>
            <a:off x="486828" y="5347500"/>
            <a:ext cx="11226803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</a:rPr>
              <a:t>Proposal: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</a:rPr>
              <a:t>Harmonization of both paragraphs, preferably to the version as included within </a:t>
            </a:r>
            <a:r>
              <a:rPr lang="en-US" b="1" dirty="0">
                <a:latin typeface="Arial" panose="020B0604020202020204" pitchFamily="34" charset="0"/>
              </a:rPr>
              <a:t>UN-ECE R83</a:t>
            </a:r>
            <a:r>
              <a:rPr lang="en-US" dirty="0">
                <a:latin typeface="Arial" panose="020B0604020202020204" pitchFamily="34" charset="0"/>
              </a:rPr>
              <a:t>. Vehicles in general are not approved according to UN-GTR No. 15, therefore the R83 version seems more clear.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76BBF6-05B2-4AA0-8544-18B7501E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Arial" panose="020B0604020202020204" pitchFamily="34" charset="0"/>
              </a:rPr>
              <a:t>UN-ECE R83/101 – Alternative Road load determination.</a:t>
            </a:r>
            <a:br>
              <a:rPr lang="en-US" sz="2800" b="1" dirty="0">
                <a:latin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</a:rPr>
              <a:t>Comparison R83-Suppl. 11 and R101-Suppl. 09 implementation.</a:t>
            </a:r>
            <a:endParaRPr lang="de-DE" sz="28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4CCEEE4-B3AA-45DA-8CBF-84D437471607}"/>
              </a:ext>
            </a:extLst>
          </p:cNvPr>
          <p:cNvSpPr txBox="1"/>
          <p:nvPr/>
        </p:nvSpPr>
        <p:spPr>
          <a:xfrm>
            <a:off x="243281" y="97503"/>
            <a:ext cx="1170264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Submitted by the expert of OICA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Informal document </a:t>
            </a: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GRPE-82-18</a:t>
            </a:r>
            <a:b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</a:t>
            </a:r>
            <a:r>
              <a:rPr lang="en-US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GRPE, 12-15 Janvier 2021</a:t>
            </a:r>
          </a:p>
          <a:p>
            <a:pPr algn="r"/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agenda item 3.(a).</a:t>
            </a:r>
          </a:p>
        </p:txBody>
      </p:sp>
    </p:spTree>
    <p:extLst>
      <p:ext uri="{BB962C8B-B14F-4D97-AF65-F5344CB8AC3E}">
        <p14:creationId xmlns:p14="http://schemas.microsoft.com/office/powerpoint/2010/main" val="276141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EDA39060-D141-4F9D-A504-AE1A83AB2BC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9531311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Folie" r:id="rId6" imgW="624" imgH="623" progId="TCLayout.ActiveDocument.1">
                  <p:embed/>
                </p:oleObj>
              </mc:Choice>
              <mc:Fallback>
                <p:oleObj name="think-cell Folie" r:id="rId6" imgW="624" imgH="623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EDA39060-D141-4F9D-A504-AE1A83AB2B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95BBB5AC-94A6-4FC7-921B-EE0F9199F58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de-DE" sz="440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A716580-C709-4F2D-BC62-FA0A12CB0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Proposal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amend</a:t>
            </a:r>
            <a:r>
              <a:rPr lang="de-DE" dirty="0"/>
              <a:t> ECE/TRANS/WP.29/GRPE/2021/4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C7004E4-BD20-4277-AB7A-CA04BCC3C7F1}"/>
              </a:ext>
            </a:extLst>
          </p:cNvPr>
          <p:cNvSpPr txBox="1"/>
          <p:nvPr/>
        </p:nvSpPr>
        <p:spPr>
          <a:xfrm>
            <a:off x="488950" y="1754848"/>
            <a:ext cx="11226803" cy="36009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b="1" dirty="0">
                <a:latin typeface="Arial" panose="020B0604020202020204" pitchFamily="34" charset="0"/>
              </a:rPr>
              <a:t>I. Proposal</a:t>
            </a:r>
            <a:endParaRPr lang="de-DE" dirty="0">
              <a:latin typeface="Arial" panose="020B0604020202020204" pitchFamily="34" charset="0"/>
            </a:endParaRPr>
          </a:p>
          <a:p>
            <a:r>
              <a:rPr lang="en-GB" i="1" dirty="0">
                <a:latin typeface="Arial" panose="020B0604020202020204" pitchFamily="34" charset="0"/>
              </a:rPr>
              <a:t>Annex 7 – Appendix 2 paragraph 1., </a:t>
            </a:r>
            <a:r>
              <a:rPr lang="en-GB" dirty="0">
                <a:latin typeface="Arial" panose="020B0604020202020204" pitchFamily="34" charset="0"/>
              </a:rPr>
              <a:t>amend to read:</a:t>
            </a:r>
          </a:p>
          <a:p>
            <a:r>
              <a:rPr lang="en-US" dirty="0">
                <a:latin typeface="Arial" panose="020B0604020202020204" pitchFamily="34" charset="0"/>
              </a:rPr>
              <a:t>1. Introduction</a:t>
            </a:r>
          </a:p>
          <a:p>
            <a:r>
              <a:rPr lang="en-US" dirty="0">
                <a:latin typeface="Arial" panose="020B0604020202020204" pitchFamily="34" charset="0"/>
              </a:rPr>
              <a:t>The purpose of this appendix is to provide the road load power calculation method that may be used, at the choice of manufacturer, </a:t>
            </a:r>
            <a:r>
              <a:rPr lang="en-US" strike="sngStrike" dirty="0">
                <a:latin typeface="Arial" panose="020B0604020202020204" pitchFamily="34" charset="0"/>
              </a:rPr>
              <a:t>when vehicle’s emissions are approved using UN GTR No. 15 procedure. </a:t>
            </a:r>
            <a:r>
              <a:rPr lang="en-US" i="1" dirty="0">
                <a:latin typeface="Arial" panose="020B0604020202020204" pitchFamily="34" charset="0"/>
              </a:rPr>
              <a:t>when the vehicle road load has been determined according to WLTP procedures as defined in UN GTR No. 15.</a:t>
            </a:r>
            <a:r>
              <a:rPr lang="en-US" dirty="0">
                <a:latin typeface="Arial" panose="020B0604020202020204" pitchFamily="34" charset="0"/>
              </a:rPr>
              <a:t> </a:t>
            </a:r>
          </a:p>
          <a:p>
            <a:endParaRPr lang="en-US" strike="sngStrike" dirty="0">
              <a:latin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</a:rPr>
              <a:t>II. Justification</a:t>
            </a:r>
          </a:p>
          <a:p>
            <a:pPr marL="342900" indent="-342900">
              <a:buAutoNum type="arabicPeriod"/>
            </a:pPr>
            <a:r>
              <a:rPr lang="en-US" dirty="0">
                <a:latin typeface="Arial" panose="020B0604020202020204" pitchFamily="34" charset="0"/>
              </a:rPr>
              <a:t>Harmonization of UN R83 (Annex 4a, Appendix 7b, paragraph 1.) and UN R101 (Annex 7, Appendix 2, paragraph 1.)</a:t>
            </a:r>
          </a:p>
          <a:p>
            <a:pPr marL="342900" indent="-342900">
              <a:buAutoNum type="arabicPeriod"/>
            </a:pPr>
            <a:r>
              <a:rPr lang="en-US" dirty="0">
                <a:latin typeface="Arial" panose="020B0604020202020204" pitchFamily="34" charset="0"/>
              </a:rPr>
              <a:t>Vehicles in general are not approved according to UN GTR No. 15, therefore the text phrase of UN R83 is recommended. </a:t>
            </a:r>
          </a:p>
          <a:p>
            <a:endParaRPr lang="de-DE" strike="sngStrik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0769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xzE9M71SCFJ.pw13eTPD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_mtIP38NfJcOO2oInjC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Rc0uDZVWmF.U2UH_GZFHA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3" ma:contentTypeDescription="Create a new document." ma:contentTypeScope="" ma:versionID="89c13dde5d7aa6b1840a64c3c61e7101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sisl xmlns:xsi="http://www.w3.org/2001/XMLSchema-instance" xmlns:xsd="http://www.w3.org/2001/XMLSchema" xmlns="http://www.boldonjames.com/2008/01/sie/internal/label" sislVersion="0" policy="18fbfd49-c8e6-4618-a77f-5ef25245836c" origin="userSelected">
  <element uid="588104ae-2895-48f0-94e0-4417fcf0f7f0" value=""/>
  <element uid="1239ecc3-00e0-482b-a8a4-82e46943bfcc" value=""/>
</sisl>
</file>

<file path=customXml/itemProps1.xml><?xml version="1.0" encoding="utf-8"?>
<ds:datastoreItem xmlns:ds="http://schemas.openxmlformats.org/officeDocument/2006/customXml" ds:itemID="{80CD58DF-1D03-4F63-BCC4-90B1F84995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EB0C57-5A91-40E7-892F-297E696992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48B714-BFDC-44A5-8DC1-AD4FBFFCEC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A9277E3-ED3A-42E6-B57E-ED4642EAD7D5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435</Words>
  <Application>Microsoft Office PowerPoint</Application>
  <PresentationFormat>Widescreen</PresentationFormat>
  <Paragraphs>30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</vt:lpstr>
      <vt:lpstr>think-cell Folie</vt:lpstr>
      <vt:lpstr>UN-ECE R83/101 – Alternative Road load determination. Comparison R83-Suppl. 11 and R101-Suppl. 09 implementation.</vt:lpstr>
      <vt:lpstr>Proposal to amend ECE/TRANS/WP.29/GRPE/2021/4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Klein Michael, EG-830</dc:creator>
  <cp:lastModifiedBy>FC</cp:lastModifiedBy>
  <cp:revision>11</cp:revision>
  <dcterms:created xsi:type="dcterms:W3CDTF">2020-12-08T12:20:22Z</dcterms:created>
  <dcterms:modified xsi:type="dcterms:W3CDTF">2021-01-08T18:22:07Z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19bd27ee-3507-4d4d-b437-654d0392fa1f</vt:lpwstr>
  </property>
  <property fmtid="{D5CDD505-2E9C-101B-9397-08002B2CF9AE}" pid="3" name="bjSaver">
    <vt:lpwstr>IgKMk2R/R5QRTayr+ZAh/gNqQR8HKa9A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policy="18fbfd49-c8e6-4618-a77f-5ef25245836c" origin="userSelected" xmlns="http://www.boldonj</vt:lpwstr>
  </property>
  <property fmtid="{D5CDD505-2E9C-101B-9397-08002B2CF9AE}" pid="5" name="bjDocumentLabelXML-0">
    <vt:lpwstr>ames.com/2008/01/sie/internal/label"&gt;&lt;element uid="588104ae-2895-48f0-94e0-4417fcf0f7f0" value="" /&gt;&lt;element uid="1239ecc3-00e0-482b-a8a4-82e46943bfcc" value="" /&gt;&lt;/sisl&gt;</vt:lpwstr>
  </property>
  <property fmtid="{D5CDD505-2E9C-101B-9397-08002B2CF9AE}" pid="6" name="bjDocumentSecurityLabel">
    <vt:lpwstr>CNH Industrial: PUBLIC  Contains no personal data</vt:lpwstr>
  </property>
  <property fmtid="{D5CDD505-2E9C-101B-9397-08002B2CF9AE}" pid="7" name="CNH-Classification">
    <vt:lpwstr>[PUBLIC - Contains no personal data]</vt:lpwstr>
  </property>
  <property fmtid="{D5CDD505-2E9C-101B-9397-08002B2CF9AE}" pid="8" name="CNH-LabelledBy:">
    <vt:lpwstr>F33872A,07/01/2021 18:56:09,PUBLIC</vt:lpwstr>
  </property>
  <property fmtid="{D5CDD505-2E9C-101B-9397-08002B2CF9AE}" pid="9" name="ContentTypeId">
    <vt:lpwstr>0x0101003B8422D08C252547BB1CFA7F78E2CB83</vt:lpwstr>
  </property>
</Properties>
</file>