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69" r:id="rId2"/>
    <p:sldMasterId id="2147483872" r:id="rId3"/>
  </p:sldMasterIdLst>
  <p:notesMasterIdLst>
    <p:notesMasterId r:id="rId24"/>
  </p:notesMasterIdLst>
  <p:handoutMasterIdLst>
    <p:handoutMasterId r:id="rId25"/>
  </p:handoutMasterIdLst>
  <p:sldIdLst>
    <p:sldId id="298" r:id="rId4"/>
    <p:sldId id="315" r:id="rId5"/>
    <p:sldId id="348" r:id="rId6"/>
    <p:sldId id="349" r:id="rId7"/>
    <p:sldId id="350" r:id="rId8"/>
    <p:sldId id="367" r:id="rId9"/>
    <p:sldId id="394" r:id="rId10"/>
    <p:sldId id="351" r:id="rId11"/>
    <p:sldId id="385" r:id="rId12"/>
    <p:sldId id="368" r:id="rId13"/>
    <p:sldId id="386" r:id="rId14"/>
    <p:sldId id="387" r:id="rId15"/>
    <p:sldId id="388" r:id="rId16"/>
    <p:sldId id="389" r:id="rId17"/>
    <p:sldId id="395" r:id="rId18"/>
    <p:sldId id="390" r:id="rId19"/>
    <p:sldId id="391" r:id="rId20"/>
    <p:sldId id="392" r:id="rId21"/>
    <p:sldId id="393" r:id="rId22"/>
    <p:sldId id="366" r:id="rId23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8"/>
    <a:srgbClr val="00005C"/>
    <a:srgbClr val="EAEAEA"/>
    <a:srgbClr val="CC00FF"/>
    <a:srgbClr val="2B2BAB"/>
    <a:srgbClr val="E99C2B"/>
    <a:srgbClr val="0CB3DA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3" autoAdjust="0"/>
    <p:restoredTop sz="97844" autoAdjust="0"/>
  </p:normalViewPr>
  <p:slideViewPr>
    <p:cSldViewPr snapToGrid="0">
      <p:cViewPr>
        <p:scale>
          <a:sx n="100" d="100"/>
          <a:sy n="100" d="100"/>
        </p:scale>
        <p:origin x="-420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D086732-7492-43EB-963A-3DE31B027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5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B196853-EE54-418E-BC5C-D376636A2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5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536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447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447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447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447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447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611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447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447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447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44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56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52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34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2082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3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22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447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413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96853-EE54-418E-BC5C-D376636A206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87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990600"/>
            <a:ext cx="84201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8450" y="3429000"/>
            <a:ext cx="75946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B9CE1C05-10ED-42ED-819F-3A32AB2E0F4F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E6016D2A-0085-474D-BD38-F02942C0BD6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84327" name="AutoShape 7"/>
          <p:cNvSpPr>
            <a:spLocks noChangeArrowheads="1"/>
          </p:cNvSpPr>
          <p:nvPr/>
        </p:nvSpPr>
        <p:spPr bwMode="auto">
          <a:xfrm>
            <a:off x="742950" y="2393950"/>
            <a:ext cx="84201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00200-DA9D-46C5-A6C2-40862F7381C0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1E31-69ED-4963-995F-1C0FC309D7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1531" y="304800"/>
            <a:ext cx="216852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4363" y="304800"/>
            <a:ext cx="6354762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EAAAF-8009-45CB-9202-C7819E7DFF63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8C024-F2D3-49F4-9AE4-FF191130F2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304801"/>
            <a:ext cx="866775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14363" y="1752600"/>
            <a:ext cx="8667750" cy="426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60400" y="6245225"/>
            <a:ext cx="2146300" cy="476250"/>
          </a:xfrm>
        </p:spPr>
        <p:txBody>
          <a:bodyPr/>
          <a:lstStyle>
            <a:lvl1pPr>
              <a:defRPr/>
            </a:lvl1pPr>
          </a:lstStyle>
          <a:p>
            <a:fld id="{E65BFDC5-4E75-4F7C-8231-C4601162C1AD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146300" cy="476250"/>
          </a:xfrm>
        </p:spPr>
        <p:txBody>
          <a:bodyPr/>
          <a:lstStyle>
            <a:lvl1pPr>
              <a:defRPr/>
            </a:lvl1pPr>
          </a:lstStyle>
          <a:p>
            <a:fld id="{540F674B-0D39-4099-8CC1-C347106868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14369" y="304800"/>
            <a:ext cx="8675687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60400" y="6245225"/>
            <a:ext cx="2146300" cy="476250"/>
          </a:xfrm>
        </p:spPr>
        <p:txBody>
          <a:bodyPr/>
          <a:lstStyle>
            <a:lvl1pPr>
              <a:defRPr/>
            </a:lvl1pPr>
          </a:lstStyle>
          <a:p>
            <a:fld id="{A46084F2-F70D-4C22-B5F9-8DE9274FE7D5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146300" cy="476250"/>
          </a:xfrm>
        </p:spPr>
        <p:txBody>
          <a:bodyPr/>
          <a:lstStyle>
            <a:lvl1pPr>
              <a:defRPr/>
            </a:lvl1pPr>
          </a:lstStyle>
          <a:p>
            <a:fld id="{68C6FCF2-AFC0-4834-95D4-28B785D209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11113" y="-7938"/>
            <a:ext cx="9928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20637" y="203200"/>
            <a:ext cx="9945688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BE1D1-396D-4658-91E4-19E75147CCB1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38B57-EF47-4E69-942E-BA6C78F93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11113" y="-7938"/>
            <a:ext cx="9928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20637" y="203200"/>
            <a:ext cx="9945688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AB67A7-A640-4249-BF99-625B10A695B3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00B7-8939-4356-8DE9-8D2ADEE6D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42950" y="2393950"/>
            <a:ext cx="84201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990600"/>
            <a:ext cx="84201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8450" y="3429000"/>
            <a:ext cx="75946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7D479-66EC-4569-8DF9-32B98476A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279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4D6F-5202-4B78-A0FD-38A039AA4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94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0DB99-DADE-489D-970F-B30CFE020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518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4364" y="1752600"/>
            <a:ext cx="4257676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4438" y="1752600"/>
            <a:ext cx="4257676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431B7-6C9C-4FE5-B5CC-06D7E7BBD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07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D1FD9-95B0-4894-AE2B-54E4C49F0B63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02A1B-592A-43D7-BC63-AEF1731BA9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1717F-CE40-4D93-A448-FB7B8B185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885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3AE18-BB86-40BB-8D0E-DF15C832C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185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C0E7-0968-4B43-B57A-AEBDD79D0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630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6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87685-3FE5-4408-8B7C-2BDC92D54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349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0990-8031-476B-A25A-5D1805AF8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619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E2BAE-A9AD-450D-8129-C2C8654F2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665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1530" y="304800"/>
            <a:ext cx="216852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4363" y="304800"/>
            <a:ext cx="6354762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26E32-A1A6-40D7-9505-58D07AC1D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367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304801"/>
            <a:ext cx="866775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14363" y="1752600"/>
            <a:ext cx="8667750" cy="4267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D2315-08A6-4F9B-8291-345CDA53E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363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14368" y="304800"/>
            <a:ext cx="8675687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E412-55E8-4F8D-B5C3-BD4B47457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631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565" y="304801"/>
            <a:ext cx="866775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13966" y="1752600"/>
            <a:ext cx="4251325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30391" y="1752600"/>
            <a:ext cx="4251325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030391" y="3962400"/>
            <a:ext cx="4251325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84918-4903-4495-B81B-97FF4D853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00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889AA-2858-492F-B167-296EFDEB68F3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2668A-6511-4BD1-98E4-B9DFA02D9E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4364" y="1752600"/>
            <a:ext cx="4257676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4438" y="1752600"/>
            <a:ext cx="4257676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9C157-AD14-43EA-A800-C3832F5E6886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7D615-6522-40A8-88C9-E72B79A9C5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2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82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3A27D-E3F5-4FF5-B04D-111EE49B92E8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C1EAC-01DD-4FD9-AC23-E58773F8AD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402C7A-2B28-4D69-BE21-EB2562DCB836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04564-4DD2-4561-AAD1-BC72B88E6B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8F51E-6275-46D3-A4FA-A87D9EEF910F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34633-F7AB-455D-A883-CF2D0A96E5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6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58160F-C0DF-4B53-97BA-8D11B968B5E9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0E3A8-F779-4DC7-B5EB-1EE7D97E59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61BFA-2407-464C-9BB7-6FB17F8DDABC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4FC02-0DFC-4A00-BFDC-0A3973C135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304801"/>
            <a:ext cx="86677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4363" y="1752600"/>
            <a:ext cx="86677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3300" name="AutoShape 4"/>
          <p:cNvSpPr>
            <a:spLocks noChangeArrowheads="1"/>
          </p:cNvSpPr>
          <p:nvPr/>
        </p:nvSpPr>
        <p:spPr bwMode="auto">
          <a:xfrm>
            <a:off x="660402" y="1566875"/>
            <a:ext cx="8621713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 flipV="1">
            <a:off x="660400" y="6172200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400" y="6245225"/>
            <a:ext cx="214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FF77243A-E662-4B1F-8A39-DB7A6F16B0F6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33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14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68EE6911-DBF6-4978-A5AD-CFB55379C50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Заголовок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8" name="Текст 29"/>
          <p:cNvSpPr>
            <a:spLocks noGrp="1"/>
          </p:cNvSpPr>
          <p:nvPr>
            <p:ph type="body" idx="1"/>
          </p:nvPr>
        </p:nvSpPr>
        <p:spPr bwMode="auto">
          <a:xfrm>
            <a:off x="495300" y="1935166"/>
            <a:ext cx="89154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2"/>
            <a:ext cx="23114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1EAEE"/>
                </a:solidFill>
              </a:defRPr>
            </a:lvl1pPr>
          </a:lstStyle>
          <a:p>
            <a:fld id="{32FD8350-9EFA-409F-B580-7FE8D3AA9A29}" type="datetime1">
              <a:rPr lang="ru-RU"/>
              <a:pPr/>
              <a:t>10.06.2014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89250" y="6356362"/>
            <a:ext cx="3632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1EAEE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85200" y="6356362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D712591-64D3-4E3D-8D24-91DC4338A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565" y="304801"/>
            <a:ext cx="866775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3966" y="1752600"/>
            <a:ext cx="86677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60400" y="1566864"/>
            <a:ext cx="8621316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60400" y="6172200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400" y="6245225"/>
            <a:ext cx="2146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3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146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D9FBE63-BB19-4225-A56A-FA2EEBF12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5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1.docx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 noGrp="1"/>
          </p:cNvSpPr>
          <p:nvPr/>
        </p:nvSpPr>
        <p:spPr>
          <a:xfrm>
            <a:off x="8597906" y="6188087"/>
            <a:ext cx="1308100" cy="6699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endParaRPr lang="ru-RU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508000" y="2882907"/>
            <a:ext cx="9144000" cy="206210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Применение</a:t>
            </a:r>
            <a:endParaRPr lang="ru-RU" sz="3200" b="1" dirty="0"/>
          </a:p>
          <a:p>
            <a:pPr algn="ctr"/>
            <a:r>
              <a:rPr lang="ru-RU" sz="3200" b="1" dirty="0"/>
              <a:t>Типовой модели производства статистической информации в </a:t>
            </a:r>
            <a:r>
              <a:rPr lang="ru-RU" sz="3200" b="1" dirty="0" smtClean="0"/>
              <a:t>российской статистической практике </a:t>
            </a:r>
            <a:endParaRPr lang="ru-RU" sz="3200" b="1" dirty="0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9" name="Picture 4" descr="shap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96905" y="5219700"/>
            <a:ext cx="9144000" cy="52322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1400" b="1" dirty="0"/>
              <a:t>Семинар-практикум Высокого уровня по модернизации официальной статистики</a:t>
            </a:r>
          </a:p>
          <a:p>
            <a:pPr algn="r"/>
            <a:r>
              <a:rPr lang="ru-RU" sz="1400" b="1" dirty="0"/>
              <a:t>Нижний Новгород, 10-12 июня 2014 года</a:t>
            </a: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3175" y="925513"/>
            <a:ext cx="16716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10</a:t>
            </a:fld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Стадия 1. Установление потребностей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3940175" y="3105159"/>
            <a:ext cx="1727200" cy="127634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r>
              <a:rPr lang="ru-RU" sz="1100" dirty="0"/>
              <a:t>п</a:t>
            </a:r>
            <a:r>
              <a:rPr lang="ru-RU" sz="1100" dirty="0" smtClean="0"/>
              <a:t>риоритезация,</a:t>
            </a:r>
          </a:p>
          <a:p>
            <a:pPr algn="ctr"/>
            <a:r>
              <a:rPr lang="ru-RU" sz="1100" dirty="0"/>
              <a:t>а</a:t>
            </a:r>
            <a:r>
              <a:rPr lang="ru-RU" sz="1100" dirty="0" smtClean="0"/>
              <a:t>нализ потребностей</a:t>
            </a:r>
          </a:p>
          <a:p>
            <a:pPr algn="ctr"/>
            <a:endParaRPr lang="ru-RU" sz="1200" dirty="0"/>
          </a:p>
        </p:txBody>
      </p:sp>
      <p:sp>
        <p:nvSpPr>
          <p:cNvPr id="15" name="Объект 2"/>
          <p:cNvSpPr>
            <a:spLocks noGrp="1"/>
          </p:cNvSpPr>
          <p:nvPr>
            <p:ph sz="quarter" idx="4294967295"/>
          </p:nvPr>
        </p:nvSpPr>
        <p:spPr>
          <a:xfrm>
            <a:off x="221804" y="1733550"/>
            <a:ext cx="3550096" cy="442912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Узкий круг референтных </a:t>
            </a: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групп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8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Недостаточно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эффективная обратная связь с пользователями</a:t>
            </a: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1800" noProof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Сокращение расходов на статистическое наблюдение</a:t>
            </a: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ru-RU" sz="1800" noProof="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Растущие потребности </a:t>
            </a:r>
          </a:p>
          <a:p>
            <a:pPr marL="825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пользовательского сообщества </a:t>
            </a:r>
          </a:p>
          <a:p>
            <a:pPr marL="825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1800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Слабая приоритезация </a:t>
            </a: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sz="quarter" idx="4294967295"/>
          </p:nvPr>
        </p:nvSpPr>
        <p:spPr>
          <a:xfrm>
            <a:off x="5838831" y="1733550"/>
            <a:ext cx="3867151" cy="442912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Расширение числа референтных групп (гражданское общество, экспертное сообщество, международные организации)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8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Совершенствование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инструментов обратной связи («открытое правительство», общественный совет, </a:t>
            </a:r>
            <a:r>
              <a:rPr kumimoji="0" lang="ru-RU" sz="18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методсовет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,  опросы и форумы)</a:t>
            </a: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1800" noProof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Регулярный пересмотр форм</a:t>
            </a: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ru-RU" sz="1800" noProof="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Жесткая </a:t>
            </a: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приоритезация </a:t>
            </a: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6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11</a:t>
            </a:fld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Стадия 2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Проектирование 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Формирование 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информационной основы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наблюдений, совершенствование Статистического регистра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3838578" y="2733678"/>
            <a:ext cx="1933575" cy="180022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повышение </a:t>
            </a:r>
            <a:r>
              <a:rPr lang="ru-RU" sz="1100" dirty="0"/>
              <a:t>качества информационной  основы наблюдений</a:t>
            </a:r>
          </a:p>
          <a:p>
            <a:pPr algn="ctr"/>
            <a:endParaRPr lang="ru-RU" sz="1200" dirty="0"/>
          </a:p>
        </p:txBody>
      </p:sp>
      <p:sp>
        <p:nvSpPr>
          <p:cNvPr id="15" name="Объект 2"/>
          <p:cNvSpPr>
            <a:spLocks noGrp="1"/>
          </p:cNvSpPr>
          <p:nvPr>
            <p:ph sz="quarter" idx="4294967295"/>
          </p:nvPr>
        </p:nvSpPr>
        <p:spPr>
          <a:xfrm>
            <a:off x="221804" y="1733550"/>
            <a:ext cx="3550096" cy="442912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5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Децентрализованная технология формирования информационной основы наблюдений, отсутствие контроля соблюдения методологии построения выборок 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5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Дублирование </a:t>
            </a:r>
            <a:r>
              <a:rPr lang="ru-RU" sz="15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данных в статистическом регистре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5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оперативности и синхронизации актуализации сведений о единицах наблюдения в статистических ресурсах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5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Недостаточное использование административных источников -отсутствие </a:t>
            </a:r>
            <a:r>
              <a:rPr lang="ru-RU" sz="15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возможности построения демографии предприятий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5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Невозможность предоставления данных статистического регистра пользователям в режиме он-</a:t>
            </a:r>
            <a:r>
              <a:rPr lang="ru-RU" sz="150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лайн</a:t>
            </a:r>
            <a:endParaRPr lang="ru-RU" sz="15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sz="quarter" idx="4294967295"/>
          </p:nvPr>
        </p:nvSpPr>
        <p:spPr>
          <a:xfrm>
            <a:off x="5838831" y="1733550"/>
            <a:ext cx="3867151" cy="442912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5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Полнота учета, исключение ошибок при идентификации, оперативность актуализации единиц </a:t>
            </a:r>
            <a:r>
              <a:rPr lang="ru-RU" sz="15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наблюдения</a:t>
            </a:r>
          </a:p>
          <a:p>
            <a:pPr marL="8255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15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5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Контроль формирования основ выборки, полноты сбора отчетности, качества статистических </a:t>
            </a:r>
            <a:r>
              <a:rPr lang="ru-RU" sz="15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данных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5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5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Новые возможности использования статистического регистра (финансовые связи предприятий, статистика демографии предприятий</a:t>
            </a:r>
            <a:r>
              <a:rPr lang="ru-RU" sz="15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5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5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Режим доступа к статистическому регистру для пользователей</a:t>
            </a: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4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12</a:t>
            </a:fld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Стадия 3. Создание</a:t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Bookman Old Style" pitchFamily="18" charset="0"/>
              </a:rPr>
              <a:t>Подсистема формирования выборок </a:t>
            </a: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3819525" y="2819401"/>
            <a:ext cx="2000250" cy="15621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r>
              <a:rPr lang="ru-RU" sz="1100" dirty="0"/>
              <a:t>новые тех. возможности</a:t>
            </a:r>
          </a:p>
          <a:p>
            <a:pPr algn="ctr"/>
            <a:r>
              <a:rPr lang="ru-RU" sz="1100" dirty="0"/>
              <a:t>новые подходы</a:t>
            </a:r>
          </a:p>
          <a:p>
            <a:pPr algn="ctr"/>
            <a:r>
              <a:rPr lang="ru-RU" sz="1100" dirty="0"/>
              <a:t>новая методология </a:t>
            </a:r>
          </a:p>
          <a:p>
            <a:pPr algn="ctr"/>
            <a:endParaRPr lang="ru-RU" sz="1200" dirty="0"/>
          </a:p>
        </p:txBody>
      </p:sp>
      <p:sp>
        <p:nvSpPr>
          <p:cNvPr id="15" name="Объект 2"/>
          <p:cNvSpPr>
            <a:spLocks noGrp="1"/>
          </p:cNvSpPr>
          <p:nvPr>
            <p:ph sz="quarter" idx="4294967295"/>
          </p:nvPr>
        </p:nvSpPr>
        <p:spPr>
          <a:xfrm>
            <a:off x="221804" y="1733550"/>
            <a:ext cx="3550096" cy="442912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Децентрализованная </a:t>
            </a: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 формирования выборок и расчета сводных итогов наблюдения </a:t>
            </a:r>
            <a:endParaRPr lang="ru-RU" sz="18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8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формирования выборок используются ПО с ограниченным набором методов формирования выборок </a:t>
            </a:r>
            <a:endParaRPr lang="ru-RU" sz="18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8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строгого контроля соблюдения методологии выборочного наблюдения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sz="quarter" idx="4294967295"/>
          </p:nvPr>
        </p:nvSpPr>
        <p:spPr>
          <a:xfrm>
            <a:off x="5838831" y="1733550"/>
            <a:ext cx="3867151" cy="442912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Централизованная технология формирования выборок и сводных итогов наблюдения  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8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универсального программного инструмента, обеспечивающего реализацию современных технологий построения выборок и формирования итогов выборочного наблюдения для различных типов обследований, входящего в единую систему сбора и обработки данных</a:t>
            </a: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13</a:t>
            </a:fld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Стадия 4. Сбор данных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3819525" y="2819401"/>
            <a:ext cx="2000250" cy="15621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централизация автоматизация процессов </a:t>
            </a:r>
            <a:endParaRPr lang="ru-RU" sz="1100" dirty="0"/>
          </a:p>
          <a:p>
            <a:pPr algn="ctr"/>
            <a:endParaRPr lang="ru-RU" sz="1200" dirty="0"/>
          </a:p>
        </p:txBody>
      </p:sp>
      <p:sp>
        <p:nvSpPr>
          <p:cNvPr id="15" name="Объект 2"/>
          <p:cNvSpPr>
            <a:spLocks noGrp="1"/>
          </p:cNvSpPr>
          <p:nvPr>
            <p:ph sz="quarter" idx="4294967295"/>
          </p:nvPr>
        </p:nvSpPr>
        <p:spPr>
          <a:xfrm>
            <a:off x="221804" y="1733550"/>
            <a:ext cx="3550096" cy="442912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Децентрализованный сбор и обработка первичных данных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Сбор </a:t>
            </a: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первичной информации на бумажных носителях  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</a:t>
            </a: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возможности представления статистической отчетности  в электронном виде для всех типов предприятий и организаций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Низкая доля </a:t>
            </a: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статистической отчетности, </a:t>
            </a: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представляемой  </a:t>
            </a: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электронном </a:t>
            </a: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виде</a:t>
            </a:r>
            <a:endParaRPr lang="ru-RU" sz="18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sz="quarter" idx="4294967295"/>
          </p:nvPr>
        </p:nvSpPr>
        <p:spPr>
          <a:xfrm>
            <a:off x="5838831" y="1733550"/>
            <a:ext cx="3867151" cy="442912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Централизация сбора и обработки данных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Переход на электронный сбор первичных данных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Переход </a:t>
            </a: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процедурам сбора информации в домохозяйствах с использованием переносных программно-аппаратных комплексов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CALL – центра для целей социально-экономической статистики</a:t>
            </a: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7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14</a:t>
            </a:fld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Стадия 5. Обработка</a:t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Совершенствование системы классификаторов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3819525" y="2819401"/>
            <a:ext cx="2000250" cy="15621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систематизация</a:t>
            </a:r>
          </a:p>
          <a:p>
            <a:pPr algn="ctr"/>
            <a:r>
              <a:rPr lang="ru-RU" sz="1100" dirty="0" smtClean="0"/>
              <a:t>гармонизация</a:t>
            </a:r>
            <a:endParaRPr lang="ru-RU" sz="1100" dirty="0"/>
          </a:p>
          <a:p>
            <a:pPr algn="ctr"/>
            <a:endParaRPr lang="ru-RU" sz="1200" dirty="0"/>
          </a:p>
        </p:txBody>
      </p:sp>
      <p:sp>
        <p:nvSpPr>
          <p:cNvPr id="15" name="Объект 2"/>
          <p:cNvSpPr>
            <a:spLocks noGrp="1"/>
          </p:cNvSpPr>
          <p:nvPr>
            <p:ph sz="quarter" idx="4294967295"/>
          </p:nvPr>
        </p:nvSpPr>
        <p:spPr>
          <a:xfrm>
            <a:off x="221804" y="1733550"/>
            <a:ext cx="3550096" cy="442912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</a:t>
            </a: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комплексных </a:t>
            </a: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 и единых подходов к </a:t>
            </a: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систематизации и </a:t>
            </a: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кодированию информации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6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Отставание в гармонизации с международными аналогами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6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Применение устаревших версий классификаторов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6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единой информационной среды в сфере в сфере систематизации и кодирования информации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sz="quarter" idx="4294967295"/>
          </p:nvPr>
        </p:nvSpPr>
        <p:spPr>
          <a:xfrm>
            <a:off x="5838831" y="1733550"/>
            <a:ext cx="3867151" cy="442912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Утверждение Правительством </a:t>
            </a: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Среднесрочного плана </a:t>
            </a: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мероприятий по </a:t>
            </a: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развитию системы </a:t>
            </a: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общероссийских </a:t>
            </a: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классификаторов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6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Принятие Концепции методологии систематизации и кодирования информации, а также совершенствования </a:t>
            </a: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актуализации общероссийских классификаторов, реестров и информационных </a:t>
            </a: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ресурсов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6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</a:t>
            </a: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развитие программных средств, предназначенных для управления и хранения </a:t>
            </a: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информационных </a:t>
            </a: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ресурсов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6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8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22566" y="2565403"/>
            <a:ext cx="9283435" cy="330041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504" name="Group 48"/>
          <p:cNvGraphicFramePr>
            <a:graphicFrameLocks noGrp="1"/>
          </p:cNvGraphicFramePr>
          <p:nvPr/>
        </p:nvGraphicFramePr>
        <p:xfrm>
          <a:off x="156502" y="1498600"/>
          <a:ext cx="9592997" cy="4708526"/>
        </p:xfrm>
        <a:graphic>
          <a:graphicData uri="http://schemas.openxmlformats.org/drawingml/2006/table">
            <a:tbl>
              <a:tblPr/>
              <a:tblGrid>
                <a:gridCol w="3617152"/>
                <a:gridCol w="4026463"/>
                <a:gridCol w="1949382"/>
              </a:tblGrid>
              <a:tr h="660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Российский классификатор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9043" marR="99043" marT="45738" marB="4573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Базовая международная классификация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9043" marR="99043" marT="45738" marB="4573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Последняя международная версия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9043" marR="99043" marT="45738" marB="4573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Общероссийский классификатор видов экономической деятельности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(ОКВЭД ред. 1.1)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Классификация видов экономической деятельности в Евросоюзе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(NACE Rev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.1)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NACE Rev.2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ISIC rev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78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Общероссийский классификатор продукции по видам экономической деятельности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(ОКПД)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Классификация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продукции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видам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деятельности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Евросоюза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СРА-2002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CPA-2008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Товарная номенклатура внешнеэкономической деятельности Таможенного Союза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(ТН ВЭД ТС)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Гармонизированная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система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описания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кодирования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товаров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(HS-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2004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HS-2005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84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Общероссийский классификатор занятий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(ОКЗ)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Международная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стандартная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классификация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занятий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(ISCO-88)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ISCO-2008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Общероссийский классификатор специальностей по образованию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(ОКСО)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Международная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стандартная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классификация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образования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(ISCED-1997)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ISCED-2011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849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Российская версия Международной статистической  классификации болезней и проблем, связанных со здоровьем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(МСКБ)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Международная статистическая  классификация болезней и проблем, связанных со здоровьем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(ICD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-2010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212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ICD-201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9043" marR="9904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906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2174" y="712791"/>
            <a:ext cx="9556882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Bookman Old Style" pitchFamily="18" charset="0"/>
              </a:rPr>
              <a:t>Российские и международные социально-экономические классификации</a:t>
            </a:r>
            <a:endParaRPr lang="ru-RU" sz="2800" b="1" dirty="0">
              <a:solidFill>
                <a:srgbClr val="000000">
                  <a:lumMod val="95000"/>
                  <a:lumOff val="5000"/>
                </a:srgb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0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16</a:t>
            </a:fld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Стадия 5. Обработка</a:t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Редактирование и импутация данных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3819525" y="2819401"/>
            <a:ext cx="2000250" cy="15621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унификация</a:t>
            </a:r>
          </a:p>
          <a:p>
            <a:pPr algn="ctr"/>
            <a:r>
              <a:rPr lang="ru-RU" sz="1100" dirty="0" smtClean="0"/>
              <a:t>повышение контроля</a:t>
            </a:r>
            <a:endParaRPr lang="ru-RU" sz="1100" dirty="0"/>
          </a:p>
          <a:p>
            <a:pPr algn="ctr"/>
            <a:endParaRPr lang="ru-RU" sz="1200" dirty="0"/>
          </a:p>
        </p:txBody>
      </p:sp>
      <p:sp>
        <p:nvSpPr>
          <p:cNvPr id="15" name="Объект 2"/>
          <p:cNvSpPr>
            <a:spLocks noGrp="1"/>
          </p:cNvSpPr>
          <p:nvPr>
            <p:ph sz="quarter" idx="4294967295"/>
          </p:nvPr>
        </p:nvSpPr>
        <p:spPr>
          <a:xfrm>
            <a:off x="221804" y="1733550"/>
            <a:ext cx="3550096" cy="442912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для каждого обследования своего  отдельного модуля по редактированию и импутации </a:t>
            </a: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данных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8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Децентрализованные процедуры </a:t>
            </a: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редактирования и импутации </a:t>
            </a: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данных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8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автоматизированного </a:t>
            </a: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контроля за соблюдением технологии редактирования  и импутации данных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sz="quarter" idx="4294967295"/>
          </p:nvPr>
        </p:nvSpPr>
        <p:spPr>
          <a:xfrm>
            <a:off x="5838831" y="1733550"/>
            <a:ext cx="3867151" cy="442912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в рамках единой системы сбора и обработки данных универсальной подсистемы  по импутации и редактированию первичных </a:t>
            </a: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данных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8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Повышение качества выходной </a:t>
            </a: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информации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8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Существенное </a:t>
            </a: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сокращение  финансовых и временных затрат на редактирование и </a:t>
            </a:r>
            <a:r>
              <a:rPr lang="ru-RU" sz="180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импутацию</a:t>
            </a: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данных.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8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4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17</a:t>
            </a:fld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Стадии 6-7. Анализ и распространение</a:t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Обеспечение конфиденциальности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27" y="1764808"/>
            <a:ext cx="8261351" cy="509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09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18</a:t>
            </a:fld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Стадия 7. Распространение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3819525" y="2819401"/>
            <a:ext cx="2000250" cy="15621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r>
              <a:rPr lang="ru-RU" sz="1100" dirty="0"/>
              <a:t>новые тех.</a:t>
            </a:r>
          </a:p>
          <a:p>
            <a:pPr algn="ctr"/>
            <a:r>
              <a:rPr lang="ru-RU" sz="1100" dirty="0"/>
              <a:t>возможности</a:t>
            </a:r>
          </a:p>
          <a:p>
            <a:pPr algn="ctr"/>
            <a:r>
              <a:rPr lang="ru-RU" sz="1100" dirty="0"/>
              <a:t>новые подходы </a:t>
            </a:r>
          </a:p>
          <a:p>
            <a:pPr algn="ctr"/>
            <a:endParaRPr lang="ru-RU" sz="1200" dirty="0"/>
          </a:p>
        </p:txBody>
      </p:sp>
      <p:sp>
        <p:nvSpPr>
          <p:cNvPr id="15" name="Объект 2"/>
          <p:cNvSpPr>
            <a:spLocks noGrp="1"/>
          </p:cNvSpPr>
          <p:nvPr>
            <p:ph sz="quarter" idx="4294967295"/>
          </p:nvPr>
        </p:nvSpPr>
        <p:spPr>
          <a:xfrm>
            <a:off x="221804" y="1733550"/>
            <a:ext cx="3550096" cy="442912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Ограниченный набор инструментов распространения </a:t>
            </a: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данных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6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</a:t>
            </a: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единой «точки входа» для </a:t>
            </a: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пользователей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6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Неудобные форматы </a:t>
            </a: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представления </a:t>
            </a: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данных; отсутствие единых </a:t>
            </a: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форматов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6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Недостаточное сопровождение выходных данных метаданными и </a:t>
            </a: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пояснениями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6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Большой объем «закрытых» данных; конфиденциальность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sz="quarter" idx="4294967295"/>
          </p:nvPr>
        </p:nvSpPr>
        <p:spPr>
          <a:xfrm>
            <a:off x="5838831" y="1733550"/>
            <a:ext cx="3867151" cy="442912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диная межведомственная информационная система (ЕМИСС</a:t>
            </a: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6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Распространение метаданных; применение стандарта </a:t>
            </a: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SDMX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6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Новые возможности объединенного Интернет-портала </a:t>
            </a: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Росстата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6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Формат «открытых данных</a:t>
            </a:r>
            <a:r>
              <a:rPr lang="ru-RU" sz="16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6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6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Открытие данных для исследователей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8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3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19</a:t>
            </a:fld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Стадия 8. Оценка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3505200" y="2819401"/>
            <a:ext cx="2305050" cy="15621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совершенствование оценки</a:t>
            </a:r>
          </a:p>
          <a:p>
            <a:pPr algn="ctr"/>
            <a:r>
              <a:rPr lang="ru-RU" sz="1100" dirty="0" smtClean="0"/>
              <a:t>планирование </a:t>
            </a:r>
            <a:endParaRPr lang="ru-RU" sz="1100" dirty="0"/>
          </a:p>
          <a:p>
            <a:pPr algn="ctr"/>
            <a:endParaRPr lang="ru-RU" sz="1200" dirty="0"/>
          </a:p>
        </p:txBody>
      </p:sp>
      <p:sp>
        <p:nvSpPr>
          <p:cNvPr id="15" name="Объект 2"/>
          <p:cNvSpPr>
            <a:spLocks noGrp="1"/>
          </p:cNvSpPr>
          <p:nvPr>
            <p:ph sz="quarter" idx="4294967295"/>
          </p:nvPr>
        </p:nvSpPr>
        <p:spPr>
          <a:xfrm>
            <a:off x="152400" y="1733550"/>
            <a:ext cx="3352800" cy="442912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4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</a:t>
            </a:r>
            <a:r>
              <a:rPr lang="ru-RU" sz="140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системного подхода </a:t>
            </a:r>
            <a:r>
              <a:rPr lang="ru-RU" sz="14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согласованного плана действий по оценке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4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4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четкой связи между стадией оценки и другими стадиями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4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4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Внедрены лишь отдельные </a:t>
            </a:r>
            <a:r>
              <a:rPr lang="ru-RU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мероприятия по обследованию качества (самооценка качества организации и проведения статистического наблюдения, </a:t>
            </a:r>
            <a:r>
              <a:rPr lang="ru-RU" sz="14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</a:t>
            </a:r>
            <a:r>
              <a:rPr lang="ru-RU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удовлетворенности пользователей статистической информацией)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4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sz="quarter" idx="4294967295"/>
          </p:nvPr>
        </p:nvSpPr>
        <p:spPr>
          <a:xfrm>
            <a:off x="5838831" y="1733550"/>
            <a:ext cx="3867151" cy="442912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4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Утверждена система нормативных актов, направленных на обеспечение и управление </a:t>
            </a:r>
            <a:r>
              <a:rPr lang="ru-RU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качеством </a:t>
            </a:r>
            <a:endParaRPr lang="ru-RU" sz="14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20700" lvl="1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2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</a:t>
            </a:r>
            <a:r>
              <a:rPr lang="ru-RU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методологические положения по оценке качества статистической </a:t>
            </a:r>
            <a:r>
              <a:rPr lang="ru-RU" sz="12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информации;</a:t>
            </a:r>
          </a:p>
          <a:p>
            <a:pPr marL="520700" lvl="1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2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долгосрочный план </a:t>
            </a:r>
            <a:r>
              <a:rPr lang="ru-RU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мероприятий по совершенствованию организации федеральных государственных статистических </a:t>
            </a:r>
            <a:r>
              <a:rPr lang="ru-RU" sz="12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наблюдений;</a:t>
            </a:r>
          </a:p>
          <a:p>
            <a:pPr marL="520700" lvl="1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2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методологические </a:t>
            </a:r>
            <a:r>
              <a:rPr lang="ru-RU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положения по оценке качества и результатов проведения статистических обследований (методом расчета рейтинговых оценок качества)</a:t>
            </a:r>
            <a:endParaRPr lang="ru-RU" sz="12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4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Актуализация </a:t>
            </a:r>
            <a:r>
              <a:rPr lang="ru-RU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методологических и других инструментов по обеспечению проведения оценки и управления качеством статистической информации 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4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Принятие </a:t>
            </a:r>
            <a:r>
              <a:rPr lang="ru-RU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согласованного плана действий по </a:t>
            </a:r>
            <a:r>
              <a:rPr lang="ru-RU" sz="14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оценке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4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5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2</a:t>
            </a:fld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План презентации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6750" y="1920879"/>
            <a:ext cx="8477250" cy="35548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000" b="1" dirty="0" smtClean="0">
                <a:latin typeface="+mn-lt"/>
                <a:cs typeface="Arial" pitchFamily="34" charset="0"/>
              </a:rPr>
              <a:t>Краткая характеристика российской статистической системы; особенности производства статистических данных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ru-RU" sz="2000" b="1" dirty="0">
              <a:latin typeface="+mn-lt"/>
              <a:cs typeface="Arial" pitchFamily="3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000" b="1" dirty="0" smtClean="0">
                <a:latin typeface="+mn-lt"/>
                <a:cs typeface="Arial" pitchFamily="34" charset="0"/>
              </a:rPr>
              <a:t>Общая оценка применения </a:t>
            </a:r>
            <a:r>
              <a:rPr lang="en-US" sz="2000" b="1" dirty="0" smtClean="0">
                <a:latin typeface="+mn-lt"/>
                <a:cs typeface="Arial" pitchFamily="34" charset="0"/>
              </a:rPr>
              <a:t>GSBPM </a:t>
            </a:r>
            <a:r>
              <a:rPr lang="ru-RU" sz="2000" b="1" dirty="0" smtClean="0">
                <a:latin typeface="+mn-lt"/>
                <a:cs typeface="Arial" pitchFamily="34" charset="0"/>
              </a:rPr>
              <a:t>в России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ru-RU" sz="2000" b="1" dirty="0" smtClean="0">
              <a:latin typeface="+mn-lt"/>
              <a:cs typeface="Arial" pitchFamily="3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latin typeface="+mn-lt"/>
                <a:cs typeface="Arial" pitchFamily="34" charset="0"/>
              </a:rPr>
              <a:t> </a:t>
            </a:r>
            <a:r>
              <a:rPr lang="ru-RU" sz="2000" b="1" dirty="0" smtClean="0">
                <a:latin typeface="+mn-lt"/>
                <a:cs typeface="Arial" pitchFamily="34" charset="0"/>
              </a:rPr>
              <a:t>Анализ отдельных стадий процесса статистического производства: слабые стороны и перспективы совершенствования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ru-RU" sz="2000" b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20</a:t>
            </a:fld>
            <a:endParaRPr lang="ru-RU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485900"/>
            <a:ext cx="9271000" cy="4660900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endParaRPr lang="en-US" sz="3600" b="1" dirty="0"/>
          </a:p>
          <a:p>
            <a:pPr algn="ctr">
              <a:buNone/>
            </a:pPr>
            <a:r>
              <a:rPr lang="ru-RU" sz="3600" b="1" dirty="0" smtClean="0"/>
              <a:t>Спасибо за внимание</a:t>
            </a:r>
            <a:r>
              <a:rPr lang="en-US" sz="3600" b="1" dirty="0" smtClean="0"/>
              <a:t>!</a:t>
            </a:r>
          </a:p>
          <a:p>
            <a:endParaRPr lang="en-US" sz="2000" dirty="0" smtClean="0"/>
          </a:p>
          <a:p>
            <a:pPr lvl="1">
              <a:buNone/>
            </a:pPr>
            <a:endParaRPr lang="en-US" sz="2200" dirty="0" smtClean="0"/>
          </a:p>
          <a:p>
            <a:endParaRPr lang="en-US" sz="2200" dirty="0" smtClean="0"/>
          </a:p>
          <a:p>
            <a:pPr lvl="0"/>
            <a:endParaRPr lang="en-US" sz="2200" dirty="0" smtClean="0"/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3</a:t>
            </a:fld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338137"/>
            <a:ext cx="8667750" cy="12160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Централизованная система государственной статистики с элементами децентрализации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3" y="1676400"/>
            <a:ext cx="4394200" cy="3657600"/>
          </a:xfrm>
          <a:ln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ru-RU" sz="2200" b="1" u="sng" dirty="0" smtClean="0"/>
              <a:t>Федеральная служба государственной статистики (Росстат)</a:t>
            </a:r>
            <a:endParaRPr lang="en-US" sz="2200" b="1" u="sng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800" i="1" dirty="0" smtClean="0"/>
              <a:t>орган, уполномоченный формировать государственную политику в статистической сфере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800" i="1" dirty="0"/>
              <a:t>орган,</a:t>
            </a:r>
            <a:r>
              <a:rPr lang="ru-RU" sz="1800" i="1" dirty="0" smtClean="0"/>
              <a:t> координирующий официальную статистическую деятельность</a:t>
            </a:r>
            <a:endParaRPr lang="en-US" sz="1800" i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1800" i="1" dirty="0" smtClean="0"/>
              <a:t>50% </a:t>
            </a:r>
            <a:r>
              <a:rPr lang="ru-RU" sz="1800" i="1" dirty="0" smtClean="0"/>
              <a:t>производимой официальной статистической информации</a:t>
            </a:r>
            <a:endParaRPr lang="en-US" sz="1800" i="1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29200" y="3848100"/>
            <a:ext cx="4394200" cy="2209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Федеральные министерства и ведомства, Банк,</a:t>
            </a:r>
            <a:r>
              <a:rPr kumimoji="0" lang="ru-RU" sz="22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внебюджетные фонды </a:t>
            </a:r>
          </a:p>
          <a:p>
            <a:pPr marL="469900" marR="0" lvl="0" indent="-469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68</a:t>
            </a:r>
            <a:r>
              <a:rPr kumimoji="0" lang="ru-RU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субъектов официального статистического учета</a:t>
            </a:r>
            <a:endParaRPr kumimoji="0" lang="en-US" sz="1800" b="0" i="1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800" i="1" dirty="0"/>
              <a:t>50% </a:t>
            </a:r>
            <a:r>
              <a:rPr lang="ru-RU" sz="1800" i="1" dirty="0"/>
              <a:t>производимой статистической информации</a:t>
            </a:r>
            <a:endParaRPr lang="en-US" sz="1800" i="1" dirty="0"/>
          </a:p>
          <a:p>
            <a:pPr marL="469900" marR="0" lvl="0" indent="-469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9900" marR="0" lvl="0" indent="-469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4</a:t>
            </a:fld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338137"/>
            <a:ext cx="8667750" cy="12160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Инструменты координации статистической системы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562100"/>
            <a:ext cx="9271000" cy="46609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Федеральный план статистических работ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	</a:t>
            </a:r>
            <a:r>
              <a:rPr lang="en-US" sz="2000" i="1" dirty="0" smtClean="0"/>
              <a:t>(</a:t>
            </a:r>
            <a:r>
              <a:rPr lang="ru-RU" sz="2000" i="1" dirty="0" smtClean="0"/>
              <a:t>утверждается Правительством</a:t>
            </a:r>
            <a:r>
              <a:rPr lang="en-US" sz="2000" i="1" dirty="0" smtClean="0"/>
              <a:t>)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Единая официальная статистическая методология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	</a:t>
            </a:r>
            <a:r>
              <a:rPr lang="en-US" sz="2000" i="1" dirty="0" smtClean="0"/>
              <a:t>(</a:t>
            </a:r>
            <a:r>
              <a:rPr lang="ru-RU" sz="2000" i="1" dirty="0" smtClean="0"/>
              <a:t>подлежит </a:t>
            </a:r>
            <a:r>
              <a:rPr lang="ru-RU" sz="2000" i="1" dirty="0" smtClean="0"/>
              <a:t>согласованию с </a:t>
            </a:r>
            <a:r>
              <a:rPr lang="ru-RU" sz="2000" i="1" dirty="0" smtClean="0"/>
              <a:t>Росстатом</a:t>
            </a:r>
            <a:r>
              <a:rPr lang="en-US" sz="2000" i="1" dirty="0" smtClean="0"/>
              <a:t>)</a:t>
            </a:r>
            <a:endParaRPr lang="en-US" sz="2000" i="1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Согласованная взаимоувязанная система вопросников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smtClean="0"/>
              <a:t>	</a:t>
            </a:r>
            <a:r>
              <a:rPr lang="en-US" sz="2000" i="1" smtClean="0"/>
              <a:t>(</a:t>
            </a:r>
            <a:r>
              <a:rPr lang="ru-RU" sz="2000" i="1" smtClean="0"/>
              <a:t>формы </a:t>
            </a:r>
            <a:r>
              <a:rPr lang="ru-RU" sz="2000" i="1" dirty="0" smtClean="0"/>
              <a:t>утверждаются </a:t>
            </a:r>
            <a:r>
              <a:rPr lang="ru-RU" sz="2000" i="1" dirty="0" smtClean="0"/>
              <a:t>Росстатом для всех субъектов</a:t>
            </a:r>
            <a:r>
              <a:rPr lang="en-US" sz="2000" i="1" dirty="0" smtClean="0"/>
              <a:t>)</a:t>
            </a:r>
            <a:endParaRPr lang="en-US" sz="2000" i="1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Единая межведомственная информационно-статистическая система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(ЕМИСС)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	(</a:t>
            </a:r>
            <a:r>
              <a:rPr lang="ru-RU" sz="2000" dirty="0" smtClean="0"/>
              <a:t>открытое хранилище всей официальной статистической информации</a:t>
            </a:r>
            <a:r>
              <a:rPr lang="en-US" sz="2000" dirty="0" smtClean="0"/>
              <a:t>)</a:t>
            </a:r>
            <a:endParaRPr lang="ru-RU" sz="2000" dirty="0">
              <a:solidFill>
                <a:srgbClr val="00006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A468E4A-42F9-483D-9A02-B11828A2D298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9493250" y="6537338"/>
            <a:ext cx="412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>
              <a:solidFill>
                <a:srgbClr val="006600"/>
              </a:solidFill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577850" y="1752601"/>
            <a:ext cx="8972154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>
              <a:cs typeface="Arial" charset="0"/>
            </a:endParaRPr>
          </a:p>
          <a:p>
            <a:pPr>
              <a:buFontTx/>
              <a:buChar char="-"/>
            </a:pPr>
            <a:endParaRPr lang="ru-RU" sz="1600" b="1">
              <a:cs typeface="Arial" charset="0"/>
            </a:endParaRPr>
          </a:p>
        </p:txBody>
      </p:sp>
      <p:pic>
        <p:nvPicPr>
          <p:cNvPr id="11270" name="Picture 4" descr="shap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284" y="214313"/>
            <a:ext cx="959471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Номер слайда 11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576" y="838200"/>
            <a:ext cx="928343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11362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2072706"/>
              </p:ext>
            </p:extLst>
          </p:nvPr>
        </p:nvGraphicFramePr>
        <p:xfrm>
          <a:off x="908050" y="1981200"/>
          <a:ext cx="4705350" cy="1024128"/>
        </p:xfrm>
        <a:graphic>
          <a:graphicData uri="http://schemas.openxmlformats.org/drawingml/2006/table">
            <a:tbl>
              <a:tblPr/>
              <a:tblGrid>
                <a:gridCol w="470535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Центральный аппарат в Москве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Руководитель Росстата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6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заместителей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управлений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более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госслужащих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81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7326850"/>
              </p:ext>
            </p:extLst>
          </p:nvPr>
        </p:nvGraphicFramePr>
        <p:xfrm>
          <a:off x="825500" y="5181613"/>
          <a:ext cx="3136900" cy="949325"/>
        </p:xfrm>
        <a:graphic>
          <a:graphicData uri="http://schemas.openxmlformats.org/drawingml/2006/table">
            <a:tbl>
              <a:tblPr/>
              <a:tblGrid>
                <a:gridCol w="3136900"/>
              </a:tblGrid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Информационно-издательский центр «Статистика России»</a:t>
                      </a:r>
                      <a:endParaRPr kumimoji="0" lang="en-U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сотрудников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94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6453627"/>
              </p:ext>
            </p:extLst>
          </p:nvPr>
        </p:nvGraphicFramePr>
        <p:xfrm>
          <a:off x="6026150" y="2438400"/>
          <a:ext cx="2971800" cy="871728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территориальных органа, вкл. районное звено</a:t>
                      </a:r>
                      <a:endParaRPr kumimoji="0" lang="en-U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более 20 тыс. сотрудников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2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5632824"/>
              </p:ext>
            </p:extLst>
          </p:nvPr>
        </p:nvGraphicFramePr>
        <p:xfrm>
          <a:off x="577856" y="3581400"/>
          <a:ext cx="2984500" cy="1310640"/>
        </p:xfrm>
        <a:graphic>
          <a:graphicData uri="http://schemas.openxmlformats.org/drawingml/2006/table">
            <a:tbl>
              <a:tblPr/>
              <a:tblGrid>
                <a:gridCol w="29845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Главный межрегиональный центр обработки и распространения статистической информации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сотрудников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40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9502081"/>
              </p:ext>
            </p:extLst>
          </p:nvPr>
        </p:nvGraphicFramePr>
        <p:xfrm>
          <a:off x="3676656" y="3581400"/>
          <a:ext cx="2790824" cy="1314450"/>
        </p:xfrm>
        <a:graphic>
          <a:graphicData uri="http://schemas.openxmlformats.org/drawingml/2006/table">
            <a:tbl>
              <a:tblPr/>
              <a:tblGrid>
                <a:gridCol w="2790824"/>
              </a:tblGrid>
              <a:tr h="1314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Научно-исследовательский институт проблем социально-экономической статистики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сотрудников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41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3300735"/>
              </p:ext>
            </p:extLst>
          </p:nvPr>
        </p:nvGraphicFramePr>
        <p:xfrm>
          <a:off x="6686556" y="3581400"/>
          <a:ext cx="2959100" cy="1310640"/>
        </p:xfrm>
        <a:graphic>
          <a:graphicData uri="http://schemas.openxmlformats.org/drawingml/2006/table">
            <a:tbl>
              <a:tblPr/>
              <a:tblGrid>
                <a:gridCol w="29591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Научно-исследовательский и проектно-технологический институт статистической информационной системы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сотрудников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79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9084318"/>
              </p:ext>
            </p:extLst>
          </p:nvPr>
        </p:nvGraphicFramePr>
        <p:xfrm>
          <a:off x="4375150" y="5156200"/>
          <a:ext cx="4597400" cy="920496"/>
        </p:xfrm>
        <a:graphic>
          <a:graphicData uri="http://schemas.openxmlformats.org/drawingml/2006/table">
            <a:tbl>
              <a:tblPr/>
              <a:tblGrid>
                <a:gridCol w="4597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Сеть интервьюеров</a:t>
                      </a:r>
                      <a:endParaRPr kumimoji="0" lang="en-U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чел. для мониторинга цен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для обследований домохозяйств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82" name="Rectangle 118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838200"/>
            <a:ext cx="8915400" cy="749300"/>
          </a:xfrm>
        </p:spPr>
        <p:txBody>
          <a:bodyPr/>
          <a:lstStyle/>
          <a:p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Система Росстата</a:t>
            </a:r>
          </a:p>
        </p:txBody>
      </p:sp>
      <p:sp>
        <p:nvSpPr>
          <p:cNvPr id="11384" name="Rectangle 120"/>
          <p:cNvSpPr>
            <a:spLocks noChangeArrowheads="1"/>
          </p:cNvSpPr>
          <p:nvPr/>
        </p:nvSpPr>
        <p:spPr bwMode="auto">
          <a:xfrm>
            <a:off x="4581525" y="3248027"/>
            <a:ext cx="990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1383" name="Picture 1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77800"/>
            <a:ext cx="1568450" cy="76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6</a:t>
            </a:fld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Организация статистического наблюдения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3" y="1693869"/>
            <a:ext cx="9150350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2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7</a:t>
            </a:fld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Основные задачи российской статистики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бъект 2"/>
          <p:cNvSpPr>
            <a:spLocks noGrp="1"/>
          </p:cNvSpPr>
          <p:nvPr>
            <p:ph sz="quarter" idx="4294967295"/>
          </p:nvPr>
        </p:nvSpPr>
        <p:spPr>
          <a:xfrm>
            <a:off x="221804" y="1733553"/>
            <a:ext cx="3550096" cy="34004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Совершенствование координации статистической системы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8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Внедрение передовых методов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сбора и распространения статистической информации</a:t>
            </a: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1800" noProof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Дальнейшая гармонизация с международными стандартами</a:t>
            </a: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ru-RU" sz="1800" noProof="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marR="0" lvl="0" indent="-188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sz="quarter" idx="4294967295"/>
          </p:nvPr>
        </p:nvSpPr>
        <p:spPr>
          <a:xfrm>
            <a:off x="5838831" y="3028962"/>
            <a:ext cx="3867151" cy="3133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8255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800" u="sng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пользователей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повышение качества и оперативности статистических данных</a:t>
            </a:r>
          </a:p>
          <a:p>
            <a:pPr marL="8255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800" u="sng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1800" u="sng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респондентов</a:t>
            </a:r>
            <a:endParaRPr lang="ru-RU" sz="1800" u="sng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снижение нагрузки</a:t>
            </a:r>
          </a:p>
          <a:p>
            <a:pPr marL="8255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800" u="sng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1800" u="sng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бюджета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удешевление процесса производства статистических данных</a:t>
            </a: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8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lang="ru-RU" sz="18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188913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029082" y="3581400"/>
            <a:ext cx="1571625" cy="561974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27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8</a:t>
            </a:fld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Применение </a:t>
            </a:r>
            <a:r>
              <a:rPr lang="en-US" sz="3200" b="1" dirty="0" smtClean="0">
                <a:solidFill>
                  <a:srgbClr val="002060"/>
                </a:solidFill>
                <a:latin typeface="Bookman Old Style" pitchFamily="18" charset="0"/>
              </a:rPr>
              <a:t>GSBPM 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 в России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35000" y="1562100"/>
            <a:ext cx="438467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en-US" sz="2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4058202"/>
              </p:ext>
            </p:extLst>
          </p:nvPr>
        </p:nvGraphicFramePr>
        <p:xfrm>
          <a:off x="547688" y="1800227"/>
          <a:ext cx="2909888" cy="4333872"/>
        </p:xfrm>
        <a:graphic>
          <a:graphicData uri="http://schemas.openxmlformats.org/drawingml/2006/table">
            <a:tbl>
              <a:tblPr firstRow="1" firstCol="1" bandRow="1"/>
              <a:tblGrid>
                <a:gridCol w="2909888"/>
              </a:tblGrid>
              <a:tr h="541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Стадия1. Определение  потребностей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1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Стадия 2. Проектирование</a:t>
                      </a:r>
                      <a:endParaRPr lang="ru-RU" sz="11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1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Стадия 3. </a:t>
                      </a:r>
                      <a:r>
                        <a:rPr lang="ru-RU" sz="1100" b="1" i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Создание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1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Стадия 4. </a:t>
                      </a:r>
                      <a:r>
                        <a:rPr lang="ru-RU" sz="1100" b="1" i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Сбор данных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1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Стадия 5. Обработка</a:t>
                      </a:r>
                      <a:endParaRPr lang="ru-RU" sz="11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1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Стадия 6. </a:t>
                      </a:r>
                      <a:r>
                        <a:rPr lang="ru-RU" sz="1100" b="1" i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Анализ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1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Стадия 7. </a:t>
                      </a:r>
                      <a:r>
                        <a:rPr lang="ru-RU" sz="1100" b="1" i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Распространение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1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Стадия 8. </a:t>
                      </a:r>
                      <a:r>
                        <a:rPr lang="ru-RU" sz="1100" b="1" i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Оценка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6772706"/>
              </p:ext>
            </p:extLst>
          </p:nvPr>
        </p:nvGraphicFramePr>
        <p:xfrm>
          <a:off x="3481388" y="1792289"/>
          <a:ext cx="1490662" cy="4333872"/>
        </p:xfrm>
        <a:graphic>
          <a:graphicData uri="http://schemas.openxmlformats.org/drawingml/2006/table">
            <a:tbl>
              <a:tblPr firstRow="1" firstCol="1" bandRow="1"/>
              <a:tblGrid>
                <a:gridCol w="1490662"/>
              </a:tblGrid>
              <a:tr h="541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1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90%</a:t>
                      </a:r>
                      <a:endParaRPr lang="ru-RU" sz="11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1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ru-RU" sz="11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1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80%</a:t>
                      </a:r>
                      <a:endParaRPr lang="ru-RU" sz="11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1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90%</a:t>
                      </a:r>
                      <a:endParaRPr lang="ru-RU" sz="11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1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ru-RU" sz="11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1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80%</a:t>
                      </a:r>
                      <a:endParaRPr lang="ru-RU" sz="11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1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30%</a:t>
                      </a:r>
                      <a:endParaRPr lang="ru-RU" sz="11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371850"/>
            <a:ext cx="1085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05528" y="2800351"/>
            <a:ext cx="2517775" cy="176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80-85% =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39100" y="2795589"/>
            <a:ext cx="1619250" cy="176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целевой индикатор соответствия международным стандартам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31C-FD8E-4E45-8D00-00C78A9CA16A}" type="slidenum">
              <a:rPr lang="ru-RU"/>
              <a:pPr/>
              <a:t>9</a:t>
            </a:fld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6" y="304801"/>
            <a:ext cx="8855075" cy="12160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Внедрение отдельных </a:t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элементов </a:t>
            </a:r>
            <a:r>
              <a:rPr lang="en-US" sz="3200" b="1" dirty="0" smtClean="0">
                <a:solidFill>
                  <a:srgbClr val="002060"/>
                </a:solidFill>
                <a:latin typeface="Bookman Old Style" pitchFamily="18" charset="0"/>
              </a:rPr>
              <a:t>GSBPM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3300" y="12"/>
            <a:ext cx="1282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47335178"/>
              </p:ext>
            </p:extLst>
          </p:nvPr>
        </p:nvGraphicFramePr>
        <p:xfrm>
          <a:off x="600075" y="1752601"/>
          <a:ext cx="9105900" cy="4914900"/>
        </p:xfrm>
        <a:graphic>
          <a:graphicData uri="http://schemas.openxmlformats.org/presentationml/2006/ole">
            <p:oleObj spid="_x0000_s3083" name="Документ" r:id="rId5" imgW="9816828" imgH="593745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45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3_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8059</TotalTime>
  <Words>1168</Words>
  <Application>Microsoft Office PowerPoint</Application>
  <PresentationFormat>Лист A4 (210x297 мм)</PresentationFormat>
  <Paragraphs>363</Paragraphs>
  <Slides>20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Профиль</vt:lpstr>
      <vt:lpstr>3_Поток</vt:lpstr>
      <vt:lpstr>1_Профиль</vt:lpstr>
      <vt:lpstr>Документ</vt:lpstr>
      <vt:lpstr>Слайд 1</vt:lpstr>
      <vt:lpstr>План презентации</vt:lpstr>
      <vt:lpstr>Централизованная система государственной статистики с элементами децентрализации</vt:lpstr>
      <vt:lpstr>Инструменты координации статистической системы</vt:lpstr>
      <vt:lpstr>Система Росстата</vt:lpstr>
      <vt:lpstr>Организация статистического наблюдения</vt:lpstr>
      <vt:lpstr>Основные задачи российской статистики</vt:lpstr>
      <vt:lpstr>Применение GSBPM  в России</vt:lpstr>
      <vt:lpstr>Внедрение отдельных  элементов GSBPM</vt:lpstr>
      <vt:lpstr>Стадия 1. Установление потребностей </vt:lpstr>
      <vt:lpstr>Стадия 2. Проектирование  Формирование информационной основы наблюдений, совершенствование Статистического регистра</vt:lpstr>
      <vt:lpstr>Стадия 3. Создание Подсистема формирования выборок </vt:lpstr>
      <vt:lpstr>Стадия 4. Сбор данных</vt:lpstr>
      <vt:lpstr>Стадия 5. Обработка Совершенствование системы классификаторов</vt:lpstr>
      <vt:lpstr>Слайд 15</vt:lpstr>
      <vt:lpstr>Стадия 5. Обработка Редактирование и импутация данных</vt:lpstr>
      <vt:lpstr>Стадии 6-7. Анализ и распространение Обеспечение конфиденциальности</vt:lpstr>
      <vt:lpstr>Стадия 7. Распространение</vt:lpstr>
      <vt:lpstr>Стадия 8. Оценка</vt:lpstr>
      <vt:lpstr>Слайд 20</vt:lpstr>
    </vt:vector>
  </TitlesOfParts>
  <Company>GKS 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301</cp:revision>
  <cp:lastPrinted>2014-06-07T16:25:05Z</cp:lastPrinted>
  <dcterms:created xsi:type="dcterms:W3CDTF">2007-02-08T14:38:39Z</dcterms:created>
  <dcterms:modified xsi:type="dcterms:W3CDTF">2014-06-10T04:29:58Z</dcterms:modified>
</cp:coreProperties>
</file>