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6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C4"/>
    <a:srgbClr val="AB2328"/>
    <a:srgbClr val="CCFF99"/>
    <a:srgbClr val="660033"/>
    <a:srgbClr val="FF00FF"/>
    <a:srgbClr val="FEFBF4"/>
    <a:srgbClr val="FBF6E3"/>
    <a:srgbClr val="F9F1D5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76543" autoAdjust="0"/>
  </p:normalViewPr>
  <p:slideViewPr>
    <p:cSldViewPr>
      <p:cViewPr varScale="1">
        <p:scale>
          <a:sx n="83" d="100"/>
          <a:sy n="83" d="100"/>
        </p:scale>
        <p:origin x="-504" y="-78"/>
      </p:cViewPr>
      <p:guideLst>
        <p:guide orient="horz" pos="4247"/>
        <p:guide pos="56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998BF-6029-4BB7-8734-29C06C7E8A17}" type="datetimeFigureOut">
              <a:rPr lang="tr-TR" smtClean="0"/>
              <a:pPr/>
              <a:t>07.06.2013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38C2B-6C11-48E4-915D-44B5CC53871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6833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tr-TR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3ED6DDC-C76C-457D-9218-193E05569431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01705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noProof="0" dirty="0" smtClean="0"/>
              <a:t>   </a:t>
            </a:r>
            <a:r>
              <a:rPr lang="en-US" noProof="0" dirty="0" smtClean="0"/>
              <a:t> </a:t>
            </a:r>
            <a:endParaRPr lang="en-US" noProof="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ED6DDC-C76C-457D-9218-193E05569431}" type="slidenum">
              <a:rPr lang="tr-TR" smtClean="0"/>
              <a:pPr>
                <a:defRPr/>
              </a:pPr>
              <a:t>2</a:t>
            </a:fld>
            <a:endParaRPr lang="tr-T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ED6DDC-C76C-457D-9218-193E05569431}" type="slidenum">
              <a:rPr lang="tr-TR" smtClean="0"/>
              <a:pPr>
                <a:defRPr/>
              </a:pPr>
              <a:t>11</a:t>
            </a:fld>
            <a:endParaRPr lang="tr-T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ED6DDC-C76C-457D-9218-193E05569431}" type="slidenum">
              <a:rPr lang="tr-TR" smtClean="0"/>
              <a:pPr>
                <a:defRPr/>
              </a:pPr>
              <a:t>12</a:t>
            </a:fld>
            <a:endParaRPr lang="tr-T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noProof="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ED6DDC-C76C-457D-9218-193E05569431}" type="slidenum">
              <a:rPr lang="tr-TR" smtClean="0"/>
              <a:pPr>
                <a:defRPr/>
              </a:pPr>
              <a:t>13</a:t>
            </a:fld>
            <a:endParaRPr lang="tr-T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noProof="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ED6DDC-C76C-457D-9218-193E05569431}" type="slidenum">
              <a:rPr lang="tr-TR" smtClean="0"/>
              <a:pPr>
                <a:defRPr/>
              </a:pPr>
              <a:t>14</a:t>
            </a:fld>
            <a:endParaRPr lang="tr-T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200" kern="1200" baseline="0" noProof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ED6DDC-C76C-457D-9218-193E05569431}" type="slidenum">
              <a:rPr lang="tr-TR" smtClean="0"/>
              <a:pPr>
                <a:defRPr/>
              </a:pPr>
              <a:t>15</a:t>
            </a:fld>
            <a:endParaRPr lang="tr-T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ED6DDC-C76C-457D-9218-193E05569431}" type="slidenum">
              <a:rPr lang="tr-TR" smtClean="0"/>
              <a:pPr>
                <a:defRPr/>
              </a:pPr>
              <a:t>16</a:t>
            </a:fld>
            <a:endParaRPr lang="tr-T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ED6DDC-C76C-457D-9218-193E05569431}" type="slidenum">
              <a:rPr lang="tr-TR" smtClean="0"/>
              <a:pPr>
                <a:defRPr/>
              </a:pPr>
              <a:t>17</a:t>
            </a:fld>
            <a:endParaRPr lang="tr-TR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ED6DDC-C76C-457D-9218-193E05569431}" type="slidenum">
              <a:rPr lang="tr-TR" smtClean="0"/>
              <a:pPr>
                <a:defRPr/>
              </a:pPr>
              <a:t>18</a:t>
            </a:fld>
            <a:endParaRPr lang="tr-T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ED6DDC-C76C-457D-9218-193E05569431}" type="slidenum">
              <a:rPr lang="tr-TR" smtClean="0"/>
              <a:pPr>
                <a:defRPr/>
              </a:pPr>
              <a:t>3</a:t>
            </a:fld>
            <a:endParaRPr lang="tr-T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ED6DDC-C76C-457D-9218-193E05569431}" type="slidenum">
              <a:rPr lang="tr-TR" smtClean="0"/>
              <a:pPr>
                <a:defRPr/>
              </a:pPr>
              <a:t>4</a:t>
            </a:fld>
            <a:endParaRPr lang="tr-T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200" kern="1200" baseline="0" noProof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ED6DDC-C76C-457D-9218-193E05569431}" type="slidenum">
              <a:rPr lang="tr-TR" smtClean="0"/>
              <a:pPr>
                <a:defRPr/>
              </a:pPr>
              <a:t>5</a:t>
            </a:fld>
            <a:endParaRPr lang="tr-T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noProof="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ED6DDC-C76C-457D-9218-193E05569431}" type="slidenum">
              <a:rPr lang="tr-TR" smtClean="0"/>
              <a:pPr>
                <a:defRPr/>
              </a:pPr>
              <a:t>6</a:t>
            </a:fld>
            <a:endParaRPr lang="tr-T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baseline="0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ED6DDC-C76C-457D-9218-193E05569431}" type="slidenum">
              <a:rPr lang="tr-TR" smtClean="0"/>
              <a:pPr>
                <a:defRPr/>
              </a:pPr>
              <a:t>7</a:t>
            </a:fld>
            <a:endParaRPr lang="tr-T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ED6DDC-C76C-457D-9218-193E05569431}" type="slidenum">
              <a:rPr lang="tr-TR" smtClean="0"/>
              <a:pPr>
                <a:defRPr/>
              </a:pPr>
              <a:t>8</a:t>
            </a:fld>
            <a:endParaRPr lang="tr-T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ED6DDC-C76C-457D-9218-193E05569431}" type="slidenum">
              <a:rPr lang="tr-TR" smtClean="0"/>
              <a:pPr>
                <a:defRPr/>
              </a:pPr>
              <a:t>9</a:t>
            </a:fld>
            <a:endParaRPr lang="tr-T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ED6DDC-C76C-457D-9218-193E05569431}" type="slidenum">
              <a:rPr lang="tr-TR" smtClean="0"/>
              <a:pPr>
                <a:defRPr/>
              </a:pPr>
              <a:t>10</a:t>
            </a:fld>
            <a:endParaRPr lang="tr-T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tr-T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B9AF0-A74F-4AA2-89AA-AB5750491E2F}" type="datetime1">
              <a:rPr lang="tr-TR"/>
              <a:pPr>
                <a:defRPr/>
              </a:pPr>
              <a:t>07.06.2013</a:t>
            </a:fld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DEFDC-857F-4F34-9D94-0E4E020587C8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2pPr>
              <a:defRPr/>
            </a:lvl2pPr>
            <a:lvl5pPr>
              <a:defRPr/>
            </a:lvl5pPr>
          </a:lstStyle>
          <a:p>
            <a:pPr lvl="0"/>
            <a:r>
              <a:rPr lang="en-US" dirty="0" smtClean="0"/>
              <a:t>Click to edit Master text style</a:t>
            </a:r>
            <a:r>
              <a:rPr lang="tr-TR" dirty="0" smtClean="0"/>
              <a:t>s</a:t>
            </a:r>
          </a:p>
          <a:p>
            <a:pPr lvl="1"/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85A4F-82DC-45A2-A557-4CAE33107F74}" type="datetime1">
              <a:rPr lang="tr-TR"/>
              <a:pPr>
                <a:defRPr/>
              </a:pPr>
              <a:t>07.06.2013</a:t>
            </a:fld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77A41-D2A1-4D68-9D4E-1FA95173F364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981075"/>
            <a:ext cx="2057400" cy="5145088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981075"/>
            <a:ext cx="6019800" cy="5145088"/>
          </a:xfrm>
        </p:spPr>
        <p:txBody>
          <a:bodyPr vert="eaVert"/>
          <a:lstStyle>
            <a:lvl3pPr>
              <a:defRPr/>
            </a:lvl3pPr>
            <a:lvl5pPr>
              <a:defRPr baseline="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  <a:p>
            <a:pPr lvl="1"/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6ACFD-101A-41FB-9F2B-47DB5E150462}" type="datetime1">
              <a:rPr lang="tr-TR"/>
              <a:pPr>
                <a:defRPr/>
              </a:pPr>
              <a:t>07.06.2013</a:t>
            </a:fld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33B82-6BB7-4D34-82FC-2BBFE6882F1F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28596" y="1142984"/>
            <a:ext cx="8229600" cy="6477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428596" y="1928801"/>
            <a:ext cx="8258204" cy="4197361"/>
          </a:xfrm>
        </p:spPr>
        <p:txBody>
          <a:bodyPr/>
          <a:lstStyle>
            <a:lvl4pPr>
              <a:defRPr baseline="0"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  <a:p>
            <a:pPr lvl="1"/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8F433-6BFD-4353-90A6-EA0F421BD7EF}" type="datetime1">
              <a:rPr lang="tr-TR"/>
              <a:pPr>
                <a:defRPr/>
              </a:pPr>
              <a:t>07.06.2013</a:t>
            </a:fld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66868-0AA3-47EC-ACB7-70E25D701831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722313" y="4429132"/>
            <a:ext cx="7772400" cy="133984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45098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A10A9-17AC-40D3-986E-6F01DCE62F04}" type="datetime1">
              <a:rPr lang="tr-TR"/>
              <a:pPr>
                <a:defRPr/>
              </a:pPr>
              <a:t>07.06.2013</a:t>
            </a:fld>
            <a:endParaRPr lang="tr-T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D3CE2-8196-444C-BF64-F00DB994CF85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28596" y="1214422"/>
            <a:ext cx="8286808" cy="6477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 hasCustomPrompt="1"/>
          </p:nvPr>
        </p:nvSpPr>
        <p:spPr>
          <a:xfrm>
            <a:off x="457200" y="2000239"/>
            <a:ext cx="4038600" cy="41259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  <a:p>
            <a:pPr lvl="1"/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4648200" y="2000239"/>
            <a:ext cx="4038600" cy="41259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  <a:p>
            <a:pPr lvl="1"/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43813" y="6525344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587E6-6FB9-4EC6-90EF-E59305B6978C}" type="datetime1">
              <a:rPr lang="tr-TR"/>
              <a:pPr>
                <a:defRPr/>
              </a:pPr>
              <a:t>07.06.2013</a:t>
            </a:fld>
            <a:endParaRPr lang="tr-T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30888" y="6525344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194B2-4514-4FB8-AB4D-7228D50EAA98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28596" y="642918"/>
            <a:ext cx="82296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500034" y="1928802"/>
            <a:ext cx="400052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457200" y="2643182"/>
            <a:ext cx="4040188" cy="34829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  <a:p>
            <a:pPr lvl="1"/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 hasCustomPrompt="1"/>
          </p:nvPr>
        </p:nvSpPr>
        <p:spPr>
          <a:xfrm>
            <a:off x="4643438" y="1928802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4645025" y="2643182"/>
            <a:ext cx="4041775" cy="34829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  <a:p>
            <a:pPr lvl="1"/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54172-EFD1-48D2-9E0D-28447A8313DE}" type="datetime1">
              <a:rPr lang="tr-TR"/>
              <a:pPr>
                <a:defRPr/>
              </a:pPr>
              <a:t>07.06.2013</a:t>
            </a:fld>
            <a:endParaRPr lang="tr-TR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7206A-68A8-4745-ACB1-1AC38E492185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C9BF3-BBBA-4A13-A210-40D54B0E97F5}" type="datetime1">
              <a:rPr lang="tr-TR"/>
              <a:pPr>
                <a:defRPr/>
              </a:pPr>
              <a:t>07.06.2013</a:t>
            </a:fld>
            <a:endParaRPr lang="tr-T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70782-4227-4FD5-86CE-9485A65699B9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68344" y="6481142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496FA-8CD4-4922-9427-17D6967E80C9}" type="datetime1">
              <a:rPr lang="tr-TR"/>
              <a:pPr>
                <a:defRPr/>
              </a:pPr>
              <a:t>07.06.2013</a:t>
            </a:fld>
            <a:endParaRPr lang="tr-TR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30888" y="6481142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9B4BF-7EE9-428E-93DD-7F531E132A60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785794"/>
            <a:ext cx="3008313" cy="7858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3575050" y="1000108"/>
            <a:ext cx="5111750" cy="51260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title style</a:t>
            </a:r>
            <a:endParaRPr lang="tr-TR" dirty="0" smtClean="0"/>
          </a:p>
          <a:p>
            <a:pPr lvl="1"/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643050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A988C-006E-4AC8-BE9F-8B171A1609E3}" type="datetime1">
              <a:rPr lang="tr-TR"/>
              <a:pPr>
                <a:defRPr/>
              </a:pPr>
              <a:t>07.06.2013</a:t>
            </a:fld>
            <a:endParaRPr lang="tr-T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EF23D-7F07-4F2A-BF53-754598A9DB24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928670"/>
            <a:ext cx="5486400" cy="3798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9ED65-F33E-4578-8BC9-BB91C17E6E9C}" type="datetime1">
              <a:rPr lang="tr-TR"/>
              <a:pPr>
                <a:defRPr/>
              </a:pPr>
              <a:t>07.06.2013</a:t>
            </a:fld>
            <a:endParaRPr lang="tr-T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2D59D-16E7-478E-9B4D-59D56186DF9D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1075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tr-T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57375"/>
            <a:ext cx="8229600" cy="426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  <a:endParaRPr lang="tr-TR" dirty="0" smtClean="0"/>
          </a:p>
          <a:p>
            <a:pPr lvl="1"/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err="1" smtClean="0"/>
              <a:t>Third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43813" y="65722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D9943C5D-9762-48C6-9BE3-FAEE275ED012}" type="datetime1">
              <a:rPr lang="tr-TR"/>
              <a:pPr>
                <a:defRPr/>
              </a:pPr>
              <a:t>07.06.2013</a:t>
            </a:fld>
            <a:endParaRPr lang="tr-T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8488" y="6553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smtClean="0">
                <a:ln>
                  <a:solidFill>
                    <a:srgbClr val="AB2328"/>
                  </a:solidFill>
                </a:ln>
                <a:solidFill>
                  <a:srgbClr val="C00000"/>
                </a:solidFill>
                <a:cs typeface="+mn-cs"/>
              </a:defRPr>
            </a:lvl1pPr>
          </a:lstStyle>
          <a:p>
            <a:pPr>
              <a:defRPr/>
            </a:pPr>
            <a:fld id="{BEAED25A-3B82-46D8-BCCA-3091EC4791A8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tr-TR" sz="1400" b="1" dirty="0">
                <a:solidFill>
                  <a:srgbClr val="AB2328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tr-TR" sz="1400" b="1" dirty="0">
                <a:solidFill>
                  <a:srgbClr val="AB2328"/>
                </a:solidFill>
                <a:latin typeface="Calibri" pitchFamily="34" charset="0"/>
                <a:cs typeface="Calibri" pitchFamily="34" charset="0"/>
              </a:rPr>
            </a:br>
            <a:r>
              <a:rPr lang="tr-TR" sz="1400" b="1" dirty="0" smtClean="0">
                <a:solidFill>
                  <a:srgbClr val="AB2328"/>
                </a:solidFill>
                <a:latin typeface="Calibri" pitchFamily="34" charset="0"/>
                <a:cs typeface="Calibri" pitchFamily="34" charset="0"/>
              </a:rPr>
              <a:t>TURKISH STATISTICAL INSTITUTE</a:t>
            </a:r>
            <a:endParaRPr lang="tr-TR" sz="1400" b="1" dirty="0">
              <a:solidFill>
                <a:srgbClr val="AB2328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71636" y="6464369"/>
            <a:ext cx="3924300" cy="276999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200" b="1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International</a:t>
            </a:r>
            <a:r>
              <a:rPr lang="en-US" sz="1200" b="1" baseline="0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Relations Department</a:t>
            </a:r>
            <a:endParaRPr lang="en-US" sz="1200" b="1" noProof="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Picture 9" descr="logoLAR"/>
          <p:cNvPicPr>
            <a:picLocks noChangeAspect="1" noChangeArrowheads="1"/>
          </p:cNvPicPr>
          <p:nvPr userDrawn="1"/>
        </p:nvPicPr>
        <p:blipFill>
          <a:blip r:embed="rId13" cstate="print"/>
          <a:stretch>
            <a:fillRect/>
          </a:stretch>
        </p:blipFill>
        <p:spPr bwMode="auto">
          <a:xfrm>
            <a:off x="8259728" y="117475"/>
            <a:ext cx="65412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 dirty="0">
              <a:cs typeface="+mn-cs"/>
            </a:endParaRPr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0" y="6381328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aseline="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4 Veri Yer Tutucusu"/>
          <p:cNvSpPr>
            <a:spLocks noGrp="1"/>
          </p:cNvSpPr>
          <p:nvPr>
            <p:ph type="dt" sz="quarter" idx="10"/>
          </p:nvPr>
        </p:nvSpPr>
        <p:spPr>
          <a:xfrm>
            <a:off x="7596336" y="6525344"/>
            <a:ext cx="2133600" cy="476250"/>
          </a:xfrm>
          <a:noFill/>
        </p:spPr>
        <p:txBody>
          <a:bodyPr/>
          <a:lstStyle/>
          <a:p>
            <a:fld id="{17BF53D3-A985-46A7-A3AF-E6199C327DD1}" type="datetime1">
              <a:rPr lang="tr-TR"/>
              <a:pPr/>
              <a:t>07.06.2013</a:t>
            </a:fld>
            <a:endParaRPr lang="tr-TR" dirty="0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6876256" y="6525344"/>
            <a:ext cx="2133600" cy="476250"/>
          </a:xfrm>
        </p:spPr>
        <p:txBody>
          <a:bodyPr/>
          <a:lstStyle/>
          <a:p>
            <a:pPr>
              <a:defRPr/>
            </a:pPr>
            <a:fld id="{DA12E26F-8616-4773-B37B-8BDF41C6A008}" type="slidenum">
              <a:rPr lang="tr-TR"/>
              <a:pPr>
                <a:defRPr/>
              </a:pPr>
              <a:t>1</a:t>
            </a:fld>
            <a:endParaRPr lang="tr-TR" dirty="0"/>
          </a:p>
        </p:txBody>
      </p:sp>
      <p:sp>
        <p:nvSpPr>
          <p:cNvPr id="2052" name="Rectangle 23"/>
          <p:cNvSpPr>
            <a:spLocks noGrp="1" noChangeArrowheads="1"/>
          </p:cNvSpPr>
          <p:nvPr>
            <p:ph type="title"/>
          </p:nvPr>
        </p:nvSpPr>
        <p:spPr>
          <a:xfrm>
            <a:off x="428625" y="908720"/>
            <a:ext cx="8286750" cy="647700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chemeClr val="accent2"/>
                </a:solidFill>
                <a:cs typeface="Times New Roman" pitchFamily="18" charset="0"/>
              </a:rPr>
              <a:t>Международное Сотрудничество</a:t>
            </a:r>
            <a:endParaRPr lang="tr-TR" sz="4000" dirty="0" smtClean="0"/>
          </a:p>
        </p:txBody>
      </p:sp>
      <p:sp>
        <p:nvSpPr>
          <p:cNvPr id="2053" name="Rectangle 24"/>
          <p:cNvSpPr>
            <a:spLocks noGrp="1" noChangeArrowheads="1"/>
          </p:cNvSpPr>
          <p:nvPr>
            <p:ph idx="1"/>
          </p:nvPr>
        </p:nvSpPr>
        <p:spPr>
          <a:xfrm>
            <a:off x="428596" y="1823927"/>
            <a:ext cx="8286808" cy="4197361"/>
          </a:xfrm>
        </p:spPr>
        <p:txBody>
          <a:bodyPr/>
          <a:lstStyle/>
          <a:p>
            <a:pPr algn="ctr" eaLnBrk="1" hangingPunct="1">
              <a:buNone/>
            </a:pPr>
            <a:r>
              <a:rPr lang="tr-TR" sz="2400" b="1" dirty="0" smtClean="0">
                <a:solidFill>
                  <a:schemeClr val="accent2"/>
                </a:solidFill>
              </a:rPr>
              <a:t>	</a:t>
            </a:r>
            <a:r>
              <a:rPr lang="ru-RU" sz="2300" b="1" dirty="0" smtClean="0">
                <a:solidFill>
                  <a:srgbClr val="002060"/>
                </a:solidFill>
              </a:rPr>
              <a:t>Деятельность по Техническому Сотрудничеству </a:t>
            </a:r>
            <a:r>
              <a:rPr lang="en-US" sz="2300" b="1" dirty="0" smtClean="0">
                <a:solidFill>
                  <a:srgbClr val="002060"/>
                </a:solidFill>
              </a:rPr>
              <a:t> </a:t>
            </a:r>
            <a:r>
              <a:rPr lang="ru-RU" sz="2300" b="1" dirty="0" smtClean="0">
                <a:solidFill>
                  <a:srgbClr val="002060"/>
                </a:solidFill>
              </a:rPr>
              <a:t>Института Статистики Турции в странах СПЕКА</a:t>
            </a:r>
            <a:endParaRPr lang="tr-TR" sz="2400" b="1" dirty="0" smtClean="0">
              <a:solidFill>
                <a:srgbClr val="002060"/>
              </a:solidFill>
            </a:endParaRPr>
          </a:p>
          <a:p>
            <a:pPr algn="ctr" eaLnBrk="1" hangingPunct="1">
              <a:buNone/>
            </a:pPr>
            <a:endParaRPr lang="tr-TR" sz="2400" b="1" dirty="0" smtClean="0">
              <a:solidFill>
                <a:srgbClr val="002060"/>
              </a:solidFill>
            </a:endParaRPr>
          </a:p>
          <a:p>
            <a:pPr algn="ctr" eaLnBrk="1" hangingPunct="1">
              <a:buNone/>
            </a:pPr>
            <a:endParaRPr lang="tr-TR" sz="2400" b="1" dirty="0" smtClean="0">
              <a:solidFill>
                <a:srgbClr val="002060"/>
              </a:solidFill>
            </a:endParaRPr>
          </a:p>
          <a:p>
            <a:pPr algn="ctr" eaLnBrk="1" hangingPunct="1">
              <a:buNone/>
            </a:pPr>
            <a:endParaRPr lang="tr-TR" sz="2400" b="1" dirty="0" smtClean="0">
              <a:solidFill>
                <a:srgbClr val="002060"/>
              </a:solidFill>
            </a:endParaRPr>
          </a:p>
          <a:p>
            <a:pPr algn="ctr" eaLnBrk="1" hangingPunct="1">
              <a:buNone/>
            </a:pPr>
            <a:endParaRPr lang="tr-TR" sz="2400" b="1" dirty="0" smtClean="0">
              <a:solidFill>
                <a:srgbClr val="002060"/>
              </a:solidFill>
            </a:endParaRPr>
          </a:p>
          <a:p>
            <a:pPr algn="ctr" eaLnBrk="1" hangingPunct="1">
              <a:buNone/>
            </a:pPr>
            <a:endParaRPr lang="tr-TR" sz="2400" b="1" dirty="0" smtClean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400"/>
              </a:spcBef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400"/>
              </a:spcBef>
              <a:buNone/>
            </a:pPr>
            <a:r>
              <a:rPr lang="ru-RU" sz="2400" b="1" dirty="0" err="1" smtClean="0">
                <a:solidFill>
                  <a:srgbClr val="002060"/>
                </a:solidFill>
              </a:rPr>
              <a:t>Мехмет</a:t>
            </a:r>
            <a:r>
              <a:rPr lang="ru-RU" sz="2400" b="1" dirty="0" smtClean="0">
                <a:solidFill>
                  <a:srgbClr val="002060"/>
                </a:solidFill>
              </a:rPr>
              <a:t> Акташ</a:t>
            </a:r>
            <a:endParaRPr lang="tr-TR" sz="2400" b="1" dirty="0" smtClean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400"/>
              </a:spcBef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Вице-президент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D:\TuikUser\15091174738\Desktop\ULUS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6668" y="2924944"/>
            <a:ext cx="3240360" cy="2170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u="sng" dirty="0" smtClean="0">
                <a:solidFill>
                  <a:schemeClr val="accent2"/>
                </a:solidFill>
                <a:cs typeface="Times New Roman" pitchFamily="18" charset="0"/>
              </a:rPr>
              <a:t>Завершенные Программы</a:t>
            </a:r>
            <a:r>
              <a:rPr lang="en-US" sz="3600" b="1" dirty="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endParaRPr lang="en-US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255975"/>
            <a:ext cx="8258204" cy="4197361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b="1" u="sng" dirty="0" smtClean="0">
                <a:solidFill>
                  <a:srgbClr val="0041C4"/>
                </a:solidFill>
              </a:rPr>
              <a:t>Кыргызстан</a:t>
            </a:r>
            <a:r>
              <a:rPr lang="en-US" sz="2000" b="1" u="sng" dirty="0" smtClean="0">
                <a:solidFill>
                  <a:srgbClr val="0041C4"/>
                </a:solidFill>
              </a:rPr>
              <a:t> (2006-2007)</a:t>
            </a:r>
          </a:p>
          <a:p>
            <a:pPr>
              <a:buFontTx/>
              <a:buNone/>
            </a:pPr>
            <a:r>
              <a:rPr lang="tr-TR" sz="2000" b="1" dirty="0" smtClean="0"/>
              <a:t>	</a:t>
            </a:r>
          </a:p>
          <a:p>
            <a:pPr>
              <a:buFontTx/>
              <a:buNone/>
            </a:pPr>
            <a:r>
              <a:rPr lang="tr-TR" sz="2000" b="1" dirty="0" smtClean="0"/>
              <a:t>	</a:t>
            </a:r>
            <a:r>
              <a:rPr lang="ru-RU" sz="2000" b="1" dirty="0" smtClean="0"/>
              <a:t>Проводимая деятельность</a:t>
            </a:r>
            <a:r>
              <a:rPr lang="en-US" sz="2000" b="1" dirty="0" smtClean="0"/>
              <a:t> : </a:t>
            </a:r>
            <a:r>
              <a:rPr lang="ru-RU" sz="2000" dirty="0" smtClean="0"/>
              <a:t>Консультационные услуги</a:t>
            </a:r>
            <a:r>
              <a:rPr lang="en-US" sz="2000" dirty="0" smtClean="0"/>
              <a:t>, </a:t>
            </a:r>
            <a:r>
              <a:rPr lang="ru-RU" sz="2000" dirty="0" smtClean="0"/>
              <a:t>Обучающие программы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>
              <a:buFontTx/>
              <a:buNone/>
            </a:pPr>
            <a:r>
              <a:rPr lang="en-US" sz="2000" dirty="0" smtClean="0"/>
              <a:t>	</a:t>
            </a:r>
            <a:r>
              <a:rPr lang="ru-RU" sz="2000" dirty="0" smtClean="0"/>
              <a:t>Общее число консультантов из ТуркСтата:</a:t>
            </a:r>
            <a:r>
              <a:rPr lang="ru-RU" sz="2000" dirty="0"/>
              <a:t> </a:t>
            </a:r>
            <a:r>
              <a:rPr lang="en-US" sz="2000" dirty="0" smtClean="0"/>
              <a:t>4 </a:t>
            </a:r>
            <a:br>
              <a:rPr lang="en-US" sz="2000" dirty="0" smtClean="0"/>
            </a:br>
            <a:r>
              <a:rPr lang="ru-RU" sz="2000" dirty="0" smtClean="0"/>
              <a:t>Общее число участников из Кыргызстана</a:t>
            </a:r>
            <a:r>
              <a:rPr lang="en-US" sz="2000" dirty="0" smtClean="0"/>
              <a:t>:6 </a:t>
            </a:r>
            <a:br>
              <a:rPr lang="en-US" sz="2000" dirty="0" smtClean="0"/>
            </a:br>
            <a:endParaRPr lang="en-US" sz="2000" dirty="0" smtClean="0"/>
          </a:p>
          <a:p>
            <a:pPr>
              <a:buFontTx/>
              <a:buNone/>
            </a:pPr>
            <a:r>
              <a:rPr lang="en-US" sz="2000" dirty="0" smtClean="0"/>
              <a:t>	</a:t>
            </a:r>
            <a:r>
              <a:rPr lang="ru-RU" sz="2000" b="1" dirty="0" smtClean="0"/>
              <a:t>Предметы</a:t>
            </a:r>
            <a:r>
              <a:rPr lang="en-US" sz="2000" b="1" dirty="0" smtClean="0"/>
              <a:t>: </a:t>
            </a:r>
            <a:r>
              <a:rPr lang="ru-RU" sz="2000" dirty="0" smtClean="0"/>
              <a:t>сбор информации по </a:t>
            </a:r>
            <a:r>
              <a:rPr lang="ru-RU" sz="2000" dirty="0"/>
              <a:t>С</a:t>
            </a:r>
            <a:r>
              <a:rPr lang="ru-RU" sz="2000" dirty="0" smtClean="0"/>
              <a:t>татистике Промышленности</a:t>
            </a:r>
            <a:r>
              <a:rPr lang="en-US" sz="2000" dirty="0" smtClean="0"/>
              <a:t>, </a:t>
            </a:r>
            <a:r>
              <a:rPr lang="ru-RU" sz="2000" dirty="0" smtClean="0"/>
              <a:t>Индексы цен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8F433-6BFD-4353-90A6-EA0F421BD7EF}" type="datetime1">
              <a:rPr lang="tr-TR" smtClean="0"/>
              <a:pPr>
                <a:defRPr/>
              </a:pPr>
              <a:t>07.06.2013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766868-0AA3-47EC-ACB7-70E25D701831}" type="slidenum">
              <a:rPr lang="tr-TR" smtClean="0"/>
              <a:pPr>
                <a:defRPr/>
              </a:pPr>
              <a:t>10</a:t>
            </a:fld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u="sng" dirty="0" smtClean="0">
                <a:solidFill>
                  <a:schemeClr val="accent2"/>
                </a:solidFill>
              </a:rPr>
              <a:t>Завершенные программы</a:t>
            </a:r>
            <a:endParaRPr lang="en-US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327983"/>
            <a:ext cx="8258204" cy="4197361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b="1" u="sng" dirty="0" smtClean="0">
                <a:solidFill>
                  <a:srgbClr val="0041C4"/>
                </a:solidFill>
              </a:rPr>
              <a:t>Туркменистан</a:t>
            </a:r>
            <a:r>
              <a:rPr lang="en-US" sz="2000" b="1" u="sng" dirty="0" smtClean="0">
                <a:solidFill>
                  <a:srgbClr val="0041C4"/>
                </a:solidFill>
              </a:rPr>
              <a:t> (2008-2011)</a:t>
            </a:r>
            <a:endParaRPr lang="tr-TR" sz="2000" b="1" u="sng" dirty="0" smtClean="0">
              <a:solidFill>
                <a:srgbClr val="0041C4"/>
              </a:solidFill>
            </a:endParaRPr>
          </a:p>
          <a:p>
            <a:pPr>
              <a:buFontTx/>
              <a:buNone/>
            </a:pPr>
            <a:endParaRPr lang="en-US" sz="1200" b="1" u="sng" dirty="0" smtClean="0">
              <a:solidFill>
                <a:srgbClr val="0041C4"/>
              </a:solidFill>
            </a:endParaRPr>
          </a:p>
          <a:p>
            <a:pPr>
              <a:buFontTx/>
              <a:buNone/>
            </a:pPr>
            <a:r>
              <a:rPr lang="en-US" sz="2000" b="1" dirty="0" smtClean="0"/>
              <a:t>	</a:t>
            </a:r>
            <a:r>
              <a:rPr lang="ru-RU" sz="2000" b="1" dirty="0" smtClean="0"/>
              <a:t>Проводимая деятельность</a:t>
            </a:r>
            <a:r>
              <a:rPr lang="en-US" sz="2000" dirty="0" smtClean="0"/>
              <a:t>: </a:t>
            </a:r>
            <a:r>
              <a:rPr lang="ru-RU" sz="2000" dirty="0" smtClean="0"/>
              <a:t>Консультационные услуги</a:t>
            </a:r>
            <a:r>
              <a:rPr lang="en-US" sz="2000" dirty="0" smtClean="0"/>
              <a:t>, </a:t>
            </a:r>
            <a:r>
              <a:rPr lang="ru-RU" sz="2000" dirty="0" smtClean="0"/>
              <a:t>Обучающие программы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>
              <a:buFontTx/>
              <a:buNone/>
            </a:pPr>
            <a:r>
              <a:rPr lang="en-US" sz="2000" dirty="0" smtClean="0"/>
              <a:t>	</a:t>
            </a:r>
            <a:r>
              <a:rPr lang="ru-RU" sz="2000" dirty="0" smtClean="0"/>
              <a:t>Общее число консультантов из ТуркСтата</a:t>
            </a:r>
            <a:r>
              <a:rPr lang="en-US" sz="2000" dirty="0" smtClean="0"/>
              <a:t>: 30</a:t>
            </a:r>
            <a:br>
              <a:rPr lang="en-US" sz="2000" dirty="0" smtClean="0"/>
            </a:br>
            <a:r>
              <a:rPr lang="ru-RU" sz="2000" dirty="0" smtClean="0"/>
              <a:t>Общее число участников из Туркменистана</a:t>
            </a:r>
            <a:r>
              <a:rPr lang="en-US" sz="2000" dirty="0" smtClean="0"/>
              <a:t>: 41</a:t>
            </a:r>
          </a:p>
          <a:p>
            <a:endParaRPr lang="en-US" sz="2000" dirty="0" smtClean="0"/>
          </a:p>
          <a:p>
            <a:pPr>
              <a:buFontTx/>
              <a:buNone/>
            </a:pPr>
            <a:r>
              <a:rPr lang="en-US" sz="2000" dirty="0" smtClean="0"/>
              <a:t>	</a:t>
            </a:r>
            <a:r>
              <a:rPr lang="ru-RU" sz="2000" b="1" dirty="0" smtClean="0"/>
              <a:t>Предметы</a:t>
            </a:r>
            <a:r>
              <a:rPr lang="en-US" sz="2000" b="1" dirty="0" smtClean="0"/>
              <a:t>: </a:t>
            </a:r>
            <a:r>
              <a:rPr lang="ru-RU" sz="2000" dirty="0" smtClean="0"/>
              <a:t>Агро Статистика</a:t>
            </a:r>
            <a:r>
              <a:rPr lang="en-US" sz="2000" dirty="0" smtClean="0"/>
              <a:t>, </a:t>
            </a:r>
            <a:r>
              <a:rPr lang="ru-RU" sz="2000" dirty="0" smtClean="0"/>
              <a:t>Национальные Счета</a:t>
            </a:r>
            <a:r>
              <a:rPr lang="en-US" sz="2000" dirty="0" smtClean="0"/>
              <a:t>,</a:t>
            </a:r>
            <a:r>
              <a:rPr lang="ru-RU" sz="2000" dirty="0" smtClean="0"/>
              <a:t>Сбор информации по Статистики Населения</a:t>
            </a:r>
            <a:r>
              <a:rPr lang="en-US" sz="2000" dirty="0" smtClean="0"/>
              <a:t>, </a:t>
            </a:r>
            <a:r>
              <a:rPr lang="ru-RU" sz="2000" dirty="0" smtClean="0"/>
              <a:t>Международные Классификации</a:t>
            </a:r>
            <a:r>
              <a:rPr lang="en-US" sz="2000" dirty="0" smtClean="0"/>
              <a:t>, </a:t>
            </a:r>
            <a:r>
              <a:rPr lang="ru-RU" sz="2000" dirty="0" smtClean="0"/>
              <a:t>Статистика Туризма</a:t>
            </a:r>
            <a:r>
              <a:rPr lang="en-US" sz="2000" dirty="0" smtClean="0"/>
              <a:t> </a:t>
            </a:r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8F433-6BFD-4353-90A6-EA0F421BD7EF}" type="datetime1">
              <a:rPr lang="tr-TR" smtClean="0"/>
              <a:pPr>
                <a:defRPr/>
              </a:pPr>
              <a:t>07.06.2013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766868-0AA3-47EC-ACB7-70E25D701831}" type="slidenum">
              <a:rPr lang="tr-TR" smtClean="0"/>
              <a:pPr>
                <a:defRPr/>
              </a:pPr>
              <a:t>11</a:t>
            </a:fld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u="sng" dirty="0" smtClean="0">
                <a:solidFill>
                  <a:schemeClr val="accent2"/>
                </a:solidFill>
              </a:rPr>
              <a:t>Текущие Программы</a:t>
            </a:r>
            <a:endParaRPr lang="en-US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183967"/>
            <a:ext cx="8258204" cy="4197361"/>
          </a:xfrm>
        </p:spPr>
        <p:txBody>
          <a:bodyPr/>
          <a:lstStyle/>
          <a:p>
            <a:pPr marL="342900" lvl="1" indent="-342900">
              <a:buFontTx/>
              <a:buNone/>
            </a:pPr>
            <a:r>
              <a:rPr lang="tr-TR" sz="2000" b="1" dirty="0" smtClean="0">
                <a:solidFill>
                  <a:srgbClr val="0041C4"/>
                </a:solidFill>
              </a:rPr>
              <a:t>	</a:t>
            </a:r>
            <a:r>
              <a:rPr lang="ru-RU" sz="2100" b="1" u="sng" dirty="0" smtClean="0">
                <a:solidFill>
                  <a:srgbClr val="0041C4"/>
                </a:solidFill>
              </a:rPr>
              <a:t>Азербайджан</a:t>
            </a:r>
            <a:r>
              <a:rPr lang="en-US" sz="2100" b="1" u="sng" dirty="0" smtClean="0">
                <a:solidFill>
                  <a:srgbClr val="0041C4"/>
                </a:solidFill>
              </a:rPr>
              <a:t> (2011-2013)</a:t>
            </a:r>
          </a:p>
          <a:p>
            <a:pPr marL="342900" lvl="1" indent="-342900">
              <a:buFontTx/>
              <a:buChar char="•"/>
            </a:pPr>
            <a:endParaRPr lang="en-US" sz="2100" dirty="0" smtClean="0"/>
          </a:p>
          <a:p>
            <a:pPr>
              <a:buFontTx/>
              <a:buNone/>
            </a:pPr>
            <a:r>
              <a:rPr lang="en-US" sz="2100" dirty="0" smtClean="0"/>
              <a:t>	</a:t>
            </a:r>
            <a:r>
              <a:rPr lang="ru-RU" sz="2100" b="1" dirty="0" smtClean="0"/>
              <a:t>Проводимая деятельность</a:t>
            </a:r>
            <a:r>
              <a:rPr lang="en-US" sz="2100" dirty="0" smtClean="0"/>
              <a:t>:  </a:t>
            </a:r>
            <a:r>
              <a:rPr lang="ru-RU" sz="2100" dirty="0" smtClean="0"/>
              <a:t>Консультационные услуги</a:t>
            </a:r>
            <a:r>
              <a:rPr lang="en-US" sz="2100" dirty="0" smtClean="0"/>
              <a:t>, </a:t>
            </a:r>
            <a:r>
              <a:rPr lang="ru-RU" sz="2100" dirty="0" smtClean="0"/>
              <a:t>Обучающие программы</a:t>
            </a:r>
            <a:r>
              <a:rPr lang="en-US" sz="2100" dirty="0" smtClean="0"/>
              <a:t/>
            </a:r>
            <a:br>
              <a:rPr lang="en-US" sz="2100" dirty="0" smtClean="0"/>
            </a:br>
            <a:endParaRPr lang="en-US" sz="2100" dirty="0" smtClean="0"/>
          </a:p>
          <a:p>
            <a:pPr>
              <a:buFontTx/>
              <a:buNone/>
            </a:pPr>
            <a:r>
              <a:rPr lang="en-US" sz="2100" dirty="0" smtClean="0"/>
              <a:t>	</a:t>
            </a:r>
            <a:r>
              <a:rPr lang="ru-RU" sz="2100" dirty="0" smtClean="0"/>
              <a:t>Общее число консультантов из ТуркСтата</a:t>
            </a:r>
            <a:r>
              <a:rPr lang="en-US" sz="2100" dirty="0" smtClean="0"/>
              <a:t>: 4</a:t>
            </a:r>
          </a:p>
          <a:p>
            <a:pPr>
              <a:buFontTx/>
              <a:buNone/>
            </a:pPr>
            <a:r>
              <a:rPr lang="en-US" sz="2100" dirty="0" smtClean="0"/>
              <a:t>	</a:t>
            </a:r>
            <a:r>
              <a:rPr lang="ru-RU" sz="2100" dirty="0" smtClean="0"/>
              <a:t>Общее число участников из Азербайджана</a:t>
            </a:r>
            <a:r>
              <a:rPr lang="en-US" sz="2100" dirty="0" smtClean="0"/>
              <a:t>: 5</a:t>
            </a:r>
          </a:p>
          <a:p>
            <a:pPr>
              <a:buFontTx/>
              <a:buNone/>
            </a:pPr>
            <a:r>
              <a:rPr lang="en-US" sz="2100" dirty="0" smtClean="0"/>
              <a:t>	</a:t>
            </a:r>
          </a:p>
          <a:p>
            <a:pPr>
              <a:buFontTx/>
              <a:buNone/>
            </a:pPr>
            <a:r>
              <a:rPr lang="en-US" sz="2100" dirty="0" smtClean="0"/>
              <a:t>	</a:t>
            </a:r>
            <a:r>
              <a:rPr lang="ru-RU" sz="2100" b="1" dirty="0" smtClean="0"/>
              <a:t>Предметы</a:t>
            </a:r>
            <a:r>
              <a:rPr lang="en-US" sz="2100" b="1" dirty="0" smtClean="0"/>
              <a:t>:</a:t>
            </a:r>
            <a:r>
              <a:rPr lang="en-US" sz="2100" dirty="0" smtClean="0"/>
              <a:t> </a:t>
            </a:r>
            <a:r>
              <a:rPr lang="ru-RU" sz="2100" dirty="0" smtClean="0"/>
              <a:t>Промысловая статистика</a:t>
            </a:r>
            <a:r>
              <a:rPr lang="en-US" sz="2100" dirty="0" smtClean="0"/>
              <a:t>, </a:t>
            </a:r>
            <a:r>
              <a:rPr lang="ru-RU" sz="2100" dirty="0" smtClean="0"/>
              <a:t>Годовая Статистика Предприятий</a:t>
            </a:r>
            <a:endParaRPr lang="en-US" sz="2100" dirty="0" smtClean="0"/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8F433-6BFD-4353-90A6-EA0F421BD7EF}" type="datetime1">
              <a:rPr lang="tr-TR" smtClean="0"/>
              <a:pPr>
                <a:defRPr/>
              </a:pPr>
              <a:t>07.06.2013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766868-0AA3-47EC-ACB7-70E25D701831}" type="slidenum">
              <a:rPr lang="tr-TR" smtClean="0"/>
              <a:pPr>
                <a:defRPr/>
              </a:pPr>
              <a:t>12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u="sng" dirty="0" smtClean="0">
                <a:solidFill>
                  <a:schemeClr val="accent2"/>
                </a:solidFill>
              </a:rPr>
              <a:t>Текущие Программы</a:t>
            </a:r>
            <a:endParaRPr lang="en-US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2060848"/>
            <a:ext cx="8258204" cy="4197361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tr-TR" sz="2000" b="1" dirty="0" smtClean="0">
                <a:solidFill>
                  <a:srgbClr val="0041C4"/>
                </a:solidFill>
              </a:rPr>
              <a:t>	</a:t>
            </a:r>
            <a:r>
              <a:rPr lang="ru-RU" sz="2100" b="1" u="sng" dirty="0" smtClean="0">
                <a:solidFill>
                  <a:srgbClr val="0041C4"/>
                </a:solidFill>
              </a:rPr>
              <a:t>Азербайджан</a:t>
            </a:r>
            <a:r>
              <a:rPr lang="en-US" sz="2100" b="1" u="sng" dirty="0" smtClean="0">
                <a:solidFill>
                  <a:srgbClr val="0041C4"/>
                </a:solidFill>
              </a:rPr>
              <a:t> (2011-2013)</a:t>
            </a:r>
          </a:p>
          <a:p>
            <a:pPr>
              <a:buFontTx/>
              <a:buNone/>
              <a:defRPr/>
            </a:pPr>
            <a:r>
              <a:rPr lang="en-US" sz="2100" b="1" dirty="0" smtClean="0"/>
              <a:t>	</a:t>
            </a:r>
            <a:endParaRPr lang="tr-TR" sz="2100" b="1" dirty="0" smtClean="0"/>
          </a:p>
          <a:p>
            <a:pPr>
              <a:buFontTx/>
              <a:buNone/>
              <a:defRPr/>
            </a:pPr>
            <a:r>
              <a:rPr lang="tr-TR" sz="2100" b="1" dirty="0" smtClean="0"/>
              <a:t>	</a:t>
            </a:r>
            <a:r>
              <a:rPr lang="ru-RU" sz="2100" b="1" dirty="0" smtClean="0"/>
              <a:t>Планируемая деятельность</a:t>
            </a:r>
            <a:r>
              <a:rPr lang="en-US" sz="2100" dirty="0" smtClean="0"/>
              <a:t>:  </a:t>
            </a:r>
            <a:r>
              <a:rPr lang="ru-RU" sz="2100" dirty="0" smtClean="0"/>
              <a:t>Консультационные услуги</a:t>
            </a:r>
            <a:r>
              <a:rPr lang="en-US" sz="2100" dirty="0" smtClean="0"/>
              <a:t>, </a:t>
            </a:r>
            <a:r>
              <a:rPr lang="ru-RU" sz="2100" dirty="0" smtClean="0"/>
              <a:t>Обучающие программы</a:t>
            </a:r>
            <a:endParaRPr lang="en-US" sz="2100" dirty="0" smtClean="0"/>
          </a:p>
          <a:p>
            <a:pPr>
              <a:buFontTx/>
              <a:buNone/>
              <a:defRPr/>
            </a:pPr>
            <a:r>
              <a:rPr lang="en-US" sz="2100" b="1" dirty="0" smtClean="0"/>
              <a:t>	</a:t>
            </a:r>
            <a:endParaRPr lang="tr-TR" sz="2100" b="1" dirty="0" smtClean="0"/>
          </a:p>
          <a:p>
            <a:pPr>
              <a:buFontTx/>
              <a:buNone/>
              <a:defRPr/>
            </a:pPr>
            <a:r>
              <a:rPr lang="tr-TR" sz="2100" b="1" dirty="0" smtClean="0"/>
              <a:t>	</a:t>
            </a:r>
            <a:r>
              <a:rPr lang="en-US" sz="2100" dirty="0" smtClean="0"/>
              <a:t>2 </a:t>
            </a:r>
            <a:r>
              <a:rPr lang="ru-RU" sz="2100" dirty="0" smtClean="0"/>
              <a:t>эксперта ТуркСтата будут назначены для проведения консультационных услуг в Азербайджане </a:t>
            </a:r>
          </a:p>
          <a:p>
            <a:pPr>
              <a:buFontTx/>
              <a:buNone/>
              <a:defRPr/>
            </a:pPr>
            <a:r>
              <a:rPr lang="en-US" sz="2100" dirty="0" smtClean="0"/>
              <a:t>	4 </a:t>
            </a:r>
            <a:r>
              <a:rPr lang="ru-RU" sz="2100" dirty="0" smtClean="0"/>
              <a:t>эксперта будут участвовать в Обучающих программах, проводимых в г</a:t>
            </a:r>
            <a:r>
              <a:rPr lang="ru-RU" sz="2100" dirty="0" smtClean="0"/>
              <a:t>.</a:t>
            </a:r>
            <a:r>
              <a:rPr lang="fr-CH" sz="2100" dirty="0" smtClean="0"/>
              <a:t> </a:t>
            </a:r>
            <a:r>
              <a:rPr lang="ru-RU" sz="2100" dirty="0" smtClean="0"/>
              <a:t>Анкара</a:t>
            </a:r>
            <a:endParaRPr lang="en-US" sz="2100" dirty="0" smtClean="0"/>
          </a:p>
          <a:p>
            <a:pPr>
              <a:buFontTx/>
              <a:buNone/>
              <a:defRPr/>
            </a:pPr>
            <a:endParaRPr lang="en-US" sz="2100" dirty="0" smtClean="0"/>
          </a:p>
          <a:p>
            <a:pPr>
              <a:buFontTx/>
              <a:buNone/>
              <a:defRPr/>
            </a:pPr>
            <a:r>
              <a:rPr lang="en-US" sz="2100" dirty="0" smtClean="0"/>
              <a:t>	</a:t>
            </a:r>
            <a:r>
              <a:rPr lang="ru-RU" sz="2100" b="1" dirty="0" smtClean="0"/>
              <a:t>Предметы</a:t>
            </a:r>
            <a:r>
              <a:rPr lang="en-US" sz="2100" b="1" dirty="0" smtClean="0"/>
              <a:t>:</a:t>
            </a:r>
            <a:r>
              <a:rPr lang="en-US" sz="2100" dirty="0" smtClean="0"/>
              <a:t> </a:t>
            </a:r>
            <a:r>
              <a:rPr lang="ru-RU" sz="2100" dirty="0" smtClean="0"/>
              <a:t>Условия Жизни</a:t>
            </a:r>
            <a:r>
              <a:rPr lang="en-US" sz="2100" dirty="0" smtClean="0"/>
              <a:t>; </a:t>
            </a:r>
            <a:r>
              <a:rPr lang="ru-RU" sz="2100" dirty="0" smtClean="0"/>
              <a:t>Исследование Трудовых ресурсов</a:t>
            </a:r>
            <a:r>
              <a:rPr lang="en-US" sz="2100" dirty="0" smtClean="0"/>
              <a:t>, </a:t>
            </a:r>
            <a:r>
              <a:rPr lang="ru-RU" sz="2100" dirty="0" smtClean="0"/>
              <a:t>ИТ</a:t>
            </a:r>
            <a:endParaRPr lang="en-US" sz="2100" dirty="0" smtClean="0"/>
          </a:p>
          <a:p>
            <a:pPr>
              <a:buFontTx/>
              <a:buNone/>
              <a:defRPr/>
            </a:pPr>
            <a:endParaRPr lang="tr-TR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8F433-6BFD-4353-90A6-EA0F421BD7EF}" type="datetime1">
              <a:rPr lang="tr-TR" smtClean="0"/>
              <a:pPr>
                <a:defRPr/>
              </a:pPr>
              <a:t>07.06.2013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766868-0AA3-47EC-ACB7-70E25D701831}" type="slidenum">
              <a:rPr lang="tr-TR" smtClean="0"/>
              <a:pPr>
                <a:defRPr/>
              </a:pPr>
              <a:t>13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052736"/>
            <a:ext cx="8229600" cy="6477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2"/>
                </a:solidFill>
              </a:rPr>
              <a:t>Сотрудничество с Международными Организациями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844824"/>
            <a:ext cx="8258204" cy="4536504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200" b="1" u="sng" dirty="0" smtClean="0">
                <a:solidFill>
                  <a:srgbClr val="0041C4"/>
                </a:solidFill>
              </a:rPr>
              <a:t>Проекты Всемирного Банка</a:t>
            </a:r>
            <a:endParaRPr lang="tr-TR" sz="2200" b="1" u="sng" dirty="0" smtClean="0">
              <a:solidFill>
                <a:srgbClr val="0041C4"/>
              </a:solidFill>
            </a:endParaRPr>
          </a:p>
          <a:p>
            <a:pPr>
              <a:buFontTx/>
              <a:buNone/>
            </a:pPr>
            <a:endParaRPr lang="tr-TR" sz="800" dirty="0" smtClean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en-US" sz="2000" dirty="0" smtClean="0"/>
              <a:t>     </a:t>
            </a:r>
            <a:r>
              <a:rPr lang="tr-TR" sz="2000" dirty="0" smtClean="0"/>
              <a:t> </a:t>
            </a:r>
            <a:r>
              <a:rPr lang="ru-RU" sz="2000" b="1" u="sng" dirty="0" err="1" smtClean="0">
                <a:solidFill>
                  <a:srgbClr val="0041C4"/>
                </a:solidFill>
              </a:rPr>
              <a:t>Тажикистан</a:t>
            </a:r>
            <a:r>
              <a:rPr lang="en-US" sz="2000" b="1" u="sng" dirty="0" smtClean="0">
                <a:solidFill>
                  <a:srgbClr val="0041C4"/>
                </a:solidFill>
              </a:rPr>
              <a:t> (2005-</a:t>
            </a:r>
            <a:r>
              <a:rPr lang="tr-TR" sz="2000" b="1" u="sng" dirty="0" smtClean="0">
                <a:solidFill>
                  <a:srgbClr val="0041C4"/>
                </a:solidFill>
              </a:rPr>
              <a:t> </a:t>
            </a:r>
            <a:r>
              <a:rPr lang="en-US" sz="2000" b="1" u="sng" dirty="0" smtClean="0">
                <a:solidFill>
                  <a:srgbClr val="0041C4"/>
                </a:solidFill>
              </a:rPr>
              <a:t>)</a:t>
            </a:r>
            <a:endParaRPr lang="tr-TR" sz="2000" b="1" u="sng" dirty="0" smtClean="0">
              <a:solidFill>
                <a:srgbClr val="0041C4"/>
              </a:solidFill>
            </a:endParaRPr>
          </a:p>
          <a:p>
            <a:pPr>
              <a:buFontTx/>
              <a:buNone/>
            </a:pPr>
            <a:endParaRPr lang="en-US" sz="800" b="1" u="sng" dirty="0" smtClean="0">
              <a:solidFill>
                <a:srgbClr val="0041C4"/>
              </a:solidFill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sz="2000" dirty="0" smtClean="0"/>
              <a:t>     </a:t>
            </a:r>
            <a:r>
              <a:rPr lang="tr-TR" sz="2000" dirty="0" smtClean="0"/>
              <a:t> </a:t>
            </a:r>
            <a:r>
              <a:rPr lang="en-US" sz="2000" dirty="0" smtClean="0"/>
              <a:t>9 </a:t>
            </a:r>
            <a:r>
              <a:rPr lang="ru-RU" sz="2000" dirty="0" smtClean="0"/>
              <a:t>обучающих программ было организовано в </a:t>
            </a:r>
            <a:r>
              <a:rPr lang="ru-RU" sz="2000" dirty="0" err="1" smtClean="0"/>
              <a:t>ТуркСтат</a:t>
            </a:r>
            <a:r>
              <a:rPr lang="ru-RU" sz="2000" dirty="0" smtClean="0"/>
              <a:t>  в период между 2005, 2010 и 2012 годами с участием 90 экспертов из Таджикистана в общем.</a:t>
            </a:r>
            <a:endParaRPr lang="tr-TR" sz="800" dirty="0" smtClean="0"/>
          </a:p>
          <a:p>
            <a:pPr>
              <a:spcBef>
                <a:spcPts val="0"/>
              </a:spcBef>
              <a:buFontTx/>
              <a:buNone/>
            </a:pPr>
            <a:r>
              <a:rPr lang="tr-TR" sz="2000" dirty="0" smtClean="0"/>
              <a:t>	</a:t>
            </a:r>
            <a:r>
              <a:rPr lang="ru-RU" sz="2000" dirty="0" smtClean="0"/>
              <a:t>Общее число экспертов из ТуркСтата назначенных для осуществления консультационных услуг в Таджикистане</a:t>
            </a:r>
            <a:r>
              <a:rPr lang="en-US" sz="2000" dirty="0" smtClean="0"/>
              <a:t>: 2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000" b="1" dirty="0" smtClean="0"/>
              <a:t>     </a:t>
            </a:r>
            <a:r>
              <a:rPr lang="tr-TR" sz="2000" b="1" dirty="0" smtClean="0"/>
              <a:t>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tr-TR" sz="2000" b="1" dirty="0" smtClean="0"/>
              <a:t>	</a:t>
            </a:r>
            <a:r>
              <a:rPr lang="ru-RU" sz="2000" b="1" dirty="0" smtClean="0"/>
              <a:t>Предметы</a:t>
            </a:r>
            <a:r>
              <a:rPr lang="en-US" sz="2000" b="1" dirty="0" smtClean="0"/>
              <a:t>:</a:t>
            </a:r>
            <a:r>
              <a:rPr lang="en-US" sz="2000" dirty="0" smtClean="0"/>
              <a:t> </a:t>
            </a:r>
            <a:r>
              <a:rPr lang="ru-RU" sz="2000" dirty="0" smtClean="0"/>
              <a:t>Разработка долгосрочных Программ в сфере Статистики, Система Национальных Счетов</a:t>
            </a:r>
            <a:r>
              <a:rPr lang="en-US" sz="2000" dirty="0" smtClean="0"/>
              <a:t>,</a:t>
            </a:r>
            <a:r>
              <a:rPr lang="ru-RU" sz="2000" dirty="0" smtClean="0"/>
              <a:t> Гражданская рабочая сила</a:t>
            </a:r>
            <a:r>
              <a:rPr lang="en-US" sz="2000" dirty="0" smtClean="0"/>
              <a:t>, </a:t>
            </a:r>
            <a:r>
              <a:rPr lang="ru-RU" sz="2000" dirty="0" smtClean="0"/>
              <a:t>Расходы в сфере образования и здравоохранения, Агро Статистика, Промышленная Статистика</a:t>
            </a:r>
            <a:r>
              <a:rPr lang="en-US" sz="2000" dirty="0" smtClean="0"/>
              <a:t>, </a:t>
            </a:r>
            <a:r>
              <a:rPr lang="ru-RU" sz="2000" dirty="0" smtClean="0"/>
              <a:t>Социальная Статистика, ИТ, Статистика Населения и Экологическая Статистика. </a:t>
            </a:r>
            <a:endParaRPr lang="tr-TR" sz="20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8F433-6BFD-4353-90A6-EA0F421BD7EF}" type="datetime1">
              <a:rPr lang="tr-TR" smtClean="0"/>
              <a:pPr>
                <a:defRPr/>
              </a:pPr>
              <a:t>07.06.2013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766868-0AA3-47EC-ACB7-70E25D701831}" type="slidenum">
              <a:rPr lang="tr-TR" smtClean="0"/>
              <a:pPr>
                <a:defRPr/>
              </a:pPr>
              <a:t>14</a:t>
            </a:fld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836712"/>
            <a:ext cx="8229600" cy="6477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2"/>
                </a:solidFill>
              </a:rPr>
              <a:t>Сотрудничество с Международными Организациями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556792"/>
            <a:ext cx="8463884" cy="4896544"/>
          </a:xfrm>
        </p:spPr>
        <p:txBody>
          <a:bodyPr/>
          <a:lstStyle/>
          <a:p>
            <a:pPr>
              <a:buFontTx/>
              <a:buNone/>
            </a:pPr>
            <a:r>
              <a:rPr lang="tr-TR" sz="2200" dirty="0" smtClean="0"/>
              <a:t>				</a:t>
            </a:r>
            <a:r>
              <a:rPr lang="tr-TR" sz="2200" b="1" u="sng" dirty="0" smtClean="0">
                <a:solidFill>
                  <a:srgbClr val="0041C4"/>
                </a:solidFill>
              </a:rPr>
              <a:t>WORLD BANK PROJECTS</a:t>
            </a:r>
          </a:p>
          <a:p>
            <a:pPr>
              <a:buFontTx/>
              <a:buNone/>
            </a:pPr>
            <a:endParaRPr lang="tr-TR" sz="900" b="1" u="sng" dirty="0" smtClean="0">
              <a:solidFill>
                <a:srgbClr val="0041C4"/>
              </a:solidFill>
            </a:endParaRPr>
          </a:p>
          <a:p>
            <a:pPr>
              <a:buFontTx/>
              <a:buNone/>
            </a:pPr>
            <a:r>
              <a:rPr lang="ru-RU" sz="2200" b="1" u="sng" dirty="0" smtClean="0">
                <a:solidFill>
                  <a:srgbClr val="0041C4"/>
                </a:solidFill>
              </a:rPr>
              <a:t>Афганистан</a:t>
            </a:r>
            <a:r>
              <a:rPr lang="en-US" sz="2200" b="1" u="sng" dirty="0" smtClean="0">
                <a:solidFill>
                  <a:srgbClr val="0041C4"/>
                </a:solidFill>
              </a:rPr>
              <a:t> (</a:t>
            </a:r>
            <a:r>
              <a:rPr lang="en-US" sz="2200" u="sng" dirty="0" smtClean="0">
                <a:solidFill>
                  <a:srgbClr val="0041C4"/>
                </a:solidFill>
              </a:rPr>
              <a:t>2013-2018</a:t>
            </a:r>
            <a:r>
              <a:rPr lang="en-US" sz="2200" b="1" u="sng" dirty="0" smtClean="0">
                <a:solidFill>
                  <a:srgbClr val="0041C4"/>
                </a:solidFill>
              </a:rPr>
              <a:t>):</a:t>
            </a:r>
            <a:endParaRPr lang="en-US" sz="2200" u="sng" dirty="0" smtClean="0"/>
          </a:p>
          <a:p>
            <a:pPr>
              <a:buFontTx/>
              <a:buNone/>
            </a:pPr>
            <a:endParaRPr lang="en-US" sz="800" dirty="0" smtClean="0"/>
          </a:p>
          <a:p>
            <a:r>
              <a:rPr lang="ru-RU" sz="2000" b="1" dirty="0" smtClean="0"/>
              <a:t>Проект Всемирного банка в сотрудничестве с Германским обществом Международного </a:t>
            </a:r>
            <a:r>
              <a:rPr lang="ru-RU" sz="2000" b="1" dirty="0" err="1" smtClean="0"/>
              <a:t>Сострудничества</a:t>
            </a:r>
            <a:r>
              <a:rPr lang="en-US" sz="2000" dirty="0" smtClean="0"/>
              <a:t> </a:t>
            </a:r>
            <a:r>
              <a:rPr lang="ru-RU" sz="2000" dirty="0" smtClean="0"/>
              <a:t>(</a:t>
            </a:r>
            <a:r>
              <a:rPr lang="en-US" sz="2000" dirty="0" smtClean="0"/>
              <a:t>GIZ Consortium</a:t>
            </a:r>
            <a:r>
              <a:rPr lang="ru-RU" sz="2000" dirty="0" smtClean="0"/>
              <a:t>)</a:t>
            </a:r>
            <a:endParaRPr lang="en-US" sz="2000" dirty="0" smtClean="0"/>
          </a:p>
          <a:p>
            <a:pPr lvl="1"/>
            <a:r>
              <a:rPr lang="ru-RU" sz="2000" dirty="0" smtClean="0"/>
              <a:t>Принят</a:t>
            </a:r>
            <a:endParaRPr lang="en-US" sz="2000" dirty="0" smtClean="0"/>
          </a:p>
          <a:p>
            <a:pPr lvl="1"/>
            <a:r>
              <a:rPr lang="ru-RU" sz="2000" dirty="0" smtClean="0"/>
              <a:t>Начальный период завершен</a:t>
            </a:r>
            <a:endParaRPr lang="en-US" sz="2000" dirty="0" smtClean="0"/>
          </a:p>
          <a:p>
            <a:pPr lvl="1"/>
            <a:r>
              <a:rPr lang="en-US" sz="2000" dirty="0" smtClean="0"/>
              <a:t>28 </a:t>
            </a:r>
            <a:r>
              <a:rPr lang="ru-RU" sz="2000" dirty="0" smtClean="0"/>
              <a:t>Мая</a:t>
            </a:r>
            <a:r>
              <a:rPr lang="en-US" sz="2000" dirty="0" smtClean="0"/>
              <a:t> 2013, </a:t>
            </a:r>
            <a:r>
              <a:rPr lang="ru-RU" sz="2000" dirty="0" smtClean="0"/>
              <a:t>состоялось стартовое совещание</a:t>
            </a:r>
            <a:endParaRPr lang="tr-TR" sz="2000" dirty="0" smtClean="0"/>
          </a:p>
          <a:p>
            <a:pPr lvl="1"/>
            <a:endParaRPr lang="tr-TR" sz="800" dirty="0" smtClean="0"/>
          </a:p>
          <a:p>
            <a:pPr marL="342900" lvl="1" indent="-342900">
              <a:buNone/>
            </a:pPr>
            <a:r>
              <a:rPr lang="ru-RU" sz="2200" b="1" u="sng" dirty="0" smtClean="0">
                <a:solidFill>
                  <a:srgbClr val="0041C4"/>
                </a:solidFill>
                <a:ea typeface="+mn-ea"/>
              </a:rPr>
              <a:t>Казахстан</a:t>
            </a:r>
            <a:r>
              <a:rPr lang="tr-TR" sz="2200" b="1" u="sng" dirty="0" smtClean="0">
                <a:solidFill>
                  <a:srgbClr val="0041C4"/>
                </a:solidFill>
                <a:ea typeface="+mn-ea"/>
              </a:rPr>
              <a:t> (2012-2018)</a:t>
            </a:r>
          </a:p>
          <a:p>
            <a:pPr marL="342900" lvl="1" indent="-342900">
              <a:buChar char="•"/>
            </a:pPr>
            <a:r>
              <a:rPr lang="ru-RU" sz="2000" b="1" dirty="0"/>
              <a:t>Проект Всемирного банка в сотрудничестве с </a:t>
            </a:r>
            <a:r>
              <a:rPr lang="ru-RU" sz="2000" b="1" dirty="0" smtClean="0"/>
              <a:t>Федеральным Статистическим Офисом Германии</a:t>
            </a:r>
            <a:r>
              <a:rPr lang="en-US" sz="2000" dirty="0" smtClean="0">
                <a:ea typeface="+mn-ea"/>
              </a:rPr>
              <a:t>  </a:t>
            </a:r>
          </a:p>
          <a:p>
            <a:pPr lvl="1"/>
            <a:r>
              <a:rPr lang="ru-RU" sz="2000" dirty="0" smtClean="0"/>
              <a:t>Принят</a:t>
            </a:r>
            <a:endParaRPr lang="en-US" sz="2000" dirty="0" smtClean="0"/>
          </a:p>
          <a:p>
            <a:pPr lvl="1"/>
            <a:r>
              <a:rPr lang="ru-RU" sz="2000" dirty="0" err="1" smtClean="0"/>
              <a:t>ТуркСтат</a:t>
            </a:r>
            <a:r>
              <a:rPr lang="ru-RU" sz="2000" dirty="0" smtClean="0"/>
              <a:t> как </a:t>
            </a:r>
            <a:r>
              <a:rPr lang="ru-RU" sz="2000" dirty="0" err="1" smtClean="0"/>
              <a:t>субконтрагент</a:t>
            </a:r>
            <a:r>
              <a:rPr lang="en-US" sz="2000" dirty="0" smtClean="0"/>
              <a:t> 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8F433-6BFD-4353-90A6-EA0F421BD7EF}" type="datetime1">
              <a:rPr lang="tr-TR" smtClean="0"/>
              <a:pPr>
                <a:defRPr/>
              </a:pPr>
              <a:t>07.06.2013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766868-0AA3-47EC-ACB7-70E25D701831}" type="slidenum">
              <a:rPr lang="tr-TR" smtClean="0"/>
              <a:pPr>
                <a:defRPr/>
              </a:pPr>
              <a:t>15</a:t>
            </a:fld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836712"/>
            <a:ext cx="8229600" cy="647700"/>
          </a:xfrm>
        </p:spPr>
        <p:txBody>
          <a:bodyPr/>
          <a:lstStyle/>
          <a:p>
            <a:r>
              <a:rPr lang="ru-RU" sz="3200" b="1" dirty="0">
                <a:solidFill>
                  <a:schemeClr val="accent2"/>
                </a:solidFill>
              </a:rPr>
              <a:t>Сотрудничество с Международными Организациями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700808"/>
            <a:ext cx="8258204" cy="4197361"/>
          </a:xfrm>
        </p:spPr>
        <p:txBody>
          <a:bodyPr/>
          <a:lstStyle/>
          <a:p>
            <a:pPr>
              <a:buFontTx/>
              <a:buNone/>
            </a:pPr>
            <a:r>
              <a:rPr lang="tr-TR" sz="2200" dirty="0" smtClean="0"/>
              <a:t>				</a:t>
            </a:r>
            <a:r>
              <a:rPr lang="ru-RU" sz="2200" b="1" u="sng" dirty="0" smtClean="0">
                <a:solidFill>
                  <a:srgbClr val="0041C4"/>
                </a:solidFill>
              </a:rPr>
              <a:t>Проекты ООН</a:t>
            </a:r>
            <a:endParaRPr lang="tr-TR" sz="2200" b="1" u="sng" dirty="0" smtClean="0">
              <a:solidFill>
                <a:srgbClr val="0041C4"/>
              </a:solidFill>
            </a:endParaRPr>
          </a:p>
          <a:p>
            <a:pPr>
              <a:buFontTx/>
              <a:buNone/>
            </a:pPr>
            <a:endParaRPr lang="tr-TR" sz="1000" dirty="0" smtClean="0">
              <a:solidFill>
                <a:srgbClr val="005A74"/>
              </a:solidFill>
            </a:endParaRPr>
          </a:p>
          <a:p>
            <a:pPr>
              <a:buFontTx/>
              <a:buNone/>
            </a:pPr>
            <a:r>
              <a:rPr lang="tr-TR" sz="2800" b="1" dirty="0" smtClean="0">
                <a:solidFill>
                  <a:srgbClr val="005A74"/>
                </a:solidFill>
              </a:rPr>
              <a:t>	</a:t>
            </a:r>
            <a:r>
              <a:rPr lang="ru-RU" sz="2000" b="1" u="sng" dirty="0" smtClean="0">
                <a:solidFill>
                  <a:srgbClr val="0041C4"/>
                </a:solidFill>
              </a:rPr>
              <a:t>Афганистан</a:t>
            </a:r>
            <a:r>
              <a:rPr lang="en-US" sz="2000" b="1" u="sng" dirty="0" smtClean="0">
                <a:solidFill>
                  <a:srgbClr val="0041C4"/>
                </a:solidFill>
              </a:rPr>
              <a:t> (2007)</a:t>
            </a:r>
          </a:p>
          <a:p>
            <a:pPr>
              <a:buFontTx/>
              <a:buNone/>
            </a:pPr>
            <a:r>
              <a:rPr lang="en-US" sz="2800" dirty="0" smtClean="0"/>
              <a:t> 	</a:t>
            </a:r>
            <a:r>
              <a:rPr lang="en-US" sz="2200" dirty="0" smtClean="0"/>
              <a:t>4 </a:t>
            </a:r>
            <a:r>
              <a:rPr lang="ru-RU" sz="2200" dirty="0" smtClean="0"/>
              <a:t>эксперта Афганистана</a:t>
            </a:r>
            <a:r>
              <a:rPr lang="en-US" sz="2200" dirty="0" smtClean="0"/>
              <a:t> and 2 </a:t>
            </a:r>
            <a:r>
              <a:rPr lang="ru-RU" sz="2200" dirty="0" smtClean="0"/>
              <a:t>консультанта Фонда ООН в области Народонаселения участвовали в обучающей программе организованной в </a:t>
            </a:r>
            <a:r>
              <a:rPr lang="ru-RU" sz="2200" dirty="0" err="1" smtClean="0"/>
              <a:t>ТуркСтат</a:t>
            </a:r>
            <a:r>
              <a:rPr lang="ru-RU" sz="2200" dirty="0" smtClean="0"/>
              <a:t> в 2007 году по методам и подходам в сфере переписи населения. 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8F433-6BFD-4353-90A6-EA0F421BD7EF}" type="datetime1">
              <a:rPr lang="tr-TR" smtClean="0"/>
              <a:pPr>
                <a:defRPr/>
              </a:pPr>
              <a:t>07.06.2013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766868-0AA3-47EC-ACB7-70E25D701831}" type="slidenum">
              <a:rPr lang="tr-TR" smtClean="0"/>
              <a:pPr>
                <a:defRPr/>
              </a:pPr>
              <a:t>16</a:t>
            </a:fld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schemeClr val="accent2"/>
                </a:solidFill>
              </a:rPr>
              <a:t>Сотрудничество с Международными Организациями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183967"/>
            <a:ext cx="8319868" cy="4197361"/>
          </a:xfrm>
        </p:spPr>
        <p:txBody>
          <a:bodyPr/>
          <a:lstStyle/>
          <a:p>
            <a:pPr>
              <a:buFontTx/>
              <a:buNone/>
            </a:pPr>
            <a:r>
              <a:rPr lang="tr-TR" sz="2400" b="1" dirty="0" smtClean="0">
                <a:solidFill>
                  <a:srgbClr val="0041C4"/>
                </a:solidFill>
                <a:cs typeface="Times New Roman" pitchFamily="18" charset="0"/>
              </a:rPr>
              <a:t>	</a:t>
            </a:r>
            <a:r>
              <a:rPr lang="ru-RU" sz="2400" b="1" dirty="0" smtClean="0">
                <a:solidFill>
                  <a:srgbClr val="0041C4"/>
                </a:solidFill>
                <a:cs typeface="Times New Roman" pitchFamily="18" charset="0"/>
              </a:rPr>
              <a:t>Организация Исламских Стран и их Сотрудничества</a:t>
            </a:r>
            <a:r>
              <a:rPr lang="en-US" sz="2400" b="1" dirty="0" smtClean="0">
                <a:solidFill>
                  <a:srgbClr val="0041C4"/>
                </a:solidFill>
                <a:cs typeface="Times New Roman" pitchFamily="18" charset="0"/>
              </a:rPr>
              <a:t>(</a:t>
            </a:r>
            <a:r>
              <a:rPr lang="ru-RU" sz="2400" b="1" dirty="0" smtClean="0">
                <a:solidFill>
                  <a:srgbClr val="0041C4"/>
                </a:solidFill>
                <a:cs typeface="Times New Roman" pitchFamily="18" charset="0"/>
              </a:rPr>
              <a:t>ОИС)</a:t>
            </a:r>
            <a:endParaRPr lang="en-US" sz="2400" b="1" dirty="0" smtClean="0">
              <a:solidFill>
                <a:srgbClr val="0041C4"/>
              </a:solidFill>
              <a:cs typeface="Times New Roman" pitchFamily="18" charset="0"/>
            </a:endParaRPr>
          </a:p>
          <a:p>
            <a:pPr>
              <a:buFontTx/>
              <a:buNone/>
            </a:pPr>
            <a:endParaRPr lang="tr-TR" sz="2400" b="1" dirty="0" smtClean="0"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200" dirty="0" smtClean="0"/>
              <a:t>В 2007 году, один эксперт из </a:t>
            </a:r>
            <a:r>
              <a:rPr lang="ru-RU" sz="2200" dirty="0" err="1" smtClean="0"/>
              <a:t>ТуркСтат</a:t>
            </a:r>
            <a:r>
              <a:rPr lang="ru-RU" sz="2200" dirty="0" smtClean="0"/>
              <a:t> посетил Азербайджан для проведения обучения по методам веб компиляции.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200" dirty="0" smtClean="0"/>
              <a:t>В 2008 году, 3 эксперта из ТуркСтата посетили Таджикистан и Казахстан для проведения обучения по качеству </a:t>
            </a:r>
            <a:r>
              <a:rPr lang="ru-RU" sz="2200" dirty="0" smtClean="0"/>
              <a:t>данных,</a:t>
            </a:r>
            <a:r>
              <a:rPr lang="fr-CH" sz="2200" dirty="0"/>
              <a:t> </a:t>
            </a:r>
            <a:r>
              <a:rPr lang="ru-RU" sz="2200" dirty="0" err="1" smtClean="0"/>
              <a:t>агро</a:t>
            </a:r>
            <a:r>
              <a:rPr lang="fr-CH" sz="2200" dirty="0" smtClean="0"/>
              <a:t> </a:t>
            </a:r>
            <a:r>
              <a:rPr lang="ru-RU" sz="2200" dirty="0" smtClean="0"/>
              <a:t>статистики </a:t>
            </a:r>
            <a:r>
              <a:rPr lang="ru-RU" sz="2200" dirty="0" smtClean="0"/>
              <a:t>и анализа продовольственной безопасности.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200" dirty="0" smtClean="0"/>
              <a:t>В 2009 году один эксперт из ТуркСтата посетил Азербайджан для проведения обучения управлению базы данных</a:t>
            </a:r>
            <a:r>
              <a:rPr lang="ru-RU" sz="2200" i="1" dirty="0"/>
              <a:t>.</a:t>
            </a:r>
            <a:endParaRPr lang="tr-TR" sz="28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8F433-6BFD-4353-90A6-EA0F421BD7EF}" type="datetime1">
              <a:rPr lang="tr-TR" smtClean="0"/>
              <a:pPr>
                <a:defRPr/>
              </a:pPr>
              <a:t>07.06.2013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766868-0AA3-47EC-ACB7-70E25D701831}" type="slidenum">
              <a:rPr lang="tr-TR" smtClean="0"/>
              <a:pPr>
                <a:defRPr/>
              </a:pPr>
              <a:t>17</a:t>
            </a:fld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980728"/>
            <a:ext cx="8229600" cy="6477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2"/>
                </a:solidFill>
              </a:rPr>
              <a:t>Миссии</a:t>
            </a:r>
            <a:r>
              <a:rPr lang="en-GB" sz="3200" b="1" dirty="0" smtClean="0">
                <a:solidFill>
                  <a:schemeClr val="accent2"/>
                </a:solidFill>
              </a:rPr>
              <a:t> 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sz="2400" b="1" dirty="0" smtClean="0">
                <a:solidFill>
                  <a:srgbClr val="0041C4"/>
                </a:solidFill>
              </a:rPr>
              <a:t>	</a:t>
            </a:r>
            <a:r>
              <a:rPr lang="ru-RU" sz="2400" b="1" u="sng" dirty="0" smtClean="0">
                <a:solidFill>
                  <a:srgbClr val="0041C4"/>
                </a:solidFill>
              </a:rPr>
              <a:t>Казахстан</a:t>
            </a:r>
            <a:r>
              <a:rPr lang="en-US" sz="2400" b="1" u="sng" dirty="0" smtClean="0">
                <a:solidFill>
                  <a:srgbClr val="0041C4"/>
                </a:solidFill>
              </a:rPr>
              <a:t> </a:t>
            </a:r>
            <a:endParaRPr lang="en-US" sz="2400" u="sng" dirty="0" smtClean="0">
              <a:solidFill>
                <a:srgbClr val="0041C4"/>
              </a:solidFill>
            </a:endParaRPr>
          </a:p>
          <a:p>
            <a:r>
              <a:rPr lang="ru-RU" sz="2400" dirty="0" smtClean="0"/>
              <a:t>Транспортная статистика</a:t>
            </a:r>
            <a:r>
              <a:rPr lang="en-US" sz="2400" dirty="0" smtClean="0"/>
              <a:t>, </a:t>
            </a:r>
            <a:r>
              <a:rPr lang="ru-RU" sz="2400" dirty="0" smtClean="0"/>
              <a:t>Научная и Технологичная Статистика</a:t>
            </a:r>
            <a:r>
              <a:rPr lang="en-US" sz="2400" dirty="0" smtClean="0"/>
              <a:t>, </a:t>
            </a:r>
            <a:r>
              <a:rPr lang="ru-RU" sz="2400" dirty="0" smtClean="0"/>
              <a:t>Декабрь</a:t>
            </a:r>
            <a:r>
              <a:rPr lang="en-US" sz="2400" dirty="0" smtClean="0"/>
              <a:t> 2012, </a:t>
            </a:r>
            <a:r>
              <a:rPr lang="ru-RU" sz="2400" dirty="0" err="1" smtClean="0"/>
              <a:t>ТуркСтат</a:t>
            </a: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 </a:t>
            </a:r>
          </a:p>
          <a:p>
            <a:pPr>
              <a:buFontTx/>
              <a:buNone/>
            </a:pPr>
            <a:r>
              <a:rPr lang="en-US" sz="2400" dirty="0" smtClean="0"/>
              <a:t>	 </a:t>
            </a:r>
            <a:r>
              <a:rPr lang="ru-RU" sz="2400" b="1" u="sng" dirty="0" smtClean="0">
                <a:solidFill>
                  <a:srgbClr val="0041C4"/>
                </a:solidFill>
              </a:rPr>
              <a:t>Азербайджан</a:t>
            </a:r>
            <a:endParaRPr lang="en-US" sz="2400" u="sng" dirty="0" smtClean="0">
              <a:solidFill>
                <a:srgbClr val="0041C4"/>
              </a:solidFill>
            </a:endParaRPr>
          </a:p>
          <a:p>
            <a:r>
              <a:rPr lang="ru-RU" sz="2400" dirty="0" smtClean="0"/>
              <a:t>Качество</a:t>
            </a:r>
            <a:r>
              <a:rPr lang="en-US" sz="2400" dirty="0" smtClean="0"/>
              <a:t>, </a:t>
            </a:r>
            <a:r>
              <a:rPr lang="ru-RU" sz="2400" dirty="0" err="1" smtClean="0"/>
              <a:t>Метадата</a:t>
            </a:r>
            <a:r>
              <a:rPr lang="en-US" sz="2400" dirty="0" smtClean="0"/>
              <a:t> and </a:t>
            </a:r>
            <a:r>
              <a:rPr lang="ru-RU" sz="2400" dirty="0" smtClean="0"/>
              <a:t>Статистика </a:t>
            </a:r>
            <a:r>
              <a:rPr lang="ru-RU" sz="2400" dirty="0" err="1" smtClean="0"/>
              <a:t>бизнесс</a:t>
            </a:r>
            <a:r>
              <a:rPr lang="ru-RU" sz="2400" dirty="0" smtClean="0"/>
              <a:t>-процессов</a:t>
            </a:r>
            <a:r>
              <a:rPr lang="en-US" sz="2400" dirty="0" smtClean="0"/>
              <a:t>, </a:t>
            </a:r>
            <a:r>
              <a:rPr lang="ru-RU" sz="2400" dirty="0" smtClean="0"/>
              <a:t>Декабрь</a:t>
            </a:r>
            <a:r>
              <a:rPr lang="en-US" sz="2400" dirty="0" smtClean="0"/>
              <a:t> 2012, </a:t>
            </a:r>
            <a:r>
              <a:rPr lang="ru-RU" sz="2400" dirty="0" err="1" smtClean="0"/>
              <a:t>ТуркСтат</a:t>
            </a:r>
            <a:r>
              <a:rPr lang="en-US" sz="2400" dirty="0" smtClean="0"/>
              <a:t>  </a:t>
            </a:r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8F433-6BFD-4353-90A6-EA0F421BD7EF}" type="datetime1">
              <a:rPr lang="tr-TR" smtClean="0"/>
              <a:pPr>
                <a:defRPr/>
              </a:pPr>
              <a:t>07.06.2013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766868-0AA3-47EC-ACB7-70E25D701831}" type="slidenum">
              <a:rPr lang="tr-TR" smtClean="0"/>
              <a:pPr>
                <a:defRPr/>
              </a:pPr>
              <a:t>18</a:t>
            </a:fld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8F433-6BFD-4353-90A6-EA0F421BD7EF}" type="datetime1">
              <a:rPr lang="tr-TR" smtClean="0"/>
              <a:pPr>
                <a:defRPr/>
              </a:pPr>
              <a:t>07.06.2013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766868-0AA3-47EC-ACB7-70E25D701831}" type="slidenum">
              <a:rPr lang="tr-TR" smtClean="0"/>
              <a:pPr>
                <a:defRPr/>
              </a:pPr>
              <a:t>19</a:t>
            </a:fld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14858" y="1988840"/>
            <a:ext cx="7686703" cy="4197350"/>
          </a:xfrm>
        </p:spPr>
        <p:txBody>
          <a:bodyPr/>
          <a:lstStyle/>
          <a:p>
            <a:pPr lvl="7">
              <a:buNone/>
            </a:pPr>
            <a:endParaRPr lang="tr-TR" sz="3600" dirty="0" smtClean="0">
              <a:solidFill>
                <a:schemeClr val="accent2"/>
              </a:solidFill>
            </a:endParaRPr>
          </a:p>
          <a:p>
            <a:pPr lvl="7">
              <a:buNone/>
            </a:pPr>
            <a:endParaRPr lang="tr-TR" sz="3600" dirty="0" smtClean="0">
              <a:solidFill>
                <a:schemeClr val="accent2"/>
              </a:solidFill>
            </a:endParaRPr>
          </a:p>
          <a:p>
            <a:pPr lvl="7">
              <a:buNone/>
            </a:pPr>
            <a:r>
              <a:rPr lang="ru-RU" sz="3600" dirty="0" smtClean="0"/>
              <a:t>Спасибо</a:t>
            </a:r>
            <a:endParaRPr lang="en-US" sz="3600" dirty="0" smtClean="0"/>
          </a:p>
          <a:p>
            <a:pPr lvl="7" algn="ctr">
              <a:buNone/>
            </a:pPr>
            <a:r>
              <a:rPr lang="tr-TR" sz="3600" dirty="0" smtClean="0">
                <a:solidFill>
                  <a:schemeClr val="accent2"/>
                </a:solidFill>
              </a:rPr>
              <a:t>	</a:t>
            </a:r>
            <a:endParaRPr lang="tr-TR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3 Veri Yer Tutucusu"/>
          <p:cNvSpPr>
            <a:spLocks noGrp="1"/>
          </p:cNvSpPr>
          <p:nvPr>
            <p:ph type="dt" sz="quarter" idx="10"/>
          </p:nvPr>
        </p:nvSpPr>
        <p:spPr>
          <a:xfrm>
            <a:off x="7643813" y="6525344"/>
            <a:ext cx="2133600" cy="476250"/>
          </a:xfrm>
          <a:noFill/>
        </p:spPr>
        <p:txBody>
          <a:bodyPr/>
          <a:lstStyle/>
          <a:p>
            <a:fld id="{52F44CBD-89F0-4CDC-953C-537C28B2DF3B}" type="datetime1">
              <a:rPr lang="tr-TR"/>
              <a:pPr/>
              <a:t>07.06.2013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6948488" y="6525344"/>
            <a:ext cx="2133600" cy="476250"/>
          </a:xfrm>
        </p:spPr>
        <p:txBody>
          <a:bodyPr/>
          <a:lstStyle/>
          <a:p>
            <a:pPr>
              <a:defRPr/>
            </a:pPr>
            <a:fld id="{A43E05B6-A717-4C82-86F9-CE85F00AC468}" type="slidenum">
              <a:rPr lang="tr-TR"/>
              <a:pPr>
                <a:defRPr/>
              </a:pPr>
              <a:t>2</a:t>
            </a:fld>
            <a:endParaRPr lang="tr-TR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052736"/>
            <a:ext cx="8229600" cy="647700"/>
          </a:xfrm>
        </p:spPr>
        <p:txBody>
          <a:bodyPr/>
          <a:lstStyle/>
          <a:p>
            <a:pPr eaLnBrk="1" hangingPunct="1"/>
            <a:r>
              <a:rPr lang="ru-RU" sz="3400" b="1" dirty="0" smtClean="0">
                <a:solidFill>
                  <a:schemeClr val="accent2"/>
                </a:solidFill>
                <a:cs typeface="Times New Roman" pitchFamily="18" charset="0"/>
              </a:rPr>
              <a:t>Международное Сотрудничество</a:t>
            </a:r>
            <a:endParaRPr lang="tr-TR" sz="3400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967954"/>
            <a:ext cx="8229600" cy="419735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b="1" u="sng" dirty="0" smtClean="0">
                <a:solidFill>
                  <a:srgbClr val="0041C4"/>
                </a:solidFill>
                <a:cs typeface="Times New Roman" pitchFamily="18" charset="0"/>
              </a:rPr>
              <a:t>Наш видение</a:t>
            </a:r>
            <a:endParaRPr lang="tr-TR" b="1" u="sng" dirty="0" smtClean="0">
              <a:solidFill>
                <a:srgbClr val="0041C4"/>
              </a:solidFill>
              <a:cs typeface="Times New Roman" pitchFamily="18" charset="0"/>
            </a:endParaRPr>
          </a:p>
          <a:p>
            <a:pPr algn="ctr">
              <a:buFontTx/>
              <a:buNone/>
              <a:defRPr/>
            </a:pPr>
            <a:endParaRPr lang="en-US" sz="1000" b="1" u="sng" dirty="0" smtClean="0">
              <a:solidFill>
                <a:srgbClr val="0041C4"/>
              </a:solidFill>
              <a:cs typeface="Times New Roman" pitchFamily="18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  <a:defRPr/>
            </a:pPr>
            <a:r>
              <a:rPr lang="ru-RU" sz="2600" dirty="0" smtClean="0">
                <a:cs typeface="Times New Roman" pitchFamily="18" charset="0"/>
              </a:rPr>
              <a:t>Быть надежным партнером в сфере статистического сотрудничество в рамках международного статистического сообщества,</a:t>
            </a:r>
            <a:r>
              <a:rPr lang="en-US" sz="2600" dirty="0" smtClean="0">
                <a:cs typeface="Times New Roman" pitchFamily="18" charset="0"/>
              </a:rPr>
              <a:t>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defRPr/>
            </a:pPr>
            <a:r>
              <a:rPr lang="ru-RU" sz="2600" dirty="0" smtClean="0">
                <a:cs typeface="Times New Roman" pitchFamily="18" charset="0"/>
              </a:rPr>
              <a:t>Обеспечить ведущую роль ТуркСтата</a:t>
            </a:r>
            <a:r>
              <a:rPr lang="en-US" sz="2600" dirty="0" smtClean="0">
                <a:cs typeface="Times New Roman" pitchFamily="18" charset="0"/>
              </a:rPr>
              <a:t>,</a:t>
            </a:r>
            <a:endParaRPr lang="tr-TR" sz="2600" dirty="0" smtClean="0">
              <a:cs typeface="Times New Roman" pitchFamily="18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  <a:defRPr/>
            </a:pPr>
            <a:r>
              <a:rPr lang="ru-RU" sz="2600" dirty="0" smtClean="0">
                <a:cs typeface="Times New Roman" pitchFamily="18" charset="0"/>
              </a:rPr>
              <a:t>Быть статистическим центром в нашем регионе.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7A91950-E575-455A-BBE0-608BFBFCFC49}" type="datetime1">
              <a:rPr lang="tr-TR"/>
              <a:pPr/>
              <a:t>07.06.2013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38C50A1-B9B2-4EDB-A65C-5F76544209B6}" type="slidenum">
              <a:rPr lang="tr-TR"/>
              <a:pPr>
                <a:defRPr/>
              </a:pPr>
              <a:t>3</a:t>
            </a:fld>
            <a:endParaRPr lang="tr-TR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143000"/>
            <a:ext cx="8229629" cy="647700"/>
          </a:xfrm>
        </p:spPr>
        <p:txBody>
          <a:bodyPr/>
          <a:lstStyle/>
          <a:p>
            <a:pPr eaLnBrk="1" hangingPunct="1"/>
            <a:r>
              <a:rPr lang="ru-RU" sz="3400" b="1" dirty="0" smtClean="0">
                <a:solidFill>
                  <a:schemeClr val="accent2"/>
                </a:solidFill>
                <a:cs typeface="Times New Roman" pitchFamily="18" charset="0"/>
              </a:rPr>
              <a:t>Международное Сотрудничество</a:t>
            </a:r>
            <a:endParaRPr lang="tr-TR" sz="3400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39962"/>
            <a:ext cx="8229600" cy="419735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b="1" u="sng" dirty="0" smtClean="0">
                <a:solidFill>
                  <a:srgbClr val="0041C4"/>
                </a:solidFill>
                <a:cs typeface="Times New Roman" pitchFamily="18" charset="0"/>
              </a:rPr>
              <a:t>Наши цели</a:t>
            </a:r>
            <a:endParaRPr lang="en-US" b="1" u="sng" dirty="0" smtClean="0">
              <a:solidFill>
                <a:srgbClr val="0041C4"/>
              </a:solidFill>
              <a:cs typeface="Times New Roman" pitchFamily="18" charset="0"/>
            </a:endParaRPr>
          </a:p>
          <a:p>
            <a:pPr algn="just">
              <a:defRPr/>
            </a:pPr>
            <a:endParaRPr lang="tr-TR" sz="800" dirty="0" smtClean="0">
              <a:cs typeface="Times New Roman" pitchFamily="18" charset="0"/>
            </a:endParaRPr>
          </a:p>
          <a:p>
            <a:pPr algn="just">
              <a:defRPr/>
            </a:pPr>
            <a:r>
              <a:rPr lang="ru-RU" sz="2600" dirty="0" smtClean="0">
                <a:cs typeface="Times New Roman" pitchFamily="18" charset="0"/>
              </a:rPr>
              <a:t>Способствовать устойчивому наращиванию статистического потенциала в партнёрских странах</a:t>
            </a:r>
            <a:endParaRPr lang="en-US" sz="1050" dirty="0" smtClean="0">
              <a:cs typeface="Times New Roman" pitchFamily="18" charset="0"/>
            </a:endParaRPr>
          </a:p>
          <a:p>
            <a:pPr algn="just">
              <a:defRPr/>
            </a:pPr>
            <a:r>
              <a:rPr lang="ru-RU" sz="2600" dirty="0" smtClean="0">
                <a:cs typeface="Times New Roman" pitchFamily="18" charset="0"/>
              </a:rPr>
              <a:t>Делиться своим опытом и знаниями, приобретенными в процессе присоединения к ЕС,</a:t>
            </a:r>
            <a:endParaRPr lang="en-US" sz="1050" dirty="0" smtClean="0">
              <a:cs typeface="Times New Roman" pitchFamily="18" charset="0"/>
            </a:endParaRPr>
          </a:p>
          <a:p>
            <a:pPr algn="just">
              <a:defRPr/>
            </a:pPr>
            <a:r>
              <a:rPr lang="ru-RU" sz="2600" dirty="0" smtClean="0">
                <a:cs typeface="Times New Roman" pitchFamily="18" charset="0"/>
              </a:rPr>
              <a:t>Укреплять двусторонние и многосторонние отношения в рамках статистического сообщества</a:t>
            </a:r>
            <a:r>
              <a:rPr lang="ru-RU" sz="2600" smtClean="0">
                <a:cs typeface="Times New Roman" pitchFamily="18" charset="0"/>
              </a:rPr>
              <a:t>. </a:t>
            </a:r>
            <a:endParaRPr lang="tr-TR" dirty="0" smtClean="0">
              <a:solidFill>
                <a:srgbClr val="005A74"/>
              </a:solidFill>
              <a:cs typeface="Times New Roman" pitchFamily="18" charset="0"/>
            </a:endParaRPr>
          </a:p>
          <a:p>
            <a:pPr eaLnBrk="1" hangingPunct="1"/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b="1" dirty="0" smtClean="0">
                <a:solidFill>
                  <a:schemeClr val="accent2"/>
                </a:solidFill>
                <a:cs typeface="Times New Roman" pitchFamily="18" charset="0"/>
              </a:rPr>
              <a:t>Международное Сотрудничество</a:t>
            </a:r>
            <a:endParaRPr lang="tr-TR" sz="3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039951"/>
            <a:ext cx="8258204" cy="4197361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b="1" u="sng" dirty="0" smtClean="0">
                <a:solidFill>
                  <a:srgbClr val="0041C4"/>
                </a:solidFill>
                <a:cs typeface="Times New Roman" pitchFamily="18" charset="0"/>
              </a:rPr>
              <a:t>Целевые страны</a:t>
            </a:r>
            <a:endParaRPr lang="en-US" b="1" u="sng" dirty="0" smtClean="0">
              <a:solidFill>
                <a:srgbClr val="0041C4"/>
              </a:solidFill>
              <a:cs typeface="Times New Roman" pitchFamily="18" charset="0"/>
            </a:endParaRPr>
          </a:p>
          <a:p>
            <a:pPr algn="just"/>
            <a:endParaRPr lang="tr-TR" sz="2400" dirty="0" smtClean="0">
              <a:cs typeface="Times New Roman" pitchFamily="18" charset="0"/>
            </a:endParaRPr>
          </a:p>
          <a:p>
            <a:pPr algn="just"/>
            <a:r>
              <a:rPr lang="ru-RU" sz="2600" dirty="0" smtClean="0">
                <a:cs typeface="Times New Roman" pitchFamily="18" charset="0"/>
              </a:rPr>
              <a:t>Кавказ</a:t>
            </a:r>
            <a:r>
              <a:rPr lang="en-US" sz="2600" dirty="0" smtClean="0">
                <a:cs typeface="Times New Roman" pitchFamily="18" charset="0"/>
              </a:rPr>
              <a:t>, </a:t>
            </a:r>
          </a:p>
          <a:p>
            <a:pPr algn="just"/>
            <a:r>
              <a:rPr lang="ru-RU" sz="2600" dirty="0" smtClean="0">
                <a:cs typeface="Times New Roman" pitchFamily="18" charset="0"/>
              </a:rPr>
              <a:t>Центральная Азия</a:t>
            </a:r>
            <a:r>
              <a:rPr lang="en-US" sz="2600" dirty="0" smtClean="0">
                <a:cs typeface="Times New Roman" pitchFamily="18" charset="0"/>
              </a:rPr>
              <a:t>, </a:t>
            </a:r>
          </a:p>
          <a:p>
            <a:pPr algn="just"/>
            <a:r>
              <a:rPr lang="ru-RU" sz="2600" dirty="0" smtClean="0">
                <a:cs typeface="Times New Roman" pitchFamily="18" charset="0"/>
              </a:rPr>
              <a:t>Балканский полуостров</a:t>
            </a:r>
            <a:r>
              <a:rPr lang="en-US" sz="2600" dirty="0" smtClean="0">
                <a:cs typeface="Times New Roman" pitchFamily="18" charset="0"/>
              </a:rPr>
              <a:t>, </a:t>
            </a:r>
          </a:p>
          <a:p>
            <a:pPr algn="just"/>
            <a:r>
              <a:rPr lang="ru-RU" sz="2600" dirty="0" smtClean="0">
                <a:cs typeface="Times New Roman" pitchFamily="18" charset="0"/>
              </a:rPr>
              <a:t>Ближний Восток</a:t>
            </a:r>
            <a:r>
              <a:rPr lang="en-US" sz="2600" dirty="0" smtClean="0">
                <a:cs typeface="Times New Roman" pitchFamily="18" charset="0"/>
              </a:rPr>
              <a:t>,</a:t>
            </a:r>
          </a:p>
          <a:p>
            <a:pPr algn="just"/>
            <a:r>
              <a:rPr lang="ru-RU" sz="2600" dirty="0" smtClean="0">
                <a:cs typeface="Times New Roman" pitchFamily="18" charset="0"/>
              </a:rPr>
              <a:t>Северная Африка</a:t>
            </a:r>
            <a:r>
              <a:rPr lang="en-US" sz="2600" dirty="0" smtClean="0">
                <a:cs typeface="Times New Roman" pitchFamily="18" charset="0"/>
              </a:rPr>
              <a:t>, </a:t>
            </a:r>
          </a:p>
          <a:p>
            <a:pPr algn="just"/>
            <a:r>
              <a:rPr lang="ru-RU" sz="2600" dirty="0" smtClean="0">
                <a:cs typeface="Times New Roman" pitchFamily="18" charset="0"/>
              </a:rPr>
              <a:t>Исламские страны</a:t>
            </a:r>
            <a:r>
              <a:rPr lang="en-US" sz="2600" dirty="0" smtClean="0">
                <a:cs typeface="Times New Roman" pitchFamily="18" charset="0"/>
              </a:rPr>
              <a:t>. </a:t>
            </a:r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8F433-6BFD-4353-90A6-EA0F421BD7EF}" type="datetime1">
              <a:rPr lang="tr-TR" smtClean="0"/>
              <a:pPr>
                <a:defRPr/>
              </a:pPr>
              <a:t>07.06.2013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766868-0AA3-47EC-ACB7-70E25D701831}" type="slidenum">
              <a:rPr lang="tr-TR" smtClean="0"/>
              <a:pPr>
                <a:defRPr/>
              </a:pPr>
              <a:t>4</a:t>
            </a:fld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b="1" dirty="0" smtClean="0">
                <a:solidFill>
                  <a:schemeClr val="accent2"/>
                </a:solidFill>
                <a:cs typeface="Times New Roman" pitchFamily="18" charset="0"/>
              </a:rPr>
              <a:t>Международное Сотрудничество</a:t>
            </a:r>
            <a:endParaRPr lang="tr-TR" sz="3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111959"/>
            <a:ext cx="8258204" cy="4197361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2400" b="1" u="sng" dirty="0" smtClean="0">
                <a:solidFill>
                  <a:srgbClr val="0041C4"/>
                </a:solidFill>
                <a:cs typeface="Times New Roman" pitchFamily="18" charset="0"/>
              </a:rPr>
              <a:t>Почему мы?</a:t>
            </a:r>
            <a:endParaRPr lang="tr-TR" sz="2400" b="1" u="sng" dirty="0" smtClean="0">
              <a:solidFill>
                <a:srgbClr val="0041C4"/>
              </a:solidFill>
              <a:cs typeface="Times New Roman" pitchFamily="18" charset="0"/>
            </a:endParaRPr>
          </a:p>
          <a:p>
            <a:pPr algn="ctr">
              <a:buFontTx/>
              <a:buNone/>
              <a:defRPr/>
            </a:pPr>
            <a:endParaRPr lang="en-US" sz="1000" b="1" u="sng" dirty="0" smtClean="0">
              <a:solidFill>
                <a:srgbClr val="0041C4"/>
              </a:solidFill>
              <a:cs typeface="Times New Roman" pitchFamily="18" charset="0"/>
            </a:endParaRPr>
          </a:p>
          <a:p>
            <a:pPr algn="ctr">
              <a:buFontTx/>
              <a:buNone/>
              <a:defRPr/>
            </a:pPr>
            <a:endParaRPr lang="tr-TR" sz="1100" b="1" u="sng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 algn="just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ru-RU" sz="2800" dirty="0" smtClean="0">
                <a:cs typeface="Times New Roman" pitchFamily="18" charset="0"/>
              </a:rPr>
              <a:t>Культурная и историческая связь</a:t>
            </a:r>
            <a:endParaRPr lang="en-US" sz="2800" dirty="0" smtClean="0">
              <a:cs typeface="Times New Roman" pitchFamily="18" charset="0"/>
            </a:endParaRPr>
          </a:p>
          <a:p>
            <a:pPr algn="just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ru-RU" sz="2800" dirty="0" smtClean="0">
                <a:cs typeface="Times New Roman" pitchFamily="18" charset="0"/>
              </a:rPr>
              <a:t>Географическое соседство</a:t>
            </a:r>
          </a:p>
          <a:p>
            <a:pPr algn="just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ru-RU" sz="2800" dirty="0" smtClean="0">
                <a:cs typeface="Times New Roman" pitchFamily="18" charset="0"/>
              </a:rPr>
              <a:t>Опыт международного </a:t>
            </a:r>
            <a:r>
              <a:rPr lang="ru-RU" sz="2800" dirty="0" smtClean="0">
                <a:cs typeface="Times New Roman" pitchFamily="18" charset="0"/>
              </a:rPr>
              <a:t>сотрудничества</a:t>
            </a:r>
            <a:endParaRPr lang="ru-RU" sz="2800" dirty="0" smtClean="0">
              <a:cs typeface="Times New Roman" pitchFamily="18" charset="0"/>
            </a:endParaRPr>
          </a:p>
          <a:p>
            <a:pPr algn="just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ru-RU" sz="2800" dirty="0" smtClean="0">
                <a:cs typeface="Times New Roman" pitchFamily="18" charset="0"/>
              </a:rPr>
              <a:t>Укоренившаяся статистическая культура, начатая с эпохи Османской Империи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8F433-6BFD-4353-90A6-EA0F421BD7EF}" type="datetime1">
              <a:rPr lang="tr-TR" smtClean="0"/>
              <a:pPr>
                <a:defRPr/>
              </a:pPr>
              <a:t>07.06.2013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766868-0AA3-47EC-ACB7-70E25D701831}" type="slidenum">
              <a:rPr lang="tr-TR" smtClean="0"/>
              <a:pPr>
                <a:defRPr/>
              </a:pPr>
              <a:t>5</a:t>
            </a:fld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b="1" dirty="0" smtClean="0">
                <a:solidFill>
                  <a:schemeClr val="accent2"/>
                </a:solidFill>
                <a:cs typeface="Times New Roman" pitchFamily="18" charset="0"/>
              </a:rPr>
              <a:t>Международное Сотрудничество</a:t>
            </a:r>
            <a:endParaRPr lang="tr-TR" sz="3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039951"/>
            <a:ext cx="8607900" cy="4197361"/>
          </a:xfrm>
        </p:spPr>
        <p:txBody>
          <a:bodyPr/>
          <a:lstStyle/>
          <a:p>
            <a:pPr marL="698500" indent="-609600" algn="ctr" eaLnBrk="1" hangingPunct="1">
              <a:buFontTx/>
              <a:buNone/>
              <a:tabLst>
                <a:tab pos="565150" algn="l"/>
              </a:tabLst>
            </a:pPr>
            <a:r>
              <a:rPr lang="ru-RU" b="1" u="sng" dirty="0" smtClean="0">
                <a:solidFill>
                  <a:srgbClr val="0041C4"/>
                </a:solidFill>
              </a:rPr>
              <a:t>Основные особенности</a:t>
            </a:r>
            <a:endParaRPr lang="en-US" b="1" u="sng" dirty="0" smtClean="0">
              <a:solidFill>
                <a:srgbClr val="0041C4"/>
              </a:solidFill>
            </a:endParaRPr>
          </a:p>
          <a:p>
            <a:pPr marL="698500" indent="-609600" algn="just" eaLnBrk="1" hangingPunct="1">
              <a:tabLst>
                <a:tab pos="565150" algn="l"/>
              </a:tabLst>
            </a:pPr>
            <a:endParaRPr lang="tr-TR" sz="1400" dirty="0" smtClean="0"/>
          </a:p>
          <a:p>
            <a:pPr marL="698500" indent="-609600" algn="just" eaLnBrk="1" hangingPunct="1">
              <a:tabLst>
                <a:tab pos="565150" algn="l"/>
              </a:tabLst>
            </a:pPr>
            <a:r>
              <a:rPr lang="ru-RU" sz="3000" dirty="0" smtClean="0"/>
              <a:t>Соответствие с Турецкой внешней политикой</a:t>
            </a:r>
          </a:p>
          <a:p>
            <a:pPr marL="698500" indent="-609600" algn="just" eaLnBrk="1" hangingPunct="1">
              <a:tabLst>
                <a:tab pos="565150" algn="l"/>
              </a:tabLst>
            </a:pPr>
            <a:r>
              <a:rPr lang="ru-RU" sz="3000" dirty="0" smtClean="0"/>
              <a:t>Ориентация на спрос </a:t>
            </a:r>
          </a:p>
          <a:p>
            <a:pPr marL="698500" indent="-609600" algn="just" eaLnBrk="1" hangingPunct="1">
              <a:tabLst>
                <a:tab pos="565150" algn="l"/>
              </a:tabLst>
            </a:pPr>
            <a:r>
              <a:rPr lang="ru-RU" sz="3000" dirty="0" smtClean="0"/>
              <a:t>Ориентация на потребности НСУ</a:t>
            </a:r>
            <a:r>
              <a:rPr lang="en-US" sz="3000" dirty="0" smtClean="0"/>
              <a:t>O</a:t>
            </a:r>
            <a:endParaRPr lang="ru-RU" sz="3000" dirty="0" smtClean="0"/>
          </a:p>
          <a:p>
            <a:pPr marL="698500" indent="-609600" algn="just" eaLnBrk="1" hangingPunct="1">
              <a:tabLst>
                <a:tab pos="565150" algn="l"/>
              </a:tabLst>
            </a:pPr>
            <a:r>
              <a:rPr lang="ru-RU" sz="3000" dirty="0" smtClean="0"/>
              <a:t>Гибкость</a:t>
            </a:r>
            <a:endParaRPr lang="en-US" sz="3000" dirty="0" smtClean="0"/>
          </a:p>
          <a:p>
            <a:pPr marL="698500" indent="-609600" algn="just" eaLnBrk="1" hangingPunct="1">
              <a:tabLst>
                <a:tab pos="565150" algn="l"/>
              </a:tabLst>
            </a:pPr>
            <a:r>
              <a:rPr lang="ru-RU" sz="3000" dirty="0" smtClean="0"/>
              <a:t>Ориентация на результат</a:t>
            </a:r>
            <a:endParaRPr lang="en-US" sz="3000" dirty="0" smtClean="0"/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8F433-6BFD-4353-90A6-EA0F421BD7EF}" type="datetime1">
              <a:rPr lang="tr-TR" smtClean="0"/>
              <a:pPr>
                <a:defRPr/>
              </a:pPr>
              <a:t>07.06.2013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766868-0AA3-47EC-ACB7-70E25D701831}" type="slidenum">
              <a:rPr lang="tr-TR" smtClean="0"/>
              <a:pPr>
                <a:defRPr/>
              </a:pPr>
              <a:t>6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64770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2"/>
                </a:solidFill>
                <a:cs typeface="Times New Roman" pitchFamily="18" charset="0"/>
              </a:rPr>
              <a:t>Международное Сотрудничество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772816"/>
            <a:ext cx="8258204" cy="4536504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2800" b="1" u="sng" dirty="0" smtClean="0">
                <a:solidFill>
                  <a:srgbClr val="0041C4"/>
                </a:solidFill>
                <a:cs typeface="Times New Roman" pitchFamily="18" charset="0"/>
              </a:rPr>
              <a:t>Наши партнеры</a:t>
            </a:r>
            <a:endParaRPr lang="ru-RU" sz="2800" b="1" u="sng" dirty="0">
              <a:solidFill>
                <a:srgbClr val="0041C4"/>
              </a:solidFill>
              <a:cs typeface="Times New Roman" pitchFamily="18" charset="0"/>
            </a:endParaRPr>
          </a:p>
          <a:p>
            <a:pPr algn="ctr">
              <a:buFontTx/>
              <a:buNone/>
              <a:defRPr/>
            </a:pPr>
            <a:endParaRPr lang="tr-TR" sz="1700" b="1" u="sng" dirty="0" smtClean="0">
              <a:solidFill>
                <a:srgbClr val="005A74"/>
              </a:solidFill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ru-RU" sz="2400" dirty="0" smtClean="0">
                <a:cs typeface="Times New Roman" pitchFamily="18" charset="0"/>
              </a:rPr>
              <a:t>Турецкое Агентство по международному сотрудничеству и координации</a:t>
            </a:r>
            <a:r>
              <a:rPr lang="en-US" sz="2400" dirty="0" smtClean="0">
                <a:cs typeface="Times New Roman" pitchFamily="18" charset="0"/>
              </a:rPr>
              <a:t> (TICA)</a:t>
            </a:r>
          </a:p>
          <a:p>
            <a:pPr algn="just">
              <a:defRPr/>
            </a:pPr>
            <a:r>
              <a:rPr lang="ru-RU" sz="2400" dirty="0" smtClean="0">
                <a:cs typeface="Times New Roman" pitchFamily="18" charset="0"/>
              </a:rPr>
              <a:t>Международные Организации </a:t>
            </a:r>
            <a:r>
              <a:rPr lang="en-US" sz="2400" dirty="0" smtClean="0">
                <a:cs typeface="Times New Roman" pitchFamily="18" charset="0"/>
              </a:rPr>
              <a:t>(</a:t>
            </a:r>
            <a:r>
              <a:rPr lang="ru-RU" sz="2400" dirty="0" smtClean="0">
                <a:cs typeface="Times New Roman" pitchFamily="18" charset="0"/>
              </a:rPr>
              <a:t>ООН, Всемирный Банк, ОЭСР…)</a:t>
            </a:r>
          </a:p>
          <a:p>
            <a:pPr algn="just">
              <a:defRPr/>
            </a:pPr>
            <a:r>
              <a:rPr lang="ru-RU" sz="2400" dirty="0" smtClean="0">
                <a:cs typeface="Times New Roman" pitchFamily="18" charset="0"/>
              </a:rPr>
              <a:t>Региональные организации</a:t>
            </a:r>
            <a:r>
              <a:rPr lang="en-US" sz="2400" dirty="0" smtClean="0">
                <a:cs typeface="Times New Roman" pitchFamily="18" charset="0"/>
              </a:rPr>
              <a:t> </a:t>
            </a:r>
          </a:p>
          <a:p>
            <a:pPr lvl="1" algn="just">
              <a:defRPr/>
            </a:pPr>
            <a:r>
              <a:rPr lang="ru-RU" sz="2400" dirty="0" smtClean="0">
                <a:cs typeface="Times New Roman" pitchFamily="18" charset="0"/>
              </a:rPr>
              <a:t>Организация Исламских Государств (ОИГ)</a:t>
            </a:r>
          </a:p>
          <a:p>
            <a:pPr lvl="1" algn="just">
              <a:defRPr/>
            </a:pPr>
            <a:r>
              <a:rPr lang="ru-RU" sz="2400" dirty="0" smtClean="0">
                <a:cs typeface="Times New Roman" pitchFamily="18" charset="0"/>
              </a:rPr>
              <a:t>Организация Экономического Сотрудничества (ОЭС)</a:t>
            </a:r>
          </a:p>
          <a:p>
            <a:pPr lvl="1" algn="just">
              <a:defRPr/>
            </a:pP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ru-RU" sz="2400" dirty="0" smtClean="0">
                <a:cs typeface="Times New Roman" pitchFamily="18" charset="0"/>
              </a:rPr>
              <a:t>Исследовательский по экономическим и социальным вопросам Исламских Стран</a:t>
            </a:r>
            <a:endParaRPr lang="en-US" sz="2400" dirty="0" smtClean="0">
              <a:cs typeface="Times New Roman" pitchFamily="18" charset="0"/>
            </a:endParaRPr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8F433-6BFD-4353-90A6-EA0F421BD7EF}" type="datetime1">
              <a:rPr lang="tr-TR" smtClean="0"/>
              <a:pPr>
                <a:defRPr/>
              </a:pPr>
              <a:t>07.06.2013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766868-0AA3-47EC-ACB7-70E25D701831}" type="slidenum">
              <a:rPr lang="tr-TR" smtClean="0"/>
              <a:pPr>
                <a:defRPr/>
              </a:pPr>
              <a:t>7</a:t>
            </a:fld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647700"/>
          </a:xfrm>
        </p:spPr>
        <p:txBody>
          <a:bodyPr/>
          <a:lstStyle/>
          <a:p>
            <a:r>
              <a:rPr lang="ru-RU" sz="3600" b="1" u="sng" dirty="0" smtClean="0">
                <a:solidFill>
                  <a:schemeClr val="accent2"/>
                </a:solidFill>
              </a:rPr>
              <a:t>Завершенные Программы 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700808"/>
            <a:ext cx="8258204" cy="4608512"/>
          </a:xfrm>
        </p:spPr>
        <p:txBody>
          <a:bodyPr/>
          <a:lstStyle/>
          <a:p>
            <a:pPr indent="14288" eaLnBrk="1" hangingPunct="1">
              <a:lnSpc>
                <a:spcPct val="120000"/>
              </a:lnSpc>
              <a:buFontTx/>
              <a:buNone/>
              <a:tabLst>
                <a:tab pos="88900" algn="l"/>
              </a:tabLst>
              <a:defRPr/>
            </a:pPr>
            <a:r>
              <a:rPr lang="ru-RU" sz="1800" b="1" u="sng" dirty="0" smtClean="0">
                <a:solidFill>
                  <a:srgbClr val="0041C4"/>
                </a:solidFill>
              </a:rPr>
              <a:t>УКРЕПЛЕНИЕ ПРОЕКТОВ ПО СТАТИСТИЧЕСКОЙ ДЕЯТЕЛЬНОСТИ  </a:t>
            </a:r>
          </a:p>
          <a:p>
            <a:pPr indent="14288" eaLnBrk="1" hangingPunct="1">
              <a:lnSpc>
                <a:spcPct val="120000"/>
              </a:lnSpc>
              <a:buFontTx/>
              <a:buNone/>
              <a:tabLst>
                <a:tab pos="88900" algn="l"/>
              </a:tabLst>
              <a:defRPr/>
            </a:pPr>
            <a:r>
              <a:rPr lang="ru-RU" sz="1800" dirty="0" smtClean="0"/>
              <a:t>Азербайджан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1800" dirty="0" smtClean="0"/>
              <a:t>Казахстан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1800" dirty="0" smtClean="0"/>
              <a:t>Кыргызстан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1800" dirty="0" smtClean="0"/>
              <a:t>Узбекистан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1800" dirty="0" smtClean="0"/>
              <a:t>Туркменистан</a:t>
            </a:r>
            <a:endParaRPr lang="en-US" sz="1800" dirty="0" smtClean="0"/>
          </a:p>
          <a:p>
            <a:pPr indent="14288" eaLnBrk="1" hangingPunct="1">
              <a:lnSpc>
                <a:spcPct val="120000"/>
              </a:lnSpc>
              <a:buFontTx/>
              <a:buNone/>
              <a:tabLst>
                <a:tab pos="88900" algn="l"/>
              </a:tabLst>
              <a:defRPr/>
            </a:pPr>
            <a:r>
              <a:rPr lang="ru-RU" sz="1800" b="1" dirty="0" smtClean="0"/>
              <a:t>Проводимая деятельность</a:t>
            </a:r>
            <a:r>
              <a:rPr lang="en-US" sz="1800" b="1" dirty="0" smtClean="0"/>
              <a:t>: </a:t>
            </a:r>
            <a:r>
              <a:rPr lang="ru-RU" sz="1800" dirty="0" smtClean="0"/>
              <a:t>Консультационные услуги</a:t>
            </a:r>
            <a:r>
              <a:rPr lang="en-US" sz="1800" dirty="0" smtClean="0"/>
              <a:t> , </a:t>
            </a:r>
            <a:r>
              <a:rPr lang="ru-RU" sz="1800" dirty="0" smtClean="0"/>
              <a:t>Курсы</a:t>
            </a:r>
            <a:r>
              <a:rPr lang="en-US" sz="1800" dirty="0" smtClean="0"/>
              <a:t>, </a:t>
            </a:r>
            <a:r>
              <a:rPr lang="ru-RU" sz="1800" dirty="0" smtClean="0"/>
              <a:t>Семинары</a:t>
            </a:r>
            <a:r>
              <a:rPr lang="en-US" sz="1800" dirty="0" smtClean="0"/>
              <a:t>, </a:t>
            </a:r>
            <a:r>
              <a:rPr lang="ru-RU" sz="1800" dirty="0" smtClean="0"/>
              <a:t>Обучающие программы</a:t>
            </a:r>
            <a:endParaRPr lang="en-US" sz="1800" dirty="0" smtClean="0"/>
          </a:p>
          <a:p>
            <a:pPr indent="14288" eaLnBrk="1" hangingPunct="1">
              <a:lnSpc>
                <a:spcPct val="120000"/>
              </a:lnSpc>
              <a:buFontTx/>
              <a:buNone/>
              <a:tabLst>
                <a:tab pos="88900" algn="l"/>
              </a:tabLst>
              <a:defRPr/>
            </a:pPr>
            <a:r>
              <a:rPr lang="ru-RU" sz="1800" dirty="0" smtClean="0"/>
              <a:t>Общее число консультантов: от ТуркСтата: </a:t>
            </a:r>
            <a:r>
              <a:rPr lang="en-US" sz="1800" dirty="0" smtClean="0"/>
              <a:t>99 </a:t>
            </a:r>
            <a:r>
              <a:rPr lang="tr-TR" sz="1800" dirty="0" smtClean="0"/>
              <a:t> / 483</a:t>
            </a:r>
            <a:endParaRPr lang="en-US" sz="1800" dirty="0" smtClean="0"/>
          </a:p>
          <a:p>
            <a:pPr indent="14288" eaLnBrk="1" hangingPunct="1">
              <a:lnSpc>
                <a:spcPct val="120000"/>
              </a:lnSpc>
              <a:buFontTx/>
              <a:buNone/>
              <a:tabLst>
                <a:tab pos="88900" algn="l"/>
              </a:tabLst>
              <a:defRPr/>
            </a:pPr>
            <a:r>
              <a:rPr lang="ru-RU" sz="1800" dirty="0" smtClean="0"/>
              <a:t>Общее число участников  соответствующих стран:</a:t>
            </a:r>
            <a:r>
              <a:rPr lang="en-US" sz="1800" dirty="0" smtClean="0"/>
              <a:t> 142</a:t>
            </a:r>
            <a:r>
              <a:rPr lang="tr-TR" sz="1800" dirty="0" smtClean="0"/>
              <a:t> / 551</a:t>
            </a:r>
            <a:r>
              <a:rPr lang="en-US" sz="1800" dirty="0" smtClean="0"/>
              <a:t> </a:t>
            </a:r>
          </a:p>
          <a:p>
            <a:pPr indent="14288" eaLnBrk="1" hangingPunct="1">
              <a:lnSpc>
                <a:spcPct val="120000"/>
              </a:lnSpc>
              <a:buFontTx/>
              <a:buNone/>
              <a:tabLst>
                <a:tab pos="88900" algn="l"/>
              </a:tabLst>
              <a:defRPr/>
            </a:pPr>
            <a:r>
              <a:rPr lang="ru-RU" sz="1800" b="1" dirty="0" smtClean="0"/>
              <a:t>Предметы</a:t>
            </a:r>
            <a:r>
              <a:rPr lang="en-US" sz="1800" b="1" dirty="0" smtClean="0"/>
              <a:t>:</a:t>
            </a:r>
            <a:r>
              <a:rPr lang="en-US" sz="1800" b="1" dirty="0" smtClean="0">
                <a:solidFill>
                  <a:srgbClr val="0041C4"/>
                </a:solidFill>
              </a:rPr>
              <a:t> </a:t>
            </a:r>
            <a:r>
              <a:rPr lang="ru-RU" sz="1800" dirty="0" smtClean="0"/>
              <a:t>установление фактов</a:t>
            </a:r>
            <a:r>
              <a:rPr lang="en-US" sz="1800" dirty="0" smtClean="0"/>
              <a:t>, </a:t>
            </a:r>
            <a:r>
              <a:rPr lang="ru-RU" sz="1800" dirty="0" smtClean="0"/>
              <a:t>Агро Статистика</a:t>
            </a:r>
            <a:r>
              <a:rPr lang="en-US" sz="1800" dirty="0" smtClean="0"/>
              <a:t>, </a:t>
            </a:r>
            <a:r>
              <a:rPr lang="ru-RU" sz="1800" dirty="0" smtClean="0"/>
              <a:t>Промышленная Статистика</a:t>
            </a:r>
            <a:r>
              <a:rPr lang="en-US" sz="1800" dirty="0" smtClean="0"/>
              <a:t>, </a:t>
            </a:r>
            <a:r>
              <a:rPr lang="ru-RU" sz="1800" dirty="0" smtClean="0"/>
              <a:t>Национальные Счета</a:t>
            </a:r>
            <a:r>
              <a:rPr lang="en-US" sz="1800" dirty="0" smtClean="0"/>
              <a:t>, </a:t>
            </a:r>
            <a:r>
              <a:rPr lang="ru-RU" sz="1800" dirty="0" smtClean="0"/>
              <a:t>Статистика Труда</a:t>
            </a:r>
            <a:r>
              <a:rPr lang="en-US" sz="1800" dirty="0" smtClean="0"/>
              <a:t>, </a:t>
            </a:r>
            <a:r>
              <a:rPr lang="ru-RU" sz="1800" dirty="0" smtClean="0"/>
              <a:t>Отбор проб</a:t>
            </a:r>
            <a:r>
              <a:rPr lang="en-US" sz="1800" dirty="0" smtClean="0"/>
              <a:t>, </a:t>
            </a:r>
            <a:r>
              <a:rPr lang="ru-RU" sz="1800" dirty="0" smtClean="0"/>
              <a:t>Обработка данных</a:t>
            </a:r>
            <a:r>
              <a:rPr lang="en-US" sz="1800" dirty="0" smtClean="0"/>
              <a:t>, </a:t>
            </a:r>
            <a:r>
              <a:rPr lang="ru-RU" sz="1800" dirty="0" smtClean="0"/>
              <a:t>Гендерная Статистика</a:t>
            </a:r>
            <a:r>
              <a:rPr lang="en-US" sz="1800" dirty="0" smtClean="0"/>
              <a:t>, </a:t>
            </a:r>
            <a:r>
              <a:rPr lang="ru-RU" sz="1800" dirty="0" smtClean="0"/>
              <a:t>ИТ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7643813" y="6525344"/>
            <a:ext cx="2133600" cy="476250"/>
          </a:xfrm>
        </p:spPr>
        <p:txBody>
          <a:bodyPr/>
          <a:lstStyle/>
          <a:p>
            <a:pPr>
              <a:defRPr/>
            </a:pPr>
            <a:fld id="{30A8F433-6BFD-4353-90A6-EA0F421BD7EF}" type="datetime1">
              <a:rPr lang="tr-TR" smtClean="0"/>
              <a:pPr>
                <a:defRPr/>
              </a:pPr>
              <a:t>07.06.2013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6948488" y="6525344"/>
            <a:ext cx="2133600" cy="476250"/>
          </a:xfrm>
        </p:spPr>
        <p:txBody>
          <a:bodyPr/>
          <a:lstStyle/>
          <a:p>
            <a:pPr>
              <a:defRPr/>
            </a:pPr>
            <a:fld id="{9C766868-0AA3-47EC-ACB7-70E25D701831}" type="slidenum">
              <a:rPr lang="tr-TR" smtClean="0"/>
              <a:pPr>
                <a:defRPr/>
              </a:pPr>
              <a:t>8</a:t>
            </a:fld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u="sng" dirty="0" smtClean="0">
                <a:solidFill>
                  <a:schemeClr val="accent2"/>
                </a:solidFill>
                <a:cs typeface="Times New Roman" pitchFamily="18" charset="0"/>
              </a:rPr>
              <a:t>Завершенные Программы</a:t>
            </a:r>
            <a:r>
              <a:rPr lang="en-US" sz="3600" b="1" dirty="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endParaRPr lang="en-US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183967"/>
            <a:ext cx="8258204" cy="4197361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b="1" u="sng" dirty="0" smtClean="0">
                <a:solidFill>
                  <a:srgbClr val="0041C4"/>
                </a:solidFill>
              </a:rPr>
              <a:t>Казахстан</a:t>
            </a:r>
            <a:r>
              <a:rPr lang="en-US" sz="2000" b="1" u="sng" dirty="0" smtClean="0">
                <a:solidFill>
                  <a:srgbClr val="0041C4"/>
                </a:solidFill>
              </a:rPr>
              <a:t> (2005-200</a:t>
            </a:r>
            <a:r>
              <a:rPr lang="tr-TR" sz="2000" b="1" u="sng" dirty="0" smtClean="0">
                <a:solidFill>
                  <a:srgbClr val="0041C4"/>
                </a:solidFill>
              </a:rPr>
              <a:t>9</a:t>
            </a:r>
            <a:r>
              <a:rPr lang="en-US" sz="2000" b="1" u="sng" dirty="0" smtClean="0">
                <a:solidFill>
                  <a:srgbClr val="0041C4"/>
                </a:solidFill>
              </a:rPr>
              <a:t>)</a:t>
            </a:r>
          </a:p>
          <a:p>
            <a:pPr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/>
            </a:r>
            <a:br>
              <a:rPr lang="en-US" sz="2000" dirty="0" smtClean="0">
                <a:solidFill>
                  <a:schemeClr val="accent2"/>
                </a:solidFill>
              </a:rPr>
            </a:br>
            <a:r>
              <a:rPr lang="ru-RU" sz="2000" b="1" dirty="0" smtClean="0"/>
              <a:t>Проводимая деятельность</a:t>
            </a:r>
            <a:r>
              <a:rPr lang="en-US" sz="2000" b="1" dirty="0" smtClean="0"/>
              <a:t>:</a:t>
            </a:r>
            <a:r>
              <a:rPr lang="en-US" sz="2000" dirty="0" smtClean="0"/>
              <a:t>  </a:t>
            </a:r>
            <a:r>
              <a:rPr lang="ru-RU" sz="2000" dirty="0" smtClean="0"/>
              <a:t>Консультационные услуги</a:t>
            </a:r>
            <a:r>
              <a:rPr lang="en-US" sz="2000" dirty="0" smtClean="0"/>
              <a:t>,  </a:t>
            </a:r>
            <a:r>
              <a:rPr lang="ru-RU" sz="2000" dirty="0" smtClean="0"/>
              <a:t>Обучающие программы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>
              <a:buFontTx/>
              <a:buNone/>
            </a:pPr>
            <a:r>
              <a:rPr lang="en-US" sz="2000" dirty="0" smtClean="0"/>
              <a:t>	</a:t>
            </a:r>
            <a:r>
              <a:rPr lang="ru-RU" sz="2000" dirty="0" smtClean="0"/>
              <a:t>Общее число консультантов из ТуркСтата: </a:t>
            </a:r>
            <a:r>
              <a:rPr lang="en-US" sz="2000" dirty="0" smtClean="0"/>
              <a:t>24 </a:t>
            </a:r>
            <a:br>
              <a:rPr lang="en-US" sz="2000" dirty="0" smtClean="0"/>
            </a:br>
            <a:r>
              <a:rPr lang="ru-RU" sz="2000" dirty="0" smtClean="0"/>
              <a:t>Общее число участников из Казахстана:</a:t>
            </a:r>
            <a:r>
              <a:rPr lang="en-US" sz="2000" dirty="0" smtClean="0"/>
              <a:t> 18 </a:t>
            </a:r>
            <a:br>
              <a:rPr lang="en-US" sz="2000" dirty="0" smtClean="0"/>
            </a:br>
            <a:endParaRPr lang="en-US" sz="2000" dirty="0" smtClean="0"/>
          </a:p>
          <a:p>
            <a:pPr>
              <a:buFontTx/>
              <a:buNone/>
            </a:pPr>
            <a:r>
              <a:rPr lang="en-US" sz="2000" dirty="0" smtClean="0"/>
              <a:t>	</a:t>
            </a:r>
            <a:r>
              <a:rPr lang="ru-RU" sz="2000" b="1" dirty="0" smtClean="0"/>
              <a:t>Предметы</a:t>
            </a:r>
            <a:r>
              <a:rPr lang="en-US" sz="2000" b="1" dirty="0" smtClean="0"/>
              <a:t>: </a:t>
            </a:r>
            <a:r>
              <a:rPr lang="ru-RU" sz="2000" dirty="0" smtClean="0"/>
              <a:t>Сбор с/х статистической информации </a:t>
            </a:r>
            <a:r>
              <a:rPr lang="en-US" sz="2000" dirty="0" smtClean="0"/>
              <a:t>, </a:t>
            </a:r>
            <a:r>
              <a:rPr lang="ru-RU" sz="2000" dirty="0" smtClean="0"/>
              <a:t>Национальные Счета</a:t>
            </a:r>
            <a:r>
              <a:rPr lang="en-US" sz="2000" dirty="0" smtClean="0"/>
              <a:t>, </a:t>
            </a:r>
            <a:r>
              <a:rPr lang="ru-RU" sz="2000" dirty="0" smtClean="0"/>
              <a:t>Статистика Промышленного Пр-ва</a:t>
            </a:r>
            <a:r>
              <a:rPr lang="en-US" sz="2000" dirty="0" smtClean="0"/>
              <a:t>, </a:t>
            </a:r>
            <a:r>
              <a:rPr lang="ru-RU" sz="2000" dirty="0" smtClean="0"/>
              <a:t>Статистика Труда</a:t>
            </a:r>
            <a:r>
              <a:rPr lang="en-US" sz="2000" dirty="0" smtClean="0"/>
              <a:t>,</a:t>
            </a:r>
            <a:r>
              <a:rPr lang="ru-RU" sz="2000" dirty="0" smtClean="0"/>
              <a:t> Разработка веб страницы и базы данных пользователей.</a:t>
            </a:r>
            <a:r>
              <a:rPr lang="en-US" sz="2000" dirty="0" smtClean="0"/>
              <a:t> </a:t>
            </a:r>
            <a:endParaRPr lang="tr-TR" sz="2000" dirty="0" smtClean="0"/>
          </a:p>
          <a:p>
            <a:endParaRPr lang="tr-TR" sz="20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8F433-6BFD-4353-90A6-EA0F421BD7EF}" type="datetime1">
              <a:rPr lang="tr-TR" smtClean="0"/>
              <a:pPr>
                <a:defRPr/>
              </a:pPr>
              <a:t>07.06.2013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766868-0AA3-47EC-ACB7-70E25D701831}" type="slidenum">
              <a:rPr lang="tr-TR" smtClean="0"/>
              <a:pPr>
                <a:defRPr/>
              </a:pPr>
              <a:t>9</a:t>
            </a:fld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Öz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AB2328"/>
      </a:accent2>
      <a:accent3>
        <a:srgbClr val="FFFFFF"/>
      </a:accent3>
      <a:accent4>
        <a:srgbClr val="000000"/>
      </a:accent4>
      <a:accent5>
        <a:srgbClr val="DAEDEF"/>
      </a:accent5>
      <a:accent6>
        <a:srgbClr val="AB2328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1821</TotalTime>
  <Words>319</Words>
  <Application>Microsoft Office PowerPoint</Application>
  <PresentationFormat>On-screen Show (4:3)</PresentationFormat>
  <Paragraphs>200</Paragraphs>
  <Slides>19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Varsayılan Tasarım</vt:lpstr>
      <vt:lpstr>Международное Сотрудничество</vt:lpstr>
      <vt:lpstr>Международное Сотрудничество</vt:lpstr>
      <vt:lpstr>Международное Сотрудничество</vt:lpstr>
      <vt:lpstr>Международное Сотрудничество</vt:lpstr>
      <vt:lpstr>Международное Сотрудничество</vt:lpstr>
      <vt:lpstr>Международное Сотрудничество</vt:lpstr>
      <vt:lpstr>Международное Сотрудничество</vt:lpstr>
      <vt:lpstr>Завершенные Программы </vt:lpstr>
      <vt:lpstr>Завершенные Программы </vt:lpstr>
      <vt:lpstr>Завершенные Программы </vt:lpstr>
      <vt:lpstr>Завершенные программы</vt:lpstr>
      <vt:lpstr>Текущие Программы</vt:lpstr>
      <vt:lpstr>Текущие Программы</vt:lpstr>
      <vt:lpstr>Сотрудничество с Международными Организациями</vt:lpstr>
      <vt:lpstr>Сотрудничество с Международными Организациями</vt:lpstr>
      <vt:lpstr>Сотрудничество с Международными Организациями</vt:lpstr>
      <vt:lpstr>Сотрудничество с Международными Организациями</vt:lpstr>
      <vt:lpstr>Миссии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tuik</dc:creator>
  <cp:lastModifiedBy>Elizaveta Tumasova</cp:lastModifiedBy>
  <cp:revision>195</cp:revision>
  <dcterms:created xsi:type="dcterms:W3CDTF">2006-12-22T08:39:23Z</dcterms:created>
  <dcterms:modified xsi:type="dcterms:W3CDTF">2013-06-07T18:16:28Z</dcterms:modified>
</cp:coreProperties>
</file>