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64" r:id="rId4"/>
    <p:sldId id="266" r:id="rId5"/>
    <p:sldId id="275" r:id="rId6"/>
    <p:sldId id="272" r:id="rId7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6600"/>
    <a:srgbClr val="FF9933"/>
    <a:srgbClr val="FF9900"/>
    <a:srgbClr val="FF3300"/>
    <a:srgbClr val="FFFF00"/>
    <a:srgbClr val="50515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6" autoAdjust="0"/>
    <p:restoredTop sz="86559" autoAdjust="0"/>
  </p:normalViewPr>
  <p:slideViewPr>
    <p:cSldViewPr snapToGrid="0" snapToObjects="1">
      <p:cViewPr>
        <p:scale>
          <a:sx n="100" d="100"/>
          <a:sy n="100" d="100"/>
        </p:scale>
        <p:origin x="-138" y="138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D701F7-E1A6-431D-BD6D-F441C526FAF6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4DD690-0E69-4193-9D4A-A1C0D1A8A4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710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4DD690-0E69-4193-9D4A-A1C0D1A8A441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53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CORE Essnet, CSPA Unece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80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2" name="Segnaposto numero diapositiva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8F5121B6-06B3-4D50-8EA0-53D243CFD952}" type="slidenum">
              <a:rPr lang="it-IT" altLang="it-IT" sz="1400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it-IT" altLang="it-IT" sz="1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CORE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737E5E-8473-45F1-B62A-B707CA2335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F2C079-8631-49A7-A73F-28FA99BBBE95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852581A-06EA-4E6F-99F4-C602084C63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98CE6F-9472-4A78-95FC-541ADF8CEC2C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E54675-93E2-441D-82FD-25C6F824EB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4772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6038C1-51DC-419A-8D0B-0C349E1822AE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820390A-8A67-487B-A733-8751130C5E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05AD02-0EB5-4A1B-82A7-780776E04115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E79894-5260-461C-97C6-983D518C7E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5E2C908-5F85-4250-BA36-34D95D43C5F0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CE3FC7-FF71-4352-9849-FCA2521B3D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A0F378-C2EB-4C8A-8ABC-2CEF163FB620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7DB493-C446-48A1-89B3-A93BA3BD17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CBE0B87-FA54-4102-B719-2C7DFE122AFA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2E585B-8452-4307-B371-F572F00AFE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68021C-B52E-41A6-8E9E-5AC052067B07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0B6388-DE3B-4D46-B791-3380341827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9EC0FA-1FD0-47C0-8E37-A52C7C642BC1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B3E77D-A898-4E47-BD83-14E843E5D7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B3DE32-4CDB-4D15-BC9D-514CD8BDA688}" type="datetimeFigureOut">
              <a:rPr lang="it-IT"/>
              <a:pPr>
                <a:defRPr/>
              </a:pPr>
              <a:t>14/04/2015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1390E0-2C53-412B-89D1-509A965FC6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750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Immagine 10" descr="marchio 2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558088" y="6346825"/>
            <a:ext cx="8064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asellaDiTesto 4"/>
          <p:cNvSpPr txBox="1">
            <a:spLocks noChangeArrowheads="1"/>
          </p:cNvSpPr>
          <p:nvPr/>
        </p:nvSpPr>
        <p:spPr bwMode="auto">
          <a:xfrm>
            <a:off x="682625" y="1627188"/>
            <a:ext cx="752792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505150"/>
                </a:solidFill>
              </a:rPr>
              <a:t>CORE: a concrete implementation of the CSPA architecture</a:t>
            </a:r>
            <a:endParaRPr lang="it-IT" sz="2800" dirty="0" smtClean="0">
              <a:solidFill>
                <a:srgbClr val="505150"/>
              </a:solidFill>
            </a:endParaRPr>
          </a:p>
          <a:p>
            <a:endParaRPr lang="it-IT" sz="2800" dirty="0" smtClean="0">
              <a:solidFill>
                <a:srgbClr val="505150"/>
              </a:solidFill>
            </a:endParaRPr>
          </a:p>
          <a:p>
            <a:endParaRPr lang="it-IT" sz="2200" dirty="0">
              <a:solidFill>
                <a:srgbClr val="505150"/>
              </a:solidFill>
            </a:endParaRPr>
          </a:p>
          <a:p>
            <a:r>
              <a:rPr lang="it-IT" dirty="0" smtClean="0">
                <a:solidFill>
                  <a:srgbClr val="505150"/>
                </a:solidFill>
              </a:rPr>
              <a:t>Marco </a:t>
            </a:r>
            <a:r>
              <a:rPr lang="it-IT" dirty="0" err="1" smtClean="0">
                <a:solidFill>
                  <a:srgbClr val="505150"/>
                </a:solidFill>
              </a:rPr>
              <a:t>Silipo</a:t>
            </a:r>
            <a:endParaRPr lang="it-IT" dirty="0">
              <a:solidFill>
                <a:srgbClr val="505150"/>
              </a:solidFill>
            </a:endParaRPr>
          </a:p>
          <a:p>
            <a:endParaRPr lang="it-IT" sz="1000" dirty="0">
              <a:solidFill>
                <a:srgbClr val="505150"/>
              </a:solidFill>
            </a:endParaRPr>
          </a:p>
          <a:p>
            <a:r>
              <a:rPr lang="it-IT" dirty="0">
                <a:solidFill>
                  <a:srgbClr val="505150"/>
                </a:solidFill>
              </a:rPr>
              <a:t>ISTAT (</a:t>
            </a:r>
            <a:r>
              <a:rPr lang="it-IT" dirty="0" err="1">
                <a:solidFill>
                  <a:srgbClr val="505150"/>
                </a:solidFill>
              </a:rPr>
              <a:t>Italian</a:t>
            </a:r>
            <a:r>
              <a:rPr lang="it-IT" dirty="0">
                <a:solidFill>
                  <a:srgbClr val="505150"/>
                </a:solidFill>
              </a:rPr>
              <a:t> National Statistical </a:t>
            </a:r>
            <a:r>
              <a:rPr lang="it-IT" dirty="0" err="1">
                <a:solidFill>
                  <a:srgbClr val="505150"/>
                </a:solidFill>
              </a:rPr>
              <a:t>Institute</a:t>
            </a:r>
            <a:r>
              <a:rPr lang="it-IT" dirty="0">
                <a:solidFill>
                  <a:srgbClr val="505150"/>
                </a:solidFill>
              </a:rPr>
              <a:t>)</a:t>
            </a:r>
          </a:p>
          <a:p>
            <a:endParaRPr lang="it-IT" dirty="0">
              <a:solidFill>
                <a:srgbClr val="505150"/>
              </a:solidFill>
            </a:endParaRPr>
          </a:p>
          <a:p>
            <a:r>
              <a:rPr lang="it-IT" dirty="0">
                <a:solidFill>
                  <a:srgbClr val="505150"/>
                </a:solidFill>
              </a:rPr>
              <a:t>Joint work with:</a:t>
            </a:r>
          </a:p>
          <a:p>
            <a:endParaRPr lang="it-IT" sz="1000" dirty="0">
              <a:solidFill>
                <a:srgbClr val="505150"/>
              </a:solidFill>
            </a:endParaRPr>
          </a:p>
          <a:p>
            <a:r>
              <a:rPr lang="it-IT" dirty="0">
                <a:solidFill>
                  <a:srgbClr val="505150"/>
                </a:solidFill>
              </a:rPr>
              <a:t>Rolando </a:t>
            </a:r>
            <a:r>
              <a:rPr lang="it-IT" dirty="0" smtClean="0">
                <a:solidFill>
                  <a:srgbClr val="505150"/>
                </a:solidFill>
              </a:rPr>
              <a:t>Duma, Mauro Bruno and </a:t>
            </a:r>
            <a:r>
              <a:rPr lang="it-IT" dirty="0">
                <a:solidFill>
                  <a:srgbClr val="505150"/>
                </a:solidFill>
              </a:rPr>
              <a:t>Giulia Vaste</a:t>
            </a:r>
          </a:p>
          <a:p>
            <a:endParaRPr lang="it-IT" sz="1400" dirty="0">
              <a:solidFill>
                <a:srgbClr val="505150"/>
              </a:solidFill>
            </a:endParaRPr>
          </a:p>
          <a:p>
            <a:r>
              <a:rPr lang="en-US" sz="1400" dirty="0">
                <a:solidFill>
                  <a:srgbClr val="505150"/>
                </a:solidFill>
              </a:rPr>
              <a:t>Workshop on the </a:t>
            </a:r>
            <a:r>
              <a:rPr lang="en-US" sz="1400" dirty="0" err="1">
                <a:solidFill>
                  <a:srgbClr val="505150"/>
                </a:solidFill>
              </a:rPr>
              <a:t>Modernisation</a:t>
            </a:r>
            <a:r>
              <a:rPr lang="en-US" sz="1400" dirty="0">
                <a:solidFill>
                  <a:srgbClr val="505150"/>
                </a:solidFill>
              </a:rPr>
              <a:t> of Statistical Production</a:t>
            </a:r>
          </a:p>
          <a:p>
            <a:r>
              <a:rPr lang="it-IT" sz="1400" dirty="0">
                <a:solidFill>
                  <a:srgbClr val="505150"/>
                </a:solidFill>
              </a:rPr>
              <a:t>Geneva, </a:t>
            </a:r>
            <a:r>
              <a:rPr lang="it-IT" sz="1400" dirty="0" err="1">
                <a:solidFill>
                  <a:srgbClr val="505150"/>
                </a:solidFill>
              </a:rPr>
              <a:t>Switzerland</a:t>
            </a:r>
            <a:endParaRPr lang="it-IT" sz="1400" dirty="0">
              <a:solidFill>
                <a:srgbClr val="505150"/>
              </a:solidFill>
            </a:endParaRPr>
          </a:p>
          <a:p>
            <a:r>
              <a:rPr lang="it-IT" sz="1400" dirty="0" smtClean="0">
                <a:solidFill>
                  <a:srgbClr val="505150"/>
                </a:solidFill>
              </a:rPr>
              <a:t>17 </a:t>
            </a:r>
            <a:r>
              <a:rPr lang="it-IT" sz="1400" dirty="0">
                <a:solidFill>
                  <a:srgbClr val="505150"/>
                </a:solidFill>
              </a:rPr>
              <a:t>April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A brief history</a:t>
            </a:r>
          </a:p>
        </p:txBody>
      </p:sp>
      <p:grpSp>
        <p:nvGrpSpPr>
          <p:cNvPr id="43049" name="Group 41"/>
          <p:cNvGrpSpPr>
            <a:grpSpLocks/>
          </p:cNvGrpSpPr>
          <p:nvPr/>
        </p:nvGrpSpPr>
        <p:grpSpPr bwMode="auto">
          <a:xfrm>
            <a:off x="2005013" y="4008438"/>
            <a:ext cx="2786062" cy="501650"/>
            <a:chOff x="1263" y="2525"/>
            <a:chExt cx="1755" cy="316"/>
          </a:xfrm>
        </p:grpSpPr>
        <p:sp>
          <p:nvSpPr>
            <p:cNvPr id="16424" name="Text Box 9"/>
            <p:cNvSpPr txBox="1">
              <a:spLocks noChangeArrowheads="1"/>
            </p:cNvSpPr>
            <p:nvPr/>
          </p:nvSpPr>
          <p:spPr bwMode="auto">
            <a:xfrm>
              <a:off x="1263" y="2525"/>
              <a:ext cx="7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200">
                  <a:solidFill>
                    <a:srgbClr val="404040"/>
                  </a:solidFill>
                </a:rPr>
                <a:t>ESSNet CORA</a:t>
              </a:r>
            </a:p>
          </p:txBody>
        </p:sp>
        <p:sp>
          <p:nvSpPr>
            <p:cNvPr id="16425" name="Text Box 11"/>
            <p:cNvSpPr txBox="1">
              <a:spLocks noChangeArrowheads="1"/>
            </p:cNvSpPr>
            <p:nvPr/>
          </p:nvSpPr>
          <p:spPr bwMode="auto">
            <a:xfrm>
              <a:off x="2257" y="2525"/>
              <a:ext cx="7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200">
                  <a:solidFill>
                    <a:srgbClr val="404040"/>
                  </a:solidFill>
                </a:rPr>
                <a:t>ESSNet CORE</a:t>
              </a:r>
            </a:p>
          </p:txBody>
        </p:sp>
        <p:sp>
          <p:nvSpPr>
            <p:cNvPr id="16426" name="AutoShape 36"/>
            <p:cNvSpPr>
              <a:spLocks/>
            </p:cNvSpPr>
            <p:nvPr/>
          </p:nvSpPr>
          <p:spPr bwMode="auto">
            <a:xfrm rot="5400000">
              <a:off x="1606" y="2538"/>
              <a:ext cx="138" cy="468"/>
            </a:xfrm>
            <a:prstGeom prst="leftBrace">
              <a:avLst>
                <a:gd name="adj1" fmla="val 28261"/>
                <a:gd name="adj2" fmla="val 50000"/>
              </a:avLst>
            </a:prstGeom>
            <a:noFill/>
            <a:ln w="25400">
              <a:solidFill>
                <a:srgbClr val="7F142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27" name="AutoShape 37"/>
            <p:cNvSpPr>
              <a:spLocks/>
            </p:cNvSpPr>
            <p:nvPr/>
          </p:nvSpPr>
          <p:spPr bwMode="auto">
            <a:xfrm rot="5400000">
              <a:off x="2547" y="2533"/>
              <a:ext cx="138" cy="468"/>
            </a:xfrm>
            <a:prstGeom prst="leftBrace">
              <a:avLst>
                <a:gd name="adj1" fmla="val 28261"/>
                <a:gd name="adj2" fmla="val 50000"/>
              </a:avLst>
            </a:prstGeom>
            <a:noFill/>
            <a:ln w="25400">
              <a:solidFill>
                <a:srgbClr val="7F142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52" name="Group 44"/>
          <p:cNvGrpSpPr>
            <a:grpSpLocks/>
          </p:cNvGrpSpPr>
          <p:nvPr/>
        </p:nvGrpSpPr>
        <p:grpSpPr bwMode="auto">
          <a:xfrm>
            <a:off x="5245100" y="4008438"/>
            <a:ext cx="1870075" cy="490537"/>
            <a:chOff x="3304" y="2525"/>
            <a:chExt cx="1178" cy="309"/>
          </a:xfrm>
        </p:grpSpPr>
        <p:sp>
          <p:nvSpPr>
            <p:cNvPr id="16422" name="Text Box 14"/>
            <p:cNvSpPr txBox="1">
              <a:spLocks noChangeArrowheads="1"/>
            </p:cNvSpPr>
            <p:nvPr/>
          </p:nvSpPr>
          <p:spPr bwMode="auto">
            <a:xfrm>
              <a:off x="3531" y="2525"/>
              <a:ext cx="7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200">
                  <a:solidFill>
                    <a:srgbClr val="404040"/>
                  </a:solidFill>
                </a:rPr>
                <a:t>CORE in Istat</a:t>
              </a:r>
            </a:p>
          </p:txBody>
        </p:sp>
        <p:sp>
          <p:nvSpPr>
            <p:cNvPr id="16423" name="AutoShape 38"/>
            <p:cNvSpPr>
              <a:spLocks/>
            </p:cNvSpPr>
            <p:nvPr/>
          </p:nvSpPr>
          <p:spPr bwMode="auto">
            <a:xfrm rot="5400000">
              <a:off x="3824" y="2176"/>
              <a:ext cx="138" cy="1178"/>
            </a:xfrm>
            <a:prstGeom prst="leftBrace">
              <a:avLst>
                <a:gd name="adj1" fmla="val 71135"/>
                <a:gd name="adj2" fmla="val 50000"/>
              </a:avLst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50" name="Group 42"/>
          <p:cNvGrpSpPr>
            <a:grpSpLocks/>
          </p:cNvGrpSpPr>
          <p:nvPr/>
        </p:nvGrpSpPr>
        <p:grpSpPr bwMode="auto">
          <a:xfrm>
            <a:off x="4351338" y="1223963"/>
            <a:ext cx="4524375" cy="2530475"/>
            <a:chOff x="2741" y="771"/>
            <a:chExt cx="2850" cy="1594"/>
          </a:xfrm>
        </p:grpSpPr>
        <p:sp>
          <p:nvSpPr>
            <p:cNvPr id="16419" name="CasellaDiTesto 4"/>
            <p:cNvSpPr txBox="1">
              <a:spLocks noChangeArrowheads="1"/>
            </p:cNvSpPr>
            <p:nvPr/>
          </p:nvSpPr>
          <p:spPr bwMode="auto">
            <a:xfrm>
              <a:off x="3178" y="771"/>
              <a:ext cx="2293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 dirty="0">
                  <a:solidFill>
                    <a:srgbClr val="404040"/>
                  </a:solidFill>
                </a:rPr>
                <a:t>CSPA </a:t>
              </a:r>
            </a:p>
            <a:p>
              <a:r>
                <a:rPr lang="it-IT" sz="1400" dirty="0">
                  <a:solidFill>
                    <a:srgbClr val="404040"/>
                  </a:solidFill>
                </a:rPr>
                <a:t>Common Statistical Production Architecture</a:t>
              </a:r>
              <a:endParaRPr lang="it-IT" sz="1000" dirty="0">
                <a:solidFill>
                  <a:srgbClr val="404040"/>
                </a:solidFill>
              </a:endParaRPr>
            </a:p>
          </p:txBody>
        </p:sp>
        <p:pic>
          <p:nvPicPr>
            <p:cNvPr id="16420" name="Picture 20" descr="CSPA_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1" y="771"/>
              <a:ext cx="437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21" name="Rectangle 43"/>
            <p:cNvSpPr>
              <a:spLocks noChangeArrowheads="1"/>
            </p:cNvSpPr>
            <p:nvPr/>
          </p:nvSpPr>
          <p:spPr bwMode="auto">
            <a:xfrm>
              <a:off x="2861" y="1229"/>
              <a:ext cx="2730" cy="1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600" b="1" dirty="0">
                  <a:solidFill>
                    <a:schemeClr val="accent1"/>
                  </a:solidFill>
                </a:rPr>
                <a:t>Reference architecture</a:t>
              </a:r>
              <a:r>
                <a:rPr lang="en-GB" sz="1600" dirty="0">
                  <a:solidFill>
                    <a:srgbClr val="404040"/>
                  </a:solidFill>
                </a:rPr>
                <a:t> based on: </a:t>
              </a:r>
            </a:p>
            <a:p>
              <a:endParaRPr lang="en-GB" sz="800" dirty="0">
                <a:solidFill>
                  <a:srgbClr val="404040"/>
                </a:solidFill>
              </a:endParaRPr>
            </a:p>
            <a:p>
              <a:r>
                <a:rPr lang="en-GB" sz="1600" dirty="0" err="1">
                  <a:solidFill>
                    <a:srgbClr val="404040"/>
                  </a:solidFill>
                </a:rPr>
                <a:t>i</a:t>
              </a:r>
              <a:r>
                <a:rPr lang="en-GB" sz="1600" dirty="0">
                  <a:solidFill>
                    <a:srgbClr val="404040"/>
                  </a:solidFill>
                </a:rPr>
                <a:t>) existing </a:t>
              </a:r>
              <a:r>
                <a:rPr lang="en-GB" sz="1600" b="1" dirty="0">
                  <a:solidFill>
                    <a:schemeClr val="accent1"/>
                  </a:solidFill>
                </a:rPr>
                <a:t>standard</a:t>
              </a:r>
              <a:r>
                <a:rPr lang="en-GB" sz="1600" dirty="0">
                  <a:solidFill>
                    <a:srgbClr val="404040"/>
                  </a:solidFill>
                </a:rPr>
                <a:t> models, such as GSBPM and GSIM, as shared vocabulary</a:t>
              </a:r>
            </a:p>
            <a:p>
              <a:endParaRPr lang="en-GB" sz="800" dirty="0">
                <a:solidFill>
                  <a:srgbClr val="404040"/>
                </a:solidFill>
              </a:endParaRPr>
            </a:p>
            <a:p>
              <a:r>
                <a:rPr lang="en-GB" sz="1600" dirty="0">
                  <a:solidFill>
                    <a:srgbClr val="404040"/>
                  </a:solidFill>
                </a:rPr>
                <a:t>ii) the “</a:t>
              </a:r>
              <a:r>
                <a:rPr lang="en-GB" sz="1600" b="1" dirty="0">
                  <a:solidFill>
                    <a:schemeClr val="accent1"/>
                  </a:solidFill>
                </a:rPr>
                <a:t>plug and play</a:t>
              </a:r>
              <a:r>
                <a:rPr lang="en-GB" sz="1600" dirty="0">
                  <a:solidFill>
                    <a:srgbClr val="404040"/>
                  </a:solidFill>
                </a:rPr>
                <a:t>” approach in designing, implementing and </a:t>
              </a:r>
              <a:r>
                <a:rPr lang="en-GB" sz="1600" b="1" dirty="0">
                  <a:solidFill>
                    <a:schemeClr val="accent1"/>
                  </a:solidFill>
                </a:rPr>
                <a:t>sharing</a:t>
              </a:r>
              <a:r>
                <a:rPr lang="en-GB" sz="1600" dirty="0">
                  <a:solidFill>
                    <a:srgbClr val="404040"/>
                  </a:solidFill>
                </a:rPr>
                <a:t> statistical software solutions</a:t>
              </a:r>
              <a:endParaRPr lang="it-IT" sz="1600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43053" name="Group 45"/>
          <p:cNvGrpSpPr>
            <a:grpSpLocks/>
          </p:cNvGrpSpPr>
          <p:nvPr/>
        </p:nvGrpSpPr>
        <p:grpSpPr bwMode="auto">
          <a:xfrm>
            <a:off x="1565275" y="4554538"/>
            <a:ext cx="5773738" cy="354012"/>
            <a:chOff x="986" y="2869"/>
            <a:chExt cx="3637" cy="223"/>
          </a:xfrm>
        </p:grpSpPr>
        <p:sp>
          <p:nvSpPr>
            <p:cNvPr id="16404" name="Line 21"/>
            <p:cNvSpPr>
              <a:spLocks noChangeShapeType="1"/>
            </p:cNvSpPr>
            <p:nvPr/>
          </p:nvSpPr>
          <p:spPr bwMode="auto">
            <a:xfrm>
              <a:off x="986" y="2897"/>
              <a:ext cx="3637" cy="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405" name="Oval 23"/>
            <p:cNvSpPr>
              <a:spLocks noChangeArrowheads="1"/>
            </p:cNvSpPr>
            <p:nvPr/>
          </p:nvSpPr>
          <p:spPr bwMode="auto">
            <a:xfrm>
              <a:off x="1411" y="2869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06" name="Rectangle 29"/>
            <p:cNvSpPr>
              <a:spLocks noChangeArrowheads="1"/>
            </p:cNvSpPr>
            <p:nvPr/>
          </p:nvSpPr>
          <p:spPr bwMode="auto">
            <a:xfrm>
              <a:off x="1302" y="2932"/>
              <a:ext cx="2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it-IT" sz="1000">
                  <a:solidFill>
                    <a:srgbClr val="404040"/>
                  </a:solidFill>
                </a:rPr>
                <a:t>2009</a:t>
              </a:r>
            </a:p>
          </p:txBody>
        </p:sp>
        <p:sp>
          <p:nvSpPr>
            <p:cNvPr id="16407" name="Rectangle 30"/>
            <p:cNvSpPr>
              <a:spLocks noChangeArrowheads="1"/>
            </p:cNvSpPr>
            <p:nvPr/>
          </p:nvSpPr>
          <p:spPr bwMode="auto">
            <a:xfrm>
              <a:off x="1779" y="2932"/>
              <a:ext cx="2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it-IT" sz="1000">
                  <a:solidFill>
                    <a:srgbClr val="404040"/>
                  </a:solidFill>
                </a:rPr>
                <a:t>2010</a:t>
              </a:r>
            </a:p>
          </p:txBody>
        </p:sp>
        <p:sp>
          <p:nvSpPr>
            <p:cNvPr id="16408" name="Rectangle 31"/>
            <p:cNvSpPr>
              <a:spLocks noChangeArrowheads="1"/>
            </p:cNvSpPr>
            <p:nvPr/>
          </p:nvSpPr>
          <p:spPr bwMode="auto">
            <a:xfrm>
              <a:off x="2242" y="2932"/>
              <a:ext cx="2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it-IT" sz="1000">
                  <a:solidFill>
                    <a:srgbClr val="404040"/>
                  </a:solidFill>
                </a:rPr>
                <a:t>2011</a:t>
              </a:r>
            </a:p>
          </p:txBody>
        </p:sp>
        <p:sp>
          <p:nvSpPr>
            <p:cNvPr id="16409" name="Rectangle 32"/>
            <p:cNvSpPr>
              <a:spLocks noChangeArrowheads="1"/>
            </p:cNvSpPr>
            <p:nvPr/>
          </p:nvSpPr>
          <p:spPr bwMode="auto">
            <a:xfrm>
              <a:off x="2710" y="2932"/>
              <a:ext cx="2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it-IT" sz="1000">
                  <a:solidFill>
                    <a:srgbClr val="404040"/>
                  </a:solidFill>
                </a:rPr>
                <a:t>2012</a:t>
              </a:r>
            </a:p>
          </p:txBody>
        </p:sp>
        <p:sp>
          <p:nvSpPr>
            <p:cNvPr id="16410" name="Rectangle 33"/>
            <p:cNvSpPr>
              <a:spLocks noChangeArrowheads="1"/>
            </p:cNvSpPr>
            <p:nvPr/>
          </p:nvSpPr>
          <p:spPr bwMode="auto">
            <a:xfrm>
              <a:off x="3178" y="2932"/>
              <a:ext cx="2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it-IT" sz="1000">
                  <a:solidFill>
                    <a:srgbClr val="404040"/>
                  </a:solidFill>
                </a:rPr>
                <a:t>2013</a:t>
              </a:r>
            </a:p>
          </p:txBody>
        </p:sp>
        <p:sp>
          <p:nvSpPr>
            <p:cNvPr id="16411" name="Rectangle 34"/>
            <p:cNvSpPr>
              <a:spLocks noChangeArrowheads="1"/>
            </p:cNvSpPr>
            <p:nvPr/>
          </p:nvSpPr>
          <p:spPr bwMode="auto">
            <a:xfrm>
              <a:off x="3646" y="2932"/>
              <a:ext cx="2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it-IT" sz="1000">
                  <a:solidFill>
                    <a:srgbClr val="404040"/>
                  </a:solidFill>
                </a:rPr>
                <a:t>2014</a:t>
              </a:r>
            </a:p>
          </p:txBody>
        </p:sp>
        <p:sp>
          <p:nvSpPr>
            <p:cNvPr id="16412" name="Rectangle 40"/>
            <p:cNvSpPr>
              <a:spLocks noChangeArrowheads="1"/>
            </p:cNvSpPr>
            <p:nvPr/>
          </p:nvSpPr>
          <p:spPr bwMode="auto">
            <a:xfrm>
              <a:off x="4104" y="2938"/>
              <a:ext cx="2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it-IT" sz="1000">
                  <a:solidFill>
                    <a:srgbClr val="404040"/>
                  </a:solidFill>
                </a:rPr>
                <a:t>2015</a:t>
              </a:r>
            </a:p>
          </p:txBody>
        </p:sp>
        <p:sp>
          <p:nvSpPr>
            <p:cNvPr id="16413" name="Oval 47"/>
            <p:cNvSpPr>
              <a:spLocks noChangeArrowheads="1"/>
            </p:cNvSpPr>
            <p:nvPr/>
          </p:nvSpPr>
          <p:spPr bwMode="auto">
            <a:xfrm>
              <a:off x="1880" y="2869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14" name="Oval 48"/>
            <p:cNvSpPr>
              <a:spLocks noChangeArrowheads="1"/>
            </p:cNvSpPr>
            <p:nvPr/>
          </p:nvSpPr>
          <p:spPr bwMode="auto">
            <a:xfrm>
              <a:off x="2353" y="2875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15" name="Oval 49"/>
            <p:cNvSpPr>
              <a:spLocks noChangeArrowheads="1"/>
            </p:cNvSpPr>
            <p:nvPr/>
          </p:nvSpPr>
          <p:spPr bwMode="auto">
            <a:xfrm>
              <a:off x="2821" y="2874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16" name="Oval 50"/>
            <p:cNvSpPr>
              <a:spLocks noChangeArrowheads="1"/>
            </p:cNvSpPr>
            <p:nvPr/>
          </p:nvSpPr>
          <p:spPr bwMode="auto">
            <a:xfrm>
              <a:off x="3284" y="2875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17" name="Oval 51"/>
            <p:cNvSpPr>
              <a:spLocks noChangeArrowheads="1"/>
            </p:cNvSpPr>
            <p:nvPr/>
          </p:nvSpPr>
          <p:spPr bwMode="auto">
            <a:xfrm>
              <a:off x="3755" y="2875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18" name="Oval 52"/>
            <p:cNvSpPr>
              <a:spLocks noChangeArrowheads="1"/>
            </p:cNvSpPr>
            <p:nvPr/>
          </p:nvSpPr>
          <p:spPr bwMode="auto">
            <a:xfrm>
              <a:off x="4215" y="2872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51" name="Group 43"/>
          <p:cNvGrpSpPr>
            <a:grpSpLocks/>
          </p:cNvGrpSpPr>
          <p:nvPr/>
        </p:nvGrpSpPr>
        <p:grpSpPr bwMode="auto">
          <a:xfrm>
            <a:off x="4845050" y="4899025"/>
            <a:ext cx="2455863" cy="701675"/>
            <a:chOff x="3052" y="3086"/>
            <a:chExt cx="1547" cy="442"/>
          </a:xfrm>
        </p:grpSpPr>
        <p:sp>
          <p:nvSpPr>
            <p:cNvPr id="16400" name="AutoShape 45"/>
            <p:cNvSpPr>
              <a:spLocks/>
            </p:cNvSpPr>
            <p:nvPr/>
          </p:nvSpPr>
          <p:spPr bwMode="auto">
            <a:xfrm rot="-5400000">
              <a:off x="3469" y="2921"/>
              <a:ext cx="138" cy="468"/>
            </a:xfrm>
            <a:prstGeom prst="leftBrace">
              <a:avLst>
                <a:gd name="adj1" fmla="val 28261"/>
                <a:gd name="adj2" fmla="val 23718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01" name="AutoShape 46"/>
            <p:cNvSpPr>
              <a:spLocks/>
            </p:cNvSpPr>
            <p:nvPr/>
          </p:nvSpPr>
          <p:spPr bwMode="auto">
            <a:xfrm rot="-5400000">
              <a:off x="4001" y="2927"/>
              <a:ext cx="138" cy="468"/>
            </a:xfrm>
            <a:prstGeom prst="leftBrace">
              <a:avLst>
                <a:gd name="adj1" fmla="val 28261"/>
                <a:gd name="adj2" fmla="val 76921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02" name="Text Box 53"/>
            <p:cNvSpPr txBox="1">
              <a:spLocks noChangeArrowheads="1"/>
            </p:cNvSpPr>
            <p:nvPr/>
          </p:nvSpPr>
          <p:spPr bwMode="auto">
            <a:xfrm>
              <a:off x="3052" y="3240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200">
                  <a:solidFill>
                    <a:srgbClr val="404040"/>
                  </a:solidFill>
                </a:rPr>
                <a:t>CSPA </a:t>
              </a:r>
            </a:p>
            <a:p>
              <a:pPr algn="ctr"/>
              <a:r>
                <a:rPr lang="it-IT" sz="1200">
                  <a:solidFill>
                    <a:srgbClr val="404040"/>
                  </a:solidFill>
                </a:rPr>
                <a:t>specification</a:t>
              </a:r>
            </a:p>
          </p:txBody>
        </p:sp>
        <p:sp>
          <p:nvSpPr>
            <p:cNvPr id="16403" name="Text Box 55"/>
            <p:cNvSpPr txBox="1">
              <a:spLocks noChangeArrowheads="1"/>
            </p:cNvSpPr>
            <p:nvPr/>
          </p:nvSpPr>
          <p:spPr bwMode="auto">
            <a:xfrm>
              <a:off x="3788" y="3240"/>
              <a:ext cx="8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200">
                  <a:solidFill>
                    <a:srgbClr val="404040"/>
                  </a:solidFill>
                </a:rPr>
                <a:t>CSPA </a:t>
              </a:r>
            </a:p>
            <a:p>
              <a:pPr algn="ctr"/>
              <a:r>
                <a:rPr lang="it-IT" sz="1200">
                  <a:solidFill>
                    <a:srgbClr val="404040"/>
                  </a:solidFill>
                </a:rPr>
                <a:t>implementation</a:t>
              </a:r>
            </a:p>
          </p:txBody>
        </p:sp>
      </p:grpSp>
      <p:grpSp>
        <p:nvGrpSpPr>
          <p:cNvPr id="43054" name="Group 46"/>
          <p:cNvGrpSpPr>
            <a:grpSpLocks/>
          </p:cNvGrpSpPr>
          <p:nvPr/>
        </p:nvGrpSpPr>
        <p:grpSpPr bwMode="auto">
          <a:xfrm>
            <a:off x="115888" y="5197475"/>
            <a:ext cx="8712200" cy="863600"/>
            <a:chOff x="73" y="3274"/>
            <a:chExt cx="5488" cy="544"/>
          </a:xfrm>
        </p:grpSpPr>
        <p:sp>
          <p:nvSpPr>
            <p:cNvPr id="16397" name="CasellaDiTesto 4"/>
            <p:cNvSpPr txBox="1">
              <a:spLocks noChangeArrowheads="1"/>
            </p:cNvSpPr>
            <p:nvPr/>
          </p:nvSpPr>
          <p:spPr bwMode="auto">
            <a:xfrm>
              <a:off x="430" y="3312"/>
              <a:ext cx="13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solidFill>
                    <a:srgbClr val="404040"/>
                  </a:solidFill>
                </a:rPr>
                <a:t>CORE in Istat:</a:t>
              </a:r>
              <a:endParaRPr lang="it-IT" sz="1600">
                <a:solidFill>
                  <a:srgbClr val="404040"/>
                </a:solidFill>
              </a:endParaRPr>
            </a:p>
          </p:txBody>
        </p:sp>
        <p:pic>
          <p:nvPicPr>
            <p:cNvPr id="16398" name="Picture 57" descr="coreLogo70_old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3" y="3274"/>
              <a:ext cx="32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9" name="Rectangle 58"/>
            <p:cNvSpPr>
              <a:spLocks noChangeArrowheads="1"/>
            </p:cNvSpPr>
            <p:nvPr/>
          </p:nvSpPr>
          <p:spPr bwMode="auto">
            <a:xfrm>
              <a:off x="73" y="3587"/>
              <a:ext cx="5488" cy="23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r>
                <a:rPr lang="it-IT" b="1">
                  <a:solidFill>
                    <a:srgbClr val="FF6600"/>
                  </a:solidFill>
                </a:rPr>
                <a:t>Platform</a:t>
              </a:r>
              <a:r>
                <a:rPr lang="it-IT">
                  <a:solidFill>
                    <a:srgbClr val="FF6600"/>
                  </a:solidFill>
                </a:rPr>
                <a:t> </a:t>
              </a:r>
              <a:r>
                <a:rPr lang="it-IT" b="1">
                  <a:solidFill>
                    <a:srgbClr val="FF6600"/>
                  </a:solidFill>
                </a:rPr>
                <a:t>for the execution of statistical processes according to CSPA principles</a:t>
              </a:r>
            </a:p>
          </p:txBody>
        </p:sp>
      </p:grpSp>
      <p:grpSp>
        <p:nvGrpSpPr>
          <p:cNvPr id="43048" name="Group 40"/>
          <p:cNvGrpSpPr>
            <a:grpSpLocks/>
          </p:cNvGrpSpPr>
          <p:nvPr/>
        </p:nvGrpSpPr>
        <p:grpSpPr bwMode="auto">
          <a:xfrm>
            <a:off x="298450" y="1189038"/>
            <a:ext cx="4052888" cy="2687637"/>
            <a:chOff x="188" y="749"/>
            <a:chExt cx="2553" cy="1693"/>
          </a:xfrm>
        </p:grpSpPr>
        <p:sp>
          <p:nvSpPr>
            <p:cNvPr id="16394" name="CasellaDiTesto 4"/>
            <p:cNvSpPr txBox="1">
              <a:spLocks noChangeArrowheads="1"/>
            </p:cNvSpPr>
            <p:nvPr/>
          </p:nvSpPr>
          <p:spPr bwMode="auto">
            <a:xfrm>
              <a:off x="565" y="771"/>
              <a:ext cx="199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solidFill>
                    <a:srgbClr val="404040"/>
                  </a:solidFill>
                </a:rPr>
                <a:t>CORE</a:t>
              </a:r>
            </a:p>
            <a:p>
              <a:r>
                <a:rPr lang="it-IT" sz="1400">
                  <a:solidFill>
                    <a:srgbClr val="404040"/>
                  </a:solidFill>
                </a:rPr>
                <a:t>Common Reference Environment</a:t>
              </a:r>
            </a:p>
          </p:txBody>
        </p:sp>
        <p:sp>
          <p:nvSpPr>
            <p:cNvPr id="16395" name="Text Box 42"/>
            <p:cNvSpPr txBox="1">
              <a:spLocks noChangeArrowheads="1"/>
            </p:cNvSpPr>
            <p:nvPr/>
          </p:nvSpPr>
          <p:spPr bwMode="auto">
            <a:xfrm>
              <a:off x="188" y="1229"/>
              <a:ext cx="2553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it-IT" sz="1600" b="1" dirty="0">
                  <a:solidFill>
                    <a:srgbClr val="7F142A"/>
                  </a:solidFill>
                </a:rPr>
                <a:t>Environment</a:t>
              </a:r>
              <a:r>
                <a:rPr lang="it-IT" sz="1600" dirty="0">
                  <a:solidFill>
                    <a:srgbClr val="404040"/>
                  </a:solidFill>
                </a:rPr>
                <a:t> for:</a:t>
              </a:r>
            </a:p>
            <a:p>
              <a:pPr defTabSz="914400"/>
              <a:endParaRPr lang="it-IT" sz="800" dirty="0">
                <a:solidFill>
                  <a:srgbClr val="404040"/>
                </a:solidFill>
              </a:endParaRPr>
            </a:p>
            <a:p>
              <a:pPr defTabSz="914400"/>
              <a:r>
                <a:rPr lang="it-IT" sz="1600" dirty="0">
                  <a:solidFill>
                    <a:srgbClr val="404040"/>
                  </a:solidFill>
                </a:rPr>
                <a:t>i) </a:t>
              </a:r>
              <a:r>
                <a:rPr lang="it-IT" sz="1600" dirty="0" err="1">
                  <a:solidFill>
                    <a:srgbClr val="404040"/>
                  </a:solidFill>
                </a:rPr>
                <a:t>executing</a:t>
              </a:r>
              <a:r>
                <a:rPr lang="it-IT" sz="1600" dirty="0">
                  <a:solidFill>
                    <a:srgbClr val="404040"/>
                  </a:solidFill>
                </a:rPr>
                <a:t> standard </a:t>
              </a:r>
              <a:r>
                <a:rPr lang="it-IT" sz="1600" dirty="0" err="1">
                  <a:solidFill>
                    <a:srgbClr val="404040"/>
                  </a:solidFill>
                </a:rPr>
                <a:t>statistical</a:t>
              </a:r>
              <a:r>
                <a:rPr lang="it-IT" sz="1600" dirty="0">
                  <a:solidFill>
                    <a:srgbClr val="404040"/>
                  </a:solidFill>
                </a:rPr>
                <a:t> </a:t>
              </a:r>
              <a:r>
                <a:rPr lang="it-IT" sz="1600" b="1" dirty="0" err="1">
                  <a:solidFill>
                    <a:srgbClr val="7F142A"/>
                  </a:solidFill>
                </a:rPr>
                <a:t>processes</a:t>
              </a:r>
              <a:endParaRPr lang="it-IT" sz="1600" dirty="0">
                <a:solidFill>
                  <a:srgbClr val="404040"/>
                </a:solidFill>
              </a:endParaRPr>
            </a:p>
            <a:p>
              <a:pPr defTabSz="914400"/>
              <a:endParaRPr lang="it-IT" sz="800" dirty="0">
                <a:solidFill>
                  <a:srgbClr val="404040"/>
                </a:solidFill>
              </a:endParaRPr>
            </a:p>
            <a:p>
              <a:pPr defTabSz="914400"/>
              <a:r>
                <a:rPr lang="it-IT" sz="1600" dirty="0">
                  <a:solidFill>
                    <a:srgbClr val="404040"/>
                  </a:solidFill>
                </a:rPr>
                <a:t>ii) </a:t>
              </a:r>
              <a:r>
                <a:rPr lang="it-IT" sz="1600" dirty="0" err="1">
                  <a:solidFill>
                    <a:srgbClr val="404040"/>
                  </a:solidFill>
                </a:rPr>
                <a:t>defining</a:t>
              </a:r>
              <a:r>
                <a:rPr lang="it-IT" sz="1600" dirty="0">
                  <a:solidFill>
                    <a:srgbClr val="404040"/>
                  </a:solidFill>
                </a:rPr>
                <a:t> </a:t>
              </a:r>
              <a:r>
                <a:rPr lang="it-IT" sz="1600" dirty="0" err="1">
                  <a:solidFill>
                    <a:srgbClr val="404040"/>
                  </a:solidFill>
                </a:rPr>
                <a:t>processes</a:t>
              </a:r>
              <a:r>
                <a:rPr lang="it-IT" sz="1600" dirty="0">
                  <a:solidFill>
                    <a:srgbClr val="404040"/>
                  </a:solidFill>
                </a:rPr>
                <a:t> in </a:t>
              </a:r>
              <a:r>
                <a:rPr lang="it-IT" sz="1600" dirty="0" err="1">
                  <a:solidFill>
                    <a:srgbClr val="404040"/>
                  </a:solidFill>
                </a:rPr>
                <a:t>terms</a:t>
              </a:r>
              <a:r>
                <a:rPr lang="it-IT" sz="1600" dirty="0">
                  <a:solidFill>
                    <a:srgbClr val="404040"/>
                  </a:solidFill>
                </a:rPr>
                <a:t> of </a:t>
              </a:r>
              <a:r>
                <a:rPr lang="it-IT" sz="1600" dirty="0" err="1">
                  <a:solidFill>
                    <a:srgbClr val="404040"/>
                  </a:solidFill>
                </a:rPr>
                <a:t>abstract</a:t>
              </a:r>
              <a:r>
                <a:rPr lang="it-IT" sz="1600" dirty="0">
                  <a:solidFill>
                    <a:srgbClr val="404040"/>
                  </a:solidFill>
                </a:rPr>
                <a:t> </a:t>
              </a:r>
              <a:r>
                <a:rPr lang="it-IT" sz="1600" dirty="0" err="1">
                  <a:solidFill>
                    <a:srgbClr val="404040"/>
                  </a:solidFill>
                </a:rPr>
                <a:t>statistical</a:t>
              </a:r>
              <a:r>
                <a:rPr lang="it-IT" sz="1600" dirty="0">
                  <a:solidFill>
                    <a:srgbClr val="7F142A"/>
                  </a:solidFill>
                </a:rPr>
                <a:t> </a:t>
              </a:r>
              <a:r>
                <a:rPr lang="it-IT" sz="1600" b="1" dirty="0" err="1">
                  <a:solidFill>
                    <a:srgbClr val="7F142A"/>
                  </a:solidFill>
                </a:rPr>
                <a:t>services</a:t>
              </a:r>
              <a:r>
                <a:rPr lang="it-IT" sz="1600" dirty="0">
                  <a:solidFill>
                    <a:srgbClr val="404040"/>
                  </a:solidFill>
                </a:rPr>
                <a:t> </a:t>
              </a:r>
            </a:p>
            <a:p>
              <a:pPr defTabSz="914400"/>
              <a:endParaRPr lang="it-IT" sz="800" dirty="0">
                <a:solidFill>
                  <a:srgbClr val="404040"/>
                </a:solidFill>
              </a:endParaRPr>
            </a:p>
            <a:p>
              <a:pPr defTabSz="914400"/>
              <a:r>
                <a:rPr lang="it-IT" sz="1600" dirty="0">
                  <a:solidFill>
                    <a:srgbClr val="404040"/>
                  </a:solidFill>
                </a:rPr>
                <a:t>iii) </a:t>
              </a:r>
              <a:r>
                <a:rPr lang="it-IT" sz="1600" dirty="0" err="1">
                  <a:solidFill>
                    <a:srgbClr val="404040"/>
                  </a:solidFill>
                </a:rPr>
                <a:t>mapping</a:t>
              </a:r>
              <a:r>
                <a:rPr lang="it-IT" sz="1600" dirty="0">
                  <a:solidFill>
                    <a:srgbClr val="404040"/>
                  </a:solidFill>
                </a:rPr>
                <a:t> </a:t>
              </a:r>
              <a:r>
                <a:rPr lang="it-IT" sz="1600" dirty="0" err="1">
                  <a:solidFill>
                    <a:srgbClr val="404040"/>
                  </a:solidFill>
                </a:rPr>
                <a:t>services</a:t>
              </a:r>
              <a:r>
                <a:rPr lang="it-IT" sz="1600" dirty="0">
                  <a:solidFill>
                    <a:srgbClr val="404040"/>
                  </a:solidFill>
                </a:rPr>
                <a:t> to </a:t>
              </a:r>
              <a:r>
                <a:rPr lang="it-IT" sz="1600" dirty="0" err="1">
                  <a:solidFill>
                    <a:srgbClr val="404040"/>
                  </a:solidFill>
                </a:rPr>
                <a:t>specific</a:t>
              </a:r>
              <a:r>
                <a:rPr lang="it-IT" sz="1600" dirty="0">
                  <a:solidFill>
                    <a:srgbClr val="404040"/>
                  </a:solidFill>
                </a:rPr>
                <a:t> IT </a:t>
              </a:r>
              <a:r>
                <a:rPr lang="it-IT" sz="1600" b="1" dirty="0" err="1">
                  <a:solidFill>
                    <a:srgbClr val="7F142A"/>
                  </a:solidFill>
                </a:rPr>
                <a:t>tools</a:t>
              </a:r>
              <a:endParaRPr lang="it-IT" sz="1600" b="1" dirty="0">
                <a:solidFill>
                  <a:srgbClr val="7F142A"/>
                </a:solidFill>
              </a:endParaRPr>
            </a:p>
            <a:p>
              <a:pPr defTabSz="914400"/>
              <a:endParaRPr lang="it-IT" sz="1600" dirty="0"/>
            </a:p>
          </p:txBody>
        </p:sp>
        <p:pic>
          <p:nvPicPr>
            <p:cNvPr id="16396" name="Picture 37" descr="coreLogo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8" y="749"/>
              <a:ext cx="377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4692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CORE, </a:t>
            </a:r>
            <a:r>
              <a:rPr lang="it-IT" sz="1000" dirty="0" smtClean="0">
                <a:solidFill>
                  <a:srgbClr val="7F7F7F"/>
                </a:solidFill>
              </a:rPr>
              <a:t>Marco </a:t>
            </a:r>
            <a:r>
              <a:rPr lang="it-IT" sz="1000" dirty="0" err="1" smtClean="0">
                <a:solidFill>
                  <a:srgbClr val="7F7F7F"/>
                </a:solidFill>
              </a:rPr>
              <a:t>Silipo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Geneva, 15-17 April </a:t>
            </a:r>
            <a:r>
              <a:rPr lang="it-IT" sz="1000" dirty="0">
                <a:solidFill>
                  <a:srgbClr val="7F7F7F"/>
                </a:solidFill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505150"/>
                </a:solidFill>
              </a:rPr>
              <a:t>CORE </a:t>
            </a:r>
            <a:r>
              <a:rPr lang="it-IT" sz="2400" dirty="0" err="1" smtClean="0">
                <a:solidFill>
                  <a:srgbClr val="505150"/>
                </a:solidFill>
              </a:rPr>
              <a:t>concepts</a:t>
            </a:r>
            <a:r>
              <a:rPr lang="it-IT" sz="2400" dirty="0" smtClean="0">
                <a:solidFill>
                  <a:srgbClr val="505150"/>
                </a:solidFill>
              </a:rPr>
              <a:t> match CSPA </a:t>
            </a:r>
            <a:r>
              <a:rPr lang="it-IT" sz="2400" dirty="0" err="1" smtClean="0">
                <a:solidFill>
                  <a:srgbClr val="505150"/>
                </a:solidFill>
              </a:rPr>
              <a:t>ones</a:t>
            </a:r>
            <a:endParaRPr lang="it-IT" sz="2400" dirty="0">
              <a:solidFill>
                <a:srgbClr val="505150"/>
              </a:solidFill>
            </a:endParaRPr>
          </a:p>
        </p:txBody>
      </p:sp>
      <p:sp>
        <p:nvSpPr>
          <p:cNvPr id="18441" name="CasellaDiTesto 4"/>
          <p:cNvSpPr txBox="1">
            <a:spLocks noChangeArrowheads="1"/>
          </p:cNvSpPr>
          <p:nvPr/>
        </p:nvSpPr>
        <p:spPr bwMode="auto">
          <a:xfrm>
            <a:off x="371475" y="4183063"/>
            <a:ext cx="8039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505150"/>
                </a:solidFill>
              </a:rPr>
              <a:t>Process</a:t>
            </a:r>
          </a:p>
          <a:p>
            <a:endParaRPr lang="en-US" sz="400" b="1" dirty="0">
              <a:solidFill>
                <a:srgbClr val="505150"/>
              </a:solidFill>
            </a:endParaRPr>
          </a:p>
          <a:p>
            <a:r>
              <a:rPr lang="en-US" sz="1600" b="1" dirty="0">
                <a:solidFill>
                  <a:srgbClr val="505150"/>
                </a:solidFill>
              </a:rPr>
              <a:t>Compose</a:t>
            </a:r>
            <a:r>
              <a:rPr lang="en-US" sz="1600" dirty="0">
                <a:solidFill>
                  <a:srgbClr val="505150"/>
                </a:solidFill>
              </a:rPr>
              <a:t>: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505150"/>
                </a:solidFill>
              </a:rPr>
              <a:t>compose a process with available </a:t>
            </a:r>
            <a:r>
              <a:rPr lang="en-US" sz="1600" b="1" dirty="0">
                <a:solidFill>
                  <a:srgbClr val="FF6600"/>
                </a:solidFill>
              </a:rPr>
              <a:t>service definitions</a:t>
            </a:r>
            <a:endParaRPr lang="it-IT" sz="1600" b="1" dirty="0">
              <a:solidFill>
                <a:srgbClr val="FF6600"/>
              </a:solidFill>
            </a:endParaRPr>
          </a:p>
        </p:txBody>
      </p:sp>
      <p:grpSp>
        <p:nvGrpSpPr>
          <p:cNvPr id="18504" name="Group 72"/>
          <p:cNvGrpSpPr>
            <a:grpSpLocks/>
          </p:cNvGrpSpPr>
          <p:nvPr/>
        </p:nvGrpSpPr>
        <p:grpSpPr bwMode="auto">
          <a:xfrm>
            <a:off x="1462088" y="5448300"/>
            <a:ext cx="4894262" cy="579438"/>
            <a:chOff x="921" y="3270"/>
            <a:chExt cx="3083" cy="365"/>
          </a:xfrm>
        </p:grpSpPr>
        <p:grpSp>
          <p:nvGrpSpPr>
            <p:cNvPr id="22569" name="Grupp 320"/>
            <p:cNvGrpSpPr>
              <a:grpSpLocks noChangeAspect="1"/>
            </p:cNvGrpSpPr>
            <p:nvPr/>
          </p:nvGrpSpPr>
          <p:grpSpPr bwMode="auto">
            <a:xfrm>
              <a:off x="921" y="3270"/>
              <a:ext cx="809" cy="365"/>
              <a:chOff x="1691680" y="1412776"/>
              <a:chExt cx="1656184" cy="720080"/>
            </a:xfrm>
          </p:grpSpPr>
          <p:sp>
            <p:nvSpPr>
              <p:cNvPr id="6" name="Rektangel 108"/>
              <p:cNvSpPr/>
              <p:nvPr/>
            </p:nvSpPr>
            <p:spPr>
              <a:xfrm>
                <a:off x="1691680" y="1556792"/>
                <a:ext cx="1656184" cy="576064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" name="Rektangel 109"/>
              <p:cNvSpPr/>
              <p:nvPr/>
            </p:nvSpPr>
            <p:spPr>
              <a:xfrm>
                <a:off x="1834984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Rektangel 110"/>
              <p:cNvSpPr/>
              <p:nvPr/>
            </p:nvSpPr>
            <p:spPr>
              <a:xfrm>
                <a:off x="2340642" y="1412776"/>
                <a:ext cx="358261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" name="Rektangel 111"/>
              <p:cNvSpPr/>
              <p:nvPr/>
            </p:nvSpPr>
            <p:spPr>
              <a:xfrm>
                <a:off x="2844253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22570" name="Grupp 321"/>
            <p:cNvGrpSpPr>
              <a:grpSpLocks noChangeAspect="1"/>
            </p:cNvGrpSpPr>
            <p:nvPr/>
          </p:nvGrpSpPr>
          <p:grpSpPr bwMode="auto">
            <a:xfrm>
              <a:off x="2058" y="3270"/>
              <a:ext cx="809" cy="365"/>
              <a:chOff x="1691680" y="1412776"/>
              <a:chExt cx="1656184" cy="720080"/>
            </a:xfrm>
          </p:grpSpPr>
          <p:sp>
            <p:nvSpPr>
              <p:cNvPr id="10" name="Rektangel 104"/>
              <p:cNvSpPr/>
              <p:nvPr/>
            </p:nvSpPr>
            <p:spPr>
              <a:xfrm>
                <a:off x="1691680" y="1556792"/>
                <a:ext cx="1656185" cy="576064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" name="Rektangel 105"/>
              <p:cNvSpPr/>
              <p:nvPr/>
            </p:nvSpPr>
            <p:spPr>
              <a:xfrm>
                <a:off x="1834984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" name="Rektangel 106"/>
              <p:cNvSpPr/>
              <p:nvPr/>
            </p:nvSpPr>
            <p:spPr>
              <a:xfrm>
                <a:off x="2340643" y="1412776"/>
                <a:ext cx="358259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3" name="Rektangel 107"/>
              <p:cNvSpPr/>
              <p:nvPr/>
            </p:nvSpPr>
            <p:spPr>
              <a:xfrm>
                <a:off x="2844254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22571" name="Grupp 331"/>
            <p:cNvGrpSpPr>
              <a:grpSpLocks noChangeAspect="1"/>
            </p:cNvGrpSpPr>
            <p:nvPr/>
          </p:nvGrpSpPr>
          <p:grpSpPr bwMode="auto">
            <a:xfrm>
              <a:off x="3195" y="3270"/>
              <a:ext cx="809" cy="365"/>
              <a:chOff x="1691680" y="1412776"/>
              <a:chExt cx="1656184" cy="720080"/>
            </a:xfrm>
          </p:grpSpPr>
          <p:sp>
            <p:nvSpPr>
              <p:cNvPr id="18" name="Rektangel 93"/>
              <p:cNvSpPr/>
              <p:nvPr/>
            </p:nvSpPr>
            <p:spPr>
              <a:xfrm>
                <a:off x="1691680" y="1556792"/>
                <a:ext cx="1656184" cy="576064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9" name="Rektangel 94"/>
              <p:cNvSpPr/>
              <p:nvPr/>
            </p:nvSpPr>
            <p:spPr>
              <a:xfrm>
                <a:off x="1834984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0" name="Rektangel 97"/>
              <p:cNvSpPr/>
              <p:nvPr/>
            </p:nvSpPr>
            <p:spPr>
              <a:xfrm>
                <a:off x="2340642" y="1412776"/>
                <a:ext cx="358261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1" name="Rektangel 99"/>
              <p:cNvSpPr/>
              <p:nvPr/>
            </p:nvSpPr>
            <p:spPr>
              <a:xfrm>
                <a:off x="2844253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2572" name="AutoShape 41"/>
            <p:cNvSpPr>
              <a:spLocks noChangeArrowheads="1"/>
            </p:cNvSpPr>
            <p:nvPr/>
          </p:nvSpPr>
          <p:spPr bwMode="auto">
            <a:xfrm>
              <a:off x="1760" y="3453"/>
              <a:ext cx="268" cy="108"/>
            </a:xfrm>
            <a:prstGeom prst="rightArrow">
              <a:avLst>
                <a:gd name="adj1" fmla="val 50000"/>
                <a:gd name="adj2" fmla="val 62037"/>
              </a:avLst>
            </a:prstGeom>
            <a:solidFill>
              <a:srgbClr val="FF660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73" name="AutoShape 42"/>
            <p:cNvSpPr>
              <a:spLocks noChangeArrowheads="1"/>
            </p:cNvSpPr>
            <p:nvPr/>
          </p:nvSpPr>
          <p:spPr bwMode="auto">
            <a:xfrm>
              <a:off x="2897" y="3453"/>
              <a:ext cx="268" cy="108"/>
            </a:xfrm>
            <a:prstGeom prst="rightArrow">
              <a:avLst>
                <a:gd name="adj1" fmla="val 50000"/>
                <a:gd name="adj2" fmla="val 62037"/>
              </a:avLst>
            </a:prstGeom>
            <a:solidFill>
              <a:srgbClr val="FF6600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8505" name="Group 73"/>
          <p:cNvGrpSpPr>
            <a:grpSpLocks/>
          </p:cNvGrpSpPr>
          <p:nvPr/>
        </p:nvGrpSpPr>
        <p:grpSpPr bwMode="auto">
          <a:xfrm>
            <a:off x="1984375" y="5681663"/>
            <a:ext cx="3865563" cy="246062"/>
            <a:chOff x="1250" y="3417"/>
            <a:chExt cx="2435" cy="155"/>
          </a:xfrm>
        </p:grpSpPr>
        <p:pic>
          <p:nvPicPr>
            <p:cNvPr id="22566" name="Picture 4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7" y="3417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67" name="Picture 4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50" y="3417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68" name="Picture 4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28" y="3417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60" name="Grupp 320"/>
          <p:cNvGrpSpPr>
            <a:grpSpLocks noChangeAspect="1"/>
          </p:cNvGrpSpPr>
          <p:nvPr/>
        </p:nvGrpSpPr>
        <p:grpSpPr bwMode="auto">
          <a:xfrm>
            <a:off x="349250" y="1312863"/>
            <a:ext cx="874713" cy="361950"/>
            <a:chOff x="1691680" y="1412776"/>
            <a:chExt cx="1656184" cy="720080"/>
          </a:xfrm>
        </p:grpSpPr>
        <p:sp>
          <p:nvSpPr>
            <p:cNvPr id="14" name="Rektangel 108"/>
            <p:cNvSpPr/>
            <p:nvPr/>
          </p:nvSpPr>
          <p:spPr>
            <a:xfrm>
              <a:off x="1691680" y="1558055"/>
              <a:ext cx="1656184" cy="5748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20441" tIns="25337" rIns="469767" bIns="25337" spcCol="1270" anchor="ctr"/>
            <a:lstStyle/>
            <a:p>
              <a:pPr algn="ctr" defTabSz="8445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sv-SE" sz="19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Rektangel 109"/>
            <p:cNvSpPr/>
            <p:nvPr/>
          </p:nvSpPr>
          <p:spPr>
            <a:xfrm>
              <a:off x="1835957" y="1412776"/>
              <a:ext cx="357688" cy="1452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20441" tIns="25337" rIns="469767" bIns="25337" spcCol="1270" anchor="ctr"/>
            <a:lstStyle/>
            <a:p>
              <a:pPr algn="ctr" defTabSz="8445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sv-SE" sz="19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Rektangel 110"/>
            <p:cNvSpPr/>
            <p:nvPr/>
          </p:nvSpPr>
          <p:spPr>
            <a:xfrm>
              <a:off x="2340928" y="1412776"/>
              <a:ext cx="357688" cy="1452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20441" tIns="25337" rIns="469767" bIns="25337" spcCol="1270" anchor="ctr"/>
            <a:lstStyle/>
            <a:p>
              <a:pPr algn="ctr" defTabSz="8445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sv-SE" sz="19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Rektangel 111"/>
            <p:cNvSpPr/>
            <p:nvPr/>
          </p:nvSpPr>
          <p:spPr>
            <a:xfrm>
              <a:off x="2845898" y="1412776"/>
              <a:ext cx="357688" cy="1452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20441" tIns="25337" rIns="469767" bIns="25337" spcCol="1270" anchor="ctr"/>
            <a:lstStyle/>
            <a:p>
              <a:pPr algn="ctr" defTabSz="8445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sv-SE" sz="190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2561" name="Text Box 55"/>
          <p:cNvSpPr txBox="1">
            <a:spLocks noChangeArrowheads="1"/>
          </p:cNvSpPr>
          <p:nvPr/>
        </p:nvSpPr>
        <p:spPr bwMode="auto">
          <a:xfrm>
            <a:off x="263525" y="1336675"/>
            <a:ext cx="475138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it-IT">
                <a:solidFill>
                  <a:srgbClr val="505150"/>
                </a:solidFill>
              </a:rPr>
              <a:t>               </a:t>
            </a:r>
            <a:r>
              <a:rPr lang="it-IT" b="1">
                <a:solidFill>
                  <a:srgbClr val="505150"/>
                </a:solidFill>
              </a:rPr>
              <a:t>Service definition</a:t>
            </a:r>
          </a:p>
          <a:p>
            <a:pPr defTabSz="914400"/>
            <a:endParaRPr lang="it-IT" sz="400">
              <a:solidFill>
                <a:srgbClr val="505150"/>
              </a:solidFill>
            </a:endParaRPr>
          </a:p>
          <a:p>
            <a:pPr defTabSz="914400"/>
            <a:r>
              <a:rPr lang="it-IT" sz="1600">
                <a:solidFill>
                  <a:srgbClr val="505150"/>
                </a:solidFill>
              </a:rPr>
              <a:t>Definition of a service at a </a:t>
            </a:r>
            <a:r>
              <a:rPr lang="it-IT" sz="1600" b="1">
                <a:solidFill>
                  <a:srgbClr val="FF6600"/>
                </a:solidFill>
              </a:rPr>
              <a:t>conceptual level</a:t>
            </a:r>
            <a:r>
              <a:rPr lang="it-IT" sz="1600">
                <a:solidFill>
                  <a:srgbClr val="505150"/>
                </a:solidFill>
              </a:rPr>
              <a:t> in terms of GSBPM subprocess, of the business function, of GSIM input/output.</a:t>
            </a:r>
          </a:p>
        </p:txBody>
      </p:sp>
      <p:grpSp>
        <p:nvGrpSpPr>
          <p:cNvPr id="18492" name="Group 60"/>
          <p:cNvGrpSpPr>
            <a:grpSpLocks/>
          </p:cNvGrpSpPr>
          <p:nvPr/>
        </p:nvGrpSpPr>
        <p:grpSpPr bwMode="auto">
          <a:xfrm>
            <a:off x="5926138" y="1273175"/>
            <a:ext cx="2182812" cy="2841625"/>
            <a:chOff x="3799" y="424"/>
            <a:chExt cx="1375" cy="1790"/>
          </a:xfrm>
        </p:grpSpPr>
        <p:sp>
          <p:nvSpPr>
            <p:cNvPr id="22549" name="Oval 47"/>
            <p:cNvSpPr>
              <a:spLocks noChangeArrowheads="1"/>
            </p:cNvSpPr>
            <p:nvPr/>
          </p:nvSpPr>
          <p:spPr bwMode="auto">
            <a:xfrm>
              <a:off x="3799" y="1201"/>
              <a:ext cx="739" cy="726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50" name="CasellaDiTesto 4"/>
            <p:cNvSpPr txBox="1">
              <a:spLocks noChangeArrowheads="1"/>
            </p:cNvSpPr>
            <p:nvPr/>
          </p:nvSpPr>
          <p:spPr bwMode="auto">
            <a:xfrm>
              <a:off x="4080" y="1425"/>
              <a:ext cx="4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505150"/>
                  </a:solidFill>
                </a:rPr>
                <a:t>Tool</a:t>
              </a:r>
              <a:endParaRPr lang="it-IT" b="1">
                <a:solidFill>
                  <a:srgbClr val="505150"/>
                </a:solidFill>
              </a:endParaRPr>
            </a:p>
          </p:txBody>
        </p:sp>
        <p:pic>
          <p:nvPicPr>
            <p:cNvPr id="22551" name="Picture 1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52" y="1413"/>
              <a:ext cx="264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2" name="Oval 48"/>
            <p:cNvSpPr>
              <a:spLocks noChangeArrowheads="1"/>
            </p:cNvSpPr>
            <p:nvPr/>
          </p:nvSpPr>
          <p:spPr bwMode="auto">
            <a:xfrm>
              <a:off x="4538" y="610"/>
              <a:ext cx="417" cy="431"/>
            </a:xfrm>
            <a:prstGeom prst="ellipse">
              <a:avLst/>
            </a:prstGeom>
            <a:solidFill>
              <a:srgbClr val="EAEAEA"/>
            </a:soli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it-IT" sz="1600"/>
            </a:p>
          </p:txBody>
        </p:sp>
        <p:sp>
          <p:nvSpPr>
            <p:cNvPr id="22553" name="Oval 49"/>
            <p:cNvSpPr>
              <a:spLocks noChangeArrowheads="1"/>
            </p:cNvSpPr>
            <p:nvPr/>
          </p:nvSpPr>
          <p:spPr bwMode="auto">
            <a:xfrm>
              <a:off x="4757" y="1201"/>
              <a:ext cx="417" cy="431"/>
            </a:xfrm>
            <a:prstGeom prst="ellipse">
              <a:avLst/>
            </a:prstGeom>
            <a:solidFill>
              <a:srgbClr val="EAEAEA"/>
            </a:soli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r>
                <a:rPr lang="it-IT" sz="1600"/>
                <a:t>Sas</a:t>
              </a:r>
            </a:p>
          </p:txBody>
        </p:sp>
        <p:sp>
          <p:nvSpPr>
            <p:cNvPr id="22554" name="Oval 50"/>
            <p:cNvSpPr>
              <a:spLocks noChangeArrowheads="1"/>
            </p:cNvSpPr>
            <p:nvPr/>
          </p:nvSpPr>
          <p:spPr bwMode="auto">
            <a:xfrm>
              <a:off x="4655" y="1783"/>
              <a:ext cx="417" cy="431"/>
            </a:xfrm>
            <a:prstGeom prst="ellipse">
              <a:avLst/>
            </a:prstGeom>
            <a:solidFill>
              <a:srgbClr val="EAEAEA"/>
            </a:soli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r>
                <a:rPr lang="it-IT" sz="1600" b="1"/>
                <a:t>…</a:t>
              </a:r>
            </a:p>
          </p:txBody>
        </p:sp>
        <p:sp>
          <p:nvSpPr>
            <p:cNvPr id="22555" name="Line 51"/>
            <p:cNvSpPr>
              <a:spLocks noChangeShapeType="1"/>
            </p:cNvSpPr>
            <p:nvPr/>
          </p:nvSpPr>
          <p:spPr bwMode="auto">
            <a:xfrm flipV="1">
              <a:off x="4388" y="999"/>
              <a:ext cx="150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56" name="Line 52"/>
            <p:cNvSpPr>
              <a:spLocks noChangeShapeType="1"/>
            </p:cNvSpPr>
            <p:nvPr/>
          </p:nvSpPr>
          <p:spPr bwMode="auto">
            <a:xfrm flipV="1">
              <a:off x="4565" y="1458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57" name="Line 53"/>
            <p:cNvSpPr>
              <a:spLocks noChangeShapeType="1"/>
            </p:cNvSpPr>
            <p:nvPr/>
          </p:nvSpPr>
          <p:spPr bwMode="auto">
            <a:xfrm>
              <a:off x="4517" y="1762"/>
              <a:ext cx="123" cy="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58" name="Oval 58"/>
            <p:cNvSpPr>
              <a:spLocks noChangeArrowheads="1"/>
            </p:cNvSpPr>
            <p:nvPr/>
          </p:nvSpPr>
          <p:spPr bwMode="auto">
            <a:xfrm>
              <a:off x="3883" y="424"/>
              <a:ext cx="417" cy="431"/>
            </a:xfrm>
            <a:prstGeom prst="ellipse">
              <a:avLst/>
            </a:prstGeom>
            <a:solidFill>
              <a:srgbClr val="EAEAEA"/>
            </a:soli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r>
                <a:rPr lang="it-IT" sz="1600"/>
                <a:t>Pl/sql</a:t>
              </a:r>
            </a:p>
          </p:txBody>
        </p:sp>
        <p:sp>
          <p:nvSpPr>
            <p:cNvPr id="22559" name="Line 59"/>
            <p:cNvSpPr>
              <a:spLocks noChangeShapeType="1"/>
            </p:cNvSpPr>
            <p:nvPr/>
          </p:nvSpPr>
          <p:spPr bwMode="auto">
            <a:xfrm flipV="1">
              <a:off x="4107" y="896"/>
              <a:ext cx="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8506" name="Group 74"/>
          <p:cNvGrpSpPr>
            <a:grpSpLocks/>
          </p:cNvGrpSpPr>
          <p:nvPr/>
        </p:nvGrpSpPr>
        <p:grpSpPr bwMode="auto">
          <a:xfrm>
            <a:off x="331788" y="2916238"/>
            <a:ext cx="4348162" cy="1222375"/>
            <a:chOff x="209" y="1837"/>
            <a:chExt cx="2739" cy="770"/>
          </a:xfrm>
        </p:grpSpPr>
        <p:grpSp>
          <p:nvGrpSpPr>
            <p:cNvPr id="22543" name="Grupp 320"/>
            <p:cNvGrpSpPr>
              <a:grpSpLocks noChangeAspect="1"/>
            </p:cNvGrpSpPr>
            <p:nvPr/>
          </p:nvGrpSpPr>
          <p:grpSpPr bwMode="auto">
            <a:xfrm>
              <a:off x="257" y="1837"/>
              <a:ext cx="563" cy="254"/>
              <a:chOff x="1691680" y="1412776"/>
              <a:chExt cx="1656184" cy="720080"/>
            </a:xfrm>
          </p:grpSpPr>
          <p:sp>
            <p:nvSpPr>
              <p:cNvPr id="2" name="Rektangel 108"/>
              <p:cNvSpPr/>
              <p:nvPr/>
            </p:nvSpPr>
            <p:spPr>
              <a:xfrm>
                <a:off x="1691680" y="1557358"/>
                <a:ext cx="1656184" cy="575498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" name="Rektangel 109"/>
              <p:cNvSpPr/>
              <p:nvPr/>
            </p:nvSpPr>
            <p:spPr>
              <a:xfrm>
                <a:off x="1835823" y="1412776"/>
                <a:ext cx="358889" cy="144582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" name="Rektangel 110"/>
              <p:cNvSpPr/>
              <p:nvPr/>
            </p:nvSpPr>
            <p:spPr>
              <a:xfrm>
                <a:off x="2341798" y="1412776"/>
                <a:ext cx="355948" cy="144582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" name="Rektangel 111"/>
              <p:cNvSpPr/>
              <p:nvPr/>
            </p:nvSpPr>
            <p:spPr>
              <a:xfrm>
                <a:off x="2844832" y="1412776"/>
                <a:ext cx="358889" cy="144582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2544" name="Text Box 67"/>
            <p:cNvSpPr txBox="1">
              <a:spLocks noChangeArrowheads="1"/>
            </p:cNvSpPr>
            <p:nvPr/>
          </p:nvSpPr>
          <p:spPr bwMode="auto">
            <a:xfrm>
              <a:off x="209" y="1876"/>
              <a:ext cx="2739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>
                  <a:solidFill>
                    <a:srgbClr val="505150"/>
                  </a:solidFill>
                </a:rPr>
                <a:t>               </a:t>
              </a:r>
              <a:r>
                <a:rPr lang="it-IT" b="1">
                  <a:solidFill>
                    <a:srgbClr val="505150"/>
                  </a:solidFill>
                </a:rPr>
                <a:t>Service implementation</a:t>
              </a:r>
            </a:p>
            <a:p>
              <a:endParaRPr lang="it-IT" sz="400">
                <a:solidFill>
                  <a:srgbClr val="505150"/>
                </a:solidFill>
              </a:endParaRPr>
            </a:p>
            <a:p>
              <a:r>
                <a:rPr lang="en-GB" sz="1600">
                  <a:solidFill>
                    <a:srgbClr val="505150"/>
                  </a:solidFill>
                </a:rPr>
                <a:t>Definition of a service at a </a:t>
              </a:r>
              <a:r>
                <a:rPr lang="en-GB" sz="1600" b="1">
                  <a:solidFill>
                    <a:srgbClr val="FF6600"/>
                  </a:solidFill>
                </a:rPr>
                <a:t>physical level</a:t>
              </a:r>
              <a:r>
                <a:rPr lang="en-GB" sz="1600">
                  <a:solidFill>
                    <a:srgbClr val="505150"/>
                  </a:solidFill>
                </a:rPr>
                <a:t>. </a:t>
              </a:r>
            </a:p>
            <a:p>
              <a:r>
                <a:rPr lang="en-GB" sz="1600">
                  <a:solidFill>
                    <a:srgbClr val="505150"/>
                  </a:solidFill>
                </a:rPr>
                <a:t>A service definition can have one or more implementations </a:t>
              </a:r>
              <a:endParaRPr lang="it-IT" sz="1600">
                <a:solidFill>
                  <a:srgbClr val="505150"/>
                </a:solidFill>
              </a:endParaRPr>
            </a:p>
          </p:txBody>
        </p:sp>
      </p:grpSp>
      <p:pic>
        <p:nvPicPr>
          <p:cNvPr id="18501" name="Picture 69" descr="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1225" y="1771650"/>
            <a:ext cx="2921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03" name="Picture 71" descr="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3288" y="1771650"/>
            <a:ext cx="2921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371475" y="4786313"/>
            <a:ext cx="6729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it-IT" sz="1600" b="1">
                <a:solidFill>
                  <a:srgbClr val="505150"/>
                </a:solidFill>
              </a:rPr>
              <a:t>Configure</a:t>
            </a:r>
            <a:r>
              <a:rPr lang="it-IT" sz="1600">
                <a:solidFill>
                  <a:srgbClr val="505150"/>
                </a:solidFill>
              </a:rPr>
              <a:t>: bind each service with one of its available</a:t>
            </a:r>
            <a:r>
              <a:rPr lang="it-IT" sz="1600">
                <a:solidFill>
                  <a:srgbClr val="FF6600"/>
                </a:solidFill>
              </a:rPr>
              <a:t> </a:t>
            </a:r>
            <a:r>
              <a:rPr lang="it-IT" sz="1600" b="1">
                <a:solidFill>
                  <a:srgbClr val="FF6600"/>
                </a:solidFill>
              </a:rPr>
              <a:t>implementations</a:t>
            </a:r>
            <a:r>
              <a:rPr lang="it-IT"/>
              <a:t> </a:t>
            </a:r>
          </a:p>
        </p:txBody>
      </p:sp>
      <p:grpSp>
        <p:nvGrpSpPr>
          <p:cNvPr id="18510" name="Group 78"/>
          <p:cNvGrpSpPr>
            <a:grpSpLocks/>
          </p:cNvGrpSpPr>
          <p:nvPr/>
        </p:nvGrpSpPr>
        <p:grpSpPr bwMode="auto">
          <a:xfrm>
            <a:off x="6862763" y="5548313"/>
            <a:ext cx="1404937" cy="455612"/>
            <a:chOff x="4425" y="3447"/>
            <a:chExt cx="885" cy="287"/>
          </a:xfrm>
        </p:grpSpPr>
        <p:pic>
          <p:nvPicPr>
            <p:cNvPr id="22541" name="Picture 76" descr="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25" y="3447"/>
              <a:ext cx="28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2" name="Text Box 77"/>
            <p:cNvSpPr txBox="1">
              <a:spLocks noChangeArrowheads="1"/>
            </p:cNvSpPr>
            <p:nvPr/>
          </p:nvSpPr>
          <p:spPr bwMode="auto">
            <a:xfrm>
              <a:off x="4704" y="3489"/>
              <a:ext cx="6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it-IT" sz="1600" b="1">
                  <a:solidFill>
                    <a:srgbClr val="505150"/>
                  </a:solidFill>
                </a:rPr>
                <a:t>Execute</a:t>
              </a:r>
            </a:p>
          </p:txBody>
        </p:sp>
      </p:grpSp>
      <p:sp>
        <p:nvSpPr>
          <p:cNvPr id="58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4692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CORE, </a:t>
            </a:r>
            <a:r>
              <a:rPr lang="it-IT" sz="1000" dirty="0" smtClean="0">
                <a:solidFill>
                  <a:srgbClr val="7F7F7F"/>
                </a:solidFill>
              </a:rPr>
              <a:t>Marco </a:t>
            </a:r>
            <a:r>
              <a:rPr lang="it-IT" sz="1000" dirty="0" err="1" smtClean="0">
                <a:solidFill>
                  <a:srgbClr val="7F7F7F"/>
                </a:solidFill>
              </a:rPr>
              <a:t>Silipo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Geneva, 15-17 April </a:t>
            </a:r>
            <a:r>
              <a:rPr lang="it-IT" sz="1000" dirty="0">
                <a:solidFill>
                  <a:srgbClr val="7F7F7F"/>
                </a:solidFill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-0.71944 0.1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5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6" name="Picture 13" descr="ser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2767013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77" name="Group 55"/>
          <p:cNvGrpSpPr>
            <a:grpSpLocks/>
          </p:cNvGrpSpPr>
          <p:nvPr/>
        </p:nvGrpSpPr>
        <p:grpSpPr bwMode="auto">
          <a:xfrm>
            <a:off x="430213" y="3373438"/>
            <a:ext cx="7523162" cy="1003300"/>
            <a:chOff x="595" y="2857"/>
            <a:chExt cx="4739" cy="632"/>
          </a:xfrm>
        </p:grpSpPr>
        <p:sp>
          <p:nvSpPr>
            <p:cNvPr id="24619" name="AutoShape 54"/>
            <p:cNvSpPr>
              <a:spLocks noChangeArrowheads="1"/>
            </p:cNvSpPr>
            <p:nvPr/>
          </p:nvSpPr>
          <p:spPr bwMode="auto">
            <a:xfrm>
              <a:off x="595" y="2857"/>
              <a:ext cx="4739" cy="632"/>
            </a:xfrm>
            <a:prstGeom prst="roundRect">
              <a:avLst>
                <a:gd name="adj" fmla="val 16667"/>
              </a:avLst>
            </a:prstGeom>
            <a:pattFill prst="pct50">
              <a:fgClr>
                <a:srgbClr val="FF9933"/>
              </a:fgClr>
              <a:bgClr>
                <a:schemeClr val="bg1"/>
              </a:bgClr>
            </a:pattFill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620" name="Oval 20"/>
            <p:cNvSpPr>
              <a:spLocks noChangeArrowheads="1"/>
            </p:cNvSpPr>
            <p:nvPr/>
          </p:nvSpPr>
          <p:spPr bwMode="auto">
            <a:xfrm>
              <a:off x="2201" y="2961"/>
              <a:ext cx="417" cy="431"/>
            </a:xfrm>
            <a:prstGeom prst="ellipse">
              <a:avLst/>
            </a:prstGeom>
            <a:solidFill>
              <a:srgbClr val="EAEAEA"/>
            </a:soli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600"/>
                <a:t>R</a:t>
              </a:r>
            </a:p>
          </p:txBody>
        </p:sp>
        <p:sp>
          <p:nvSpPr>
            <p:cNvPr id="24621" name="Oval 21"/>
            <p:cNvSpPr>
              <a:spLocks noChangeArrowheads="1"/>
            </p:cNvSpPr>
            <p:nvPr/>
          </p:nvSpPr>
          <p:spPr bwMode="auto">
            <a:xfrm>
              <a:off x="1479" y="2961"/>
              <a:ext cx="417" cy="431"/>
            </a:xfrm>
            <a:prstGeom prst="ellipse">
              <a:avLst/>
            </a:prstGeom>
            <a:solidFill>
              <a:srgbClr val="EAEAEA"/>
            </a:soli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600"/>
                <a:t>Sas</a:t>
              </a:r>
            </a:p>
          </p:txBody>
        </p:sp>
        <p:sp>
          <p:nvSpPr>
            <p:cNvPr id="24622" name="Oval 26"/>
            <p:cNvSpPr>
              <a:spLocks noChangeArrowheads="1"/>
            </p:cNvSpPr>
            <p:nvPr/>
          </p:nvSpPr>
          <p:spPr bwMode="auto">
            <a:xfrm>
              <a:off x="757" y="2961"/>
              <a:ext cx="417" cy="431"/>
            </a:xfrm>
            <a:prstGeom prst="ellipse">
              <a:avLst/>
            </a:prstGeom>
            <a:solidFill>
              <a:srgbClr val="EAEAEA"/>
            </a:soli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600"/>
                <a:t>Pl/sql</a:t>
              </a:r>
            </a:p>
          </p:txBody>
        </p:sp>
        <p:sp>
          <p:nvSpPr>
            <p:cNvPr id="24623" name="Oval 28"/>
            <p:cNvSpPr>
              <a:spLocks noChangeArrowheads="1"/>
            </p:cNvSpPr>
            <p:nvPr/>
          </p:nvSpPr>
          <p:spPr bwMode="auto">
            <a:xfrm>
              <a:off x="2924" y="2961"/>
              <a:ext cx="417" cy="431"/>
            </a:xfrm>
            <a:prstGeom prst="ellipse">
              <a:avLst/>
            </a:prstGeom>
            <a:solidFill>
              <a:srgbClr val="EAEAEA"/>
            </a:soli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600"/>
                <a:t>Java</a:t>
              </a:r>
            </a:p>
          </p:txBody>
        </p:sp>
        <p:sp>
          <p:nvSpPr>
            <p:cNvPr id="24624" name="Oval 29"/>
            <p:cNvSpPr>
              <a:spLocks noChangeArrowheads="1"/>
            </p:cNvSpPr>
            <p:nvPr/>
          </p:nvSpPr>
          <p:spPr bwMode="auto">
            <a:xfrm>
              <a:off x="3646" y="2961"/>
              <a:ext cx="417" cy="431"/>
            </a:xfrm>
            <a:prstGeom prst="ellipse">
              <a:avLst/>
            </a:prstGeom>
            <a:solidFill>
              <a:srgbClr val="EAEAEA"/>
            </a:solidFill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600"/>
                <a:t>Shell</a:t>
              </a:r>
            </a:p>
          </p:txBody>
        </p:sp>
        <p:grpSp>
          <p:nvGrpSpPr>
            <p:cNvPr id="24625" name="Group 53"/>
            <p:cNvGrpSpPr>
              <a:grpSpLocks/>
            </p:cNvGrpSpPr>
            <p:nvPr/>
          </p:nvGrpSpPr>
          <p:grpSpPr bwMode="auto">
            <a:xfrm>
              <a:off x="4229" y="2966"/>
              <a:ext cx="961" cy="365"/>
              <a:chOff x="4217" y="2912"/>
              <a:chExt cx="961" cy="365"/>
            </a:xfrm>
          </p:grpSpPr>
          <p:pic>
            <p:nvPicPr>
              <p:cNvPr id="24626" name="Picture 8" descr="coreLogo70_ol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217" y="2996"/>
                <a:ext cx="23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27" name="CasellaDiTesto 2"/>
              <p:cNvSpPr txBox="1">
                <a:spLocks noChangeArrowheads="1"/>
              </p:cNvSpPr>
              <p:nvPr/>
            </p:nvSpPr>
            <p:spPr bwMode="auto">
              <a:xfrm>
                <a:off x="4462" y="2912"/>
                <a:ext cx="71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it-IT" sz="2400">
                    <a:solidFill>
                      <a:srgbClr val="505150"/>
                    </a:solidFill>
                  </a:rPr>
                  <a:t>CORE</a:t>
                </a:r>
              </a:p>
              <a:p>
                <a:pPr>
                  <a:lnSpc>
                    <a:spcPct val="50000"/>
                  </a:lnSpc>
                </a:pPr>
                <a:r>
                  <a:rPr lang="it-IT" sz="1600">
                    <a:solidFill>
                      <a:srgbClr val="505150"/>
                    </a:solidFill>
                  </a:rPr>
                  <a:t>tools</a:t>
                </a:r>
              </a:p>
            </p:txBody>
          </p:sp>
        </p:grpSp>
      </p:grpSp>
      <p:sp>
        <p:nvSpPr>
          <p:cNvPr id="24579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CORE architecture</a:t>
            </a:r>
          </a:p>
        </p:txBody>
      </p:sp>
      <p:pic>
        <p:nvPicPr>
          <p:cNvPr id="24580" name="Picture 8" descr="coreLogo70_o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338" y="641350"/>
            <a:ext cx="369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cli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850" y="1047750"/>
            <a:ext cx="13335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9" descr="cli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9525" y="1047750"/>
            <a:ext cx="13335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0" descr="cli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4825" y="1047750"/>
            <a:ext cx="13335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1" descr="cli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1225" y="1047750"/>
            <a:ext cx="13335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AutoShape 12"/>
          <p:cNvSpPr>
            <a:spLocks noChangeArrowheads="1"/>
          </p:cNvSpPr>
          <p:nvPr/>
        </p:nvSpPr>
        <p:spPr bwMode="auto">
          <a:xfrm>
            <a:off x="458788" y="2171700"/>
            <a:ext cx="7537450" cy="838200"/>
          </a:xfrm>
          <a:prstGeom prst="roundRect">
            <a:avLst>
              <a:gd name="adj" fmla="val 16667"/>
            </a:avLst>
          </a:prstGeom>
          <a:pattFill prst="pct5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4587" name="Group 56"/>
          <p:cNvGrpSpPr>
            <a:grpSpLocks/>
          </p:cNvGrpSpPr>
          <p:nvPr/>
        </p:nvGrpSpPr>
        <p:grpSpPr bwMode="auto">
          <a:xfrm>
            <a:off x="6132513" y="2286000"/>
            <a:ext cx="1525587" cy="579438"/>
            <a:chOff x="3869" y="2046"/>
            <a:chExt cx="961" cy="365"/>
          </a:xfrm>
        </p:grpSpPr>
        <p:pic>
          <p:nvPicPr>
            <p:cNvPr id="24617" name="Picture 8" descr="coreLogo70_ol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69" y="2130"/>
              <a:ext cx="2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18" name="CasellaDiTesto 2"/>
            <p:cNvSpPr txBox="1">
              <a:spLocks noChangeArrowheads="1"/>
            </p:cNvSpPr>
            <p:nvPr/>
          </p:nvSpPr>
          <p:spPr bwMode="auto">
            <a:xfrm>
              <a:off x="4114" y="2046"/>
              <a:ext cx="7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400">
                  <a:solidFill>
                    <a:srgbClr val="505150"/>
                  </a:solidFill>
                </a:rPr>
                <a:t>CORE</a:t>
              </a:r>
            </a:p>
            <a:p>
              <a:pPr>
                <a:lnSpc>
                  <a:spcPct val="50000"/>
                </a:lnSpc>
              </a:pPr>
              <a:r>
                <a:rPr lang="it-IT" sz="1600">
                  <a:solidFill>
                    <a:srgbClr val="505150"/>
                  </a:solidFill>
                </a:rPr>
                <a:t>engine</a:t>
              </a:r>
            </a:p>
          </p:txBody>
        </p:sp>
      </p:grpSp>
      <p:grpSp>
        <p:nvGrpSpPr>
          <p:cNvPr id="24588" name="Group 31"/>
          <p:cNvGrpSpPr>
            <a:grpSpLocks/>
          </p:cNvGrpSpPr>
          <p:nvPr/>
        </p:nvGrpSpPr>
        <p:grpSpPr bwMode="auto">
          <a:xfrm>
            <a:off x="877888" y="2266950"/>
            <a:ext cx="4894262" cy="579438"/>
            <a:chOff x="921" y="3270"/>
            <a:chExt cx="3083" cy="365"/>
          </a:xfrm>
        </p:grpSpPr>
        <p:grpSp>
          <p:nvGrpSpPr>
            <p:cNvPr id="24600" name="Grupp 320"/>
            <p:cNvGrpSpPr>
              <a:grpSpLocks noChangeAspect="1"/>
            </p:cNvGrpSpPr>
            <p:nvPr/>
          </p:nvGrpSpPr>
          <p:grpSpPr bwMode="auto">
            <a:xfrm>
              <a:off x="921" y="3270"/>
              <a:ext cx="809" cy="365"/>
              <a:chOff x="1691680" y="1412776"/>
              <a:chExt cx="1656184" cy="720080"/>
            </a:xfrm>
          </p:grpSpPr>
          <p:sp>
            <p:nvSpPr>
              <p:cNvPr id="2" name="Rektangel 108"/>
              <p:cNvSpPr/>
              <p:nvPr/>
            </p:nvSpPr>
            <p:spPr>
              <a:xfrm>
                <a:off x="1691680" y="1556792"/>
                <a:ext cx="1656184" cy="576064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" name="Rektangel 109"/>
              <p:cNvSpPr/>
              <p:nvPr/>
            </p:nvSpPr>
            <p:spPr>
              <a:xfrm>
                <a:off x="1834984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" name="Rektangel 110"/>
              <p:cNvSpPr/>
              <p:nvPr/>
            </p:nvSpPr>
            <p:spPr>
              <a:xfrm>
                <a:off x="2340642" y="1412776"/>
                <a:ext cx="358261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" name="Rektangel 111"/>
              <p:cNvSpPr/>
              <p:nvPr/>
            </p:nvSpPr>
            <p:spPr>
              <a:xfrm>
                <a:off x="2844253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24601" name="Grupp 321"/>
            <p:cNvGrpSpPr>
              <a:grpSpLocks noChangeAspect="1"/>
            </p:cNvGrpSpPr>
            <p:nvPr/>
          </p:nvGrpSpPr>
          <p:grpSpPr bwMode="auto">
            <a:xfrm>
              <a:off x="2058" y="3270"/>
              <a:ext cx="809" cy="365"/>
              <a:chOff x="1691680" y="1412776"/>
              <a:chExt cx="1656184" cy="720080"/>
            </a:xfrm>
          </p:grpSpPr>
          <p:sp>
            <p:nvSpPr>
              <p:cNvPr id="10" name="Rektangel 104"/>
              <p:cNvSpPr/>
              <p:nvPr/>
            </p:nvSpPr>
            <p:spPr>
              <a:xfrm>
                <a:off x="1691680" y="1556792"/>
                <a:ext cx="1656185" cy="576064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" name="Rektangel 105"/>
              <p:cNvSpPr/>
              <p:nvPr/>
            </p:nvSpPr>
            <p:spPr>
              <a:xfrm>
                <a:off x="1834984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" name="Rektangel 106"/>
              <p:cNvSpPr/>
              <p:nvPr/>
            </p:nvSpPr>
            <p:spPr>
              <a:xfrm>
                <a:off x="2340643" y="1412776"/>
                <a:ext cx="358259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3" name="Rektangel 107"/>
              <p:cNvSpPr/>
              <p:nvPr/>
            </p:nvSpPr>
            <p:spPr>
              <a:xfrm>
                <a:off x="2844254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24602" name="Grupp 331"/>
            <p:cNvGrpSpPr>
              <a:grpSpLocks noChangeAspect="1"/>
            </p:cNvGrpSpPr>
            <p:nvPr/>
          </p:nvGrpSpPr>
          <p:grpSpPr bwMode="auto">
            <a:xfrm>
              <a:off x="3195" y="3270"/>
              <a:ext cx="809" cy="365"/>
              <a:chOff x="1691680" y="1412776"/>
              <a:chExt cx="1656184" cy="720080"/>
            </a:xfrm>
          </p:grpSpPr>
          <p:sp>
            <p:nvSpPr>
              <p:cNvPr id="18" name="Rektangel 93"/>
              <p:cNvSpPr/>
              <p:nvPr/>
            </p:nvSpPr>
            <p:spPr>
              <a:xfrm>
                <a:off x="1691680" y="1556792"/>
                <a:ext cx="1656184" cy="576064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9" name="Rektangel 94"/>
              <p:cNvSpPr/>
              <p:nvPr/>
            </p:nvSpPr>
            <p:spPr>
              <a:xfrm>
                <a:off x="1834984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0" name="Rektangel 97"/>
              <p:cNvSpPr/>
              <p:nvPr/>
            </p:nvSpPr>
            <p:spPr>
              <a:xfrm>
                <a:off x="2340642" y="1412776"/>
                <a:ext cx="358261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1" name="Rektangel 99"/>
              <p:cNvSpPr/>
              <p:nvPr/>
            </p:nvSpPr>
            <p:spPr>
              <a:xfrm>
                <a:off x="2844253" y="1412776"/>
                <a:ext cx="360307" cy="14401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20441" tIns="25337" rIns="469767" bIns="25337" spcCol="1270" anchor="ctr"/>
              <a:lstStyle/>
              <a:p>
                <a:pPr algn="ctr" defTabSz="8445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4603" name="AutoShape 47"/>
            <p:cNvSpPr>
              <a:spLocks noChangeArrowheads="1"/>
            </p:cNvSpPr>
            <p:nvPr/>
          </p:nvSpPr>
          <p:spPr bwMode="auto">
            <a:xfrm>
              <a:off x="1760" y="3453"/>
              <a:ext cx="268" cy="108"/>
            </a:xfrm>
            <a:prstGeom prst="rightArrow">
              <a:avLst>
                <a:gd name="adj1" fmla="val 50000"/>
                <a:gd name="adj2" fmla="val 62037"/>
              </a:avLst>
            </a:prstGeom>
            <a:solidFill>
              <a:srgbClr val="FF660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604" name="AutoShape 48"/>
            <p:cNvSpPr>
              <a:spLocks noChangeArrowheads="1"/>
            </p:cNvSpPr>
            <p:nvPr/>
          </p:nvSpPr>
          <p:spPr bwMode="auto">
            <a:xfrm>
              <a:off x="2897" y="3453"/>
              <a:ext cx="268" cy="108"/>
            </a:xfrm>
            <a:prstGeom prst="rightArrow">
              <a:avLst>
                <a:gd name="adj1" fmla="val 50000"/>
                <a:gd name="adj2" fmla="val 62037"/>
              </a:avLst>
            </a:prstGeom>
            <a:solidFill>
              <a:srgbClr val="FF6600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4589" name="Group 58"/>
          <p:cNvGrpSpPr>
            <a:grpSpLocks/>
          </p:cNvGrpSpPr>
          <p:nvPr/>
        </p:nvGrpSpPr>
        <p:grpSpPr bwMode="auto">
          <a:xfrm>
            <a:off x="1395413" y="2482850"/>
            <a:ext cx="3865562" cy="246063"/>
            <a:chOff x="1250" y="3417"/>
            <a:chExt cx="2435" cy="155"/>
          </a:xfrm>
        </p:grpSpPr>
        <p:pic>
          <p:nvPicPr>
            <p:cNvPr id="24597" name="Picture 5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87" y="3417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8" name="Picture 6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50" y="3417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9" name="Picture 6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28" y="3417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90" name="Line 64"/>
          <p:cNvSpPr>
            <a:spLocks noChangeShapeType="1"/>
          </p:cNvSpPr>
          <p:nvPr/>
        </p:nvSpPr>
        <p:spPr bwMode="auto">
          <a:xfrm flipH="1">
            <a:off x="1066800" y="2789238"/>
            <a:ext cx="419100" cy="89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91" name="Line 65"/>
          <p:cNvSpPr>
            <a:spLocks noChangeShapeType="1"/>
          </p:cNvSpPr>
          <p:nvPr/>
        </p:nvSpPr>
        <p:spPr bwMode="auto">
          <a:xfrm flipH="1">
            <a:off x="3321050" y="2728913"/>
            <a:ext cx="0" cy="89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92" name="Line 66"/>
          <p:cNvSpPr>
            <a:spLocks noChangeShapeType="1"/>
          </p:cNvSpPr>
          <p:nvPr/>
        </p:nvSpPr>
        <p:spPr bwMode="auto">
          <a:xfrm flipH="1">
            <a:off x="4487863" y="2728913"/>
            <a:ext cx="523875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93" name="Line 67"/>
          <p:cNvSpPr>
            <a:spLocks noChangeShapeType="1"/>
          </p:cNvSpPr>
          <p:nvPr/>
        </p:nvSpPr>
        <p:spPr bwMode="auto">
          <a:xfrm>
            <a:off x="1395413" y="1711325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94" name="Line 68"/>
          <p:cNvSpPr>
            <a:spLocks noChangeShapeType="1"/>
          </p:cNvSpPr>
          <p:nvPr/>
        </p:nvSpPr>
        <p:spPr bwMode="auto">
          <a:xfrm>
            <a:off x="3200400" y="1711325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95" name="Line 69"/>
          <p:cNvSpPr>
            <a:spLocks noChangeShapeType="1"/>
          </p:cNvSpPr>
          <p:nvPr/>
        </p:nvSpPr>
        <p:spPr bwMode="auto">
          <a:xfrm>
            <a:off x="5006975" y="1711325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96" name="Text Box 75"/>
          <p:cNvSpPr txBox="1">
            <a:spLocks noChangeArrowheads="1"/>
          </p:cNvSpPr>
          <p:nvPr/>
        </p:nvSpPr>
        <p:spPr bwMode="auto">
          <a:xfrm>
            <a:off x="515938" y="4570413"/>
            <a:ext cx="3602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it-IT" sz="1600" dirty="0">
                <a:solidFill>
                  <a:srgbClr val="505150"/>
                </a:solidFill>
              </a:rPr>
              <a:t>CORE </a:t>
            </a:r>
            <a:r>
              <a:rPr lang="it-IT" sz="1600" dirty="0" err="1">
                <a:solidFill>
                  <a:srgbClr val="505150"/>
                </a:solidFill>
              </a:rPr>
              <a:t>is</a:t>
            </a:r>
            <a:r>
              <a:rPr lang="it-IT" sz="1600" dirty="0">
                <a:solidFill>
                  <a:srgbClr val="505150"/>
                </a:solidFill>
              </a:rPr>
              <a:t> a </a:t>
            </a:r>
            <a:r>
              <a:rPr lang="it-IT" sz="1600" b="1" dirty="0">
                <a:solidFill>
                  <a:srgbClr val="FF6600"/>
                </a:solidFill>
              </a:rPr>
              <a:t>Java web </a:t>
            </a:r>
            <a:r>
              <a:rPr lang="it-IT" sz="1600" b="1" dirty="0" err="1">
                <a:solidFill>
                  <a:srgbClr val="FF6600"/>
                </a:solidFill>
              </a:rPr>
              <a:t>application</a:t>
            </a:r>
            <a:endParaRPr lang="it-IT" sz="1600" b="1" dirty="0">
              <a:solidFill>
                <a:srgbClr val="FF6600"/>
              </a:solidFill>
            </a:endParaRPr>
          </a:p>
        </p:txBody>
      </p:sp>
      <p:sp>
        <p:nvSpPr>
          <p:cNvPr id="24629" name="Text Box 75"/>
          <p:cNvSpPr txBox="1">
            <a:spLocks noChangeArrowheads="1"/>
          </p:cNvSpPr>
          <p:nvPr/>
        </p:nvSpPr>
        <p:spPr bwMode="auto">
          <a:xfrm>
            <a:off x="4718050" y="4665663"/>
            <a:ext cx="3378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ct val="120000"/>
              </a:lnSpc>
            </a:pPr>
            <a:r>
              <a:rPr lang="it-IT" sz="1600">
                <a:solidFill>
                  <a:srgbClr val="505150"/>
                </a:solidFill>
              </a:rPr>
              <a:t> i) implements a workflow engine</a:t>
            </a:r>
          </a:p>
          <a:p>
            <a:pPr defTabSz="914400">
              <a:lnSpc>
                <a:spcPct val="120000"/>
              </a:lnSpc>
            </a:pPr>
            <a:r>
              <a:rPr lang="it-IT" sz="1600">
                <a:solidFill>
                  <a:srgbClr val="505150"/>
                </a:solidFill>
              </a:rPr>
              <a:t> ii) stores process executions </a:t>
            </a:r>
          </a:p>
          <a:p>
            <a:pPr defTabSz="914400">
              <a:lnSpc>
                <a:spcPct val="120000"/>
              </a:lnSpc>
            </a:pPr>
            <a:r>
              <a:rPr lang="it-IT" sz="1600">
                <a:solidFill>
                  <a:srgbClr val="505150"/>
                </a:solidFill>
              </a:rPr>
              <a:t> iii) allows editing tool scripts</a:t>
            </a:r>
          </a:p>
          <a:p>
            <a:pPr defTabSz="914400">
              <a:lnSpc>
                <a:spcPct val="120000"/>
              </a:lnSpc>
            </a:pPr>
            <a:r>
              <a:rPr lang="it-IT" sz="1600">
                <a:solidFill>
                  <a:srgbClr val="505150"/>
                </a:solidFill>
              </a:rPr>
              <a:t> iv) displays runtime logs</a:t>
            </a:r>
          </a:p>
        </p:txBody>
      </p:sp>
      <p:pic>
        <p:nvPicPr>
          <p:cNvPr id="2463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1713" y="4935538"/>
            <a:ext cx="2141537" cy="11922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4631" name="AutoShape 55"/>
          <p:cNvSpPr>
            <a:spLocks/>
          </p:cNvSpPr>
          <p:nvPr/>
        </p:nvSpPr>
        <p:spPr bwMode="auto">
          <a:xfrm>
            <a:off x="4554538" y="4732338"/>
            <a:ext cx="220662" cy="1230312"/>
          </a:xfrm>
          <a:prstGeom prst="leftBrace">
            <a:avLst>
              <a:gd name="adj1" fmla="val 46463"/>
              <a:gd name="adj2" fmla="val 50000"/>
            </a:avLst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6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4692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CORE, </a:t>
            </a:r>
            <a:r>
              <a:rPr lang="it-IT" sz="1000" dirty="0" smtClean="0">
                <a:solidFill>
                  <a:srgbClr val="7F7F7F"/>
                </a:solidFill>
              </a:rPr>
              <a:t>Marco </a:t>
            </a:r>
            <a:r>
              <a:rPr lang="it-IT" sz="1000" dirty="0" err="1" smtClean="0">
                <a:solidFill>
                  <a:srgbClr val="7F7F7F"/>
                </a:solidFill>
              </a:rPr>
              <a:t>Silipo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Geneva, 15-17 April </a:t>
            </a:r>
            <a:r>
              <a:rPr lang="it-IT" sz="1000" dirty="0">
                <a:solidFill>
                  <a:srgbClr val="7F7F7F"/>
                </a:solidFill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325" y="6350000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789543" y="620688"/>
            <a:ext cx="7848872" cy="1461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GB" sz="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COmmon</a:t>
            </a:r>
            <a:r>
              <a:rPr lang="en-GB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GB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Reference </a:t>
            </a:r>
            <a:r>
              <a:rPr lang="en-GB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Environment</a:t>
            </a:r>
          </a:p>
          <a:p>
            <a:r>
              <a:rPr lang="en-GB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</a:t>
            </a:r>
            <a:r>
              <a:rPr lang="en-GB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			  </a:t>
            </a:r>
            <a:r>
              <a:rPr lang="en-GB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GB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demo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348880"/>
            <a:ext cx="28575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G:\projects\Core\web\img\coreLogo70_n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13" y="54868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4692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CORE, </a:t>
            </a:r>
            <a:r>
              <a:rPr lang="it-IT" sz="1000" dirty="0" smtClean="0">
                <a:solidFill>
                  <a:srgbClr val="7F7F7F"/>
                </a:solidFill>
              </a:rPr>
              <a:t>Marco </a:t>
            </a:r>
            <a:r>
              <a:rPr lang="it-IT" sz="1000" dirty="0" err="1" smtClean="0">
                <a:solidFill>
                  <a:srgbClr val="7F7F7F"/>
                </a:solidFill>
              </a:rPr>
              <a:t>Silipo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Geneva, 15-17 April </a:t>
            </a:r>
            <a:r>
              <a:rPr lang="it-IT" sz="1000" dirty="0">
                <a:solidFill>
                  <a:srgbClr val="7F7F7F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867588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CORE</a:t>
            </a:r>
          </a:p>
          <a:p>
            <a:pPr>
              <a:lnSpc>
                <a:spcPct val="50000"/>
              </a:lnSpc>
            </a:pPr>
            <a:r>
              <a:rPr lang="it-IT" sz="1600">
                <a:solidFill>
                  <a:srgbClr val="505150"/>
                </a:solidFill>
              </a:rPr>
              <a:t>tools</a:t>
            </a:r>
          </a:p>
        </p:txBody>
      </p:sp>
      <p:pic>
        <p:nvPicPr>
          <p:cNvPr id="26627" name="Picture 8" descr="coreLogo70_o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38" y="641350"/>
            <a:ext cx="369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CoreToo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306513"/>
            <a:ext cx="6780213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4143375" y="4305300"/>
            <a:ext cx="3217863" cy="1339850"/>
            <a:chOff x="2820" y="2724"/>
            <a:chExt cx="2027" cy="844"/>
          </a:xfrm>
        </p:grpSpPr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2820" y="2724"/>
              <a:ext cx="2027" cy="844"/>
            </a:xfrm>
            <a:prstGeom prst="roundRect">
              <a:avLst>
                <a:gd name="adj" fmla="val 16667"/>
              </a:avLst>
            </a:prstGeom>
            <a:pattFill prst="pct50">
              <a:fgClr>
                <a:srgbClr val="99CCFF"/>
              </a:fgClr>
              <a:bgClr>
                <a:schemeClr val="bg1"/>
              </a:bgClr>
            </a:pattFill>
            <a:ln w="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2820" y="2794"/>
              <a:ext cx="193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/>
              <a:r>
                <a:rPr lang="it-IT" sz="1600">
                  <a:solidFill>
                    <a:srgbClr val="505150"/>
                  </a:solidFill>
                </a:rPr>
                <a:t>CORE allows editing tool scripts (R, Sas, Pl/sql, shell) stored on the server, through an editing panel</a:t>
              </a:r>
            </a:p>
          </p:txBody>
        </p:sp>
      </p:grpSp>
      <p:sp>
        <p:nvSpPr>
          <p:cNvPr id="9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4692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CORE, </a:t>
            </a:r>
            <a:r>
              <a:rPr lang="it-IT" sz="1000" dirty="0" smtClean="0">
                <a:solidFill>
                  <a:srgbClr val="7F7F7F"/>
                </a:solidFill>
              </a:rPr>
              <a:t>Marco </a:t>
            </a:r>
            <a:r>
              <a:rPr lang="it-IT" sz="1000" dirty="0" err="1" smtClean="0">
                <a:solidFill>
                  <a:srgbClr val="7F7F7F"/>
                </a:solidFill>
              </a:rPr>
              <a:t>Silipo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Geneva, 15-17 April </a:t>
            </a:r>
            <a:r>
              <a:rPr lang="it-IT" sz="1000" dirty="0">
                <a:solidFill>
                  <a:srgbClr val="7F7F7F"/>
                </a:solidFill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356</Words>
  <Application>Microsoft Office PowerPoint</Application>
  <PresentationFormat>Presentazione su schermo (4:3)</PresentationFormat>
  <Paragraphs>92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copertina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Marco MS. Slipo</cp:lastModifiedBy>
  <cp:revision>242</cp:revision>
  <dcterms:created xsi:type="dcterms:W3CDTF">2012-12-11T11:00:35Z</dcterms:created>
  <dcterms:modified xsi:type="dcterms:W3CDTF">2015-04-14T13:57:57Z</dcterms:modified>
</cp:coreProperties>
</file>