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95" r:id="rId3"/>
    <p:sldMasterId id="2147483707" r:id="rId4"/>
  </p:sldMasterIdLst>
  <p:notesMasterIdLst>
    <p:notesMasterId r:id="rId16"/>
  </p:notesMasterIdLst>
  <p:sldIdLst>
    <p:sldId id="256" r:id="rId5"/>
    <p:sldId id="345" r:id="rId6"/>
    <p:sldId id="392" r:id="rId7"/>
    <p:sldId id="397" r:id="rId8"/>
    <p:sldId id="384" r:id="rId9"/>
    <p:sldId id="317" r:id="rId10"/>
    <p:sldId id="334" r:id="rId11"/>
    <p:sldId id="359" r:id="rId12"/>
    <p:sldId id="368" r:id="rId13"/>
    <p:sldId id="399" r:id="rId14"/>
    <p:sldId id="400" r:id="rId15"/>
  </p:sldIdLst>
  <p:sldSz cx="9144000" cy="6858000" type="screen4x3"/>
  <p:notesSz cx="6858000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2280" autoAdjust="0"/>
  </p:normalViewPr>
  <p:slideViewPr>
    <p:cSldViewPr>
      <p:cViewPr>
        <p:scale>
          <a:sx n="100" d="100"/>
          <a:sy n="100" d="100"/>
        </p:scale>
        <p:origin x="-194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286" y="-114"/>
      </p:cViewPr>
      <p:guideLst>
        <p:guide orient="horz" pos="3126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BB55A-B1E0-42BC-A5A1-B3AE6595D02C}" type="datetimeFigureOut">
              <a:rPr lang="en-GB" smtClean="0"/>
              <a:pPr/>
              <a:t>09/04/2015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4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E19DC-EE5A-4ADE-8F42-9B68011B105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E19DC-EE5A-4ADE-8F42-9B68011B105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E19DC-EE5A-4ADE-8F42-9B68011B1059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E19DC-EE5A-4ADE-8F42-9B68011B1059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E19DC-EE5A-4ADE-8F42-9B68011B105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356B0-6305-4A8D-9373-9022C4267D5A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9CAC3A-E285-40B7-A1B5-6B07AFE07331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9154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E19DC-EE5A-4ADE-8F42-9B68011B105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238117-AA33-4E2D-AC9A-1FB7DFB988B6}" type="slidenum">
              <a:rPr lang="en-GB" sz="1200" b="0" smtClean="0"/>
              <a:pPr/>
              <a:t>6</a:t>
            </a:fld>
            <a:endParaRPr lang="en-GB" sz="1200" b="0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6150" y="744538"/>
            <a:ext cx="4965700" cy="3724275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715711"/>
            <a:ext cx="5028986" cy="4466511"/>
          </a:xfrm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E19DC-EE5A-4ADE-8F42-9B68011B1059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B6E59-2375-489D-A2B9-70FA9B901EA5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E19DC-EE5A-4ADE-8F42-9B68011B1059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BIG%20DISK:ONS_Final%20Logos%20Folder%2028.02.08:NEW%20ONS%20Logos:JPEG%20HI:ONS_RGB.jpg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Relationship Id="rId4" Type="http://schemas.openxmlformats.org/officeDocument/2006/relationships/image" Target="BIG%20DISK:ONS_Final%20Logos%20Folder%2028.02.08:NEW%20ONS%20Logos:JPEG%20HI:ONS_RGB.jpg" TargetMode="Externa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IG DISK:ONS_Final Logos Folder 28.02.08:NEW ONS Logos:JPEG HI:ONS_RGB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81000" y="304800"/>
            <a:ext cx="304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124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419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797BB-9376-43F1-8165-759A69522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B406A-09F7-4676-86E2-E200B5A47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F5A33-71D0-44B1-82B1-4398EF7AE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CBC9-8350-4FAA-9F86-C12AEDFBB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24CBC-D8CA-46AB-B4DF-6E2AB3088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95BF9-0E08-4629-B87C-C19A9FFAD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36E82-D665-4022-94EC-F33C23B23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47D11-4C1B-4493-91DC-373D5F083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6C9A5-433B-4CAF-A104-EC89CFA17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9C957-C584-4F16-815B-9A0A01A20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7112E-DB3F-496B-A93E-BF27D56F7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F07F3-68B8-479F-9812-553BC439C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6E148-FDEB-4B89-BF65-53FECFFD3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7E32F-0975-4057-9428-F74710E28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3F2E7-33CF-4E05-9308-FA97C09E3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10-September-2014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Final EA Presentation v1.0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8DBB-D2A3-4751-9DEB-3EC5D759DD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10-September-2014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Final EA Presentation v1.0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8DBB-D2A3-4751-9DEB-3EC5D759DD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10-September-2014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Final EA Presentation v1.0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8DBB-D2A3-4751-9DEB-3EC5D759DD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10-September-2014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Final EA Presentation v1.0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8DBB-D2A3-4751-9DEB-3EC5D759DD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10-September-2014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Final EA Presentation v1.0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8DBB-D2A3-4751-9DEB-3EC5D759DD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10-September-2014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Final EA Presentation v1.0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8DBB-D2A3-4751-9DEB-3EC5D759DD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10-September-2014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Final EA Presentation v1.0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8DBB-D2A3-4751-9DEB-3EC5D759DD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41C86-C816-4E53-B23D-F9C88F3E9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10-September-2014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Final EA Presentation v1.0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8DBB-D2A3-4751-9DEB-3EC5D759DD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10-September-2014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Final EA Presentation v1.0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8DBB-D2A3-4751-9DEB-3EC5D759DD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10-September-2014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Final EA Presentation v1.0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8DBB-D2A3-4751-9DEB-3EC5D759DD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10-September-2014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Final EA Presentation v1.0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8DBB-D2A3-4751-9DEB-3EC5D759DD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IG DISK:ONS_Final Logos Folder 28.02.08:NEW ONS Logos:JPEG HI:ONS_RGB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81000" y="304800"/>
            <a:ext cx="304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124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419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07-May-2014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b-NO">
                <a:solidFill>
                  <a:srgbClr val="000000"/>
                </a:solidFill>
              </a:rPr>
              <a:t>Agile Enterprise Architecture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797BB-9376-43F1-8165-759A695226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07-May-2014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Agile Enterprise Architecture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F07F3-68B8-479F-9812-553BC439C4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07-May-2014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Agile Enterprise Architecture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41C86-C816-4E53-B23D-F9C88F3E9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07-May-2014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Agile Enterprise Architecture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C1276-4F40-443F-AF39-F23B8F80F1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07-May-2014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Agile Enterprise Architecture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FB417-33A6-48FF-A2DB-8E18C23680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07-May-2014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Agile Enterprise Architecture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291CD-3CB3-4AE5-9AFB-E7B66E6E57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C1276-4F40-443F-AF39-F23B8F80F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07-May-2014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Agile Enterprise Architecture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D609E-D2AE-49E5-8C6E-A35D08F206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07-May-2014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Agile Enterprise Architecture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838D-1BFE-4927-88CE-A8FB430C5A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07-May-2014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Agile Enterprise Architecture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33258-E1C2-4B62-AAAF-0FDF83020B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07-May-2014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Agile Enterprise Architecture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B406A-09F7-4676-86E2-E200B5A476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07-May-2014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Agile Enterprise Architecture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F5A33-71D0-44B1-82B1-4398EF7AE7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FB417-33A6-48FF-A2DB-8E18C2368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291CD-3CB3-4AE5-9AFB-E7B66E6E5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D609E-D2AE-49E5-8C6E-A35D08F2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838D-1BFE-4927-88CE-A8FB430C5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33258-E1C2-4B62-AAAF-0FDF83020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81328"/>
            <a:ext cx="1905000" cy="32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328"/>
            <a:ext cx="2895600" cy="32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 smtClean="0"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328"/>
            <a:ext cx="1905000" cy="32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/>
            </a:lvl1pPr>
          </a:lstStyle>
          <a:p>
            <a:pPr>
              <a:defRPr/>
            </a:pPr>
            <a:fld id="{BC9DCC21-9639-41BC-91F0-542C62211C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1143000"/>
            <a:ext cx="8458200" cy="0"/>
          </a:xfrm>
          <a:prstGeom prst="line">
            <a:avLst/>
          </a:prstGeom>
          <a:noFill/>
          <a:ln w="9525">
            <a:solidFill>
              <a:srgbClr val="9BA92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2D46"/>
          </a:solidFill>
          <a:latin typeface="+mn-lt"/>
          <a:ea typeface="+mn-ea"/>
          <a:cs typeface="+mn-cs"/>
        </a:defRPr>
      </a:lvl1pPr>
      <a:lvl2pPr marL="763588" indent="-28575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2D46"/>
          </a:solidFill>
          <a:latin typeface="+mn-lt"/>
          <a:ea typeface="+mn-ea"/>
        </a:defRPr>
      </a:lvl2pPr>
      <a:lvl3pPr marL="11826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2D46"/>
          </a:solidFill>
          <a:latin typeface="+mn-lt"/>
          <a:ea typeface="+mn-ea"/>
        </a:defRPr>
      </a:lvl3pPr>
      <a:lvl4pPr marL="1619250" indent="-246063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2D4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/>
            </a:lvl1pPr>
          </a:lstStyle>
          <a:p>
            <a:pPr>
              <a:defRPr/>
            </a:pPr>
            <a:r>
              <a:rPr lang="en-US" smtClean="0"/>
              <a:t>10-September-2014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 smtClean="0"/>
            </a:lvl1pPr>
          </a:lstStyle>
          <a:p>
            <a:pPr>
              <a:defRPr/>
            </a:pPr>
            <a:r>
              <a:rPr lang="nb-NO" smtClean="0"/>
              <a:t>Final EA Presentation v1.0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/>
            </a:lvl1pPr>
          </a:lstStyle>
          <a:p>
            <a:pPr>
              <a:defRPr/>
            </a:pPr>
            <a:fld id="{E1962518-C4E2-49AF-99A8-62F7869D46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81000" y="1143000"/>
            <a:ext cx="8458200" cy="0"/>
          </a:xfrm>
          <a:prstGeom prst="line">
            <a:avLst/>
          </a:prstGeom>
          <a:noFill/>
          <a:ln w="9525">
            <a:solidFill>
              <a:srgbClr val="9BA92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2D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2D4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2D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2D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ea typeface="+mn-ea"/>
              </a:rPr>
              <a:t>10-September-2014</a:t>
            </a:r>
            <a:endParaRPr lang="en-GB" dirty="0"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mtClean="0">
                <a:ea typeface="+mn-ea"/>
              </a:rPr>
              <a:t>Final EA Presentation v1.0</a:t>
            </a:r>
            <a:endParaRPr lang="en-GB" dirty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6738DBB-D2A3-4751-9DEB-3EC5D759DDB3}" type="slidenum">
              <a:rPr lang="en-GB" smtClean="0"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81328"/>
            <a:ext cx="1905000" cy="32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07-May-2014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328"/>
            <a:ext cx="2895600" cy="32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 smtClean="0"/>
            </a:lvl1pPr>
          </a:lstStyle>
          <a:p>
            <a:pPr>
              <a:defRPr/>
            </a:pPr>
            <a:r>
              <a:rPr lang="nb-NO">
                <a:solidFill>
                  <a:srgbClr val="000000"/>
                </a:solidFill>
              </a:rPr>
              <a:t>Agile Enterprise Architecture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328"/>
            <a:ext cx="1905000" cy="32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/>
            </a:lvl1pPr>
          </a:lstStyle>
          <a:p>
            <a:pPr>
              <a:defRPr/>
            </a:pPr>
            <a:fld id="{BC9DCC21-9639-41BC-91F0-542C62211C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1143000"/>
            <a:ext cx="8458200" cy="0"/>
          </a:xfrm>
          <a:prstGeom prst="line">
            <a:avLst/>
          </a:prstGeom>
          <a:noFill/>
          <a:ln w="9525">
            <a:solidFill>
              <a:srgbClr val="9BA92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2D46"/>
          </a:solidFill>
          <a:latin typeface="+mn-lt"/>
          <a:ea typeface="+mn-ea"/>
          <a:cs typeface="+mn-cs"/>
        </a:defRPr>
      </a:lvl1pPr>
      <a:lvl2pPr marL="763588" indent="-28575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2D46"/>
          </a:solidFill>
          <a:latin typeface="+mn-lt"/>
          <a:ea typeface="+mn-ea"/>
        </a:defRPr>
      </a:lvl2pPr>
      <a:lvl3pPr marL="11826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2D46"/>
          </a:solidFill>
          <a:latin typeface="+mn-lt"/>
          <a:ea typeface="+mn-ea"/>
        </a:defRPr>
      </a:lvl3pPr>
      <a:lvl4pPr marL="1619250" indent="-246063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2D4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457200" y="3124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800" b="1" dirty="0" smtClean="0">
                <a:solidFill>
                  <a:srgbClr val="002D46"/>
                </a:solidFill>
              </a:rPr>
              <a:t>Enterprise Architecture</a:t>
            </a:r>
          </a:p>
          <a:p>
            <a:pPr eaLnBrk="1" hangingPunct="1"/>
            <a:endParaRPr lang="en-US" b="1" dirty="0">
              <a:solidFill>
                <a:srgbClr val="002D46"/>
              </a:solidFill>
            </a:endParaRP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457200" y="4149080"/>
            <a:ext cx="6400800" cy="202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800" dirty="0" smtClean="0">
                <a:solidFill>
                  <a:srgbClr val="002D46"/>
                </a:solidFill>
              </a:rPr>
              <a:t>Ben Humberstone</a:t>
            </a:r>
          </a:p>
          <a:p>
            <a:pPr eaLnBrk="1" hangingPunct="1">
              <a:spcBef>
                <a:spcPts val="0"/>
              </a:spcBef>
            </a:pPr>
            <a:r>
              <a:rPr lang="en-US" sz="2800" dirty="0" smtClean="0">
                <a:solidFill>
                  <a:srgbClr val="002D46"/>
                </a:solidFill>
              </a:rPr>
              <a:t>Office for National Statistics, UK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002D46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002D46"/>
                </a:solidFill>
              </a:rPr>
              <a:t>Workshop on the </a:t>
            </a:r>
            <a:r>
              <a:rPr lang="en-US" sz="2000" dirty="0" err="1" smtClean="0">
                <a:solidFill>
                  <a:srgbClr val="002D46"/>
                </a:solidFill>
              </a:rPr>
              <a:t>Modernisation</a:t>
            </a:r>
            <a:r>
              <a:rPr lang="en-US" sz="2000" dirty="0" smtClean="0">
                <a:solidFill>
                  <a:srgbClr val="002D46"/>
                </a:solidFill>
              </a:rPr>
              <a:t> of Statistical Production</a:t>
            </a:r>
          </a:p>
          <a:p>
            <a:pPr>
              <a:spcBef>
                <a:spcPts val="0"/>
              </a:spcBef>
            </a:pPr>
            <a:r>
              <a:rPr lang="it-IT" sz="2000" dirty="0" smtClean="0">
                <a:solidFill>
                  <a:srgbClr val="002D46"/>
                </a:solidFill>
              </a:rPr>
              <a:t>15-17 April 2015</a:t>
            </a:r>
          </a:p>
          <a:p>
            <a:pPr eaLnBrk="1" hangingPunct="1">
              <a:spcBef>
                <a:spcPct val="20000"/>
              </a:spcBef>
            </a:pPr>
            <a:endParaRPr lang="en-US" sz="2800" dirty="0">
              <a:solidFill>
                <a:srgbClr val="002D4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52120" y="260648"/>
            <a:ext cx="31711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Enterprise Architecture</a:t>
            </a:r>
          </a:p>
          <a:p>
            <a:pPr algn="ctr"/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Project</a:t>
            </a:r>
          </a:p>
          <a:p>
            <a:pPr algn="ctr"/>
            <a:r>
              <a:rPr lang="en-US" sz="1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Engaging with the Future</a:t>
            </a:r>
            <a:endParaRPr lang="en-US" sz="1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352928" cy="1044352"/>
          </a:xfrm>
        </p:spPr>
        <p:txBody>
          <a:bodyPr/>
          <a:lstStyle/>
          <a:p>
            <a:r>
              <a:rPr lang="en-GB" sz="2800" dirty="0" smtClean="0"/>
              <a:t>How EA Business Services model has been used in practise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136904" cy="4320480"/>
          </a:xfrm>
        </p:spPr>
        <p:txBody>
          <a:bodyPr/>
          <a:lstStyle/>
          <a:p>
            <a:pPr>
              <a:buFont typeface="+mj-lt"/>
              <a:buAutoNum type="alphaLcParenR"/>
            </a:pPr>
            <a:r>
              <a:rPr lang="en-GB" sz="1600" dirty="0" smtClean="0"/>
              <a:t>Main focus has been on </a:t>
            </a:r>
            <a:r>
              <a:rPr lang="en-GB" sz="1600" i="1" dirty="0" smtClean="0"/>
              <a:t>Data Collection </a:t>
            </a:r>
            <a:r>
              <a:rPr lang="en-GB" sz="1600" dirty="0" smtClean="0"/>
              <a:t>business services</a:t>
            </a:r>
          </a:p>
          <a:p>
            <a:pPr>
              <a:buFont typeface="+mj-lt"/>
              <a:buAutoNum type="alphaLcParenR"/>
            </a:pPr>
            <a:r>
              <a:rPr lang="en-GB" sz="1600" dirty="0" smtClean="0"/>
              <a:t>Assessment of scope of current programmes to EA Business Services model e.g. Electronic Data Collection (EDC),  Census Transformation Programme (CTP)</a:t>
            </a:r>
          </a:p>
          <a:p>
            <a:pPr>
              <a:buFont typeface="+mj-lt"/>
              <a:buAutoNum type="alphaLcParenR"/>
            </a:pPr>
            <a:r>
              <a:rPr lang="en-GB" sz="1600" dirty="0" smtClean="0"/>
              <a:t>Identifying of gaps / overlaps across programmes by using a common reference model e.g. ADP / CTP and EDC / CTP</a:t>
            </a:r>
          </a:p>
          <a:p>
            <a:pPr>
              <a:buFont typeface="+mj-lt"/>
              <a:buAutoNum type="alphaLcParenR"/>
            </a:pPr>
            <a:r>
              <a:rPr lang="en-GB" sz="1600" dirty="0" smtClean="0"/>
              <a:t>Identifying potential gaps in the “Roadmap” e.g. Integrated Registers, Metadata Management</a:t>
            </a:r>
          </a:p>
          <a:p>
            <a:pPr>
              <a:buFont typeface="+mj-lt"/>
              <a:buAutoNum type="alphaLcParenR"/>
            </a:pPr>
            <a:r>
              <a:rPr lang="en-GB" sz="1600" dirty="0" smtClean="0"/>
              <a:t>Help define the role and scope of metadata and its support to the statistical business processes</a:t>
            </a:r>
          </a:p>
          <a:p>
            <a:pPr>
              <a:buFont typeface="+mj-lt"/>
              <a:buAutoNum type="alphaLcParenR"/>
            </a:pPr>
            <a:r>
              <a:rPr lang="en-GB" sz="1600" dirty="0" smtClean="0"/>
              <a:t>Supporting business areas develop their business change plans e.g. Social Surveys, Pricing</a:t>
            </a:r>
          </a:p>
          <a:p>
            <a:pPr>
              <a:buFont typeface="+mj-lt"/>
              <a:buAutoNum type="alphaLcParenR"/>
            </a:pPr>
            <a:r>
              <a:rPr lang="en-GB" sz="1600" dirty="0" smtClean="0"/>
              <a:t>Supports dialogue with other NSI’s via a common reference model and supports the goal of sharing common software / services</a:t>
            </a:r>
          </a:p>
          <a:p>
            <a:pPr>
              <a:buFont typeface="+mj-lt"/>
              <a:buAutoNum type="alphaLcParenR"/>
            </a:pPr>
            <a:r>
              <a:rPr lang="en-GB" sz="1600" dirty="0" smtClean="0"/>
              <a:t>The model developed has been validated / enhanced as part of supporting the change programmes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2280" y="6309320"/>
            <a:ext cx="1905000" cy="457200"/>
          </a:xfrm>
        </p:spPr>
        <p:txBody>
          <a:bodyPr/>
          <a:lstStyle/>
          <a:p>
            <a:pPr>
              <a:defRPr/>
            </a:pPr>
            <a:fld id="{9B1F07F3-68B8-479F-9812-553BC439C4C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457200" y="3124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800" b="1" dirty="0" smtClean="0">
                <a:solidFill>
                  <a:srgbClr val="002D46"/>
                </a:solidFill>
              </a:rPr>
              <a:t>Enterprise Architecture</a:t>
            </a:r>
          </a:p>
          <a:p>
            <a:pPr eaLnBrk="1" hangingPunct="1"/>
            <a:endParaRPr lang="en-US" b="1" dirty="0">
              <a:solidFill>
                <a:srgbClr val="002D46"/>
              </a:solidFill>
            </a:endParaRP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457200" y="4149080"/>
            <a:ext cx="6400800" cy="202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800" dirty="0" smtClean="0">
                <a:solidFill>
                  <a:srgbClr val="002D46"/>
                </a:solidFill>
              </a:rPr>
              <a:t>Ben Humberstone</a:t>
            </a:r>
          </a:p>
          <a:p>
            <a:pPr eaLnBrk="1" hangingPunct="1">
              <a:spcBef>
                <a:spcPts val="0"/>
              </a:spcBef>
            </a:pPr>
            <a:r>
              <a:rPr lang="en-US" sz="2800" dirty="0" smtClean="0">
                <a:solidFill>
                  <a:srgbClr val="002D46"/>
                </a:solidFill>
              </a:rPr>
              <a:t>Office for National Statistics, UK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002D46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002D46"/>
                </a:solidFill>
              </a:rPr>
              <a:t>Workshop on the </a:t>
            </a:r>
            <a:r>
              <a:rPr lang="en-US" sz="2000" dirty="0" err="1" smtClean="0">
                <a:solidFill>
                  <a:srgbClr val="002D46"/>
                </a:solidFill>
              </a:rPr>
              <a:t>Modernisation</a:t>
            </a:r>
            <a:r>
              <a:rPr lang="en-US" sz="2000" dirty="0" smtClean="0">
                <a:solidFill>
                  <a:srgbClr val="002D46"/>
                </a:solidFill>
              </a:rPr>
              <a:t> of Statistical Production</a:t>
            </a:r>
          </a:p>
          <a:p>
            <a:pPr>
              <a:spcBef>
                <a:spcPts val="0"/>
              </a:spcBef>
            </a:pPr>
            <a:r>
              <a:rPr lang="it-IT" sz="2000" dirty="0" smtClean="0">
                <a:solidFill>
                  <a:srgbClr val="002D46"/>
                </a:solidFill>
              </a:rPr>
              <a:t>15-17 April 2015</a:t>
            </a:r>
          </a:p>
          <a:p>
            <a:pPr eaLnBrk="1" hangingPunct="1">
              <a:spcBef>
                <a:spcPct val="20000"/>
              </a:spcBef>
            </a:pPr>
            <a:endParaRPr lang="en-US" sz="2800" dirty="0">
              <a:solidFill>
                <a:srgbClr val="002D4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52120" y="260648"/>
            <a:ext cx="31711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Enterprise Architecture</a:t>
            </a:r>
          </a:p>
          <a:p>
            <a:pPr algn="ctr"/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Project</a:t>
            </a:r>
          </a:p>
          <a:p>
            <a:pPr algn="ctr"/>
            <a:r>
              <a:rPr lang="en-US" sz="1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Engaging with the Future</a:t>
            </a:r>
            <a:endParaRPr lang="en-US" sz="1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Enterprise Architecture?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291CD-3CB3-4AE5-9AFB-E7B66E6E57B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1524000"/>
            <a:ext cx="7772400" cy="4572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rgbClr val="002D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552" y="1268760"/>
            <a:ext cx="828092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Definition : Enterprise Architecture</a:t>
            </a:r>
          </a:p>
          <a:p>
            <a:endParaRPr lang="en-GB" sz="2000" b="1" dirty="0" smtClean="0"/>
          </a:p>
          <a:p>
            <a:pPr lvl="1"/>
            <a:r>
              <a:rPr lang="en-GB" sz="2000" dirty="0" smtClean="0"/>
              <a:t>is about understanding all of the different elements that go to make up the enterprise and how those elements interrelate.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It is an approach to enabling the </a:t>
            </a:r>
            <a:r>
              <a:rPr lang="en-GB" sz="2000" b="1" dirty="0" smtClean="0"/>
              <a:t>vision and strategy </a:t>
            </a:r>
            <a:r>
              <a:rPr lang="en-GB" sz="2000" dirty="0" smtClean="0"/>
              <a:t>of an organisation, by providing a clear, cohesive, and achievable picture of what’s required to get there.</a:t>
            </a:r>
          </a:p>
          <a:p>
            <a:pPr lvl="1"/>
            <a:r>
              <a:rPr lang="en-GB" sz="2000" dirty="0" smtClean="0"/>
              <a:t>(UNECE CSPA)</a:t>
            </a:r>
          </a:p>
          <a:p>
            <a:endParaRPr lang="en-GB" dirty="0" smtClean="0"/>
          </a:p>
          <a:p>
            <a:r>
              <a:rPr lang="en-GB" sz="2000" b="1" dirty="0" smtClean="0"/>
              <a:t>Enterprise Architecture consists of:</a:t>
            </a:r>
          </a:p>
          <a:p>
            <a:endParaRPr lang="en-GB" sz="1000" dirty="0" smtClean="0"/>
          </a:p>
          <a:p>
            <a:pPr lvl="1"/>
            <a:r>
              <a:rPr lang="en-GB" sz="2000" b="1" i="1" dirty="0" smtClean="0"/>
              <a:t>Business Architecture (main focus of EA project)</a:t>
            </a:r>
          </a:p>
          <a:p>
            <a:pPr lvl="1"/>
            <a:r>
              <a:rPr lang="en-GB" sz="2000" dirty="0" smtClean="0"/>
              <a:t>Information Architecture</a:t>
            </a:r>
          </a:p>
          <a:p>
            <a:pPr lvl="1"/>
            <a:r>
              <a:rPr lang="en-GB" sz="2000" dirty="0" smtClean="0"/>
              <a:t>Application Architecture</a:t>
            </a:r>
          </a:p>
          <a:p>
            <a:pPr lvl="1"/>
            <a:r>
              <a:rPr lang="en-GB" sz="2000" dirty="0" smtClean="0"/>
              <a:t>Technology Architecture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06DE3-E1DB-4D45-A136-4BE6B09D0A4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 descr="GSBPM-2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31640" y="1124744"/>
            <a:ext cx="792088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GSBPM-2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23928" y="1124744"/>
            <a:ext cx="792088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GSBPM-2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948264" y="1124744"/>
            <a:ext cx="79208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 bwMode="auto">
          <a:xfrm>
            <a:off x="2195736" y="3140968"/>
            <a:ext cx="4248472" cy="11521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Common Functions</a:t>
            </a:r>
          </a:p>
        </p:txBody>
      </p:sp>
      <p:cxnSp>
        <p:nvCxnSpPr>
          <p:cNvPr id="11" name="Straight Arrow Connector 10"/>
          <p:cNvCxnSpPr>
            <a:stCxn id="6" idx="3"/>
            <a:endCxn id="9" idx="0"/>
          </p:cNvCxnSpPr>
          <p:nvPr/>
        </p:nvCxnSpPr>
        <p:spPr bwMode="auto">
          <a:xfrm>
            <a:off x="1727684" y="2276872"/>
            <a:ext cx="2592288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7" idx="3"/>
            <a:endCxn id="9" idx="0"/>
          </p:cNvCxnSpPr>
          <p:nvPr/>
        </p:nvCxnSpPr>
        <p:spPr bwMode="auto">
          <a:xfrm>
            <a:off x="4319972" y="2276872"/>
            <a:ext cx="0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endCxn id="9" idx="0"/>
          </p:cNvCxnSpPr>
          <p:nvPr/>
        </p:nvCxnSpPr>
        <p:spPr bwMode="auto">
          <a:xfrm flipH="1">
            <a:off x="4319972" y="2276872"/>
            <a:ext cx="2808312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187624" y="2420888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Census</a:t>
            </a:r>
            <a:endParaRPr lang="en-GB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419872" y="242088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Business stats</a:t>
            </a:r>
            <a:endParaRPr lang="en-GB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660232" y="2348880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Social stats</a:t>
            </a:r>
            <a:endParaRPr lang="en-GB" sz="1400" b="1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3779912" y="3717032"/>
            <a:ext cx="936104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Function</a:t>
            </a:r>
          </a:p>
        </p:txBody>
      </p:sp>
      <p:sp>
        <p:nvSpPr>
          <p:cNvPr id="29" name="Flowchart: Document 28"/>
          <p:cNvSpPr/>
          <p:nvPr/>
        </p:nvSpPr>
        <p:spPr bwMode="auto">
          <a:xfrm>
            <a:off x="2483768" y="3717032"/>
            <a:ext cx="936104" cy="288032"/>
          </a:xfrm>
          <a:prstGeom prst="flowChartDocument">
            <a:avLst/>
          </a:prstGeom>
          <a:solidFill>
            <a:srgbClr val="C9A5F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1" dirty="0" smtClean="0">
                <a:latin typeface="Arial" charset="0"/>
                <a:ea typeface="ＭＳ Ｐゴシック" pitchFamily="1" charset="-128"/>
              </a:rPr>
              <a:t>Input</a:t>
            </a:r>
            <a:r>
              <a:rPr lang="en-GB" sz="1400" b="1" dirty="0" smtClean="0">
                <a:latin typeface="Arial" charset="0"/>
                <a:ea typeface="ＭＳ Ｐゴシック" pitchFamily="1" charset="-128"/>
              </a:rPr>
              <a:t> </a:t>
            </a:r>
            <a:r>
              <a:rPr lang="en-GB" sz="900" b="1" dirty="0" smtClean="0">
                <a:latin typeface="Arial" charset="0"/>
                <a:ea typeface="ＭＳ Ｐゴシック" pitchFamily="1" charset="-128"/>
              </a:rPr>
              <a:t>GSIM)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0" name="Flowchart: Document 29"/>
          <p:cNvSpPr/>
          <p:nvPr/>
        </p:nvSpPr>
        <p:spPr bwMode="auto">
          <a:xfrm>
            <a:off x="5148064" y="3645024"/>
            <a:ext cx="1080120" cy="432048"/>
          </a:xfrm>
          <a:prstGeom prst="flowChartDocument">
            <a:avLst/>
          </a:prstGeom>
          <a:solidFill>
            <a:srgbClr val="C9A5F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1" dirty="0" smtClean="0">
                <a:latin typeface="Arial" charset="0"/>
                <a:ea typeface="ＭＳ Ｐゴシック" pitchFamily="1" charset="-128"/>
              </a:rPr>
              <a:t>Output</a:t>
            </a:r>
            <a:r>
              <a:rPr lang="en-GB" sz="1400" b="1" dirty="0" smtClean="0">
                <a:latin typeface="Arial" charset="0"/>
                <a:ea typeface="ＭＳ Ｐゴシック" pitchFamily="1" charset="-128"/>
              </a:rPr>
              <a:t> </a:t>
            </a:r>
            <a:r>
              <a:rPr lang="en-GB" sz="900" b="1" dirty="0" smtClean="0">
                <a:latin typeface="Arial" charset="0"/>
                <a:ea typeface="ＭＳ Ｐゴシック" pitchFamily="1" charset="-128"/>
              </a:rPr>
              <a:t>GSIM)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32" name="Straight Arrow Connector 31"/>
          <p:cNvCxnSpPr>
            <a:stCxn id="29" idx="3"/>
            <a:endCxn id="28" idx="1"/>
          </p:cNvCxnSpPr>
          <p:nvPr/>
        </p:nvCxnSpPr>
        <p:spPr bwMode="auto">
          <a:xfrm>
            <a:off x="3419872" y="3861048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28" idx="3"/>
            <a:endCxn id="30" idx="1"/>
          </p:cNvCxnSpPr>
          <p:nvPr/>
        </p:nvCxnSpPr>
        <p:spPr bwMode="auto">
          <a:xfrm>
            <a:off x="4716016" y="3861048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2195736" y="4653136"/>
            <a:ext cx="4248472" cy="10801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Catalogue of Business</a:t>
            </a:r>
            <a:r>
              <a:rPr kumimoji="0" lang="en-GB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 Services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339752" y="5157192"/>
            <a:ext cx="936104" cy="360040"/>
          </a:xfrm>
          <a:prstGeom prst="rect">
            <a:avLst/>
          </a:prstGeom>
          <a:solidFill>
            <a:srgbClr val="BBFA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900" b="1" dirty="0" smtClean="0">
                <a:latin typeface="Arial" charset="0"/>
                <a:ea typeface="ＭＳ Ｐゴシック" pitchFamily="1" charset="-128"/>
              </a:rPr>
              <a:t>Business Service  A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499992" y="5157192"/>
            <a:ext cx="936104" cy="360040"/>
          </a:xfrm>
          <a:prstGeom prst="rect">
            <a:avLst/>
          </a:prstGeom>
          <a:solidFill>
            <a:srgbClr val="BBFA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900" b="1" dirty="0" smtClean="0">
                <a:latin typeface="Arial" charset="0"/>
                <a:ea typeface="ＭＳ Ｐゴシック" pitchFamily="1" charset="-128"/>
              </a:rPr>
              <a:t>Business Service  C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419872" y="5157192"/>
            <a:ext cx="936104" cy="360040"/>
          </a:xfrm>
          <a:prstGeom prst="rect">
            <a:avLst/>
          </a:prstGeom>
          <a:solidFill>
            <a:srgbClr val="BBFA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900" b="1" dirty="0" smtClean="0">
                <a:latin typeface="Arial" charset="0"/>
                <a:ea typeface="ＭＳ Ｐゴシック" pitchFamily="1" charset="-128"/>
              </a:rPr>
              <a:t>Business Service  B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80112" y="5085184"/>
            <a:ext cx="543739" cy="523220"/>
          </a:xfrm>
          <a:prstGeom prst="rect">
            <a:avLst/>
          </a:prstGeom>
          <a:solidFill>
            <a:srgbClr val="BBFA66"/>
          </a:solidFill>
        </p:spPr>
        <p:txBody>
          <a:bodyPr wrap="none" rtlCol="0">
            <a:spAutoFit/>
          </a:bodyPr>
          <a:lstStyle/>
          <a:p>
            <a:r>
              <a:rPr lang="en-GB" sz="2800" dirty="0" smtClean="0"/>
              <a:t>…</a:t>
            </a:r>
            <a:endParaRPr lang="en-GB" sz="2800" dirty="0"/>
          </a:p>
        </p:txBody>
      </p:sp>
      <p:cxnSp>
        <p:nvCxnSpPr>
          <p:cNvPr id="52" name="Straight Arrow Connector 51"/>
          <p:cNvCxnSpPr>
            <a:stCxn id="9" idx="2"/>
            <a:endCxn id="42" idx="0"/>
          </p:cNvCxnSpPr>
          <p:nvPr/>
        </p:nvCxnSpPr>
        <p:spPr bwMode="auto">
          <a:xfrm>
            <a:off x="4319972" y="4293096"/>
            <a:ext cx="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Bent Arrow 56"/>
          <p:cNvSpPr/>
          <p:nvPr/>
        </p:nvSpPr>
        <p:spPr bwMode="auto">
          <a:xfrm rot="16200000">
            <a:off x="-414554" y="3014954"/>
            <a:ext cx="3168352" cy="1836204"/>
          </a:xfrm>
          <a:prstGeom prst="bentArrow">
            <a:avLst>
              <a:gd name="adj1" fmla="val 25000"/>
              <a:gd name="adj2" fmla="val 24340"/>
              <a:gd name="adj3" fmla="val 25000"/>
              <a:gd name="adj4" fmla="val 437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58" name="Freeform 57"/>
          <p:cNvSpPr/>
          <p:nvPr/>
        </p:nvSpPr>
        <p:spPr bwMode="auto">
          <a:xfrm>
            <a:off x="1116281" y="1641143"/>
            <a:ext cx="1295370" cy="335952"/>
          </a:xfrm>
          <a:custGeom>
            <a:avLst/>
            <a:gdLst>
              <a:gd name="connsiteX0" fmla="*/ 0 w 1295370"/>
              <a:gd name="connsiteY0" fmla="*/ 68904 h 335952"/>
              <a:gd name="connsiteX1" fmla="*/ 35625 w 1295370"/>
              <a:gd name="connsiteY1" fmla="*/ 223283 h 335952"/>
              <a:gd name="connsiteX2" fmla="*/ 71251 w 1295370"/>
              <a:gd name="connsiteY2" fmla="*/ 235158 h 335952"/>
              <a:gd name="connsiteX3" fmla="*/ 95002 w 1295370"/>
              <a:gd name="connsiteY3" fmla="*/ 282660 h 335952"/>
              <a:gd name="connsiteX4" fmla="*/ 166254 w 1295370"/>
              <a:gd name="connsiteY4" fmla="*/ 211408 h 335952"/>
              <a:gd name="connsiteX5" fmla="*/ 308758 w 1295370"/>
              <a:gd name="connsiteY5" fmla="*/ 163906 h 335952"/>
              <a:gd name="connsiteX6" fmla="*/ 320633 w 1295370"/>
              <a:gd name="connsiteY6" fmla="*/ 199532 h 335952"/>
              <a:gd name="connsiteX7" fmla="*/ 344384 w 1295370"/>
              <a:gd name="connsiteY7" fmla="*/ 235158 h 335952"/>
              <a:gd name="connsiteX8" fmla="*/ 546264 w 1295370"/>
              <a:gd name="connsiteY8" fmla="*/ 270784 h 335952"/>
              <a:gd name="connsiteX9" fmla="*/ 617516 w 1295370"/>
              <a:gd name="connsiteY9" fmla="*/ 223283 h 335952"/>
              <a:gd name="connsiteX10" fmla="*/ 653142 w 1295370"/>
              <a:gd name="connsiteY10" fmla="*/ 199532 h 335952"/>
              <a:gd name="connsiteX11" fmla="*/ 665018 w 1295370"/>
              <a:gd name="connsiteY11" fmla="*/ 163906 h 335952"/>
              <a:gd name="connsiteX12" fmla="*/ 724394 w 1295370"/>
              <a:gd name="connsiteY12" fmla="*/ 92654 h 335952"/>
              <a:gd name="connsiteX13" fmla="*/ 760020 w 1295370"/>
              <a:gd name="connsiteY13" fmla="*/ 68904 h 335952"/>
              <a:gd name="connsiteX14" fmla="*/ 795646 w 1295370"/>
              <a:gd name="connsiteY14" fmla="*/ 57028 h 335952"/>
              <a:gd name="connsiteX15" fmla="*/ 938150 w 1295370"/>
              <a:gd name="connsiteY15" fmla="*/ 68904 h 335952"/>
              <a:gd name="connsiteX16" fmla="*/ 973776 w 1295370"/>
              <a:gd name="connsiteY16" fmla="*/ 92654 h 335952"/>
              <a:gd name="connsiteX17" fmla="*/ 1009402 w 1295370"/>
              <a:gd name="connsiteY17" fmla="*/ 104530 h 335952"/>
              <a:gd name="connsiteX18" fmla="*/ 1021277 w 1295370"/>
              <a:gd name="connsiteY18" fmla="*/ 199532 h 335952"/>
              <a:gd name="connsiteX19" fmla="*/ 1056903 w 1295370"/>
              <a:gd name="connsiteY19" fmla="*/ 175782 h 335952"/>
              <a:gd name="connsiteX20" fmla="*/ 1009402 w 1295370"/>
              <a:gd name="connsiteY20" fmla="*/ 163906 h 335952"/>
              <a:gd name="connsiteX21" fmla="*/ 1056903 w 1295370"/>
              <a:gd name="connsiteY21" fmla="*/ 140156 h 335952"/>
              <a:gd name="connsiteX22" fmla="*/ 1080654 w 1295370"/>
              <a:gd name="connsiteY22" fmla="*/ 104530 h 335952"/>
              <a:gd name="connsiteX23" fmla="*/ 1116280 w 1295370"/>
              <a:gd name="connsiteY23" fmla="*/ 80779 h 335952"/>
              <a:gd name="connsiteX24" fmla="*/ 1270659 w 1295370"/>
              <a:gd name="connsiteY24" fmla="*/ 21402 h 335952"/>
              <a:gd name="connsiteX25" fmla="*/ 1282535 w 1295370"/>
              <a:gd name="connsiteY25" fmla="*/ 68904 h 335952"/>
              <a:gd name="connsiteX26" fmla="*/ 1294410 w 1295370"/>
              <a:gd name="connsiteY26" fmla="*/ 104530 h 335952"/>
              <a:gd name="connsiteX27" fmla="*/ 1294410 w 1295370"/>
              <a:gd name="connsiteY27" fmla="*/ 116405 h 335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370" h="335952">
                <a:moveTo>
                  <a:pt x="0" y="68904"/>
                </a:moveTo>
                <a:cubicBezTo>
                  <a:pt x="3761" y="102754"/>
                  <a:pt x="817" y="188475"/>
                  <a:pt x="35625" y="223283"/>
                </a:cubicBezTo>
                <a:cubicBezTo>
                  <a:pt x="44476" y="232134"/>
                  <a:pt x="59376" y="231200"/>
                  <a:pt x="71251" y="235158"/>
                </a:cubicBezTo>
                <a:cubicBezTo>
                  <a:pt x="79168" y="250992"/>
                  <a:pt x="77828" y="286953"/>
                  <a:pt x="95002" y="282660"/>
                </a:cubicBezTo>
                <a:cubicBezTo>
                  <a:pt x="127588" y="274514"/>
                  <a:pt x="166254" y="211408"/>
                  <a:pt x="166254" y="211408"/>
                </a:cubicBezTo>
                <a:cubicBezTo>
                  <a:pt x="183541" y="124972"/>
                  <a:pt x="164879" y="115947"/>
                  <a:pt x="308758" y="163906"/>
                </a:cubicBezTo>
                <a:cubicBezTo>
                  <a:pt x="320633" y="167864"/>
                  <a:pt x="315035" y="188336"/>
                  <a:pt x="320633" y="199532"/>
                </a:cubicBezTo>
                <a:cubicBezTo>
                  <a:pt x="327016" y="212298"/>
                  <a:pt x="336467" y="223283"/>
                  <a:pt x="344384" y="235158"/>
                </a:cubicBezTo>
                <a:cubicBezTo>
                  <a:pt x="369581" y="335952"/>
                  <a:pt x="348010" y="315842"/>
                  <a:pt x="546264" y="270784"/>
                </a:cubicBezTo>
                <a:cubicBezTo>
                  <a:pt x="574099" y="264458"/>
                  <a:pt x="593765" y="239117"/>
                  <a:pt x="617516" y="223283"/>
                </a:cubicBezTo>
                <a:lnTo>
                  <a:pt x="653142" y="199532"/>
                </a:lnTo>
                <a:cubicBezTo>
                  <a:pt x="657101" y="187657"/>
                  <a:pt x="659420" y="175102"/>
                  <a:pt x="665018" y="163906"/>
                </a:cubicBezTo>
                <a:cubicBezTo>
                  <a:pt x="678363" y="137215"/>
                  <a:pt x="701881" y="111415"/>
                  <a:pt x="724394" y="92654"/>
                </a:cubicBezTo>
                <a:cubicBezTo>
                  <a:pt x="735358" y="83517"/>
                  <a:pt x="747255" y="75287"/>
                  <a:pt x="760020" y="68904"/>
                </a:cubicBezTo>
                <a:cubicBezTo>
                  <a:pt x="771216" y="63306"/>
                  <a:pt x="783771" y="60987"/>
                  <a:pt x="795646" y="57028"/>
                </a:cubicBezTo>
                <a:cubicBezTo>
                  <a:pt x="843147" y="60987"/>
                  <a:pt x="891410" y="59556"/>
                  <a:pt x="938150" y="68904"/>
                </a:cubicBezTo>
                <a:cubicBezTo>
                  <a:pt x="952145" y="71703"/>
                  <a:pt x="961011" y="86271"/>
                  <a:pt x="973776" y="92654"/>
                </a:cubicBezTo>
                <a:cubicBezTo>
                  <a:pt x="984972" y="98252"/>
                  <a:pt x="997527" y="100571"/>
                  <a:pt x="1009402" y="104530"/>
                </a:cubicBezTo>
                <a:cubicBezTo>
                  <a:pt x="1013360" y="136197"/>
                  <a:pt x="1003575" y="172978"/>
                  <a:pt x="1021277" y="199532"/>
                </a:cubicBezTo>
                <a:cubicBezTo>
                  <a:pt x="1029194" y="211407"/>
                  <a:pt x="1061416" y="189322"/>
                  <a:pt x="1056903" y="175782"/>
                </a:cubicBezTo>
                <a:cubicBezTo>
                  <a:pt x="1051742" y="160298"/>
                  <a:pt x="1025236" y="167865"/>
                  <a:pt x="1009402" y="163906"/>
                </a:cubicBezTo>
                <a:cubicBezTo>
                  <a:pt x="1025236" y="155989"/>
                  <a:pt x="1043303" y="151489"/>
                  <a:pt x="1056903" y="140156"/>
                </a:cubicBezTo>
                <a:cubicBezTo>
                  <a:pt x="1067867" y="131019"/>
                  <a:pt x="1070562" y="114622"/>
                  <a:pt x="1080654" y="104530"/>
                </a:cubicBezTo>
                <a:cubicBezTo>
                  <a:pt x="1090746" y="94438"/>
                  <a:pt x="1104405" y="88696"/>
                  <a:pt x="1116280" y="80779"/>
                </a:cubicBezTo>
                <a:cubicBezTo>
                  <a:pt x="1139293" y="11740"/>
                  <a:pt x="1131544" y="0"/>
                  <a:pt x="1270659" y="21402"/>
                </a:cubicBezTo>
                <a:cubicBezTo>
                  <a:pt x="1286791" y="23884"/>
                  <a:pt x="1278051" y="53211"/>
                  <a:pt x="1282535" y="68904"/>
                </a:cubicBezTo>
                <a:cubicBezTo>
                  <a:pt x="1285974" y="80940"/>
                  <a:pt x="1291374" y="92386"/>
                  <a:pt x="1294410" y="104530"/>
                </a:cubicBezTo>
                <a:cubicBezTo>
                  <a:pt x="1295370" y="108370"/>
                  <a:pt x="1294410" y="112447"/>
                  <a:pt x="1294410" y="116405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59" name="Freeform 58"/>
          <p:cNvSpPr/>
          <p:nvPr/>
        </p:nvSpPr>
        <p:spPr bwMode="auto">
          <a:xfrm>
            <a:off x="3645725" y="1724766"/>
            <a:ext cx="1211283" cy="285434"/>
          </a:xfrm>
          <a:custGeom>
            <a:avLst/>
            <a:gdLst>
              <a:gd name="connsiteX0" fmla="*/ 0 w 1211283"/>
              <a:gd name="connsiteY0" fmla="*/ 20907 h 285434"/>
              <a:gd name="connsiteX1" fmla="*/ 71252 w 1211283"/>
              <a:gd name="connsiteY1" fmla="*/ 80283 h 285434"/>
              <a:gd name="connsiteX2" fmla="*/ 118753 w 1211283"/>
              <a:gd name="connsiteY2" fmla="*/ 246538 h 285434"/>
              <a:gd name="connsiteX3" fmla="*/ 201880 w 1211283"/>
              <a:gd name="connsiteY3" fmla="*/ 32782 h 285434"/>
              <a:gd name="connsiteX4" fmla="*/ 320633 w 1211283"/>
              <a:gd name="connsiteY4" fmla="*/ 44657 h 285434"/>
              <a:gd name="connsiteX5" fmla="*/ 332509 w 1211283"/>
              <a:gd name="connsiteY5" fmla="*/ 127785 h 285434"/>
              <a:gd name="connsiteX6" fmla="*/ 344384 w 1211283"/>
              <a:gd name="connsiteY6" fmla="*/ 163411 h 285434"/>
              <a:gd name="connsiteX7" fmla="*/ 356259 w 1211283"/>
              <a:gd name="connsiteY7" fmla="*/ 258413 h 285434"/>
              <a:gd name="connsiteX8" fmla="*/ 391885 w 1211283"/>
              <a:gd name="connsiteY8" fmla="*/ 282164 h 285434"/>
              <a:gd name="connsiteX9" fmla="*/ 439387 w 1211283"/>
              <a:gd name="connsiteY9" fmla="*/ 210912 h 285434"/>
              <a:gd name="connsiteX10" fmla="*/ 463137 w 1211283"/>
              <a:gd name="connsiteY10" fmla="*/ 175286 h 285434"/>
              <a:gd name="connsiteX11" fmla="*/ 522514 w 1211283"/>
              <a:gd name="connsiteY11" fmla="*/ 115909 h 285434"/>
              <a:gd name="connsiteX12" fmla="*/ 724394 w 1211283"/>
              <a:gd name="connsiteY12" fmla="*/ 104034 h 285434"/>
              <a:gd name="connsiteX13" fmla="*/ 866898 w 1211283"/>
              <a:gd name="connsiteY13" fmla="*/ 68408 h 285434"/>
              <a:gd name="connsiteX14" fmla="*/ 902524 w 1211283"/>
              <a:gd name="connsiteY14" fmla="*/ 80283 h 285434"/>
              <a:gd name="connsiteX15" fmla="*/ 1045028 w 1211283"/>
              <a:gd name="connsiteY15" fmla="*/ 68408 h 285434"/>
              <a:gd name="connsiteX16" fmla="*/ 1211283 w 1211283"/>
              <a:gd name="connsiteY16" fmla="*/ 56533 h 28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1283" h="285434">
                <a:moveTo>
                  <a:pt x="0" y="20907"/>
                </a:moveTo>
                <a:cubicBezTo>
                  <a:pt x="14633" y="30662"/>
                  <a:pt x="66680" y="61995"/>
                  <a:pt x="71252" y="80283"/>
                </a:cubicBezTo>
                <a:cubicBezTo>
                  <a:pt x="115592" y="257645"/>
                  <a:pt x="26522" y="215795"/>
                  <a:pt x="118753" y="246538"/>
                </a:cubicBezTo>
                <a:cubicBezTo>
                  <a:pt x="313794" y="214032"/>
                  <a:pt x="28184" y="285434"/>
                  <a:pt x="201880" y="32782"/>
                </a:cubicBezTo>
                <a:cubicBezTo>
                  <a:pt x="224417" y="0"/>
                  <a:pt x="281049" y="40699"/>
                  <a:pt x="320633" y="44657"/>
                </a:cubicBezTo>
                <a:cubicBezTo>
                  <a:pt x="324592" y="72366"/>
                  <a:pt x="327020" y="100338"/>
                  <a:pt x="332509" y="127785"/>
                </a:cubicBezTo>
                <a:cubicBezTo>
                  <a:pt x="334964" y="140060"/>
                  <a:pt x="342145" y="151095"/>
                  <a:pt x="344384" y="163411"/>
                </a:cubicBezTo>
                <a:cubicBezTo>
                  <a:pt x="350093" y="194810"/>
                  <a:pt x="344407" y="228782"/>
                  <a:pt x="356259" y="258413"/>
                </a:cubicBezTo>
                <a:cubicBezTo>
                  <a:pt x="361560" y="271665"/>
                  <a:pt x="380010" y="274247"/>
                  <a:pt x="391885" y="282164"/>
                </a:cubicBezTo>
                <a:lnTo>
                  <a:pt x="439387" y="210912"/>
                </a:lnTo>
                <a:lnTo>
                  <a:pt x="463137" y="175286"/>
                </a:lnTo>
                <a:cubicBezTo>
                  <a:pt x="476625" y="155055"/>
                  <a:pt x="493193" y="120307"/>
                  <a:pt x="522514" y="115909"/>
                </a:cubicBezTo>
                <a:cubicBezTo>
                  <a:pt x="589178" y="105909"/>
                  <a:pt x="657101" y="107992"/>
                  <a:pt x="724394" y="104034"/>
                </a:cubicBezTo>
                <a:cubicBezTo>
                  <a:pt x="808315" y="48087"/>
                  <a:pt x="773703" y="47698"/>
                  <a:pt x="866898" y="68408"/>
                </a:cubicBezTo>
                <a:cubicBezTo>
                  <a:pt x="879118" y="71123"/>
                  <a:pt x="890649" y="76325"/>
                  <a:pt x="902524" y="80283"/>
                </a:cubicBezTo>
                <a:lnTo>
                  <a:pt x="1045028" y="68408"/>
                </a:lnTo>
                <a:lnTo>
                  <a:pt x="1211283" y="56533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6733309" y="1685653"/>
            <a:ext cx="1235034" cy="107521"/>
          </a:xfrm>
          <a:custGeom>
            <a:avLst/>
            <a:gdLst>
              <a:gd name="connsiteX0" fmla="*/ 0 w 1235034"/>
              <a:gd name="connsiteY0" fmla="*/ 83770 h 107521"/>
              <a:gd name="connsiteX1" fmla="*/ 106878 w 1235034"/>
              <a:gd name="connsiteY1" fmla="*/ 95646 h 107521"/>
              <a:gd name="connsiteX2" fmla="*/ 178130 w 1235034"/>
              <a:gd name="connsiteY2" fmla="*/ 107521 h 107521"/>
              <a:gd name="connsiteX3" fmla="*/ 439387 w 1235034"/>
              <a:gd name="connsiteY3" fmla="*/ 95646 h 107521"/>
              <a:gd name="connsiteX4" fmla="*/ 510639 w 1235034"/>
              <a:gd name="connsiteY4" fmla="*/ 48144 h 107521"/>
              <a:gd name="connsiteX5" fmla="*/ 581891 w 1235034"/>
              <a:gd name="connsiteY5" fmla="*/ 12518 h 107521"/>
              <a:gd name="connsiteX6" fmla="*/ 676894 w 1235034"/>
              <a:gd name="connsiteY6" fmla="*/ 24394 h 107521"/>
              <a:gd name="connsiteX7" fmla="*/ 712520 w 1235034"/>
              <a:gd name="connsiteY7" fmla="*/ 48144 h 107521"/>
              <a:gd name="connsiteX8" fmla="*/ 950026 w 1235034"/>
              <a:gd name="connsiteY8" fmla="*/ 60020 h 107521"/>
              <a:gd name="connsiteX9" fmla="*/ 997527 w 1235034"/>
              <a:gd name="connsiteY9" fmla="*/ 71895 h 107521"/>
              <a:gd name="connsiteX10" fmla="*/ 1175657 w 1235034"/>
              <a:gd name="connsiteY10" fmla="*/ 48144 h 107521"/>
              <a:gd name="connsiteX11" fmla="*/ 1140031 w 1235034"/>
              <a:gd name="connsiteY11" fmla="*/ 12518 h 107521"/>
              <a:gd name="connsiteX12" fmla="*/ 1175657 w 1235034"/>
              <a:gd name="connsiteY12" fmla="*/ 643 h 107521"/>
              <a:gd name="connsiteX13" fmla="*/ 1211283 w 1235034"/>
              <a:gd name="connsiteY13" fmla="*/ 12518 h 107521"/>
              <a:gd name="connsiteX14" fmla="*/ 1235034 w 1235034"/>
              <a:gd name="connsiteY14" fmla="*/ 60020 h 107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35034" h="107521">
                <a:moveTo>
                  <a:pt x="0" y="83770"/>
                </a:moveTo>
                <a:cubicBezTo>
                  <a:pt x="35626" y="87729"/>
                  <a:pt x="71347" y="90908"/>
                  <a:pt x="106878" y="95646"/>
                </a:cubicBezTo>
                <a:cubicBezTo>
                  <a:pt x="130745" y="98828"/>
                  <a:pt x="154052" y="107521"/>
                  <a:pt x="178130" y="107521"/>
                </a:cubicBezTo>
                <a:cubicBezTo>
                  <a:pt x="265306" y="107521"/>
                  <a:pt x="352301" y="99604"/>
                  <a:pt x="439387" y="95646"/>
                </a:cubicBezTo>
                <a:cubicBezTo>
                  <a:pt x="501997" y="74775"/>
                  <a:pt x="451334" y="97564"/>
                  <a:pt x="510639" y="48144"/>
                </a:cubicBezTo>
                <a:cubicBezTo>
                  <a:pt x="541332" y="22567"/>
                  <a:pt x="546187" y="24420"/>
                  <a:pt x="581891" y="12518"/>
                </a:cubicBezTo>
                <a:cubicBezTo>
                  <a:pt x="613559" y="16477"/>
                  <a:pt x="646104" y="15997"/>
                  <a:pt x="676894" y="24394"/>
                </a:cubicBezTo>
                <a:cubicBezTo>
                  <a:pt x="690663" y="28149"/>
                  <a:pt x="698368" y="46298"/>
                  <a:pt x="712520" y="48144"/>
                </a:cubicBezTo>
                <a:cubicBezTo>
                  <a:pt x="791122" y="58396"/>
                  <a:pt x="870857" y="56061"/>
                  <a:pt x="950026" y="60020"/>
                </a:cubicBezTo>
                <a:cubicBezTo>
                  <a:pt x="965860" y="63978"/>
                  <a:pt x="981206" y="71895"/>
                  <a:pt x="997527" y="71895"/>
                </a:cubicBezTo>
                <a:cubicBezTo>
                  <a:pt x="1012884" y="71895"/>
                  <a:pt x="1155150" y="51074"/>
                  <a:pt x="1175657" y="48144"/>
                </a:cubicBezTo>
                <a:cubicBezTo>
                  <a:pt x="1163782" y="36269"/>
                  <a:pt x="1140031" y="29312"/>
                  <a:pt x="1140031" y="12518"/>
                </a:cubicBezTo>
                <a:cubicBezTo>
                  <a:pt x="1140031" y="0"/>
                  <a:pt x="1163139" y="643"/>
                  <a:pt x="1175657" y="643"/>
                </a:cubicBezTo>
                <a:cubicBezTo>
                  <a:pt x="1188175" y="643"/>
                  <a:pt x="1199408" y="8560"/>
                  <a:pt x="1211283" y="12518"/>
                </a:cubicBezTo>
                <a:cubicBezTo>
                  <a:pt x="1224929" y="53455"/>
                  <a:pt x="1214308" y="39292"/>
                  <a:pt x="1235034" y="6002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95936" y="3429000"/>
            <a:ext cx="4619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/>
              <a:t>Role</a:t>
            </a:r>
            <a:endParaRPr lang="en-GB" sz="1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707904" y="4005064"/>
            <a:ext cx="10583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/>
              <a:t>Responsibility</a:t>
            </a:r>
            <a:endParaRPr lang="en-GB" sz="1000" b="1" dirty="0"/>
          </a:p>
        </p:txBody>
      </p:sp>
      <p:sp>
        <p:nvSpPr>
          <p:cNvPr id="35" name="Oval 34"/>
          <p:cNvSpPr/>
          <p:nvPr/>
        </p:nvSpPr>
        <p:spPr>
          <a:xfrm>
            <a:off x="107504" y="2996952"/>
            <a:ext cx="1152128" cy="86409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Business Change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To use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Service</a:t>
            </a:r>
            <a:endParaRPr lang="en-GB" sz="1200" b="1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endCxn id="9" idx="3"/>
          </p:cNvCxnSpPr>
          <p:nvPr/>
        </p:nvCxnSpPr>
        <p:spPr bwMode="auto">
          <a:xfrm flipH="1">
            <a:off x="6444208" y="3717032"/>
            <a:ext cx="93610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>
          <a:xfrm>
            <a:off x="7380312" y="3284984"/>
            <a:ext cx="1512168" cy="86409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GSBPM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Reference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Model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7380312" y="4725144"/>
            <a:ext cx="1512168" cy="93610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CSPA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Reference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Model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/>
          <p:cNvCxnSpPr>
            <a:stCxn id="44" idx="2"/>
            <a:endCxn id="42" idx="3"/>
          </p:cNvCxnSpPr>
          <p:nvPr/>
        </p:nvCxnSpPr>
        <p:spPr bwMode="auto">
          <a:xfrm flipH="1">
            <a:off x="6444208" y="5193196"/>
            <a:ext cx="93610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itle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52128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b="1" dirty="0" smtClean="0"/>
              <a:t>Our Approach</a:t>
            </a:r>
            <a:br>
              <a:rPr lang="en-GB" sz="3600" b="1" dirty="0" smtClean="0"/>
            </a:br>
            <a:r>
              <a:rPr lang="en-GB" sz="1800" b="1" dirty="0" smtClean="0"/>
              <a:t>Using end to end statistical business processes (mapped to GSBPM) by output area to identify</a:t>
            </a:r>
            <a:br>
              <a:rPr lang="en-GB" sz="1800" b="1" dirty="0" smtClean="0"/>
            </a:br>
            <a:r>
              <a:rPr lang="en-GB" sz="1800" b="1" dirty="0" smtClean="0"/>
              <a:t> Business Functions to identify common Business Services</a:t>
            </a:r>
            <a:endParaRPr lang="en-GB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 bwMode="auto">
          <a:xfrm flipH="1">
            <a:off x="2267744" y="4110038"/>
            <a:ext cx="1432148" cy="60960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5184068" y="3923707"/>
            <a:ext cx="2026332" cy="933636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>
            <a:endCxn id="17" idx="4"/>
          </p:cNvCxnSpPr>
          <p:nvPr/>
        </p:nvCxnSpPr>
        <p:spPr bwMode="auto">
          <a:xfrm flipV="1">
            <a:off x="4499992" y="2913697"/>
            <a:ext cx="0" cy="58674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 flipH="1" flipV="1">
            <a:off x="3203848" y="3500440"/>
            <a:ext cx="496044" cy="211632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4499992" y="4247743"/>
            <a:ext cx="0" cy="60960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5300092" y="3500439"/>
            <a:ext cx="424036" cy="288601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705600" cy="896144"/>
          </a:xfrm>
        </p:spPr>
        <p:txBody>
          <a:bodyPr/>
          <a:lstStyle/>
          <a:p>
            <a:r>
              <a:rPr lang="en-GB" sz="2000" dirty="0" smtClean="0"/>
              <a:t>A Business Service: appropriate interaction of People, Process and Technology to realise a business function</a:t>
            </a:r>
            <a:endParaRPr lang="en-GB" sz="2000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4571999" y="2304097"/>
            <a:ext cx="2448272" cy="2415541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1837316" y="2304097"/>
            <a:ext cx="2486769" cy="2553246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1835695" y="4857343"/>
            <a:ext cx="5184575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037217" y="4247743"/>
            <a:ext cx="1600200" cy="12192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800" b="1" dirty="0" smtClean="0">
                <a:solidFill>
                  <a:srgbClr val="FFFFFF"/>
                </a:solidFill>
              </a:rPr>
              <a:t>People</a:t>
            </a:r>
          </a:p>
          <a:p>
            <a:pPr algn="ctr"/>
            <a:r>
              <a:rPr lang="en-GB" sz="900" b="1" dirty="0" smtClean="0">
                <a:solidFill>
                  <a:srgbClr val="FFFFFF"/>
                </a:solidFill>
              </a:rPr>
              <a:t>With relevant Skills,</a:t>
            </a:r>
          </a:p>
          <a:p>
            <a:pPr algn="ctr"/>
            <a:r>
              <a:rPr lang="en-GB" sz="900" b="1" dirty="0" smtClean="0">
                <a:solidFill>
                  <a:srgbClr val="FFFFFF"/>
                </a:solidFill>
              </a:rPr>
              <a:t>knowledge,  experience, </a:t>
            </a:r>
          </a:p>
          <a:p>
            <a:pPr algn="ctr"/>
            <a:r>
              <a:rPr lang="en-GB" sz="900" b="1" dirty="0" smtClean="0">
                <a:solidFill>
                  <a:srgbClr val="FFFFFF"/>
                </a:solidFill>
              </a:rPr>
              <a:t>attitudes and </a:t>
            </a:r>
          </a:p>
          <a:p>
            <a:pPr algn="ctr"/>
            <a:r>
              <a:rPr lang="en-GB" sz="900" b="1" dirty="0" smtClean="0">
                <a:solidFill>
                  <a:srgbClr val="FFFFFF"/>
                </a:solidFill>
              </a:rPr>
              <a:t>behaviours</a:t>
            </a:r>
            <a:endParaRPr lang="en-GB" sz="900" b="1" dirty="0">
              <a:solidFill>
                <a:srgbClr val="FFFFFF"/>
              </a:solidFill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3699892" y="1694497"/>
            <a:ext cx="1600200" cy="12192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800" b="1" dirty="0" smtClean="0">
                <a:solidFill>
                  <a:srgbClr val="FFFFFF"/>
                </a:solidFill>
              </a:rPr>
              <a:t>Process</a:t>
            </a:r>
          </a:p>
          <a:p>
            <a:pPr algn="ctr"/>
            <a:r>
              <a:rPr lang="en-GB" sz="1000" b="1" dirty="0" smtClean="0">
                <a:solidFill>
                  <a:srgbClr val="FFFFFF"/>
                </a:solidFill>
              </a:rPr>
              <a:t>Description of related</a:t>
            </a:r>
          </a:p>
          <a:p>
            <a:pPr algn="ctr"/>
            <a:r>
              <a:rPr lang="en-GB" sz="1000" b="1" dirty="0" smtClean="0">
                <a:solidFill>
                  <a:srgbClr val="FFFFFF"/>
                </a:solidFill>
              </a:rPr>
              <a:t>Roles / Activities </a:t>
            </a:r>
          </a:p>
          <a:p>
            <a:pPr algn="ctr"/>
            <a:r>
              <a:rPr lang="en-GB" sz="1000" b="1" dirty="0" smtClean="0">
                <a:solidFill>
                  <a:srgbClr val="FFFFFF"/>
                </a:solidFill>
              </a:rPr>
              <a:t>/ Decisions </a:t>
            </a:r>
          </a:p>
          <a:p>
            <a:pPr algn="ctr"/>
            <a:r>
              <a:rPr lang="en-GB" sz="1000" b="1" dirty="0" smtClean="0">
                <a:solidFill>
                  <a:srgbClr val="FFFFFF"/>
                </a:solidFill>
              </a:rPr>
              <a:t>/ Tools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372200" y="4110038"/>
            <a:ext cx="1676400" cy="12192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800" b="1" dirty="0" smtClean="0">
                <a:solidFill>
                  <a:srgbClr val="FFFFFF"/>
                </a:solidFill>
              </a:rPr>
              <a:t>Technology</a:t>
            </a:r>
            <a:endParaRPr lang="en-GB" sz="1800" b="1" dirty="0">
              <a:solidFill>
                <a:srgbClr val="FFFFFF"/>
              </a:solidFill>
            </a:endParaRPr>
          </a:p>
          <a:p>
            <a:pPr algn="ctr"/>
            <a:r>
              <a:rPr lang="en-GB" sz="900" b="1" dirty="0" smtClean="0">
                <a:solidFill>
                  <a:srgbClr val="FFFFFF"/>
                </a:solidFill>
              </a:rPr>
              <a:t>With appropriate </a:t>
            </a:r>
          </a:p>
          <a:p>
            <a:pPr algn="ctr"/>
            <a:r>
              <a:rPr lang="en-GB" sz="900" b="1" dirty="0" smtClean="0">
                <a:solidFill>
                  <a:srgbClr val="FFFFFF"/>
                </a:solidFill>
              </a:rPr>
              <a:t>Workspace, </a:t>
            </a:r>
          </a:p>
          <a:p>
            <a:pPr algn="ctr"/>
            <a:r>
              <a:rPr lang="en-GB" sz="900" b="1" dirty="0" smtClean="0">
                <a:solidFill>
                  <a:srgbClr val="FFFFFF"/>
                </a:solidFill>
              </a:rPr>
              <a:t>Functions and</a:t>
            </a:r>
          </a:p>
          <a:p>
            <a:pPr algn="ctr"/>
            <a:r>
              <a:rPr lang="en-GB" sz="900" b="1" dirty="0" smtClean="0">
                <a:solidFill>
                  <a:srgbClr val="FFFFFF"/>
                </a:solidFill>
              </a:rPr>
              <a:t>User interface</a:t>
            </a:r>
            <a:endParaRPr lang="en-GB" sz="900" b="1" dirty="0">
              <a:solidFill>
                <a:srgbClr val="FFFFFF"/>
              </a:solidFill>
            </a:endParaRPr>
          </a:p>
        </p:txBody>
      </p:sp>
      <p:sp>
        <p:nvSpPr>
          <p:cNvPr id="3" name="Hexagon 2"/>
          <p:cNvSpPr/>
          <p:nvPr/>
        </p:nvSpPr>
        <p:spPr bwMode="auto">
          <a:xfrm>
            <a:off x="3518883" y="3500436"/>
            <a:ext cx="1962218" cy="890087"/>
          </a:xfrm>
          <a:prstGeom prst="hexagon">
            <a:avLst>
              <a:gd name="adj" fmla="val 40805"/>
              <a:gd name="vf" fmla="val 115470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0800" rIns="18000" bIns="10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b="1" dirty="0" smtClean="0">
                <a:solidFill>
                  <a:srgbClr val="000000"/>
                </a:solidFill>
                <a:latin typeface="Arial"/>
              </a:rPr>
              <a:t>Business Service</a:t>
            </a:r>
          </a:p>
          <a:p>
            <a:pPr algn="ctr"/>
            <a:r>
              <a:rPr lang="en-GB" sz="1100" b="1" dirty="0" smtClean="0">
                <a:solidFill>
                  <a:srgbClr val="000000"/>
                </a:solidFill>
                <a:latin typeface="Arial"/>
              </a:rPr>
              <a:t>Realized business </a:t>
            </a:r>
            <a:r>
              <a:rPr lang="en-GB" sz="1100" b="1" dirty="0" smtClean="0">
                <a:solidFill>
                  <a:srgbClr val="000000"/>
                </a:solidFill>
              </a:rPr>
              <a:t>function</a:t>
            </a:r>
            <a:endParaRPr lang="en-GB" sz="1100" b="1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683568" y="1872048"/>
            <a:ext cx="1656184" cy="908879"/>
          </a:xfrm>
          <a:prstGeom prst="wedgeRoundRectCallout">
            <a:avLst>
              <a:gd name="adj1" fmla="val 98714"/>
              <a:gd name="adj2" fmla="val 128675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1100" b="1" dirty="0" smtClean="0">
                <a:solidFill>
                  <a:srgbClr val="000000"/>
                </a:solidFill>
                <a:latin typeface="Arial"/>
              </a:rPr>
              <a:t>People are assigned a role to carry out their work according to an activity / decision description</a:t>
            </a:r>
          </a:p>
        </p:txBody>
      </p:sp>
      <p:sp>
        <p:nvSpPr>
          <p:cNvPr id="31" name="Rounded Rectangular Callout 30"/>
          <p:cNvSpPr/>
          <p:nvPr/>
        </p:nvSpPr>
        <p:spPr bwMode="auto">
          <a:xfrm>
            <a:off x="6732240" y="1872049"/>
            <a:ext cx="1656184" cy="864096"/>
          </a:xfrm>
          <a:prstGeom prst="wedgeRoundRectCallout">
            <a:avLst>
              <a:gd name="adj1" fmla="val -108109"/>
              <a:gd name="adj2" fmla="val 133900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1100" b="1" dirty="0">
                <a:solidFill>
                  <a:srgbClr val="000000"/>
                </a:solidFill>
                <a:latin typeface="Arial"/>
              </a:rPr>
              <a:t>Specific steps are automated / enabled by technology</a:t>
            </a:r>
          </a:p>
        </p:txBody>
      </p:sp>
      <p:sp>
        <p:nvSpPr>
          <p:cNvPr id="32" name="Rounded Rectangular Callout 31"/>
          <p:cNvSpPr/>
          <p:nvPr/>
        </p:nvSpPr>
        <p:spPr bwMode="auto">
          <a:xfrm>
            <a:off x="3203848" y="5323858"/>
            <a:ext cx="2664296" cy="864096"/>
          </a:xfrm>
          <a:prstGeom prst="wedgeRoundRectCallout">
            <a:avLst>
              <a:gd name="adj1" fmla="val -114"/>
              <a:gd name="adj2" fmla="val -103326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1100" b="1" dirty="0">
                <a:solidFill>
                  <a:srgbClr val="000000"/>
                </a:solidFill>
                <a:latin typeface="Arial"/>
              </a:rPr>
              <a:t>People interact with technology to improve their productivity and accuracy of their work.</a:t>
            </a:r>
          </a:p>
          <a:p>
            <a:r>
              <a:rPr lang="en-GB" sz="1100" b="1" dirty="0">
                <a:solidFill>
                  <a:srgbClr val="000000"/>
                </a:solidFill>
                <a:latin typeface="Arial"/>
              </a:rPr>
              <a:t>A key focus is ease of </a:t>
            </a:r>
            <a:r>
              <a:rPr lang="en-GB" sz="1100" b="1" dirty="0" smtClean="0">
                <a:solidFill>
                  <a:srgbClr val="000000"/>
                </a:solidFill>
                <a:latin typeface="Arial"/>
              </a:rPr>
              <a:t>use</a:t>
            </a:r>
            <a:endParaRPr lang="en-GB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F07F3-68B8-479F-9812-553BC439C4C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988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did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&gt;30 workshops across output areas and systems</a:t>
            </a:r>
          </a:p>
          <a:p>
            <a:pPr lvl="2"/>
            <a:r>
              <a:rPr lang="en-GB" dirty="0" smtClean="0"/>
              <a:t>Business and Social surveys</a:t>
            </a:r>
          </a:p>
          <a:p>
            <a:pPr lvl="2"/>
            <a:r>
              <a:rPr lang="en-GB" dirty="0" smtClean="0"/>
              <a:t>Census</a:t>
            </a:r>
          </a:p>
          <a:p>
            <a:pPr lvl="2"/>
            <a:r>
              <a:rPr lang="en-GB" dirty="0" smtClean="0"/>
              <a:t>National Accounts</a:t>
            </a:r>
          </a:p>
          <a:p>
            <a:pPr lvl="2"/>
            <a:r>
              <a:rPr lang="en-GB" dirty="0" smtClean="0"/>
              <a:t>Registers, metadata</a:t>
            </a:r>
          </a:p>
          <a:p>
            <a:pPr lvl="2"/>
            <a:r>
              <a:rPr lang="en-GB" dirty="0" smtClean="0"/>
              <a:t>Platforms (CORA, CASPA, CORD, </a:t>
            </a:r>
            <a:r>
              <a:rPr lang="en-GB" dirty="0" err="1" smtClean="0"/>
              <a:t>Pretium</a:t>
            </a:r>
            <a:r>
              <a:rPr lang="en-GB" dirty="0" smtClean="0"/>
              <a:t> etc)</a:t>
            </a:r>
          </a:p>
          <a:p>
            <a:r>
              <a:rPr lang="en-GB" dirty="0" smtClean="0"/>
              <a:t>Identifying business functions, gaps/overlaps</a:t>
            </a:r>
          </a:p>
          <a:p>
            <a:r>
              <a:rPr lang="en-GB" dirty="0" smtClean="0"/>
              <a:t>Creating coherent services</a:t>
            </a:r>
          </a:p>
          <a:p>
            <a:r>
              <a:rPr lang="en-GB" dirty="0" smtClean="0"/>
              <a:t>Input to existing projects and programmes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F07F3-68B8-479F-9812-553BC439C4C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Line 18"/>
          <p:cNvSpPr>
            <a:spLocks noChangeShapeType="1"/>
          </p:cNvSpPr>
          <p:nvPr/>
        </p:nvSpPr>
        <p:spPr bwMode="auto">
          <a:xfrm flipV="1">
            <a:off x="971600" y="4725144"/>
            <a:ext cx="7685856" cy="1183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55" name="Line 18"/>
          <p:cNvSpPr>
            <a:spLocks noChangeShapeType="1"/>
          </p:cNvSpPr>
          <p:nvPr/>
        </p:nvSpPr>
        <p:spPr bwMode="auto">
          <a:xfrm flipV="1">
            <a:off x="971600" y="5445224"/>
            <a:ext cx="7685856" cy="1183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54289" name="Line 23"/>
          <p:cNvSpPr>
            <a:spLocks noChangeShapeType="1"/>
          </p:cNvSpPr>
          <p:nvPr/>
        </p:nvSpPr>
        <p:spPr bwMode="auto">
          <a:xfrm>
            <a:off x="990600" y="4419600"/>
            <a:ext cx="7685856" cy="17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1600200" y="1524000"/>
            <a:ext cx="7220272" cy="3279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04800" y="1143000"/>
            <a:ext cx="1323975" cy="762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GB" sz="1600" b="1" dirty="0" smtClean="0">
                <a:latin typeface="Arial" charset="0"/>
              </a:rPr>
              <a:t>GSBPM</a:t>
            </a:r>
            <a:endParaRPr lang="en-GB" sz="1600" b="1" dirty="0">
              <a:latin typeface="Arial" charset="0"/>
            </a:endParaRP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990600" y="19050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4295" name="Line 6"/>
          <p:cNvSpPr>
            <a:spLocks noChangeShapeType="1"/>
          </p:cNvSpPr>
          <p:nvPr/>
        </p:nvSpPr>
        <p:spPr bwMode="auto">
          <a:xfrm>
            <a:off x="3131840" y="1484784"/>
            <a:ext cx="0" cy="47244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54296" name="Line 7"/>
          <p:cNvSpPr>
            <a:spLocks noChangeShapeType="1"/>
          </p:cNvSpPr>
          <p:nvPr/>
        </p:nvSpPr>
        <p:spPr bwMode="auto">
          <a:xfrm>
            <a:off x="4211960" y="1412776"/>
            <a:ext cx="0" cy="47244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54297" name="Line 8"/>
          <p:cNvSpPr>
            <a:spLocks noChangeShapeType="1"/>
          </p:cNvSpPr>
          <p:nvPr/>
        </p:nvSpPr>
        <p:spPr bwMode="auto">
          <a:xfrm>
            <a:off x="7239000" y="1524000"/>
            <a:ext cx="0" cy="47244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54298" name="Rectangle 9"/>
          <p:cNvSpPr>
            <a:spLocks noChangeArrowheads="1"/>
          </p:cNvSpPr>
          <p:nvPr/>
        </p:nvSpPr>
        <p:spPr bwMode="auto">
          <a:xfrm>
            <a:off x="2682280" y="2165648"/>
            <a:ext cx="894928" cy="35986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GB" sz="1000" b="1" dirty="0" smtClean="0">
                <a:latin typeface="Arial" charset="0"/>
              </a:rPr>
              <a:t>National Accts</a:t>
            </a:r>
            <a:endParaRPr lang="en-GB" sz="1000" b="1" dirty="0">
              <a:latin typeface="Arial" charset="0"/>
            </a:endParaRPr>
          </a:p>
        </p:txBody>
      </p:sp>
      <p:sp>
        <p:nvSpPr>
          <p:cNvPr id="54299" name="Rectangle 10"/>
          <p:cNvSpPr>
            <a:spLocks noChangeArrowheads="1"/>
          </p:cNvSpPr>
          <p:nvPr/>
        </p:nvSpPr>
        <p:spPr bwMode="auto">
          <a:xfrm>
            <a:off x="3762400" y="2165648"/>
            <a:ext cx="894928" cy="35986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GB" sz="1000" b="1" dirty="0" smtClean="0">
                <a:latin typeface="Arial" charset="0"/>
              </a:rPr>
              <a:t>Labour </a:t>
            </a:r>
          </a:p>
          <a:p>
            <a:pPr algn="ctr"/>
            <a:r>
              <a:rPr lang="en-GB" sz="1000" b="1" dirty="0" smtClean="0"/>
              <a:t>M</a:t>
            </a:r>
            <a:r>
              <a:rPr lang="en-GB" sz="1000" b="1" dirty="0" smtClean="0">
                <a:latin typeface="Arial" charset="0"/>
              </a:rPr>
              <a:t>arket</a:t>
            </a:r>
            <a:endParaRPr lang="en-GB" sz="1000" b="1" dirty="0">
              <a:latin typeface="Arial" charset="0"/>
            </a:endParaRPr>
          </a:p>
        </p:txBody>
      </p:sp>
      <p:sp>
        <p:nvSpPr>
          <p:cNvPr id="54300" name="Rectangle 11"/>
          <p:cNvSpPr>
            <a:spLocks noChangeArrowheads="1"/>
          </p:cNvSpPr>
          <p:nvPr/>
        </p:nvSpPr>
        <p:spPr bwMode="auto">
          <a:xfrm>
            <a:off x="6789440" y="2165648"/>
            <a:ext cx="894928" cy="35986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GB" sz="1000" b="1" dirty="0" smtClean="0">
                <a:latin typeface="Arial" charset="0"/>
              </a:rPr>
              <a:t>Bus Surveys</a:t>
            </a:r>
            <a:endParaRPr lang="en-GB" sz="1000" b="1" dirty="0">
              <a:latin typeface="Arial" charset="0"/>
            </a:endParaRPr>
          </a:p>
        </p:txBody>
      </p:sp>
      <p:sp>
        <p:nvSpPr>
          <p:cNvPr id="54301" name="Text Box 12"/>
          <p:cNvSpPr txBox="1">
            <a:spLocks noChangeArrowheads="1"/>
          </p:cNvSpPr>
          <p:nvPr/>
        </p:nvSpPr>
        <p:spPr bwMode="auto">
          <a:xfrm>
            <a:off x="6012160" y="2132856"/>
            <a:ext cx="41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b="0"/>
              <a:t>...</a:t>
            </a:r>
          </a:p>
        </p:txBody>
      </p:sp>
      <p:sp>
        <p:nvSpPr>
          <p:cNvPr id="54281" name="Line 15"/>
          <p:cNvSpPr>
            <a:spLocks noChangeShapeType="1"/>
          </p:cNvSpPr>
          <p:nvPr/>
        </p:nvSpPr>
        <p:spPr bwMode="auto">
          <a:xfrm>
            <a:off x="990600" y="2852738"/>
            <a:ext cx="7685856" cy="19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54282" name="Line 16"/>
          <p:cNvSpPr>
            <a:spLocks noChangeShapeType="1"/>
          </p:cNvSpPr>
          <p:nvPr/>
        </p:nvSpPr>
        <p:spPr bwMode="auto">
          <a:xfrm>
            <a:off x="990600" y="3352800"/>
            <a:ext cx="7685856" cy="419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54283" name="Line 17"/>
          <p:cNvSpPr>
            <a:spLocks noChangeShapeType="1"/>
          </p:cNvSpPr>
          <p:nvPr/>
        </p:nvSpPr>
        <p:spPr bwMode="auto">
          <a:xfrm flipV="1">
            <a:off x="990600" y="3861048"/>
            <a:ext cx="7685856" cy="2515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54284" name="Line 18"/>
          <p:cNvSpPr>
            <a:spLocks noChangeShapeType="1"/>
          </p:cNvSpPr>
          <p:nvPr/>
        </p:nvSpPr>
        <p:spPr bwMode="auto">
          <a:xfrm flipV="1">
            <a:off x="971600" y="5013176"/>
            <a:ext cx="7685856" cy="1183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54285" name="Rectangle 19"/>
          <p:cNvSpPr>
            <a:spLocks noChangeArrowheads="1"/>
          </p:cNvSpPr>
          <p:nvPr/>
        </p:nvSpPr>
        <p:spPr bwMode="auto">
          <a:xfrm>
            <a:off x="1475656" y="5229200"/>
            <a:ext cx="1007393" cy="504056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000" dirty="0" smtClean="0">
                <a:latin typeface="Arial" charset="0"/>
              </a:rPr>
              <a:t>Change </a:t>
            </a:r>
          </a:p>
          <a:p>
            <a:pPr algn="ctr"/>
            <a:r>
              <a:rPr lang="en-GB" sz="1000" dirty="0" smtClean="0"/>
              <a:t>Services</a:t>
            </a:r>
            <a:endParaRPr lang="en-GB" sz="1000" dirty="0">
              <a:latin typeface="Arial" charset="0"/>
            </a:endParaRPr>
          </a:p>
        </p:txBody>
      </p:sp>
      <p:sp>
        <p:nvSpPr>
          <p:cNvPr id="54286" name="Rectangle 20"/>
          <p:cNvSpPr>
            <a:spLocks noChangeArrowheads="1"/>
          </p:cNvSpPr>
          <p:nvPr/>
        </p:nvSpPr>
        <p:spPr bwMode="auto">
          <a:xfrm>
            <a:off x="1475656" y="4221088"/>
            <a:ext cx="1007393" cy="359246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000" dirty="0" smtClean="0">
                <a:latin typeface="Arial" charset="0"/>
              </a:rPr>
              <a:t>Collection</a:t>
            </a:r>
          </a:p>
          <a:p>
            <a:pPr algn="ctr"/>
            <a:r>
              <a:rPr lang="en-GB" sz="1000" dirty="0" smtClean="0">
                <a:latin typeface="Arial" charset="0"/>
              </a:rPr>
              <a:t>Services</a:t>
            </a:r>
            <a:endParaRPr lang="en-GB" sz="1000" dirty="0">
              <a:latin typeface="Arial" charset="0"/>
            </a:endParaRPr>
          </a:p>
        </p:txBody>
      </p:sp>
      <p:sp>
        <p:nvSpPr>
          <p:cNvPr id="54288" name="Rectangle 22"/>
          <p:cNvSpPr>
            <a:spLocks noChangeArrowheads="1"/>
          </p:cNvSpPr>
          <p:nvPr/>
        </p:nvSpPr>
        <p:spPr bwMode="auto">
          <a:xfrm>
            <a:off x="1475656" y="2708920"/>
            <a:ext cx="1007393" cy="359246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000" dirty="0" smtClean="0">
                <a:latin typeface="Arial" charset="0"/>
              </a:rPr>
              <a:t>Dissemination</a:t>
            </a:r>
          </a:p>
          <a:p>
            <a:pPr algn="ctr"/>
            <a:r>
              <a:rPr lang="en-GB" sz="1000" smtClean="0"/>
              <a:t>Service</a:t>
            </a:r>
            <a:endParaRPr lang="en-GB" sz="1000" dirty="0">
              <a:latin typeface="Arial" charset="0"/>
            </a:endParaRPr>
          </a:p>
        </p:txBody>
      </p:sp>
      <p:sp>
        <p:nvSpPr>
          <p:cNvPr id="54290" name="Rectangle 24"/>
          <p:cNvSpPr>
            <a:spLocks noChangeArrowheads="1"/>
          </p:cNvSpPr>
          <p:nvPr/>
        </p:nvSpPr>
        <p:spPr bwMode="auto">
          <a:xfrm>
            <a:off x="1475656" y="3212976"/>
            <a:ext cx="1007393" cy="9361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000" dirty="0" smtClean="0">
                <a:latin typeface="Arial" charset="0"/>
              </a:rPr>
              <a:t>Process and</a:t>
            </a:r>
          </a:p>
          <a:p>
            <a:pPr algn="ctr"/>
            <a:r>
              <a:rPr lang="en-GB" sz="1000" dirty="0" smtClean="0">
                <a:latin typeface="Arial" charset="0"/>
              </a:rPr>
              <a:t>Analysis</a:t>
            </a:r>
          </a:p>
          <a:p>
            <a:pPr algn="ctr"/>
            <a:r>
              <a:rPr lang="en-GB" sz="1000" dirty="0" smtClean="0"/>
              <a:t>Services</a:t>
            </a:r>
            <a:endParaRPr lang="en-GB" sz="1000" dirty="0">
              <a:latin typeface="Arial" charset="0"/>
            </a:endParaRPr>
          </a:p>
        </p:txBody>
      </p:sp>
      <p:sp>
        <p:nvSpPr>
          <p:cNvPr id="54291" name="Line 25"/>
          <p:cNvSpPr>
            <a:spLocks noChangeShapeType="1"/>
          </p:cNvSpPr>
          <p:nvPr/>
        </p:nvSpPr>
        <p:spPr bwMode="auto">
          <a:xfrm flipV="1">
            <a:off x="990600" y="6093296"/>
            <a:ext cx="7685856" cy="6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54292" name="Rectangle 26"/>
          <p:cNvSpPr>
            <a:spLocks noChangeArrowheads="1"/>
          </p:cNvSpPr>
          <p:nvPr/>
        </p:nvSpPr>
        <p:spPr bwMode="auto">
          <a:xfrm>
            <a:off x="1475656" y="5949280"/>
            <a:ext cx="1007393" cy="359246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000" dirty="0" smtClean="0"/>
              <a:t>Corporate</a:t>
            </a:r>
            <a:endParaRPr lang="en-GB" sz="1000" dirty="0" smtClean="0">
              <a:latin typeface="Arial" charset="0"/>
            </a:endParaRPr>
          </a:p>
          <a:p>
            <a:pPr algn="ctr"/>
            <a:r>
              <a:rPr lang="en-GB" sz="1000" dirty="0" smtClean="0"/>
              <a:t>Services</a:t>
            </a:r>
            <a:endParaRPr lang="en-GB" sz="1000" dirty="0">
              <a:latin typeface="Arial" charset="0"/>
            </a:endParaRPr>
          </a:p>
        </p:txBody>
      </p:sp>
      <p:sp>
        <p:nvSpPr>
          <p:cNvPr id="54293" name="Rectangle 27"/>
          <p:cNvSpPr>
            <a:spLocks noChangeArrowheads="1"/>
          </p:cNvSpPr>
          <p:nvPr/>
        </p:nvSpPr>
        <p:spPr bwMode="auto">
          <a:xfrm>
            <a:off x="1116013" y="2349500"/>
            <a:ext cx="144463" cy="381635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GB" sz="900" dirty="0" smtClean="0">
                <a:latin typeface="Arial" charset="0"/>
              </a:rPr>
              <a:t>List of </a:t>
            </a:r>
            <a:r>
              <a:rPr lang="en-GB" sz="900" dirty="0" err="1" smtClean="0">
                <a:latin typeface="Arial" charset="0"/>
              </a:rPr>
              <a:t>Sbusiness</a:t>
            </a:r>
            <a:r>
              <a:rPr lang="en-GB" sz="900" dirty="0" smtClean="0">
                <a:latin typeface="Arial" charset="0"/>
              </a:rPr>
              <a:t> Services</a:t>
            </a:r>
            <a:endParaRPr lang="en-US" sz="900" dirty="0">
              <a:latin typeface="Arial" charset="0"/>
            </a:endParaRPr>
          </a:p>
        </p:txBody>
      </p:sp>
      <p:sp>
        <p:nvSpPr>
          <p:cNvPr id="54294" name="Text Box 28"/>
          <p:cNvSpPr txBox="1">
            <a:spLocks noChangeArrowheads="1"/>
          </p:cNvSpPr>
          <p:nvPr/>
        </p:nvSpPr>
        <p:spPr bwMode="auto">
          <a:xfrm>
            <a:off x="1835696" y="5517232"/>
            <a:ext cx="41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b="0" dirty="0"/>
              <a:t>...</a:t>
            </a:r>
          </a:p>
        </p:txBody>
      </p:sp>
      <p:sp>
        <p:nvSpPr>
          <p:cNvPr id="430109" name="AutoShape 29"/>
          <p:cNvSpPr>
            <a:spLocks noChangeArrowheads="1"/>
          </p:cNvSpPr>
          <p:nvPr/>
        </p:nvSpPr>
        <p:spPr bwMode="auto">
          <a:xfrm>
            <a:off x="179512" y="2132856"/>
            <a:ext cx="792485" cy="4248472"/>
          </a:xfrm>
          <a:prstGeom prst="homePlate">
            <a:avLst>
              <a:gd name="adj" fmla="val 25000"/>
            </a:avLst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anchor="ctr" anchorCtr="1"/>
          <a:lstStyle/>
          <a:p>
            <a:pPr algn="ctr"/>
            <a:r>
              <a:rPr lang="en-GB" sz="1800" b="1" dirty="0" smtClean="0">
                <a:solidFill>
                  <a:srgbClr val="0000FF"/>
                </a:solidFill>
                <a:latin typeface="Arial" charset="0"/>
              </a:rPr>
              <a:t>Business Services to Support Output</a:t>
            </a:r>
          </a:p>
          <a:p>
            <a:pPr algn="ctr"/>
            <a:r>
              <a:rPr lang="en-GB" sz="1400" b="1" dirty="0" smtClean="0">
                <a:solidFill>
                  <a:srgbClr val="0000FF"/>
                </a:solidFill>
              </a:rPr>
              <a:t>Using an End to End GSBPM Vie</a:t>
            </a:r>
            <a:r>
              <a:rPr lang="en-GB" sz="1800" b="1" dirty="0" smtClean="0">
                <a:solidFill>
                  <a:srgbClr val="0000FF"/>
                </a:solidFill>
              </a:rPr>
              <a:t>w</a:t>
            </a:r>
            <a:endParaRPr lang="en-GB" sz="1800" b="1" dirty="0">
              <a:latin typeface="Arial" charset="0"/>
            </a:endParaRPr>
          </a:p>
        </p:txBody>
      </p:sp>
      <p:sp>
        <p:nvSpPr>
          <p:cNvPr id="430110" name="AutoShape 30"/>
          <p:cNvSpPr>
            <a:spLocks noChangeArrowheads="1"/>
          </p:cNvSpPr>
          <p:nvPr/>
        </p:nvSpPr>
        <p:spPr bwMode="auto">
          <a:xfrm rot="-5400000">
            <a:off x="5328085" y="-1719573"/>
            <a:ext cx="360040" cy="5904658"/>
          </a:xfrm>
          <a:prstGeom prst="homePlate">
            <a:avLst>
              <a:gd name="adj" fmla="val 25000"/>
            </a:avLst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 anchorCtr="1"/>
          <a:lstStyle/>
          <a:p>
            <a:pPr algn="ctr"/>
            <a:r>
              <a:rPr lang="en-GB" sz="1800" b="1" dirty="0" smtClean="0">
                <a:solidFill>
                  <a:srgbClr val="0000FF"/>
                </a:solidFill>
                <a:latin typeface="Arial" charset="0"/>
              </a:rPr>
              <a:t>Statistical Output Areas</a:t>
            </a:r>
            <a:endParaRPr lang="en-GB" sz="1800" b="1" dirty="0">
              <a:latin typeface="Arial" charset="0"/>
            </a:endParaRPr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GB" dirty="0" smtClean="0"/>
              <a:t>Programme Types:  Output / Service</a:t>
            </a:r>
            <a:br>
              <a:rPr lang="en-GB" dirty="0" smtClean="0"/>
            </a:br>
            <a:r>
              <a:rPr lang="en-GB" sz="1800" dirty="0" smtClean="0"/>
              <a:t>Customers and Service Providers</a:t>
            </a:r>
            <a:endParaRPr lang="en-GB" dirty="0"/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>
            <a:off x="5220072" y="1412776"/>
            <a:ext cx="0" cy="47244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4770512" y="2165648"/>
            <a:ext cx="894928" cy="35986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GB" sz="1000" b="1" dirty="0" smtClean="0">
                <a:latin typeface="Arial" charset="0"/>
              </a:rPr>
              <a:t>Census</a:t>
            </a:r>
            <a:endParaRPr lang="en-GB" sz="1000" b="1" dirty="0">
              <a:latin typeface="Arial" charset="0"/>
            </a:endParaRPr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>
            <a:off x="8244408" y="1484784"/>
            <a:ext cx="0" cy="47244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7812360" y="2165648"/>
            <a:ext cx="894928" cy="35986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GB" sz="1000" b="1" dirty="0" smtClean="0">
                <a:latin typeface="Arial" charset="0"/>
              </a:rPr>
              <a:t>Social Surveys</a:t>
            </a:r>
            <a:endParaRPr lang="en-GB" sz="1000" b="1" dirty="0">
              <a:latin typeface="Arial" charset="0"/>
            </a:endParaRPr>
          </a:p>
        </p:txBody>
      </p:sp>
      <p:sp>
        <p:nvSpPr>
          <p:cNvPr id="54302" name="Rectangle 13"/>
          <p:cNvSpPr>
            <a:spLocks noChangeArrowheads="1"/>
          </p:cNvSpPr>
          <p:nvPr/>
        </p:nvSpPr>
        <p:spPr bwMode="auto">
          <a:xfrm>
            <a:off x="2411412" y="1844674"/>
            <a:ext cx="6265043" cy="216173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900" b="0" dirty="0" smtClean="0">
                <a:latin typeface="Arial" charset="0"/>
              </a:rPr>
              <a:t>Full Set of Outputs.</a:t>
            </a:r>
            <a:endParaRPr lang="en-US" sz="900" b="0" dirty="0">
              <a:latin typeface="Arial" charset="0"/>
            </a:endParaRPr>
          </a:p>
        </p:txBody>
      </p:sp>
      <p:sp>
        <p:nvSpPr>
          <p:cNvPr id="36" name="Flowchart: Summing Junction 35"/>
          <p:cNvSpPr/>
          <p:nvPr/>
        </p:nvSpPr>
        <p:spPr bwMode="auto">
          <a:xfrm>
            <a:off x="8100392" y="3284984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7" name="Flowchart: Summing Junction 36"/>
          <p:cNvSpPr/>
          <p:nvPr/>
        </p:nvSpPr>
        <p:spPr bwMode="auto">
          <a:xfrm>
            <a:off x="5076056" y="2780928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8" name="Flowchart: Summing Junction 37"/>
          <p:cNvSpPr/>
          <p:nvPr/>
        </p:nvSpPr>
        <p:spPr bwMode="auto">
          <a:xfrm>
            <a:off x="7092280" y="3284984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3" name="Flowchart: Summing Junction 42"/>
          <p:cNvSpPr/>
          <p:nvPr/>
        </p:nvSpPr>
        <p:spPr bwMode="auto">
          <a:xfrm>
            <a:off x="5076056" y="3284984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4" name="Flowchart: Summing Junction 43"/>
          <p:cNvSpPr/>
          <p:nvPr/>
        </p:nvSpPr>
        <p:spPr bwMode="auto">
          <a:xfrm>
            <a:off x="5076056" y="3789040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5" name="Flowchart: Summing Junction 44"/>
          <p:cNvSpPr/>
          <p:nvPr/>
        </p:nvSpPr>
        <p:spPr bwMode="auto">
          <a:xfrm>
            <a:off x="2987824" y="3789040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6" name="Flowchart: Summing Junction 45"/>
          <p:cNvSpPr/>
          <p:nvPr/>
        </p:nvSpPr>
        <p:spPr bwMode="auto">
          <a:xfrm>
            <a:off x="2987824" y="5373216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7" name="Flowchart: Summing Junction 46"/>
          <p:cNvSpPr/>
          <p:nvPr/>
        </p:nvSpPr>
        <p:spPr bwMode="auto">
          <a:xfrm>
            <a:off x="4067944" y="5373216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8" name="Flowchart: Summing Junction 47"/>
          <p:cNvSpPr/>
          <p:nvPr/>
        </p:nvSpPr>
        <p:spPr bwMode="auto">
          <a:xfrm>
            <a:off x="5076056" y="5373216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9" name="Flowchart: Summing Junction 48"/>
          <p:cNvSpPr/>
          <p:nvPr/>
        </p:nvSpPr>
        <p:spPr bwMode="auto">
          <a:xfrm>
            <a:off x="7092280" y="5373216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50" name="Flowchart: Summing Junction 49"/>
          <p:cNvSpPr/>
          <p:nvPr/>
        </p:nvSpPr>
        <p:spPr bwMode="auto">
          <a:xfrm>
            <a:off x="8100392" y="5373216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1475656" y="4653136"/>
            <a:ext cx="1007393" cy="21602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000" dirty="0" smtClean="0"/>
              <a:t>Data Mgt</a:t>
            </a:r>
            <a:endParaRPr lang="en-GB" sz="1000" dirty="0">
              <a:latin typeface="Arial" charset="0"/>
            </a:endParaRPr>
          </a:p>
        </p:txBody>
      </p:sp>
      <p:sp>
        <p:nvSpPr>
          <p:cNvPr id="53" name="Up Arrow 52"/>
          <p:cNvSpPr/>
          <p:nvPr/>
        </p:nvSpPr>
        <p:spPr bwMode="auto">
          <a:xfrm>
            <a:off x="2627784" y="2708920"/>
            <a:ext cx="360040" cy="2088232"/>
          </a:xfrm>
          <a:prstGeom prst="upArrow">
            <a:avLst>
              <a:gd name="adj1" fmla="val 81746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18000" tIns="10800" rIns="18000" bIns="10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Production</a:t>
            </a:r>
          </a:p>
        </p:txBody>
      </p:sp>
      <p:sp>
        <p:nvSpPr>
          <p:cNvPr id="54" name="Up Arrow 53"/>
          <p:cNvSpPr/>
          <p:nvPr/>
        </p:nvSpPr>
        <p:spPr bwMode="auto">
          <a:xfrm>
            <a:off x="2627784" y="4941168"/>
            <a:ext cx="360040" cy="1224136"/>
          </a:xfrm>
          <a:prstGeom prst="upArrow">
            <a:avLst>
              <a:gd name="adj1" fmla="val 81746"/>
              <a:gd name="adj2" fmla="val 2354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18000" tIns="10800" rIns="18000" bIns="10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Change</a:t>
            </a:r>
          </a:p>
        </p:txBody>
      </p:sp>
      <p:sp>
        <p:nvSpPr>
          <p:cNvPr id="56" name="Up Arrow 55"/>
          <p:cNvSpPr/>
          <p:nvPr/>
        </p:nvSpPr>
        <p:spPr bwMode="auto">
          <a:xfrm>
            <a:off x="8676456" y="2636912"/>
            <a:ext cx="360040" cy="2160240"/>
          </a:xfrm>
          <a:prstGeom prst="upArrow">
            <a:avLst>
              <a:gd name="adj1" fmla="val 81746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18000" tIns="10800" rIns="18000" bIns="10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Production</a:t>
            </a:r>
          </a:p>
        </p:txBody>
      </p:sp>
      <p:sp>
        <p:nvSpPr>
          <p:cNvPr id="57" name="Up Arrow 56"/>
          <p:cNvSpPr/>
          <p:nvPr/>
        </p:nvSpPr>
        <p:spPr bwMode="auto">
          <a:xfrm>
            <a:off x="8676456" y="4941168"/>
            <a:ext cx="360040" cy="1296144"/>
          </a:xfrm>
          <a:prstGeom prst="upArrow">
            <a:avLst>
              <a:gd name="adj1" fmla="val 81746"/>
              <a:gd name="adj2" fmla="val 2354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18000" tIns="10800" rIns="18000" bIns="10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Change</a:t>
            </a:r>
          </a:p>
        </p:txBody>
      </p:sp>
      <p:sp>
        <p:nvSpPr>
          <p:cNvPr id="58" name="Flowchart: Summing Junction 57"/>
          <p:cNvSpPr/>
          <p:nvPr/>
        </p:nvSpPr>
        <p:spPr bwMode="auto">
          <a:xfrm>
            <a:off x="2987824" y="2780928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59" name="Flowchart: Summing Junction 58"/>
          <p:cNvSpPr/>
          <p:nvPr/>
        </p:nvSpPr>
        <p:spPr bwMode="auto">
          <a:xfrm>
            <a:off x="4067944" y="2780928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60" name="Flowchart: Summing Junction 59"/>
          <p:cNvSpPr/>
          <p:nvPr/>
        </p:nvSpPr>
        <p:spPr bwMode="auto">
          <a:xfrm>
            <a:off x="7092280" y="2780928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61" name="Flowchart: Summing Junction 60"/>
          <p:cNvSpPr/>
          <p:nvPr/>
        </p:nvSpPr>
        <p:spPr bwMode="auto">
          <a:xfrm>
            <a:off x="8100392" y="2780928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62" name="Flowchart: Summing Junction 61"/>
          <p:cNvSpPr/>
          <p:nvPr/>
        </p:nvSpPr>
        <p:spPr bwMode="auto">
          <a:xfrm>
            <a:off x="5076056" y="4365104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63" name="Flowchart: Summing Junction 62"/>
          <p:cNvSpPr/>
          <p:nvPr/>
        </p:nvSpPr>
        <p:spPr bwMode="auto">
          <a:xfrm>
            <a:off x="7092280" y="4365104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64" name="Flowchart: Summing Junction 63"/>
          <p:cNvSpPr/>
          <p:nvPr/>
        </p:nvSpPr>
        <p:spPr bwMode="auto">
          <a:xfrm>
            <a:off x="8100392" y="4365104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65" name="Flowchart: Summing Junction 64"/>
          <p:cNvSpPr/>
          <p:nvPr/>
        </p:nvSpPr>
        <p:spPr bwMode="auto">
          <a:xfrm>
            <a:off x="8100392" y="3789040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66" name="Flowchart: Summing Junction 65"/>
          <p:cNvSpPr/>
          <p:nvPr/>
        </p:nvSpPr>
        <p:spPr bwMode="auto">
          <a:xfrm>
            <a:off x="7092280" y="3789040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67" name="Rectangle 22"/>
          <p:cNvSpPr>
            <a:spLocks noChangeArrowheads="1"/>
          </p:cNvSpPr>
          <p:nvPr/>
        </p:nvSpPr>
        <p:spPr bwMode="auto">
          <a:xfrm>
            <a:off x="1475656" y="4941168"/>
            <a:ext cx="1007393" cy="21602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000" dirty="0" smtClean="0"/>
              <a:t>Register Mgt</a:t>
            </a:r>
            <a:endParaRPr lang="en-GB" sz="1000" dirty="0">
              <a:latin typeface="Arial" charset="0"/>
            </a:endParaRPr>
          </a:p>
        </p:txBody>
      </p:sp>
      <p:sp>
        <p:nvSpPr>
          <p:cNvPr id="69" name="Flowchart: Summing Junction 68"/>
          <p:cNvSpPr/>
          <p:nvPr/>
        </p:nvSpPr>
        <p:spPr bwMode="auto">
          <a:xfrm>
            <a:off x="2987824" y="4941168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70" name="Flowchart: Summing Junction 69"/>
          <p:cNvSpPr/>
          <p:nvPr/>
        </p:nvSpPr>
        <p:spPr bwMode="auto">
          <a:xfrm>
            <a:off x="4067944" y="4941168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71" name="Flowchart: Summing Junction 70"/>
          <p:cNvSpPr/>
          <p:nvPr/>
        </p:nvSpPr>
        <p:spPr bwMode="auto">
          <a:xfrm>
            <a:off x="5076056" y="4941168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72" name="Flowchart: Summing Junction 71"/>
          <p:cNvSpPr/>
          <p:nvPr/>
        </p:nvSpPr>
        <p:spPr bwMode="auto">
          <a:xfrm>
            <a:off x="7092280" y="4941168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73" name="Flowchart: Summing Junction 72"/>
          <p:cNvSpPr/>
          <p:nvPr/>
        </p:nvSpPr>
        <p:spPr bwMode="auto">
          <a:xfrm>
            <a:off x="8100392" y="4941168"/>
            <a:ext cx="288032" cy="144016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F07F3-68B8-479F-9812-553BC439C4C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8" name="Up Arrow 77"/>
          <p:cNvSpPr/>
          <p:nvPr/>
        </p:nvSpPr>
        <p:spPr bwMode="auto">
          <a:xfrm>
            <a:off x="6660232" y="1484784"/>
            <a:ext cx="1368152" cy="4680520"/>
          </a:xfrm>
          <a:prstGeom prst="upArrow">
            <a:avLst>
              <a:gd name="adj1" fmla="val 50000"/>
              <a:gd name="adj2" fmla="val 30247"/>
            </a:avLst>
          </a:prstGeom>
          <a:solidFill>
            <a:srgbClr val="92D050">
              <a:alpha val="5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1" charset="-128"/>
              </a:rPr>
              <a:t>FRIBS</a:t>
            </a:r>
          </a:p>
        </p:txBody>
      </p:sp>
      <p:sp>
        <p:nvSpPr>
          <p:cNvPr id="79" name="Up Arrow 78"/>
          <p:cNvSpPr/>
          <p:nvPr/>
        </p:nvSpPr>
        <p:spPr bwMode="auto">
          <a:xfrm>
            <a:off x="4644008" y="1556792"/>
            <a:ext cx="1368152" cy="4680520"/>
          </a:xfrm>
          <a:prstGeom prst="upArrow">
            <a:avLst>
              <a:gd name="adj1" fmla="val 50000"/>
              <a:gd name="adj2" fmla="val 30247"/>
            </a:avLst>
          </a:prstGeom>
          <a:solidFill>
            <a:srgbClr val="92D050">
              <a:alpha val="5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Census 2021</a:t>
            </a:r>
          </a:p>
        </p:txBody>
      </p:sp>
      <p:sp>
        <p:nvSpPr>
          <p:cNvPr id="80" name="Up Arrow 79"/>
          <p:cNvSpPr/>
          <p:nvPr/>
        </p:nvSpPr>
        <p:spPr bwMode="auto">
          <a:xfrm>
            <a:off x="2627784" y="1556792"/>
            <a:ext cx="1224136" cy="4680520"/>
          </a:xfrm>
          <a:prstGeom prst="upArrow">
            <a:avLst>
              <a:gd name="adj1" fmla="val 50000"/>
              <a:gd name="adj2" fmla="val 30247"/>
            </a:avLst>
          </a:prstGeom>
          <a:solidFill>
            <a:srgbClr val="92D050">
              <a:alpha val="5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b="1" dirty="0" smtClean="0">
                <a:solidFill>
                  <a:srgbClr val="FF0000"/>
                </a:solidFill>
              </a:rPr>
              <a:t>ESA10 / BPM6</a:t>
            </a:r>
          </a:p>
        </p:txBody>
      </p:sp>
      <p:sp>
        <p:nvSpPr>
          <p:cNvPr id="81" name="Right Arrow 80"/>
          <p:cNvSpPr/>
          <p:nvPr/>
        </p:nvSpPr>
        <p:spPr bwMode="auto">
          <a:xfrm>
            <a:off x="2483768" y="3933056"/>
            <a:ext cx="6120680" cy="864096"/>
          </a:xfrm>
          <a:prstGeom prst="rightArrow">
            <a:avLst/>
          </a:prstGeom>
          <a:solidFill>
            <a:srgbClr val="0070C0">
              <a:alpha val="4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               Electronic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 Data Collection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82" name="Right Arrow 81"/>
          <p:cNvSpPr/>
          <p:nvPr/>
        </p:nvSpPr>
        <p:spPr bwMode="auto">
          <a:xfrm>
            <a:off x="2555776" y="4221088"/>
            <a:ext cx="6120680" cy="1584176"/>
          </a:xfrm>
          <a:prstGeom prst="rightArrow">
            <a:avLst>
              <a:gd name="adj1" fmla="val 50000"/>
              <a:gd name="adj2" fmla="val 50962"/>
            </a:avLst>
          </a:prstGeom>
          <a:solidFill>
            <a:srgbClr val="0070C0">
              <a:alpha val="4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               </a:t>
            </a:r>
            <a:r>
              <a:rPr lang="en-GB" dirty="0" smtClean="0"/>
              <a:t>Admin Data Programme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83" name="Right Arrow 82"/>
          <p:cNvSpPr/>
          <p:nvPr/>
        </p:nvSpPr>
        <p:spPr bwMode="auto">
          <a:xfrm>
            <a:off x="2555776" y="2492896"/>
            <a:ext cx="6120680" cy="864096"/>
          </a:xfrm>
          <a:prstGeom prst="rightArrow">
            <a:avLst>
              <a:gd name="adj1" fmla="val 50000"/>
              <a:gd name="adj2" fmla="val 50962"/>
            </a:avLst>
          </a:prstGeom>
          <a:solidFill>
            <a:srgbClr val="0070C0">
              <a:alpha val="4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               Dissemination</a:t>
            </a:r>
          </a:p>
        </p:txBody>
      </p:sp>
    </p:spTree>
    <p:extLst>
      <p:ext uri="{BB962C8B-B14F-4D97-AF65-F5344CB8AC3E}">
        <p14:creationId xmlns="" xmlns:p14="http://schemas.microsoft.com/office/powerpoint/2010/main" val="66480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Required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7990656" cy="4176464"/>
          </a:xfrm>
        </p:spPr>
        <p:txBody>
          <a:bodyPr/>
          <a:lstStyle/>
          <a:p>
            <a:r>
              <a:rPr lang="en-GB" dirty="0" smtClean="0"/>
              <a:t>From output silo oriented to reusable service oriented</a:t>
            </a:r>
          </a:p>
          <a:p>
            <a:r>
              <a:rPr lang="en-GB" dirty="0" smtClean="0"/>
              <a:t>Focus on corporate developments</a:t>
            </a:r>
          </a:p>
          <a:p>
            <a:r>
              <a:rPr lang="en-GB" dirty="0" smtClean="0"/>
              <a:t>Ensure EA at the heart of change programmes</a:t>
            </a:r>
          </a:p>
          <a:p>
            <a:r>
              <a:rPr lang="en-GB" dirty="0" smtClean="0"/>
              <a:t>Drives revision of Strategic Roadmap – what does ONS look like at each stage of delivery?</a:t>
            </a:r>
          </a:p>
          <a:p>
            <a:r>
              <a:rPr lang="en-GB" dirty="0" smtClean="0"/>
              <a:t>Ensure that projects/programmes are aligned to deliver and/or utilise corporate services where appropriate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F07F3-68B8-479F-9812-553BC439C4C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668344" y="4581128"/>
            <a:ext cx="1152128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DIGITAL</a:t>
            </a:r>
            <a:endParaRPr lang="en-GB" sz="1400" dirty="0"/>
          </a:p>
        </p:txBody>
      </p:sp>
      <p:sp>
        <p:nvSpPr>
          <p:cNvPr id="26" name="Rectangle 25"/>
          <p:cNvSpPr/>
          <p:nvPr/>
        </p:nvSpPr>
        <p:spPr>
          <a:xfrm>
            <a:off x="5652120" y="4581128"/>
            <a:ext cx="19442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MISSION IT</a:t>
            </a:r>
            <a:endParaRPr lang="en-GB" sz="1400" dirty="0"/>
          </a:p>
        </p:txBody>
      </p:sp>
      <p:sp>
        <p:nvSpPr>
          <p:cNvPr id="24" name="Rectangle 23"/>
          <p:cNvSpPr/>
          <p:nvPr/>
        </p:nvSpPr>
        <p:spPr>
          <a:xfrm>
            <a:off x="4427984" y="4581128"/>
            <a:ext cx="1152128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DIGITAL</a:t>
            </a:r>
            <a:endParaRPr lang="en-GB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Future State:  Statistical Programmes and Shared Services.</a:t>
            </a:r>
            <a:endParaRPr lang="en-GB" sz="24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179512" y="1124744"/>
            <a:ext cx="3312368" cy="165618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t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b="1" dirty="0" smtClean="0">
                <a:solidFill>
                  <a:prstClr val="white"/>
                </a:solidFill>
              </a:rPr>
              <a:t>Change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400" b="1" dirty="0" smtClean="0">
                <a:solidFill>
                  <a:prstClr val="white"/>
                </a:solidFill>
              </a:rPr>
              <a:t>“Statistical Programme Design / Build”</a:t>
            </a:r>
            <a:endParaRPr lang="en-GB" sz="1400" b="1" dirty="0">
              <a:solidFill>
                <a:prstClr val="white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427984" y="1124744"/>
            <a:ext cx="4320480" cy="165618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b="1" dirty="0" smtClean="0">
                <a:solidFill>
                  <a:prstClr val="white"/>
                </a:solidFill>
              </a:rPr>
              <a:t>Production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400" b="1" dirty="0" smtClean="0">
                <a:solidFill>
                  <a:prstClr val="white"/>
                </a:solidFill>
              </a:rPr>
              <a:t>“Statistical Program Cycle”</a:t>
            </a:r>
            <a:endParaRPr lang="en-GB" sz="1400" b="1" dirty="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88840"/>
            <a:ext cx="419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3133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ight Arrow 36"/>
          <p:cNvSpPr/>
          <p:nvPr/>
        </p:nvSpPr>
        <p:spPr>
          <a:xfrm>
            <a:off x="3491880" y="1628800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0800" rIns="18000" bIns="1080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Transition</a:t>
            </a: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8DBB-D2A3-4751-9DEB-3EC5D759DD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Up Arrow Callout 13"/>
          <p:cNvSpPr/>
          <p:nvPr/>
        </p:nvSpPr>
        <p:spPr>
          <a:xfrm>
            <a:off x="1259632" y="3140968"/>
            <a:ext cx="2160240" cy="1728192"/>
          </a:xfrm>
          <a:prstGeom prst="upArrowCallout">
            <a:avLst>
              <a:gd name="adj1" fmla="val 20878"/>
              <a:gd name="adj2" fmla="val 17441"/>
              <a:gd name="adj3" fmla="val 16067"/>
              <a:gd name="adj4" fmla="val 78668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0800" rIns="18000" bIns="10800" rtlCol="0" anchor="ctr"/>
          <a:lstStyle/>
          <a:p>
            <a:pPr algn="ctr"/>
            <a:r>
              <a:rPr lang="en-GB" sz="1100" b="1" dirty="0" smtClean="0"/>
              <a:t>Design / Build Services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1000" dirty="0" smtClean="0"/>
              <a:t>Survey Collection</a:t>
            </a:r>
          </a:p>
          <a:p>
            <a:pPr algn="ctr"/>
            <a:r>
              <a:rPr lang="en-GB" sz="1000" dirty="0" smtClean="0"/>
              <a:t>Non Survey Data Collection</a:t>
            </a:r>
          </a:p>
          <a:p>
            <a:pPr algn="ctr"/>
            <a:r>
              <a:rPr lang="en-GB" sz="1000" dirty="0" smtClean="0"/>
              <a:t>Data Integration</a:t>
            </a:r>
          </a:p>
          <a:p>
            <a:pPr algn="ctr"/>
            <a:r>
              <a:rPr lang="en-GB" sz="1000" dirty="0" smtClean="0"/>
              <a:t>Statistical Data Processing</a:t>
            </a:r>
          </a:p>
          <a:p>
            <a:pPr algn="ctr"/>
            <a:r>
              <a:rPr lang="en-GB" sz="1000" dirty="0" smtClean="0"/>
              <a:t>Statistical  Output</a:t>
            </a:r>
          </a:p>
          <a:p>
            <a:pPr algn="ctr"/>
            <a:r>
              <a:rPr lang="en-GB" sz="1000" dirty="0" smtClean="0"/>
              <a:t>Dissemination</a:t>
            </a:r>
          </a:p>
          <a:p>
            <a:pPr algn="ctr"/>
            <a:r>
              <a:rPr lang="en-GB" sz="1000" dirty="0" smtClean="0"/>
              <a:t>Integrate and Test</a:t>
            </a:r>
          </a:p>
        </p:txBody>
      </p:sp>
      <p:sp>
        <p:nvSpPr>
          <p:cNvPr id="15" name="Up Arrow Callout 14"/>
          <p:cNvSpPr/>
          <p:nvPr/>
        </p:nvSpPr>
        <p:spPr>
          <a:xfrm>
            <a:off x="4427984" y="3140968"/>
            <a:ext cx="1152128" cy="1728192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74836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Collection Services</a:t>
            </a:r>
          </a:p>
          <a:p>
            <a:pPr algn="ctr"/>
            <a:endParaRPr lang="en-GB" sz="1000" dirty="0" smtClean="0"/>
          </a:p>
          <a:p>
            <a:pPr algn="ctr"/>
            <a:r>
              <a:rPr lang="en-GB" sz="1000" dirty="0" smtClean="0"/>
              <a:t>Survey Data</a:t>
            </a:r>
          </a:p>
          <a:p>
            <a:pPr algn="ctr"/>
            <a:r>
              <a:rPr lang="en-GB" sz="1000" dirty="0" smtClean="0"/>
              <a:t>Non-survey  data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419872" y="3789040"/>
            <a:ext cx="1008112" cy="64807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0800" rIns="18000" bIns="1080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Transition</a:t>
            </a:r>
            <a:endParaRPr lang="en-GB" sz="12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Up Arrow Callout 16"/>
          <p:cNvSpPr/>
          <p:nvPr/>
        </p:nvSpPr>
        <p:spPr>
          <a:xfrm>
            <a:off x="5652120" y="3140968"/>
            <a:ext cx="1944216" cy="1728192"/>
          </a:xfrm>
          <a:prstGeom prst="upArrowCallout">
            <a:avLst>
              <a:gd name="adj1" fmla="val 23566"/>
              <a:gd name="adj2" fmla="val 25000"/>
              <a:gd name="adj3" fmla="val 19264"/>
              <a:gd name="adj4" fmla="val 74238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Process and Analysis Services</a:t>
            </a:r>
          </a:p>
          <a:p>
            <a:pPr algn="ctr"/>
            <a:endParaRPr lang="en-GB" sz="1000" dirty="0" smtClean="0"/>
          </a:p>
          <a:p>
            <a:pPr algn="ctr"/>
            <a:r>
              <a:rPr lang="en-GB" sz="1000" dirty="0" smtClean="0"/>
              <a:t>Data Integration</a:t>
            </a:r>
          </a:p>
          <a:p>
            <a:pPr algn="ctr"/>
            <a:r>
              <a:rPr lang="en-GB" sz="1000" dirty="0" smtClean="0"/>
              <a:t>Statistical Data Processing</a:t>
            </a:r>
          </a:p>
          <a:p>
            <a:pPr algn="ctr"/>
            <a:r>
              <a:rPr lang="en-GB" sz="1000" dirty="0" smtClean="0"/>
              <a:t>Statistical Output Production</a:t>
            </a:r>
          </a:p>
        </p:txBody>
      </p:sp>
      <p:sp>
        <p:nvSpPr>
          <p:cNvPr id="20" name="Up Arrow Callout 19"/>
          <p:cNvSpPr/>
          <p:nvPr/>
        </p:nvSpPr>
        <p:spPr>
          <a:xfrm>
            <a:off x="7668344" y="3140968"/>
            <a:ext cx="1152128" cy="1728192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75553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Dissemination Service</a:t>
            </a:r>
          </a:p>
          <a:p>
            <a:pPr algn="ctr"/>
            <a:endParaRPr lang="en-GB" sz="1000" dirty="0" smtClean="0"/>
          </a:p>
          <a:p>
            <a:pPr algn="ctr"/>
            <a:r>
              <a:rPr lang="en-GB" sz="1000" dirty="0" smtClean="0"/>
              <a:t>Release, API</a:t>
            </a:r>
          </a:p>
          <a:p>
            <a:pPr algn="ctr"/>
            <a:r>
              <a:rPr lang="en-GB" sz="1000" dirty="0" smtClean="0"/>
              <a:t>Website</a:t>
            </a:r>
          </a:p>
          <a:p>
            <a:pPr algn="ctr"/>
            <a:endParaRPr lang="en-GB" sz="1000" dirty="0"/>
          </a:p>
        </p:txBody>
      </p:sp>
      <p:sp>
        <p:nvSpPr>
          <p:cNvPr id="27" name="Rectangle 26"/>
          <p:cNvSpPr/>
          <p:nvPr/>
        </p:nvSpPr>
        <p:spPr>
          <a:xfrm>
            <a:off x="1187624" y="2852936"/>
            <a:ext cx="7488832" cy="2880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Fully integrated shared services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55976" y="5877272"/>
            <a:ext cx="44644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Roadmap / Transitions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endCxn id="15" idx="2"/>
          </p:cNvCxnSpPr>
          <p:nvPr/>
        </p:nvCxnSpPr>
        <p:spPr>
          <a:xfrm flipV="1">
            <a:off x="5004048" y="4869160"/>
            <a:ext cx="0" cy="1008112"/>
          </a:xfrm>
          <a:prstGeom prst="straightConnector1">
            <a:avLst/>
          </a:prstGeom>
          <a:ln w="508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9" idx="0"/>
            <a:endCxn id="17" idx="2"/>
          </p:cNvCxnSpPr>
          <p:nvPr/>
        </p:nvCxnSpPr>
        <p:spPr>
          <a:xfrm flipV="1">
            <a:off x="6588224" y="4869160"/>
            <a:ext cx="36004" cy="1008112"/>
          </a:xfrm>
          <a:prstGeom prst="straightConnector1">
            <a:avLst/>
          </a:prstGeom>
          <a:ln w="508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20" idx="2"/>
          </p:cNvCxnSpPr>
          <p:nvPr/>
        </p:nvCxnSpPr>
        <p:spPr>
          <a:xfrm flipV="1">
            <a:off x="8244408" y="4869160"/>
            <a:ext cx="0" cy="936104"/>
          </a:xfrm>
          <a:prstGeom prst="straightConnector1">
            <a:avLst/>
          </a:prstGeom>
          <a:ln w="508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29" idx="1"/>
            <a:endCxn id="14" idx="2"/>
          </p:cNvCxnSpPr>
          <p:nvPr/>
        </p:nvCxnSpPr>
        <p:spPr>
          <a:xfrm rot="10800000">
            <a:off x="2339752" y="4869160"/>
            <a:ext cx="2016224" cy="1224136"/>
          </a:xfrm>
          <a:prstGeom prst="bentConnector2">
            <a:avLst/>
          </a:prstGeom>
          <a:ln w="508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619672" y="2492896"/>
            <a:ext cx="50405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4716016" y="2420888"/>
            <a:ext cx="50405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2627784" y="2420888"/>
            <a:ext cx="50405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39552" y="2492896"/>
            <a:ext cx="50405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6948264" y="2492896"/>
            <a:ext cx="50405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796136" y="2492896"/>
            <a:ext cx="50405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884368" y="2492896"/>
            <a:ext cx="50405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259632" y="5157192"/>
            <a:ext cx="7560840" cy="57606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Supporting Statistical Services</a:t>
            </a:r>
          </a:p>
          <a:p>
            <a:pPr algn="ctr"/>
            <a:endParaRPr lang="en-GB" sz="800" dirty="0" smtClean="0">
              <a:solidFill>
                <a:schemeClr val="bg1"/>
              </a:solidFill>
            </a:endParaRPr>
          </a:p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Quality Management, Metadata and  Data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Common Reusable Services?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F07F3-68B8-479F-9812-553BC439C4C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7544" y="1268760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This definition comes from GSIM - 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“</a:t>
            </a:r>
            <a:r>
              <a:rPr lang="en-GB" b="1" dirty="0" smtClean="0"/>
              <a:t>A means of performing a </a:t>
            </a:r>
            <a:r>
              <a:rPr lang="en-GB" b="1" i="1" dirty="0" smtClean="0"/>
              <a:t>Business Function</a:t>
            </a:r>
            <a:r>
              <a:rPr lang="en-GB" b="1" dirty="0" smtClean="0"/>
              <a:t> </a:t>
            </a:r>
            <a:r>
              <a:rPr lang="en-GB" dirty="0" smtClean="0"/>
              <a:t>(an ability that an organization possesses, typically expressed in general and high level terms and requiring a </a:t>
            </a:r>
            <a:r>
              <a:rPr lang="en-GB" b="1" dirty="0" smtClean="0"/>
              <a:t>combination of organization, people, processes and technology </a:t>
            </a:r>
            <a:r>
              <a:rPr lang="en-GB" dirty="0" smtClean="0"/>
              <a:t>to achieve).</a:t>
            </a:r>
          </a:p>
          <a:p>
            <a:endParaRPr lang="en-GB" dirty="0" smtClean="0"/>
          </a:p>
          <a:p>
            <a:r>
              <a:rPr lang="en-GB" b="1" dirty="0" smtClean="0"/>
              <a:t>Why?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 Improved efficiency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 Reduce cost to deliver and maintain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 Improvements made once;  reused many places.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 Common interface and bounded functions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 Slide Master: blank">
  <a:themeElements>
    <a:clrScheme name="Default Design Slide Master: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 Slide Master: 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Default Design Slide Master: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3907</TotalTime>
  <Words>793</Words>
  <Application>Microsoft Office PowerPoint</Application>
  <PresentationFormat>On-screen Show (4:3)</PresentationFormat>
  <Paragraphs>213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Office Theme</vt:lpstr>
      <vt:lpstr>Default Design Slide Master: blank</vt:lpstr>
      <vt:lpstr>1_Office Theme</vt:lpstr>
      <vt:lpstr>2_Office Theme</vt:lpstr>
      <vt:lpstr>Slide 1</vt:lpstr>
      <vt:lpstr>What is Enterprise Architecture? </vt:lpstr>
      <vt:lpstr>Our Approach Using end to end statistical business processes (mapped to GSBPM) by output area to identify  Business Functions to identify common Business Services</vt:lpstr>
      <vt:lpstr>A Business Service: appropriate interaction of People, Process and Technology to realise a business function</vt:lpstr>
      <vt:lpstr>What we did</vt:lpstr>
      <vt:lpstr>Programme Types:  Output / Service Customers and Service Providers</vt:lpstr>
      <vt:lpstr>Change Required</vt:lpstr>
      <vt:lpstr>Future State:  Statistical Programmes and Shared Services.</vt:lpstr>
      <vt:lpstr>Why Common Reusable Services?</vt:lpstr>
      <vt:lpstr>How EA Business Services model has been used in practise</vt:lpstr>
      <vt:lpstr>Slide 11</vt:lpstr>
    </vt:vector>
  </TitlesOfParts>
  <Company>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Bryant</dc:creator>
  <cp:lastModifiedBy>humbebr</cp:lastModifiedBy>
  <cp:revision>385</cp:revision>
  <dcterms:created xsi:type="dcterms:W3CDTF">2008-03-26T09:53:50Z</dcterms:created>
  <dcterms:modified xsi:type="dcterms:W3CDTF">2015-04-09T15:05:39Z</dcterms:modified>
</cp:coreProperties>
</file>