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60" r:id="rId5"/>
    <p:sldId id="268" r:id="rId6"/>
    <p:sldId id="259" r:id="rId7"/>
    <p:sldId id="271" r:id="rId8"/>
    <p:sldId id="262" r:id="rId9"/>
    <p:sldId id="272" r:id="rId10"/>
    <p:sldId id="273" r:id="rId11"/>
    <p:sldId id="261" r:id="rId12"/>
    <p:sldId id="266" r:id="rId13"/>
    <p:sldId id="267" r:id="rId14"/>
    <p:sldId id="274" r:id="rId15"/>
    <p:sldId id="275" r:id="rId16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90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5852283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66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</p:sldLayoutIdLst>
  <p:transition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5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9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 dirty="0">
                <a:solidFill>
                  <a:srgbClr val="DEDEDE"/>
                </a:solidFill>
              </a:rPr>
              <a:t>To become </a:t>
            </a:r>
            <a:r>
              <a:rPr sz="5400" cap="all" dirty="0" err="1">
                <a:solidFill>
                  <a:srgbClr val="DEDEDE"/>
                </a:solidFill>
              </a:rPr>
              <a:t>cspa</a:t>
            </a:r>
            <a:r>
              <a:rPr sz="5400" cap="all" dirty="0">
                <a:solidFill>
                  <a:srgbClr val="DEDEDE"/>
                </a:solidFill>
              </a:rPr>
              <a:t> </a:t>
            </a:r>
            <a:r>
              <a:rPr sz="5400" cap="all" dirty="0" smtClean="0">
                <a:solidFill>
                  <a:srgbClr val="DEDEDE"/>
                </a:solidFill>
              </a:rPr>
              <a:t>compliant</a:t>
            </a:r>
            <a:r>
              <a:rPr lang="nl-NL" sz="5400" cap="all" dirty="0" smtClean="0">
                <a:solidFill>
                  <a:srgbClr val="DEDEDE"/>
                </a:solidFill>
              </a:rPr>
              <a:t/>
            </a:r>
            <a:br>
              <a:rPr lang="nl-NL" sz="5400" cap="all" dirty="0" smtClean="0">
                <a:solidFill>
                  <a:srgbClr val="DEDEDE"/>
                </a:solidFill>
              </a:rPr>
            </a:br>
            <a:endParaRPr sz="5400" cap="all" dirty="0">
              <a:solidFill>
                <a:srgbClr val="DEDEDE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 dirty="0">
                <a:solidFill>
                  <a:srgbClr val="558AAB"/>
                </a:solidFill>
              </a:rPr>
              <a:t>Answer: join business analysis and </a:t>
            </a:r>
            <a:r>
              <a:rPr sz="3600" cap="all" dirty="0" smtClean="0">
                <a:solidFill>
                  <a:srgbClr val="558AAB"/>
                </a:solidFill>
              </a:rPr>
              <a:t>methodology</a:t>
            </a:r>
            <a:r>
              <a:rPr lang="nl-NL" sz="3600" cap="all" dirty="0" smtClean="0">
                <a:solidFill>
                  <a:srgbClr val="558AAB"/>
                </a:solidFill>
              </a:rPr>
              <a:t> </a:t>
            </a:r>
            <a:r>
              <a:rPr lang="nl-NL" sz="3600" cap="all" dirty="0" err="1" smtClean="0">
                <a:solidFill>
                  <a:srgbClr val="558AAB"/>
                </a:solidFill>
              </a:rPr>
              <a:t>and</a:t>
            </a:r>
            <a:r>
              <a:rPr lang="nl-NL" sz="3600" cap="all" dirty="0" smtClean="0">
                <a:solidFill>
                  <a:srgbClr val="558AAB"/>
                </a:solidFill>
              </a:rPr>
              <a:t>…</a:t>
            </a:r>
            <a:endParaRPr sz="3600" cap="all" dirty="0">
              <a:solidFill>
                <a:srgbClr val="558AAB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7200" dirty="0" smtClean="0">
                <a:solidFill>
                  <a:srgbClr val="558AAB"/>
                </a:solidFill>
              </a:rPr>
              <a:t>Developing teams</a:t>
            </a:r>
            <a:endParaRPr lang="en-GB" sz="7200" dirty="0">
              <a:solidFill>
                <a:srgbClr val="558AAB"/>
              </a:solidFill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Developing team is multidisciplinary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Methodologists, business analysts, software architects, business users, …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All people needed for compromise are present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All together can iterate, find sweet spot  </a:t>
            </a:r>
            <a:endParaRPr lang="en-GB" sz="3600" dirty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830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7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6000" dirty="0" smtClean="0">
                <a:solidFill>
                  <a:srgbClr val="558AAB"/>
                </a:solidFill>
              </a:rPr>
              <a:t>T</a:t>
            </a:r>
            <a:r>
              <a:rPr sz="6000" dirty="0" smtClean="0">
                <a:solidFill>
                  <a:srgbClr val="558AAB"/>
                </a:solidFill>
              </a:rPr>
              <a:t>he </a:t>
            </a:r>
            <a:r>
              <a:rPr sz="6000" dirty="0">
                <a:solidFill>
                  <a:srgbClr val="558AAB"/>
                </a:solidFill>
              </a:rPr>
              <a:t>real value of compromise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Simplification of methodology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Standardizing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Lowering </a:t>
            </a:r>
            <a:r>
              <a:rPr sz="3600" dirty="0" err="1" smtClean="0">
                <a:solidFill>
                  <a:srgbClr val="737373"/>
                </a:solidFill>
              </a:rPr>
              <a:t>proces</a:t>
            </a:r>
            <a:r>
              <a:rPr lang="nl-NL" sz="3600" dirty="0" smtClean="0">
                <a:solidFill>
                  <a:srgbClr val="737373"/>
                </a:solidFill>
              </a:rPr>
              <a:t>s</a:t>
            </a:r>
            <a:r>
              <a:rPr sz="3600" dirty="0" smtClean="0">
                <a:solidFill>
                  <a:srgbClr val="737373"/>
                </a:solidFill>
              </a:rPr>
              <a:t> </a:t>
            </a:r>
            <a:r>
              <a:rPr sz="3600" dirty="0">
                <a:solidFill>
                  <a:srgbClr val="737373"/>
                </a:solidFill>
              </a:rPr>
              <a:t>complexity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737373"/>
                </a:solidFill>
              </a:rPr>
              <a:t>Negotiate </a:t>
            </a:r>
            <a:r>
              <a:rPr sz="3600" dirty="0">
                <a:solidFill>
                  <a:srgbClr val="737373"/>
                </a:solidFill>
              </a:rPr>
              <a:t>output </a:t>
            </a:r>
            <a:r>
              <a:rPr sz="3600" dirty="0" err="1">
                <a:solidFill>
                  <a:srgbClr val="737373"/>
                </a:solidFill>
              </a:rPr>
              <a:t>v.s</a:t>
            </a:r>
            <a:r>
              <a:rPr sz="3600" dirty="0">
                <a:solidFill>
                  <a:srgbClr val="737373"/>
                </a:solidFill>
              </a:rPr>
              <a:t>. </a:t>
            </a:r>
            <a:r>
              <a:rPr lang="nl-NL" sz="3600" dirty="0" smtClean="0">
                <a:solidFill>
                  <a:srgbClr val="737373"/>
                </a:solidFill>
              </a:rPr>
              <a:t>p</a:t>
            </a:r>
            <a:r>
              <a:rPr sz="3600" dirty="0" err="1" smtClean="0">
                <a:solidFill>
                  <a:srgbClr val="737373"/>
                </a:solidFill>
              </a:rPr>
              <a:t>rocess</a:t>
            </a:r>
            <a:endParaRPr sz="3600" dirty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Important compromises early in design process</a:t>
            </a:r>
          </a:p>
        </p:txBody>
      </p:sp>
      <p:sp>
        <p:nvSpPr>
          <p:cNvPr id="4" name="Lachebekje 3"/>
          <p:cNvSpPr/>
          <p:nvPr/>
        </p:nvSpPr>
        <p:spPr>
          <a:xfrm>
            <a:off x="9094688" y="2428528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Lachebekje 4"/>
          <p:cNvSpPr/>
          <p:nvPr/>
        </p:nvSpPr>
        <p:spPr>
          <a:xfrm>
            <a:off x="10102800" y="2428528"/>
            <a:ext cx="1008112" cy="936104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1272688" cy="2628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5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400" cap="all" dirty="0">
                <a:solidFill>
                  <a:srgbClr val="DEDEDE"/>
                </a:solidFill>
              </a:rPr>
              <a:t>You become </a:t>
            </a:r>
            <a:r>
              <a:rPr sz="5400" cap="all" dirty="0" err="1">
                <a:solidFill>
                  <a:srgbClr val="DEDEDE"/>
                </a:solidFill>
              </a:rPr>
              <a:t>cspa</a:t>
            </a:r>
            <a:r>
              <a:rPr sz="5400" cap="all" dirty="0">
                <a:solidFill>
                  <a:srgbClr val="DEDEDE"/>
                </a:solidFill>
              </a:rPr>
              <a:t> </a:t>
            </a:r>
            <a:r>
              <a:rPr sz="5400" cap="all" dirty="0" smtClean="0">
                <a:solidFill>
                  <a:srgbClr val="DEDEDE"/>
                </a:solidFill>
              </a:rPr>
              <a:t>compliant</a:t>
            </a:r>
            <a:r>
              <a:rPr lang="nl-NL" sz="5400" cap="all" dirty="0" smtClean="0">
                <a:solidFill>
                  <a:srgbClr val="DEDEDE"/>
                </a:solidFill>
              </a:rPr>
              <a:t/>
            </a:r>
            <a:br>
              <a:rPr lang="nl-NL" sz="5400" cap="all" dirty="0" smtClean="0">
                <a:solidFill>
                  <a:srgbClr val="DEDEDE"/>
                </a:solidFill>
              </a:rPr>
            </a:br>
            <a:endParaRPr sz="5400" cap="all" dirty="0">
              <a:solidFill>
                <a:srgbClr val="DEDEDE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912648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GB" sz="2800" cap="all" dirty="0" smtClean="0">
                <a:solidFill>
                  <a:srgbClr val="558AAB"/>
                </a:solidFill>
              </a:rPr>
              <a:t>By joining business analysis and methodology in multidisciplinary developing teams and compromise</a:t>
            </a:r>
            <a:endParaRPr lang="en-GB" sz="2800" cap="all" dirty="0">
              <a:solidFill>
                <a:srgbClr val="558AAB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1600">
            <a:off x="8422531" y="1717812"/>
            <a:ext cx="2701911" cy="126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9486">
            <a:off x="7011440" y="1158563"/>
            <a:ext cx="1783254" cy="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 rot="1175587">
            <a:off x="7379176" y="745119"/>
            <a:ext cx="199318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sym typeface="Helvetica Neue Bold Condensed"/>
              </a:rPr>
              <a:t>Demand </a:t>
            </a:r>
            <a:r>
              <a:rPr lang="en-GB" sz="1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&amp; Supply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sym typeface="Helvetica Neue Bold Condensed"/>
            </a:endParaRPr>
          </a:p>
        </p:txBody>
      </p:sp>
      <p:sp>
        <p:nvSpPr>
          <p:cNvPr id="3" name="Tekstvak 2"/>
          <p:cNvSpPr txBox="1"/>
          <p:nvPr/>
        </p:nvSpPr>
        <p:spPr>
          <a:xfrm rot="18740074">
            <a:off x="2397751" y="1631122"/>
            <a:ext cx="280831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C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ompromise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44" y="2140496"/>
            <a:ext cx="3456384" cy="124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2356520"/>
            <a:ext cx="1388795" cy="138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vak 9"/>
          <p:cNvSpPr txBox="1"/>
          <p:nvPr/>
        </p:nvSpPr>
        <p:spPr>
          <a:xfrm rot="1175587">
            <a:off x="579826" y="1161723"/>
            <a:ext cx="2817312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sym typeface="Helvetica Neue Bold Condensed"/>
              </a:rPr>
              <a:t>Shopping</a:t>
            </a:r>
            <a:r>
              <a:rPr kumimoji="0" lang="en-GB" sz="1800" b="0" i="0" u="none" strike="noStrike" cap="none" spc="0" normalizeH="0" dirty="0" smtClean="0">
                <a:ln>
                  <a:noFill/>
                </a:ln>
                <a:solidFill>
                  <a:schemeClr val="bg1">
                    <a:lumMod val="20000"/>
                    <a:lumOff val="80000"/>
                  </a:schemeClr>
                </a:solidFill>
                <a:effectLst/>
                <a:uFillTx/>
                <a:sym typeface="Helvetica Neue Bold Condensed"/>
              </a:rPr>
              <a:t> list </a:t>
            </a:r>
            <a:r>
              <a:rPr lang="en-GB" sz="1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&amp; Catalogue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FillTx/>
              <a:sym typeface="Helvetica Neue Bold Condensed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83" y="3744287"/>
            <a:ext cx="2381249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Is that the whole story?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Basically, YES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The rest will follow out of </a:t>
            </a:r>
            <a:r>
              <a:rPr sz="3600" dirty="0" smtClean="0">
                <a:solidFill>
                  <a:srgbClr val="737373"/>
                </a:solidFill>
              </a:rPr>
              <a:t>necessity</a:t>
            </a:r>
            <a:r>
              <a:rPr lang="nl-NL" sz="3600" dirty="0" smtClean="0">
                <a:solidFill>
                  <a:srgbClr val="737373"/>
                </a:solidFill>
              </a:rPr>
              <a:t>:</a:t>
            </a:r>
            <a:endParaRPr sz="3600" dirty="0">
              <a:solidFill>
                <a:srgbClr val="737373"/>
              </a:solidFill>
            </a:endParaRP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Programming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Administration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737373"/>
                </a:solidFill>
              </a:rPr>
              <a:t>Deployment of VM's or </a:t>
            </a:r>
            <a:r>
              <a:rPr sz="3600" dirty="0" err="1">
                <a:solidFill>
                  <a:srgbClr val="737373"/>
                </a:solidFill>
              </a:rPr>
              <a:t>Docker</a:t>
            </a:r>
            <a:r>
              <a:rPr sz="3600" dirty="0">
                <a:solidFill>
                  <a:srgbClr val="737373"/>
                </a:solidFill>
              </a:rPr>
              <a:t> containers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nl-NL" sz="7200" dirty="0" err="1" smtClean="0">
                <a:solidFill>
                  <a:srgbClr val="558AAB"/>
                </a:solidFill>
              </a:rPr>
              <a:t>So</a:t>
            </a:r>
            <a:r>
              <a:rPr lang="nl-NL" sz="7200" dirty="0" smtClean="0">
                <a:solidFill>
                  <a:srgbClr val="558AAB"/>
                </a:solidFill>
              </a:rPr>
              <a:t> </a:t>
            </a:r>
            <a:r>
              <a:rPr lang="nl-NL" sz="7200" dirty="0" err="1" smtClean="0">
                <a:solidFill>
                  <a:srgbClr val="558AAB"/>
                </a:solidFill>
              </a:rPr>
              <a:t>what</a:t>
            </a:r>
            <a:r>
              <a:rPr lang="nl-NL" sz="7200" dirty="0" smtClean="0">
                <a:solidFill>
                  <a:srgbClr val="558AAB"/>
                </a:solidFill>
              </a:rPr>
              <a:t> do </a:t>
            </a:r>
            <a:r>
              <a:rPr lang="nl-NL" sz="7200" dirty="0" err="1" smtClean="0">
                <a:solidFill>
                  <a:srgbClr val="558AAB"/>
                </a:solidFill>
              </a:rPr>
              <a:t>you</a:t>
            </a:r>
            <a:r>
              <a:rPr lang="nl-NL" sz="7200" dirty="0" smtClean="0">
                <a:solidFill>
                  <a:srgbClr val="558AAB"/>
                </a:solidFill>
              </a:rPr>
              <a:t> </a:t>
            </a:r>
            <a:r>
              <a:rPr lang="nl-NL" sz="7200" dirty="0" err="1" smtClean="0">
                <a:solidFill>
                  <a:srgbClr val="558AAB"/>
                </a:solidFill>
              </a:rPr>
              <a:t>need</a:t>
            </a:r>
            <a:r>
              <a:rPr lang="nl-NL" sz="7200" dirty="0" smtClean="0">
                <a:solidFill>
                  <a:srgbClr val="558AAB"/>
                </a:solidFill>
              </a:rPr>
              <a:t>?</a:t>
            </a:r>
            <a:endParaRPr sz="7200" dirty="0">
              <a:solidFill>
                <a:srgbClr val="558AAB"/>
              </a:solidFill>
            </a:endParaRP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nl-NL" sz="3600" dirty="0" smtClean="0">
                <a:solidFill>
                  <a:srgbClr val="737373"/>
                </a:solidFill>
              </a:rPr>
              <a:t>Make CSPA </a:t>
            </a:r>
            <a:r>
              <a:rPr lang="nl-NL" sz="3600" dirty="0" err="1" smtClean="0">
                <a:solidFill>
                  <a:srgbClr val="737373"/>
                </a:solidFill>
              </a:rPr>
              <a:t>obligatory</a:t>
            </a:r>
            <a:r>
              <a:rPr lang="nl-NL" sz="3600" dirty="0" smtClean="0">
                <a:solidFill>
                  <a:srgbClr val="737373"/>
                </a:solidFill>
              </a:rPr>
              <a:t> in Architecture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nl-NL" sz="3600" dirty="0" err="1" smtClean="0">
                <a:solidFill>
                  <a:srgbClr val="737373"/>
                </a:solidFill>
              </a:rPr>
              <a:t>Educate</a:t>
            </a:r>
            <a:r>
              <a:rPr lang="nl-NL" sz="3600" dirty="0" smtClean="0">
                <a:solidFill>
                  <a:srgbClr val="737373"/>
                </a:solidFill>
              </a:rPr>
              <a:t> </a:t>
            </a:r>
            <a:r>
              <a:rPr lang="nl-NL" sz="3600" dirty="0" err="1" smtClean="0">
                <a:solidFill>
                  <a:srgbClr val="737373"/>
                </a:solidFill>
              </a:rPr>
              <a:t>process</a:t>
            </a:r>
            <a:r>
              <a:rPr lang="nl-NL" sz="3600" dirty="0" smtClean="0">
                <a:solidFill>
                  <a:srgbClr val="737373"/>
                </a:solidFill>
              </a:rPr>
              <a:t> </a:t>
            </a:r>
            <a:r>
              <a:rPr lang="nl-NL" sz="3600" dirty="0" err="1" smtClean="0">
                <a:solidFill>
                  <a:srgbClr val="737373"/>
                </a:solidFill>
              </a:rPr>
              <a:t>and</a:t>
            </a:r>
            <a:r>
              <a:rPr lang="nl-NL" sz="3600" dirty="0" smtClean="0">
                <a:solidFill>
                  <a:srgbClr val="737373"/>
                </a:solidFill>
              </a:rPr>
              <a:t> </a:t>
            </a:r>
            <a:r>
              <a:rPr lang="nl-NL" sz="3600" dirty="0" err="1" smtClean="0">
                <a:solidFill>
                  <a:srgbClr val="737373"/>
                </a:solidFill>
              </a:rPr>
              <a:t>method</a:t>
            </a:r>
            <a:r>
              <a:rPr lang="nl-NL" sz="3600" dirty="0" smtClean="0">
                <a:solidFill>
                  <a:srgbClr val="737373"/>
                </a:solidFill>
              </a:rPr>
              <a:t> designers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nl-NL" sz="3600" dirty="0" smtClean="0">
                <a:solidFill>
                  <a:srgbClr val="737373"/>
                </a:solidFill>
              </a:rPr>
              <a:t>Form </a:t>
            </a:r>
            <a:r>
              <a:rPr lang="nl-NL" sz="3600" dirty="0" err="1" smtClean="0">
                <a:solidFill>
                  <a:srgbClr val="737373"/>
                </a:solidFill>
              </a:rPr>
              <a:t>multidisciplinary</a:t>
            </a:r>
            <a:r>
              <a:rPr lang="nl-NL" sz="3600" dirty="0" smtClean="0">
                <a:solidFill>
                  <a:srgbClr val="737373"/>
                </a:solidFill>
              </a:rPr>
              <a:t> teams (</a:t>
            </a:r>
            <a:r>
              <a:rPr lang="nl-NL" sz="3600" dirty="0" err="1" smtClean="0">
                <a:solidFill>
                  <a:srgbClr val="737373"/>
                </a:solidFill>
              </a:rPr>
              <a:t>including</a:t>
            </a:r>
            <a:r>
              <a:rPr lang="nl-NL" sz="3600" dirty="0" smtClean="0">
                <a:solidFill>
                  <a:srgbClr val="737373"/>
                </a:solidFill>
              </a:rPr>
              <a:t> business)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nl-NL" sz="3600" dirty="0" smtClean="0">
                <a:solidFill>
                  <a:srgbClr val="737373"/>
                </a:solidFill>
              </a:rPr>
              <a:t>Put the CSPA </a:t>
            </a:r>
            <a:r>
              <a:rPr lang="nl-NL" sz="3600" dirty="0" err="1" smtClean="0">
                <a:solidFill>
                  <a:srgbClr val="737373"/>
                </a:solidFill>
              </a:rPr>
              <a:t>admin</a:t>
            </a:r>
            <a:r>
              <a:rPr lang="nl-NL" sz="3600" dirty="0" smtClean="0">
                <a:solidFill>
                  <a:srgbClr val="737373"/>
                </a:solidFill>
              </a:rPr>
              <a:t> procedures in </a:t>
            </a:r>
            <a:r>
              <a:rPr lang="nl-NL" sz="3600" dirty="0" err="1" smtClean="0">
                <a:solidFill>
                  <a:srgbClr val="737373"/>
                </a:solidFill>
              </a:rPr>
              <a:t>place</a:t>
            </a:r>
            <a:endParaRPr lang="nl-NL" sz="3600" dirty="0" smtClean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nl-NL" sz="3600" dirty="0" err="1" smtClean="0">
                <a:solidFill>
                  <a:srgbClr val="737373"/>
                </a:solidFill>
              </a:rPr>
              <a:t>Educate</a:t>
            </a:r>
            <a:r>
              <a:rPr lang="nl-NL" sz="3600" dirty="0" smtClean="0">
                <a:solidFill>
                  <a:srgbClr val="737373"/>
                </a:solidFill>
              </a:rPr>
              <a:t> IT Teams in </a:t>
            </a:r>
            <a:r>
              <a:rPr lang="nl-NL" sz="3600" dirty="0" err="1" smtClean="0">
                <a:solidFill>
                  <a:srgbClr val="737373"/>
                </a:solidFill>
              </a:rPr>
              <a:t>using</a:t>
            </a:r>
            <a:r>
              <a:rPr lang="nl-NL" sz="3600" dirty="0" smtClean="0">
                <a:solidFill>
                  <a:srgbClr val="737373"/>
                </a:solidFill>
              </a:rPr>
              <a:t> CSPA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nl-NL" sz="3600" dirty="0" smtClean="0">
                <a:solidFill>
                  <a:srgbClr val="737373"/>
                </a:solidFill>
              </a:rPr>
              <a:t>Make </a:t>
            </a:r>
            <a:r>
              <a:rPr lang="nl-NL" sz="3600" dirty="0" err="1" smtClean="0">
                <a:solidFill>
                  <a:srgbClr val="737373"/>
                </a:solidFill>
              </a:rPr>
              <a:t>infrastructure</a:t>
            </a:r>
            <a:r>
              <a:rPr lang="nl-NL" sz="3600" dirty="0" smtClean="0">
                <a:solidFill>
                  <a:srgbClr val="737373"/>
                </a:solidFill>
              </a:rPr>
              <a:t> </a:t>
            </a:r>
            <a:r>
              <a:rPr lang="nl-NL" sz="3600" dirty="0" err="1" smtClean="0">
                <a:solidFill>
                  <a:srgbClr val="737373"/>
                </a:solidFill>
              </a:rPr>
              <a:t>provisions</a:t>
            </a:r>
            <a:r>
              <a:rPr lang="nl-NL" sz="3600" dirty="0" smtClean="0">
                <a:solidFill>
                  <a:srgbClr val="737373"/>
                </a:solidFill>
              </a:rPr>
              <a:t> </a:t>
            </a:r>
            <a:r>
              <a:rPr lang="nl-NL" sz="3600" dirty="0" err="1" smtClean="0">
                <a:solidFill>
                  <a:srgbClr val="737373"/>
                </a:solidFill>
              </a:rPr>
              <a:t>for</a:t>
            </a:r>
            <a:r>
              <a:rPr lang="nl-NL" sz="3600" dirty="0" smtClean="0">
                <a:solidFill>
                  <a:srgbClr val="737373"/>
                </a:solidFill>
              </a:rPr>
              <a:t> </a:t>
            </a:r>
            <a:r>
              <a:rPr lang="nl-NL" sz="3600" dirty="0" err="1" smtClean="0">
                <a:solidFill>
                  <a:srgbClr val="737373"/>
                </a:solidFill>
              </a:rPr>
              <a:t>using</a:t>
            </a:r>
            <a:r>
              <a:rPr lang="nl-NL" sz="3600" dirty="0" smtClean="0">
                <a:solidFill>
                  <a:srgbClr val="737373"/>
                </a:solidFill>
              </a:rPr>
              <a:t> services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18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Thank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558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What is CSPA compliant?</a:t>
            </a:r>
          </a:p>
        </p:txBody>
      </p:sp>
      <p:graphicFrame>
        <p:nvGraphicFramePr>
          <p:cNvPr id="57" name="Table 57"/>
          <p:cNvGraphicFramePr/>
          <p:nvPr>
            <p:extLst>
              <p:ext uri="{D42A27DB-BD31-4B8C-83A1-F6EECF244321}">
                <p14:modId xmlns:p14="http://schemas.microsoft.com/office/powerpoint/2010/main" val="791720989"/>
              </p:ext>
            </p:extLst>
          </p:nvPr>
        </p:nvGraphicFramePr>
        <p:xfrm>
          <a:off x="1172563" y="2875196"/>
          <a:ext cx="10674900" cy="5768015"/>
        </p:xfrm>
        <a:graphic>
          <a:graphicData uri="http://schemas.openxmlformats.org/drawingml/2006/table">
            <a:tbl>
              <a:tblPr>
                <a:tableStyleId>{EEE7283C-3CF3-47DC-8721-378D4A62B228}</a:tableStyleId>
              </a:tblPr>
              <a:tblGrid>
                <a:gridCol w="2558321"/>
                <a:gridCol w="8116579"/>
              </a:tblGrid>
              <a:tr h="1153603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NONE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7660F"/>
                      </a:solidFill>
                      <a:miter lim="400000"/>
                    </a:lnL>
                    <a:lnT w="12700">
                      <a:solidFill>
                        <a:srgbClr val="87660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Function or code not CSPA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7660F"/>
                      </a:solidFill>
                      <a:miter lim="400000"/>
                    </a:lnR>
                    <a:lnT w="12700">
                      <a:solidFill>
                        <a:srgbClr val="87660F"/>
                      </a:solidFill>
                      <a:miter lim="400000"/>
                    </a:lnT>
                  </a:tcPr>
                </a:tc>
              </a:tr>
              <a:tr h="1153603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Locally Specific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7660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 u="sng" dirty="0">
                          <a:solidFill>
                            <a:srgbClr val="818181"/>
                          </a:solidFill>
                        </a:rPr>
                        <a:t>Service</a:t>
                      </a: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 conforms to the CSPA </a:t>
                      </a:r>
                      <a:r>
                        <a:rPr sz="2900" b="1" u="sng" dirty="0">
                          <a:solidFill>
                            <a:srgbClr val="818181"/>
                          </a:solidFill>
                        </a:rPr>
                        <a:t>interface</a:t>
                      </a: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, but is only </a:t>
                      </a:r>
                      <a:r>
                        <a:rPr sz="2900" b="1" u="sng" dirty="0">
                          <a:solidFill>
                            <a:srgbClr val="818181"/>
                          </a:solidFill>
                        </a:rPr>
                        <a:t>relevant</a:t>
                      </a: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 for one statistical process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7660F"/>
                      </a:solidFill>
                      <a:miter lim="400000"/>
                    </a:lnR>
                  </a:tcPr>
                </a:tc>
              </a:tr>
              <a:tr h="1153603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Locally Generic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7660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Service conforms to the CSPA interface and relevant to multiple processes but one NSI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7660F"/>
                      </a:solidFill>
                      <a:miter lim="400000"/>
                    </a:lnR>
                  </a:tcPr>
                </a:tc>
              </a:tr>
              <a:tr h="1153603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Globally Specific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7660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Country independent but specific to one statistical stovepipe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7660F"/>
                      </a:solidFill>
                      <a:miter lim="400000"/>
                    </a:lnR>
                  </a:tcPr>
                </a:tc>
              </a:tr>
              <a:tr h="1153603"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Globally Generic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7660F"/>
                      </a:solidFill>
                      <a:miter lim="400000"/>
                    </a:lnL>
                    <a:lnB w="12700">
                      <a:solidFill>
                        <a:srgbClr val="87660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Conforms to the CSPA interface and is generic to multiple processes and NSI's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7660F"/>
                      </a:solidFill>
                      <a:miter lim="400000"/>
                    </a:lnR>
                    <a:lnB w="12700">
                      <a:solidFill>
                        <a:srgbClr val="87660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25779">
              <a:defRPr sz="3780"/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1422400" y="8405192"/>
            <a:ext cx="10541000" cy="827708"/>
          </a:xfrm>
          <a:prstGeom prst="rect">
            <a:avLst/>
          </a:prstGeom>
        </p:spPr>
        <p:txBody>
          <a:bodyPr/>
          <a:lstStyle/>
          <a:p>
            <a:pPr lvl="0" defTabSz="514095">
              <a:defRPr sz="2112"/>
            </a:pPr>
            <a:r>
              <a:rPr lang="nl-NL" dirty="0" smtClean="0"/>
              <a:t>Service conforms </a:t>
            </a:r>
            <a:r>
              <a:rPr lang="nl-NL" dirty="0" err="1" smtClean="0"/>
              <a:t>to</a:t>
            </a:r>
            <a:r>
              <a:rPr lang="nl-NL" dirty="0" smtClean="0"/>
              <a:t> the CSPA-interface </a:t>
            </a:r>
            <a:r>
              <a:rPr lang="nl-NL" dirty="0" err="1" smtClean="0"/>
              <a:t>and</a:t>
            </a:r>
            <a:r>
              <a:rPr lang="nl-NL" dirty="0" smtClean="0"/>
              <a:t> is </a:t>
            </a:r>
            <a:r>
              <a:rPr lang="nl-NL" dirty="0" err="1" smtClean="0"/>
              <a:t>globally</a:t>
            </a:r>
            <a:r>
              <a:rPr lang="nl-NL" dirty="0" smtClean="0"/>
              <a:t> relevant  </a:t>
            </a:r>
            <a:endParaRPr dirty="0"/>
          </a:p>
        </p:txBody>
      </p:sp>
      <p:sp>
        <p:nvSpPr>
          <p:cNvPr id="61" name="Shape 61"/>
          <p:cNvSpPr/>
          <p:nvPr/>
        </p:nvSpPr>
        <p:spPr>
          <a:xfrm>
            <a:off x="562695" y="497976"/>
            <a:ext cx="11879410" cy="764004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62" name="EF3D439C-F552-4D36-B1AE-B22F92CB282D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923" y="811728"/>
            <a:ext cx="11721547" cy="70125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171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25779">
              <a:defRPr sz="3780"/>
            </a:pPr>
            <a:r>
              <a:rPr lang="nl-NL" dirty="0" smtClean="0"/>
              <a:t>GSIM &amp; CSPA</a:t>
            </a:r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2112"/>
            </a:pPr>
            <a:endParaRPr dirty="0"/>
          </a:p>
        </p:txBody>
      </p:sp>
      <p:sp>
        <p:nvSpPr>
          <p:cNvPr id="71" name="Shape 71"/>
          <p:cNvSpPr/>
          <p:nvPr/>
        </p:nvSpPr>
        <p:spPr>
          <a:xfrm>
            <a:off x="567948" y="460868"/>
            <a:ext cx="11879410" cy="764004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3" name="Ovaal 2"/>
          <p:cNvSpPr/>
          <p:nvPr/>
        </p:nvSpPr>
        <p:spPr>
          <a:xfrm>
            <a:off x="5134248" y="2210023"/>
            <a:ext cx="2808312" cy="1442641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spc="0" normalizeH="0" baseline="0" dirty="0" smtClean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Statistical service </a:t>
            </a:r>
            <a:endParaRPr kumimoji="0" lang="nl-NL" sz="3000" b="0" i="0" u="none" strike="noStrike" cap="none" spc="0" normalizeH="0" baseline="0" dirty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" name="Ingekeepte PIJL-RECHTS 3"/>
          <p:cNvSpPr/>
          <p:nvPr/>
        </p:nvSpPr>
        <p:spPr>
          <a:xfrm>
            <a:off x="3766096" y="2644552"/>
            <a:ext cx="1224136" cy="576064"/>
          </a:xfrm>
          <a:prstGeom prst="notched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Ingekeepte PIJL-RECHTS 8"/>
          <p:cNvSpPr/>
          <p:nvPr/>
        </p:nvSpPr>
        <p:spPr>
          <a:xfrm>
            <a:off x="8158584" y="2644552"/>
            <a:ext cx="1224136" cy="576064"/>
          </a:xfrm>
          <a:prstGeom prst="notched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550072" y="1848205"/>
            <a:ext cx="144016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Inputs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942560" y="1852464"/>
            <a:ext cx="187220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Outputs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grpSp>
        <p:nvGrpSpPr>
          <p:cNvPr id="29" name="Groep 28"/>
          <p:cNvGrpSpPr/>
          <p:nvPr/>
        </p:nvGrpSpPr>
        <p:grpSpPr>
          <a:xfrm>
            <a:off x="1132294" y="2428528"/>
            <a:ext cx="2273762" cy="1080120"/>
            <a:chOff x="957784" y="2428528"/>
            <a:chExt cx="2489786" cy="1224136"/>
          </a:xfrm>
        </p:grpSpPr>
        <p:grpSp>
          <p:nvGrpSpPr>
            <p:cNvPr id="28" name="Groep 27"/>
            <p:cNvGrpSpPr/>
            <p:nvPr/>
          </p:nvGrpSpPr>
          <p:grpSpPr>
            <a:xfrm>
              <a:off x="957784" y="2809900"/>
              <a:ext cx="1405152" cy="576064"/>
              <a:chOff x="1965896" y="4876800"/>
              <a:chExt cx="2412268" cy="1152128"/>
            </a:xfrm>
            <a:solidFill>
              <a:srgbClr val="FFFFFF"/>
            </a:solidFill>
          </p:grpSpPr>
          <p:sp>
            <p:nvSpPr>
              <p:cNvPr id="15" name="Rechthoek 14"/>
              <p:cNvSpPr/>
              <p:nvPr/>
            </p:nvSpPr>
            <p:spPr>
              <a:xfrm>
                <a:off x="1965896" y="4876800"/>
                <a:ext cx="2412268" cy="1152128"/>
              </a:xfrm>
              <a:prstGeom prst="rect">
                <a:avLst/>
              </a:prstGeom>
              <a:grpFill/>
              <a:ln w="12700" cap="flat">
                <a:solidFill>
                  <a:srgbClr val="00206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l-NL" sz="3000" b="0" i="0" u="none" strike="noStrike" cap="none" spc="0" normalizeH="0" baseline="0">
                  <a:ln>
                    <a:noFill/>
                  </a:ln>
                  <a:solidFill>
                    <a:srgbClr val="DEDED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17" name="Rechte verbindingslijn 16"/>
              <p:cNvCxnSpPr/>
              <p:nvPr/>
            </p:nvCxnSpPr>
            <p:spPr>
              <a:xfrm>
                <a:off x="1965896" y="5092824"/>
                <a:ext cx="2412268" cy="0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7" name="Rechte verbindingslijn 26"/>
              <p:cNvCxnSpPr/>
              <p:nvPr/>
            </p:nvCxnSpPr>
            <p:spPr>
              <a:xfrm>
                <a:off x="2325936" y="4876800"/>
                <a:ext cx="0" cy="1152128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1" name="Groep 40"/>
            <p:cNvGrpSpPr/>
            <p:nvPr/>
          </p:nvGrpSpPr>
          <p:grpSpPr>
            <a:xfrm>
              <a:off x="1359338" y="3076600"/>
              <a:ext cx="936104" cy="576064"/>
              <a:chOff x="1965896" y="4876800"/>
              <a:chExt cx="2412268" cy="1152128"/>
            </a:xfrm>
            <a:solidFill>
              <a:srgbClr val="FFFFFF"/>
            </a:solidFill>
          </p:grpSpPr>
          <p:sp>
            <p:nvSpPr>
              <p:cNvPr id="42" name="Rechthoek 41"/>
              <p:cNvSpPr/>
              <p:nvPr/>
            </p:nvSpPr>
            <p:spPr>
              <a:xfrm>
                <a:off x="1965896" y="4876800"/>
                <a:ext cx="2412268" cy="1152128"/>
              </a:xfrm>
              <a:prstGeom prst="rect">
                <a:avLst/>
              </a:prstGeom>
              <a:grpFill/>
              <a:ln w="12700" cap="flat">
                <a:solidFill>
                  <a:srgbClr val="00206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l-NL" sz="3000" b="0" i="0" u="none" strike="noStrike" cap="none" spc="0" normalizeH="0" baseline="0">
                  <a:ln>
                    <a:noFill/>
                  </a:ln>
                  <a:solidFill>
                    <a:srgbClr val="DEDED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3" name="Rechte verbindingslijn 42"/>
              <p:cNvCxnSpPr/>
              <p:nvPr/>
            </p:nvCxnSpPr>
            <p:spPr>
              <a:xfrm>
                <a:off x="1965896" y="5092824"/>
                <a:ext cx="2412268" cy="0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4" name="Rechte verbindingslijn 43"/>
              <p:cNvCxnSpPr/>
              <p:nvPr/>
            </p:nvCxnSpPr>
            <p:spPr>
              <a:xfrm>
                <a:off x="2325936" y="4876800"/>
                <a:ext cx="0" cy="1152128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5" name="Groep 44"/>
            <p:cNvGrpSpPr/>
            <p:nvPr/>
          </p:nvGrpSpPr>
          <p:grpSpPr>
            <a:xfrm>
              <a:off x="2503082" y="3076600"/>
              <a:ext cx="944488" cy="576064"/>
              <a:chOff x="1965896" y="4876800"/>
              <a:chExt cx="2412268" cy="1152128"/>
            </a:xfrm>
            <a:solidFill>
              <a:srgbClr val="FFFFFF"/>
            </a:solidFill>
          </p:grpSpPr>
          <p:sp>
            <p:nvSpPr>
              <p:cNvPr id="46" name="Rechthoek 45"/>
              <p:cNvSpPr/>
              <p:nvPr/>
            </p:nvSpPr>
            <p:spPr>
              <a:xfrm>
                <a:off x="1965896" y="4876800"/>
                <a:ext cx="2412268" cy="1152128"/>
              </a:xfrm>
              <a:prstGeom prst="rect">
                <a:avLst/>
              </a:prstGeom>
              <a:grpFill/>
              <a:ln w="12700" cap="flat">
                <a:solidFill>
                  <a:srgbClr val="00206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l-NL" sz="3000" b="0" i="0" u="none" strike="noStrike" cap="none" spc="0" normalizeH="0" baseline="0">
                  <a:ln>
                    <a:noFill/>
                  </a:ln>
                  <a:solidFill>
                    <a:srgbClr val="DEDED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47" name="Rechte verbindingslijn 46"/>
              <p:cNvCxnSpPr/>
              <p:nvPr/>
            </p:nvCxnSpPr>
            <p:spPr>
              <a:xfrm>
                <a:off x="1965896" y="5092824"/>
                <a:ext cx="2412268" cy="0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8" name="Rechte verbindingslijn 47"/>
              <p:cNvCxnSpPr/>
              <p:nvPr/>
            </p:nvCxnSpPr>
            <p:spPr>
              <a:xfrm>
                <a:off x="2325936" y="4876800"/>
                <a:ext cx="0" cy="1152128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3" name="Groep 52"/>
            <p:cNvGrpSpPr/>
            <p:nvPr/>
          </p:nvGrpSpPr>
          <p:grpSpPr>
            <a:xfrm>
              <a:off x="1827390" y="2428528"/>
              <a:ext cx="1147936" cy="576064"/>
              <a:chOff x="1965896" y="4876800"/>
              <a:chExt cx="2412268" cy="1152128"/>
            </a:xfrm>
            <a:solidFill>
              <a:srgbClr val="FFFFFF"/>
            </a:solidFill>
          </p:grpSpPr>
          <p:sp>
            <p:nvSpPr>
              <p:cNvPr id="54" name="Rechthoek 53"/>
              <p:cNvSpPr/>
              <p:nvPr/>
            </p:nvSpPr>
            <p:spPr>
              <a:xfrm>
                <a:off x="1965896" y="4876800"/>
                <a:ext cx="2412268" cy="1152128"/>
              </a:xfrm>
              <a:prstGeom prst="rect">
                <a:avLst/>
              </a:prstGeom>
              <a:grpFill/>
              <a:ln w="12700" cap="flat">
                <a:solidFill>
                  <a:srgbClr val="00206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l-NL" sz="3000" b="0" i="0" u="none" strike="noStrike" cap="none" spc="0" normalizeH="0" baseline="0">
                  <a:ln>
                    <a:noFill/>
                  </a:ln>
                  <a:solidFill>
                    <a:srgbClr val="DEDED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55" name="Rechte verbindingslijn 54"/>
              <p:cNvCxnSpPr/>
              <p:nvPr/>
            </p:nvCxnSpPr>
            <p:spPr>
              <a:xfrm>
                <a:off x="1965896" y="5092824"/>
                <a:ext cx="2412268" cy="0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Rechte verbindingslijn 55"/>
              <p:cNvCxnSpPr/>
              <p:nvPr/>
            </p:nvCxnSpPr>
            <p:spPr>
              <a:xfrm>
                <a:off x="2325936" y="4876800"/>
                <a:ext cx="0" cy="1152128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9" name="Groep 48"/>
            <p:cNvGrpSpPr/>
            <p:nvPr/>
          </p:nvGrpSpPr>
          <p:grpSpPr>
            <a:xfrm>
              <a:off x="1647370" y="2788568"/>
              <a:ext cx="1584176" cy="576064"/>
              <a:chOff x="1965896" y="4876800"/>
              <a:chExt cx="2412268" cy="1152128"/>
            </a:xfrm>
            <a:solidFill>
              <a:srgbClr val="FFFFFF"/>
            </a:solidFill>
          </p:grpSpPr>
          <p:sp>
            <p:nvSpPr>
              <p:cNvPr id="50" name="Rechthoek 49"/>
              <p:cNvSpPr/>
              <p:nvPr/>
            </p:nvSpPr>
            <p:spPr>
              <a:xfrm>
                <a:off x="1965896" y="4876800"/>
                <a:ext cx="2412268" cy="1152128"/>
              </a:xfrm>
              <a:prstGeom prst="rect">
                <a:avLst/>
              </a:prstGeom>
              <a:grpFill/>
              <a:ln w="12700" cap="flat">
                <a:solidFill>
                  <a:srgbClr val="002060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nl-NL" sz="3000" b="0" i="0" u="none" strike="noStrike" cap="none" spc="0" normalizeH="0" baseline="0">
                  <a:ln>
                    <a:noFill/>
                  </a:ln>
                  <a:solidFill>
                    <a:srgbClr val="DEDEDE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cxnSp>
            <p:nvCxnSpPr>
              <p:cNvPr id="51" name="Rechte verbindingslijn 50"/>
              <p:cNvCxnSpPr/>
              <p:nvPr/>
            </p:nvCxnSpPr>
            <p:spPr>
              <a:xfrm>
                <a:off x="1965896" y="5092824"/>
                <a:ext cx="2412268" cy="0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2" name="Rechte verbindingslijn 51"/>
              <p:cNvCxnSpPr/>
              <p:nvPr/>
            </p:nvCxnSpPr>
            <p:spPr>
              <a:xfrm>
                <a:off x="2325936" y="4876800"/>
                <a:ext cx="0" cy="1152128"/>
              </a:xfrm>
              <a:prstGeom prst="line">
                <a:avLst/>
              </a:prstGeom>
              <a:grpFill/>
              <a:ln w="25400" cap="flat">
                <a:solidFill>
                  <a:srgbClr val="577198"/>
                </a:solidFill>
                <a:prstDash val="solid"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60" name="Groep 59"/>
          <p:cNvGrpSpPr/>
          <p:nvPr/>
        </p:nvGrpSpPr>
        <p:grpSpPr>
          <a:xfrm>
            <a:off x="10102800" y="2140496"/>
            <a:ext cx="854884" cy="508292"/>
            <a:chOff x="1965896" y="4876800"/>
            <a:chExt cx="2412268" cy="1152128"/>
          </a:xfrm>
          <a:solidFill>
            <a:srgbClr val="FFFFFF"/>
          </a:solidFill>
        </p:grpSpPr>
        <p:sp>
          <p:nvSpPr>
            <p:cNvPr id="77" name="Rechthoek 76"/>
            <p:cNvSpPr/>
            <p:nvPr/>
          </p:nvSpPr>
          <p:spPr>
            <a:xfrm>
              <a:off x="1965896" y="4876800"/>
              <a:ext cx="2412268" cy="1152128"/>
            </a:xfrm>
            <a:prstGeom prst="rect">
              <a:avLst/>
            </a:prstGeom>
            <a:grpFill/>
            <a:ln w="12700" cap="flat">
              <a:solidFill>
                <a:srgbClr val="00206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000" b="0" i="0" u="none" strike="noStrike" cap="none" spc="0" normalizeH="0" baseline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78" name="Rechte verbindingslijn 77"/>
            <p:cNvCxnSpPr/>
            <p:nvPr/>
          </p:nvCxnSpPr>
          <p:spPr>
            <a:xfrm>
              <a:off x="1965896" y="5092824"/>
              <a:ext cx="2412268" cy="0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9" name="Rechte verbindingslijn 78"/>
            <p:cNvCxnSpPr/>
            <p:nvPr/>
          </p:nvCxnSpPr>
          <p:spPr>
            <a:xfrm>
              <a:off x="2325936" y="4876800"/>
              <a:ext cx="0" cy="1152128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1" name="Groep 60"/>
          <p:cNvGrpSpPr/>
          <p:nvPr/>
        </p:nvGrpSpPr>
        <p:grpSpPr>
          <a:xfrm>
            <a:off x="10102800" y="3004592"/>
            <a:ext cx="862540" cy="508292"/>
            <a:chOff x="1965896" y="4876800"/>
            <a:chExt cx="2412268" cy="1152128"/>
          </a:xfrm>
          <a:solidFill>
            <a:srgbClr val="FFFFFF"/>
          </a:solidFill>
        </p:grpSpPr>
        <p:sp>
          <p:nvSpPr>
            <p:cNvPr id="74" name="Rechthoek 73"/>
            <p:cNvSpPr/>
            <p:nvPr/>
          </p:nvSpPr>
          <p:spPr>
            <a:xfrm>
              <a:off x="1965896" y="4876800"/>
              <a:ext cx="2412268" cy="1152128"/>
            </a:xfrm>
            <a:prstGeom prst="rect">
              <a:avLst/>
            </a:prstGeom>
            <a:grpFill/>
            <a:ln w="12700" cap="flat">
              <a:solidFill>
                <a:srgbClr val="00206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000" b="0" i="0" u="none" strike="noStrike" cap="none" spc="0" normalizeH="0" baseline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75" name="Rechte verbindingslijn 74"/>
            <p:cNvCxnSpPr/>
            <p:nvPr/>
          </p:nvCxnSpPr>
          <p:spPr>
            <a:xfrm>
              <a:off x="1965896" y="5092824"/>
              <a:ext cx="2412268" cy="0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Rechte verbindingslijn 75"/>
            <p:cNvCxnSpPr/>
            <p:nvPr/>
          </p:nvCxnSpPr>
          <p:spPr>
            <a:xfrm>
              <a:off x="2325936" y="4876800"/>
              <a:ext cx="0" cy="1152128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2" name="Groep 61"/>
          <p:cNvGrpSpPr/>
          <p:nvPr/>
        </p:nvGrpSpPr>
        <p:grpSpPr>
          <a:xfrm>
            <a:off x="10680931" y="2428528"/>
            <a:ext cx="1048336" cy="508292"/>
            <a:chOff x="1965896" y="4876800"/>
            <a:chExt cx="2412268" cy="1152128"/>
          </a:xfrm>
          <a:solidFill>
            <a:srgbClr val="FFFFFF"/>
          </a:solidFill>
        </p:grpSpPr>
        <p:sp>
          <p:nvSpPr>
            <p:cNvPr id="67" name="Rechthoek 66"/>
            <p:cNvSpPr/>
            <p:nvPr/>
          </p:nvSpPr>
          <p:spPr>
            <a:xfrm>
              <a:off x="1965896" y="4876800"/>
              <a:ext cx="2412268" cy="1152128"/>
            </a:xfrm>
            <a:prstGeom prst="rect">
              <a:avLst/>
            </a:prstGeom>
            <a:grpFill/>
            <a:ln w="12700" cap="flat">
              <a:solidFill>
                <a:srgbClr val="00206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000" b="0" i="0" u="none" strike="noStrike" cap="none" spc="0" normalizeH="0" baseline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8" name="Rechte verbindingslijn 67"/>
            <p:cNvCxnSpPr/>
            <p:nvPr/>
          </p:nvCxnSpPr>
          <p:spPr>
            <a:xfrm>
              <a:off x="1965896" y="5092824"/>
              <a:ext cx="2412268" cy="0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3" name="Rechte verbindingslijn 72"/>
            <p:cNvCxnSpPr/>
            <p:nvPr/>
          </p:nvCxnSpPr>
          <p:spPr>
            <a:xfrm>
              <a:off x="2325936" y="4876800"/>
              <a:ext cx="0" cy="1152128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3" name="Groep 62"/>
          <p:cNvGrpSpPr/>
          <p:nvPr/>
        </p:nvGrpSpPr>
        <p:grpSpPr>
          <a:xfrm>
            <a:off x="10516531" y="2746210"/>
            <a:ext cx="1446726" cy="508292"/>
            <a:chOff x="1965896" y="4876800"/>
            <a:chExt cx="2412268" cy="1152128"/>
          </a:xfrm>
          <a:solidFill>
            <a:srgbClr val="FFFFFF"/>
          </a:solidFill>
        </p:grpSpPr>
        <p:sp>
          <p:nvSpPr>
            <p:cNvPr id="64" name="Rechthoek 63"/>
            <p:cNvSpPr/>
            <p:nvPr/>
          </p:nvSpPr>
          <p:spPr>
            <a:xfrm>
              <a:off x="1965896" y="4876800"/>
              <a:ext cx="2412268" cy="1152128"/>
            </a:xfrm>
            <a:prstGeom prst="rect">
              <a:avLst/>
            </a:prstGeom>
            <a:grpFill/>
            <a:ln w="12700" cap="flat">
              <a:solidFill>
                <a:srgbClr val="002060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3000" b="0" i="0" u="none" strike="noStrike" cap="none" spc="0" normalizeH="0" baseline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65" name="Rechte verbindingslijn 64"/>
            <p:cNvCxnSpPr/>
            <p:nvPr/>
          </p:nvCxnSpPr>
          <p:spPr>
            <a:xfrm>
              <a:off x="1965896" y="5092824"/>
              <a:ext cx="2412268" cy="0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Rechte verbindingslijn 65"/>
            <p:cNvCxnSpPr/>
            <p:nvPr/>
          </p:nvCxnSpPr>
          <p:spPr>
            <a:xfrm>
              <a:off x="2325936" y="4876800"/>
              <a:ext cx="0" cy="1152128"/>
            </a:xfrm>
            <a:prstGeom prst="line">
              <a:avLst/>
            </a:prstGeom>
            <a:grpFill/>
            <a:ln w="25400" cap="flat">
              <a:solidFill>
                <a:srgbClr val="577198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0" name="Tekstvak 29"/>
          <p:cNvSpPr txBox="1"/>
          <p:nvPr/>
        </p:nvSpPr>
        <p:spPr>
          <a:xfrm>
            <a:off x="1245816" y="3954244"/>
            <a:ext cx="208223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GSIM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r>
              <a:rPr lang="nl-NL" dirty="0" err="1" smtClean="0"/>
              <a:t>O</a:t>
            </a: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bjects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83" name="Tekstvak 82"/>
          <p:cNvSpPr txBox="1"/>
          <p:nvPr/>
        </p:nvSpPr>
        <p:spPr>
          <a:xfrm>
            <a:off x="10036791" y="3954244"/>
            <a:ext cx="208223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GSIM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r>
              <a:rPr lang="nl-NL" dirty="0" err="1" smtClean="0"/>
              <a:t>O</a:t>
            </a:r>
            <a:r>
              <a:rPr kumimoji="0" lang="nl-NL" sz="3600" b="0" i="0" u="none" strike="noStrike" cap="none" spc="0" normalizeH="0" baseline="0" dirty="0" err="1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bjects</a:t>
            </a:r>
            <a:r>
              <a:rPr kumimoji="0" lang="nl-NL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</a:t>
            </a:r>
            <a:endParaRPr kumimoji="0" lang="nl-NL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3982120" y="4012704"/>
            <a:ext cx="5472608" cy="2547767"/>
            <a:chOff x="3982120" y="4012704"/>
            <a:chExt cx="5472608" cy="2547767"/>
          </a:xfrm>
        </p:grpSpPr>
        <p:sp>
          <p:nvSpPr>
            <p:cNvPr id="91" name="Tekstvak 90"/>
            <p:cNvSpPr txBox="1"/>
            <p:nvPr/>
          </p:nvSpPr>
          <p:spPr>
            <a:xfrm>
              <a:off x="3982120" y="5965436"/>
              <a:ext cx="5472608" cy="5950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3200" b="0" i="0" u="none" strike="noStrike" cap="none" spc="0" normalizeH="0" baseline="0" dirty="0" smtClean="0">
                  <a:ln>
                    <a:noFill/>
                  </a:ln>
                  <a:solidFill>
                    <a:srgbClr val="558AAB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 Bold Condensed"/>
                </a:rPr>
                <a:t>Conforms </a:t>
              </a:r>
              <a:r>
                <a:rPr kumimoji="0" lang="nl-NL" sz="3200" b="0" i="0" u="none" strike="noStrike" cap="none" spc="0" normalizeH="0" baseline="0" dirty="0" err="1" smtClean="0">
                  <a:ln>
                    <a:noFill/>
                  </a:ln>
                  <a:solidFill>
                    <a:srgbClr val="558AAB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 Bold Condensed"/>
                </a:rPr>
                <a:t>to</a:t>
              </a:r>
              <a:r>
                <a:rPr kumimoji="0" lang="nl-NL" sz="3200" b="0" i="0" u="none" strike="noStrike" cap="none" spc="0" normalizeH="0" dirty="0" smtClean="0">
                  <a:ln>
                    <a:noFill/>
                  </a:ln>
                  <a:solidFill>
                    <a:srgbClr val="558AAB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 Bold Condensed"/>
                </a:rPr>
                <a:t> </a:t>
              </a:r>
              <a:r>
                <a:rPr kumimoji="0" lang="nl-NL" sz="3200" b="0" i="0" u="none" strike="noStrike" cap="none" spc="0" normalizeH="0" baseline="0" dirty="0" smtClean="0">
                  <a:ln>
                    <a:noFill/>
                  </a:ln>
                  <a:solidFill>
                    <a:srgbClr val="558AAB"/>
                  </a:solidFill>
                  <a:effectLst/>
                  <a:uFillTx/>
                  <a:latin typeface="+mj-lt"/>
                  <a:ea typeface="+mj-ea"/>
                  <a:cs typeface="+mj-cs"/>
                  <a:sym typeface="Helvetica Neue Bold Condensed"/>
                </a:rPr>
                <a:t>CSPA-interface </a:t>
              </a:r>
              <a:endParaRPr kumimoji="0" lang="nl-NL" sz="3200" b="0" i="0" u="none" strike="noStrike" cap="none" spc="0" normalizeH="0" baseline="0" dirty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endParaRPr>
            </a:p>
          </p:txBody>
        </p:sp>
        <p:cxnSp>
          <p:nvCxnSpPr>
            <p:cNvPr id="14" name="Rechte verbindingslijn met pijl 13"/>
            <p:cNvCxnSpPr/>
            <p:nvPr/>
          </p:nvCxnSpPr>
          <p:spPr>
            <a:xfrm>
              <a:off x="6646416" y="4012704"/>
              <a:ext cx="0" cy="1952732"/>
            </a:xfrm>
            <a:prstGeom prst="straightConnector1">
              <a:avLst/>
            </a:prstGeom>
            <a:noFill/>
            <a:ln w="25400" cap="flat">
              <a:solidFill>
                <a:srgbClr val="577198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9" name="Rechte verbindingslijn met pijl 18"/>
            <p:cNvCxnSpPr/>
            <p:nvPr/>
          </p:nvCxnSpPr>
          <p:spPr>
            <a:xfrm>
              <a:off x="4126136" y="4098260"/>
              <a:ext cx="2304256" cy="1858660"/>
            </a:xfrm>
            <a:prstGeom prst="straightConnector1">
              <a:avLst/>
            </a:prstGeom>
            <a:noFill/>
            <a:ln w="25400" cap="flat">
              <a:solidFill>
                <a:srgbClr val="577198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Rechte verbindingslijn met pijl 21"/>
            <p:cNvCxnSpPr/>
            <p:nvPr/>
          </p:nvCxnSpPr>
          <p:spPr>
            <a:xfrm flipH="1">
              <a:off x="6790432" y="4098260"/>
              <a:ext cx="2376264" cy="1858660"/>
            </a:xfrm>
            <a:prstGeom prst="straightConnector1">
              <a:avLst/>
            </a:prstGeom>
            <a:noFill/>
            <a:ln w="25400" cap="flat">
              <a:solidFill>
                <a:srgbClr val="577198"/>
              </a:solidFill>
              <a:prstDash val="solid"/>
              <a:miter lim="400000"/>
              <a:tailEnd type="arrow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8999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25779">
              <a:defRPr sz="3780"/>
            </a:pPr>
            <a:r>
              <a:rPr lang="nl-NL" dirty="0" smtClean="0"/>
              <a:t>The </a:t>
            </a:r>
            <a:r>
              <a:rPr lang="nl-NL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BatangChe" pitchFamily="49" charset="-127"/>
                <a:cs typeface="Aharoni" pitchFamily="2" charset="-79"/>
              </a:rPr>
              <a:t>S</a:t>
            </a:r>
            <a:r>
              <a:rPr lang="nl-NL" dirty="0" smtClean="0"/>
              <a:t> of Statistical </a:t>
            </a:r>
            <a:endParaRPr dirty="0"/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514095">
              <a:defRPr sz="2112"/>
            </a:pPr>
            <a:endParaRPr dirty="0"/>
          </a:p>
        </p:txBody>
      </p:sp>
      <p:sp>
        <p:nvSpPr>
          <p:cNvPr id="71" name="Shape 71"/>
          <p:cNvSpPr/>
          <p:nvPr/>
        </p:nvSpPr>
        <p:spPr>
          <a:xfrm>
            <a:off x="567948" y="460868"/>
            <a:ext cx="11879410" cy="7640048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</p:txBody>
      </p:sp>
      <p:sp>
        <p:nvSpPr>
          <p:cNvPr id="30" name="Tekstvak 29"/>
          <p:cNvSpPr txBox="1"/>
          <p:nvPr/>
        </p:nvSpPr>
        <p:spPr>
          <a:xfrm>
            <a:off x="1677864" y="1636440"/>
            <a:ext cx="3960440" cy="1764586"/>
          </a:xfrm>
          <a:prstGeom prst="rect">
            <a:avLst/>
          </a:prstGeom>
          <a:noFill/>
          <a:ln w="69850" cap="flat">
            <a:solidFill>
              <a:schemeClr val="accent5">
                <a:alpha val="49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Statistical services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GSIM </a:t>
            </a:r>
            <a:r>
              <a:rPr lang="en-GB" dirty="0" smtClean="0"/>
              <a:t>o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bjects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CSPA-interfaces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214369" y="4595349"/>
            <a:ext cx="5461440" cy="2318583"/>
          </a:xfrm>
          <a:prstGeom prst="rect">
            <a:avLst/>
          </a:prstGeom>
          <a:noFill/>
          <a:ln w="69850" cap="flat">
            <a:solidFill>
              <a:schemeClr val="accent5">
                <a:alpha val="48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4800" b="1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Aharoni" pitchFamily="2" charset="-79"/>
                <a:ea typeface="BatangChe" pitchFamily="49" charset="-127"/>
                <a:cs typeface="Aharoni" pitchFamily="2" charset="-79"/>
                <a:sym typeface="Helvetica Neue Bold Condensed"/>
              </a:rPr>
              <a:t>S</a:t>
            </a:r>
            <a:r>
              <a:rPr kumimoji="0" lang="en-GB" sz="40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Helvetica Neue Bold Condensed"/>
              </a:rPr>
              <a:t>tatistical </a:t>
            </a:r>
            <a:r>
              <a:rPr lang="en-GB" sz="4000" dirty="0" smtClean="0">
                <a:solidFill>
                  <a:schemeClr val="bg2"/>
                </a:solidFill>
              </a:rPr>
              <a:t>D</a:t>
            </a:r>
            <a:r>
              <a:rPr kumimoji="0" lang="en-GB" sz="4000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Helvetica Neue Bold Condensed"/>
              </a:rPr>
              <a:t>ata</a:t>
            </a:r>
            <a:r>
              <a:rPr kumimoji="0" lang="en-GB" sz="4000" i="0" u="none" strike="noStrike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sym typeface="Helvetica Neue Bold Condensed"/>
              </a:rPr>
              <a:t> </a:t>
            </a:r>
            <a:endParaRPr kumimoji="0" lang="en-GB" sz="4000" i="0" u="none" strike="noStrike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FillTx/>
              <a:sym typeface="Helvetica Neue Bold Condensed"/>
            </a:endParaRPr>
          </a:p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4800" b="1" dirty="0" smtClean="0">
                <a:solidFill>
                  <a:schemeClr val="bg2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S</a:t>
            </a:r>
            <a:r>
              <a:rPr lang="en-GB" sz="4000" dirty="0" smtClean="0">
                <a:solidFill>
                  <a:schemeClr val="bg2"/>
                </a:solidFill>
              </a:rPr>
              <a:t>tatistical Methodology </a:t>
            </a:r>
          </a:p>
          <a:p>
            <a:pPr marR="0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4800" b="1" dirty="0" smtClean="0">
                <a:solidFill>
                  <a:schemeClr val="bg2"/>
                </a:solidFill>
                <a:latin typeface="Aharoni" pitchFamily="2" charset="-79"/>
                <a:ea typeface="BatangChe" pitchFamily="49" charset="-127"/>
                <a:cs typeface="Aharoni" pitchFamily="2" charset="-79"/>
              </a:rPr>
              <a:t>S</a:t>
            </a:r>
            <a:r>
              <a:rPr lang="en-GB" sz="4000" dirty="0" smtClean="0">
                <a:solidFill>
                  <a:schemeClr val="bg2"/>
                </a:solidFill>
              </a:rPr>
              <a:t>tatistical Processes</a:t>
            </a:r>
            <a:r>
              <a:rPr lang="en-GB" sz="4400" dirty="0" smtClean="0">
                <a:solidFill>
                  <a:schemeClr val="bg2"/>
                </a:solidFill>
              </a:rPr>
              <a:t> </a:t>
            </a:r>
            <a:endParaRPr lang="en-GB" sz="4000" dirty="0" smtClean="0">
              <a:solidFill>
                <a:schemeClr val="bg2"/>
              </a:solidFill>
            </a:endParaRPr>
          </a:p>
        </p:txBody>
      </p:sp>
      <p:sp>
        <p:nvSpPr>
          <p:cNvPr id="7" name="Gebogen pijl 6"/>
          <p:cNvSpPr/>
          <p:nvPr/>
        </p:nvSpPr>
        <p:spPr>
          <a:xfrm rot="5400000">
            <a:off x="6988454" y="2482534"/>
            <a:ext cx="1620180" cy="1296144"/>
          </a:xfrm>
          <a:prstGeom prst="ben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8230592" y="1996480"/>
            <a:ext cx="223224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Are </a:t>
            </a: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about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32675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525779">
              <a:defRPr sz="3780"/>
            </a:pPr>
            <a:r>
              <a:rPr lang="nl-NL" dirty="0" smtClean="0"/>
              <a:t> </a:t>
            </a:r>
            <a:r>
              <a:rPr lang="en-GB" dirty="0" smtClean="0"/>
              <a:t>CSPA is about concepts</a:t>
            </a:r>
            <a:endParaRPr lang="en-GB" dirty="0"/>
          </a:p>
        </p:txBody>
      </p:sp>
      <p:sp>
        <p:nvSpPr>
          <p:cNvPr id="66" name="Shape 66"/>
          <p:cNvSpPr/>
          <p:nvPr/>
        </p:nvSpPr>
        <p:spPr>
          <a:xfrm>
            <a:off x="562695" y="493288"/>
            <a:ext cx="11879410" cy="764004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pic>
        <p:nvPicPr>
          <p:cNvPr id="67" name="FFBBEF55-E7D5-4AD1-8FD1-A3129ABD2650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5776" y="772344"/>
            <a:ext cx="5616624" cy="33843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						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plumbing</a:t>
            </a:r>
            <a:endParaRPr lang="nl-NL" dirty="0"/>
          </a:p>
        </p:txBody>
      </p:sp>
      <p:pic>
        <p:nvPicPr>
          <p:cNvPr id="8" name="EF3D439C-F552-4D36-B1AE-B22F92CB282D-L0-00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3808" y="5020816"/>
            <a:ext cx="5040560" cy="28083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kstvak 2"/>
          <p:cNvSpPr txBox="1"/>
          <p:nvPr/>
        </p:nvSpPr>
        <p:spPr>
          <a:xfrm>
            <a:off x="6214368" y="3292624"/>
            <a:ext cx="60486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Creating statistical services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7366496" y="4768398"/>
            <a:ext cx="424847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Such that they are CSPA-compliant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574408" y="1073924"/>
            <a:ext cx="496855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 smtClean="0"/>
              <a:t>Developing a statistical production process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  <p:cxnSp>
        <p:nvCxnSpPr>
          <p:cNvPr id="6" name="Rechte verbindingslijn met pijl 5"/>
          <p:cNvCxnSpPr/>
          <p:nvPr/>
        </p:nvCxnSpPr>
        <p:spPr>
          <a:xfrm>
            <a:off x="8878664" y="2572544"/>
            <a:ext cx="0" cy="648072"/>
          </a:xfrm>
          <a:prstGeom prst="straightConnector1">
            <a:avLst/>
          </a:prstGeom>
          <a:noFill/>
          <a:ln w="50800" cap="flat">
            <a:solidFill>
              <a:srgbClr val="577198"/>
            </a:solidFill>
            <a:prstDash val="solid"/>
            <a:miter lim="400000"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kstvak 6"/>
          <p:cNvSpPr txBox="1"/>
          <p:nvPr/>
        </p:nvSpPr>
        <p:spPr>
          <a:xfrm>
            <a:off x="9079460" y="2716560"/>
            <a:ext cx="252028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2000" dirty="0" smtClean="0"/>
              <a:t>Look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 smtClean="0"/>
              <a:t>compromise</a:t>
            </a:r>
            <a:endParaRPr kumimoji="0" lang="en-GB" sz="20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"/>
          <p:cNvSpPr/>
          <p:nvPr/>
        </p:nvSpPr>
        <p:spPr>
          <a:xfrm>
            <a:off x="562695" y="484312"/>
            <a:ext cx="11879410" cy="7640048"/>
          </a:xfrm>
          <a:prstGeom prst="rect">
            <a:avLst/>
          </a:prstGeom>
          <a:solidFill>
            <a:srgbClr val="DCDEE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faceS</a:t>
            </a:r>
            <a:r>
              <a:rPr lang="nl-NL" dirty="0" smtClean="0"/>
              <a:t> of CSPA :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								</a:t>
            </a:r>
            <a:r>
              <a:rPr lang="nl-NL" dirty="0"/>
              <a:t>	</a:t>
            </a:r>
            <a:r>
              <a:rPr lang="nl-NL" dirty="0" smtClean="0"/>
              <a:t>	Design </a:t>
            </a:r>
            <a:r>
              <a:rPr lang="nl-NL" dirty="0" smtClean="0">
                <a:sym typeface="Wingdings" pitchFamily="2" charset="2"/>
              </a:rPr>
              <a:t>   </a:t>
            </a:r>
            <a:r>
              <a:rPr lang="nl-NL" dirty="0" err="1" smtClean="0">
                <a:sym typeface="Wingdings" pitchFamily="2" charset="2"/>
              </a:rPr>
              <a:t>Use&amp;run</a:t>
            </a:r>
            <a:endParaRPr lang="nl-NL" dirty="0"/>
          </a:p>
        </p:txBody>
      </p:sp>
      <p:sp>
        <p:nvSpPr>
          <p:cNvPr id="4" name="Lachebekje 3"/>
          <p:cNvSpPr/>
          <p:nvPr/>
        </p:nvSpPr>
        <p:spPr>
          <a:xfrm>
            <a:off x="669752" y="628328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6430392" y="497860"/>
            <a:ext cx="36004" cy="5171028"/>
          </a:xfrm>
          <a:prstGeom prst="line">
            <a:avLst/>
          </a:prstGeom>
          <a:noFill/>
          <a:ln w="25400" cap="flat">
            <a:solidFill>
              <a:srgbClr val="577198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kstvak 6"/>
          <p:cNvSpPr txBox="1"/>
          <p:nvPr/>
        </p:nvSpPr>
        <p:spPr>
          <a:xfrm>
            <a:off x="634703" y="2057454"/>
            <a:ext cx="5795689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Creating statistical services</a:t>
            </a:r>
            <a:endParaRPr lang="en-GB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Designer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dirty="0" smtClean="0"/>
              <a:t>Builder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  <p:sp>
        <p:nvSpPr>
          <p:cNvPr id="8" name="Lachebekje 7"/>
          <p:cNvSpPr/>
          <p:nvPr/>
        </p:nvSpPr>
        <p:spPr>
          <a:xfrm>
            <a:off x="6574408" y="628328"/>
            <a:ext cx="1008112" cy="936104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6502400" y="1838137"/>
            <a:ext cx="5976664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6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sym typeface="Helvetica Neue Bold Condensed"/>
              </a:rPr>
              <a:t>Using statistical services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dirty="0" smtClean="0"/>
              <a:t>Assembler </a:t>
            </a: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dirty="0" err="1" smtClean="0"/>
              <a:t>Configurer</a:t>
            </a:r>
            <a:endParaRPr lang="en-GB" dirty="0" smtClean="0"/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GB" dirty="0" smtClean="0"/>
              <a:t>User </a:t>
            </a:r>
            <a:endParaRPr kumimoji="0" lang="en-GB" sz="36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sym typeface="Helvetica Neue Bold Condensed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25736" y="4300736"/>
            <a:ext cx="5867697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72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Supply side  </a:t>
            </a:r>
            <a:endParaRPr kumimoji="0" lang="nl-NL" sz="72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465440" y="4372744"/>
            <a:ext cx="593970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spc="0" normalizeH="0" baseline="0" dirty="0" smtClean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Demand side </a:t>
            </a:r>
            <a:endParaRPr kumimoji="0" lang="en-GB" sz="7200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13" name="Gebogen pijl 12"/>
          <p:cNvSpPr/>
          <p:nvPr/>
        </p:nvSpPr>
        <p:spPr>
          <a:xfrm rot="10800000">
            <a:off x="8085621" y="5554099"/>
            <a:ext cx="1620180" cy="1296144"/>
          </a:xfrm>
          <a:prstGeom prst="ben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ebogen pijl 15"/>
          <p:cNvSpPr/>
          <p:nvPr/>
        </p:nvSpPr>
        <p:spPr>
          <a:xfrm rot="10800000" flipH="1">
            <a:off x="2974008" y="5596879"/>
            <a:ext cx="1656184" cy="1296144"/>
          </a:xfrm>
          <a:prstGeom prst="bentArrow">
            <a:avLst>
              <a:gd name="adj1" fmla="val 25000"/>
              <a:gd name="adj2" fmla="val 27450"/>
              <a:gd name="adj3" fmla="val 25000"/>
              <a:gd name="adj4" fmla="val 43750"/>
            </a:avLst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51" y="5884912"/>
            <a:ext cx="3559525" cy="166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kstvak 16"/>
          <p:cNvSpPr txBox="1"/>
          <p:nvPr/>
        </p:nvSpPr>
        <p:spPr>
          <a:xfrm>
            <a:off x="3478064" y="5926916"/>
            <a:ext cx="79208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Is about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446616" y="5926916"/>
            <a:ext cx="792088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spc="0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Is about</a:t>
            </a:r>
            <a:endParaRPr kumimoji="0" lang="en-GB" sz="1400" b="1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  <p:sp>
        <p:nvSpPr>
          <p:cNvPr id="18" name="Lachebekje 3"/>
          <p:cNvSpPr/>
          <p:nvPr/>
        </p:nvSpPr>
        <p:spPr>
          <a:xfrm>
            <a:off x="6432376" y="8341136"/>
            <a:ext cx="694040" cy="5753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Lachebekje 7"/>
          <p:cNvSpPr/>
          <p:nvPr/>
        </p:nvSpPr>
        <p:spPr>
          <a:xfrm>
            <a:off x="8402123" y="8333184"/>
            <a:ext cx="694040" cy="575312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594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1653688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6600" dirty="0" smtClean="0">
                <a:solidFill>
                  <a:srgbClr val="558AAB"/>
                </a:solidFill>
              </a:rPr>
              <a:t>Demand side</a:t>
            </a:r>
            <a:endParaRPr lang="en-GB" sz="6600" dirty="0">
              <a:solidFill>
                <a:srgbClr val="558AAB"/>
              </a:solidFill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041400" y="2788568"/>
            <a:ext cx="10922000" cy="61206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Developing statistical processes (triple </a:t>
            </a:r>
            <a:r>
              <a:rPr lang="en-GB" sz="3600" dirty="0" smtClean="0">
                <a:solidFill>
                  <a:srgbClr val="737373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n-GB" sz="3600" dirty="0" smtClean="0">
                <a:solidFill>
                  <a:srgbClr val="737373"/>
                </a:solidFill>
              </a:rPr>
              <a:t>):    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dirty="0"/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sz="3600" dirty="0" smtClean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sz="3600" dirty="0" smtClean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By using statistical services </a:t>
            </a:r>
            <a:r>
              <a:rPr lang="en-GB" sz="3600" dirty="0" smtClean="0">
                <a:solidFill>
                  <a:srgbClr val="737373"/>
                </a:solidFill>
                <a:sym typeface="Wingdings" pitchFamily="2" charset="2"/>
              </a:rPr>
              <a:t> make shopping list </a:t>
            </a:r>
            <a:endParaRPr lang="en-GB" sz="3600" dirty="0">
              <a:solidFill>
                <a:srgbClr val="737373"/>
              </a:solidFill>
            </a:endParaRPr>
          </a:p>
        </p:txBody>
      </p:sp>
      <p:sp>
        <p:nvSpPr>
          <p:cNvPr id="7" name="Lachebekje 6"/>
          <p:cNvSpPr/>
          <p:nvPr/>
        </p:nvSpPr>
        <p:spPr>
          <a:xfrm>
            <a:off x="597744" y="3796680"/>
            <a:ext cx="648072" cy="648072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PIJL-OMHOOG en -OMLAAG 1"/>
          <p:cNvSpPr/>
          <p:nvPr/>
        </p:nvSpPr>
        <p:spPr>
          <a:xfrm>
            <a:off x="2037904" y="4516760"/>
            <a:ext cx="504056" cy="2808312"/>
          </a:xfrm>
          <a:prstGeom prst="up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974008" y="4938355"/>
            <a:ext cx="5616624" cy="1826141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2800" dirty="0" smtClean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Developing teams</a:t>
            </a:r>
            <a:endParaRPr lang="en-US" sz="2800" dirty="0">
              <a:solidFill>
                <a:srgbClr val="DEDED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atinLnBrk="1" hangingPunct="0"/>
            <a:r>
              <a:rPr lang="en-US" sz="2800" dirty="0" smtClean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Templates (BAD/MAD) </a:t>
            </a:r>
            <a:endParaRPr lang="en-US" sz="2800" dirty="0">
              <a:solidFill>
                <a:srgbClr val="DEDED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rtl="0" latinLnBrk="1" hangingPunct="0"/>
            <a:r>
              <a:rPr lang="en-US" sz="2800" dirty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Courses with real life examples</a:t>
            </a:r>
          </a:p>
          <a:p>
            <a:pPr rtl="0" latinLnBrk="1" hangingPunct="0"/>
            <a:r>
              <a:rPr lang="en-US" sz="2800" dirty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Compromise </a:t>
            </a:r>
          </a:p>
        </p:txBody>
      </p:sp>
      <p:sp>
        <p:nvSpPr>
          <p:cNvPr id="12" name="Lachebekje 11"/>
          <p:cNvSpPr/>
          <p:nvPr/>
        </p:nvSpPr>
        <p:spPr>
          <a:xfrm>
            <a:off x="597744" y="7253064"/>
            <a:ext cx="648072" cy="648072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496" y="1696090"/>
            <a:ext cx="4032448" cy="188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800" y="5408866"/>
            <a:ext cx="1728192" cy="172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1653688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6600" dirty="0" smtClean="0">
                <a:solidFill>
                  <a:srgbClr val="558AAB"/>
                </a:solidFill>
              </a:rPr>
              <a:t>Matching supply and demand</a:t>
            </a:r>
            <a:endParaRPr lang="en-GB" sz="6600" dirty="0">
              <a:solidFill>
                <a:srgbClr val="558AAB"/>
              </a:solidFill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1041400" y="2788568"/>
            <a:ext cx="11221640" cy="61206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Demand: developing teams use statistical services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dirty="0"/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sz="3600" dirty="0" smtClean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lang="nl-NL" sz="3600" dirty="0" smtClean="0">
              <a:solidFill>
                <a:srgbClr val="737373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lang="en-GB" sz="3600" dirty="0" smtClean="0">
                <a:solidFill>
                  <a:srgbClr val="737373"/>
                </a:solidFill>
              </a:rPr>
              <a:t>Supply</a:t>
            </a:r>
            <a:r>
              <a:rPr lang="en-GB" dirty="0" smtClean="0"/>
              <a:t>: </a:t>
            </a:r>
            <a:r>
              <a:rPr lang="en-GB" sz="3600" dirty="0" smtClean="0">
                <a:solidFill>
                  <a:srgbClr val="737373"/>
                </a:solidFill>
              </a:rPr>
              <a:t>creating statistical services is demand driven</a:t>
            </a:r>
            <a:endParaRPr lang="en-GB" sz="3600" dirty="0">
              <a:solidFill>
                <a:srgbClr val="737373"/>
              </a:solidFill>
            </a:endParaRPr>
          </a:p>
        </p:txBody>
      </p:sp>
      <p:sp>
        <p:nvSpPr>
          <p:cNvPr id="6" name="Lachebekje 5"/>
          <p:cNvSpPr/>
          <p:nvPr/>
        </p:nvSpPr>
        <p:spPr>
          <a:xfrm>
            <a:off x="525736" y="7257876"/>
            <a:ext cx="720080" cy="7152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Lachebekje 6"/>
          <p:cNvSpPr/>
          <p:nvPr/>
        </p:nvSpPr>
        <p:spPr>
          <a:xfrm>
            <a:off x="597744" y="3724672"/>
            <a:ext cx="648072" cy="648072"/>
          </a:xfrm>
          <a:prstGeom prst="smileyFac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4342160" y="4516760"/>
            <a:ext cx="2736304" cy="564257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 smtClean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Shopping list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4342160" y="6604992"/>
            <a:ext cx="2736304" cy="564257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000" b="0" i="0" u="none" strike="noStrike" cap="none" spc="0" normalizeH="0" baseline="0" dirty="0" smtClean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Catalogue</a:t>
            </a:r>
            <a:endParaRPr kumimoji="0" lang="en-GB" sz="3000" b="0" i="0" u="none" strike="noStrike" cap="none" spc="0" normalizeH="0" baseline="0" dirty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IJL-OMHOOG en -OMLAAG 4"/>
          <p:cNvSpPr/>
          <p:nvPr/>
        </p:nvSpPr>
        <p:spPr>
          <a:xfrm>
            <a:off x="5494288" y="5380856"/>
            <a:ext cx="504056" cy="1008112"/>
          </a:xfrm>
          <a:prstGeom prst="upDownArrow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000" b="0" i="0" u="none" strike="noStrike" cap="none" spc="0" normalizeH="0" baseline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134248" y="5648950"/>
            <a:ext cx="1152128" cy="471924"/>
          </a:xfrm>
          <a:prstGeom prst="rect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spc="0" normalizeH="0" baseline="0" dirty="0" smtClean="0">
                <a:ln>
                  <a:noFill/>
                </a:ln>
                <a:solidFill>
                  <a:srgbClr val="DEDEDE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match</a:t>
            </a:r>
            <a:endParaRPr kumimoji="0" lang="nl-NL" sz="2400" b="0" i="0" u="none" strike="noStrike" cap="none" spc="0" normalizeH="0" baseline="0" dirty="0">
              <a:ln>
                <a:noFill/>
              </a:ln>
              <a:solidFill>
                <a:srgbClr val="DEDEDE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569" y="4444753"/>
            <a:ext cx="1368152" cy="136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552" y="6125173"/>
            <a:ext cx="2220987" cy="113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480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Custom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Blueprint</vt:lpstr>
      <vt:lpstr>To become cspa compliant </vt:lpstr>
      <vt:lpstr>What is CSPA compliant?</vt:lpstr>
      <vt:lpstr>PowerPoint Presentation</vt:lpstr>
      <vt:lpstr>GSIM &amp; CSPA</vt:lpstr>
      <vt:lpstr>The S of Statistical </vt:lpstr>
      <vt:lpstr> CSPA is about concepts</vt:lpstr>
      <vt:lpstr>Two faceS of CSPA :</vt:lpstr>
      <vt:lpstr>Demand side</vt:lpstr>
      <vt:lpstr>Matching supply and demand</vt:lpstr>
      <vt:lpstr>Developing teams</vt:lpstr>
      <vt:lpstr>The real value of compromise</vt:lpstr>
      <vt:lpstr>You become cspa compliant </vt:lpstr>
      <vt:lpstr>Is that the whole story?</vt:lpstr>
      <vt:lpstr>So what do you need?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become cspa compliant</dc:title>
  <dc:creator>Renssen, dr R.H.</dc:creator>
  <cp:lastModifiedBy>Vucsan, M.H.J.</cp:lastModifiedBy>
  <cp:revision>50</cp:revision>
  <dcterms:modified xsi:type="dcterms:W3CDTF">2015-04-03T11:59:45Z</dcterms:modified>
</cp:coreProperties>
</file>