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16"/>
  </p:notesMasterIdLst>
  <p:sldIdLst>
    <p:sldId id="256" r:id="rId2"/>
    <p:sldId id="258" r:id="rId3"/>
    <p:sldId id="259" r:id="rId4"/>
    <p:sldId id="263" r:id="rId5"/>
    <p:sldId id="261" r:id="rId6"/>
    <p:sldId id="264" r:id="rId7"/>
    <p:sldId id="270" r:id="rId8"/>
    <p:sldId id="267" r:id="rId9"/>
    <p:sldId id="268" r:id="rId10"/>
    <p:sldId id="266" r:id="rId11"/>
    <p:sldId id="271" r:id="rId12"/>
    <p:sldId id="269" r:id="rId13"/>
    <p:sldId id="272" r:id="rId14"/>
    <p:sldId id="273" r:id="rId15"/>
  </p:sldIdLst>
  <p:sldSz cx="9144000" cy="6858000" type="screen4x3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078693"/>
    <a:srgbClr val="9AB23B"/>
    <a:srgbClr val="0493AC"/>
    <a:srgbClr val="FAA50F"/>
    <a:srgbClr val="F0F0F0"/>
    <a:srgbClr val="9A9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6092" autoAdjust="0"/>
  </p:normalViewPr>
  <p:slideViewPr>
    <p:cSldViewPr>
      <p:cViewPr>
        <p:scale>
          <a:sx n="60" d="100"/>
          <a:sy n="60" d="100"/>
        </p:scale>
        <p:origin x="-762" y="-318"/>
      </p:cViewPr>
      <p:guideLst>
        <p:guide orient="horz" pos="2115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717424-66E3-42E8-B6F8-789E04ECC494}" type="datetimeFigureOut">
              <a:rPr lang="sv-SE" smtClean="0"/>
              <a:t>2015-04-11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8050"/>
            <a:ext cx="5435600" cy="44688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BBA149-A5D8-44CE-9BB2-8D6F802C290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792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Picture </a:t>
            </a:r>
            <a:r>
              <a:rPr lang="sv-SE" dirty="0" err="1" smtClean="0"/>
              <a:t>credit</a:t>
            </a:r>
            <a:r>
              <a:rPr lang="sv-SE" dirty="0" smtClean="0"/>
              <a:t>: https://www.flickr.com/photos/86530412@N02/7987532186/in/photolist-daQc3b-2sw1ZT-8idFK8-aWHxDz-aWHsjP-aWHqVX-5FsXUT-5FsY2k-fbVH7B-cosUHs-4w3QXv-cLFFFo-nnxSTH-6KxDww-4xT5Qg-5qf3gR-94uDkj-3proWu-6eW5eN-3pmUyn-4URjg1-7sNeCk-5pCqHE-4GW8S4-5Sitkd-mjEvm-9PskjK-aW9ayX-8GbLvP-4B283S-jxtJDh-pFvMp-9TKYq1-aQUzkH-8GTBtd-67aPmS-uoHZi-5E21kz-eR4doX-9EbLp7-aNktAp-aNks7Z-aNktA6-aNks7M-aNks7D-aNktAc-aNktzP-aNktA2-aNks8c-81nEKY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046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https://www.flickr.com/photos/hamur0w0/6984884135/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5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http://commons.wikimedia.org/wiki/File:Drucker5789.jpg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086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Picture </a:t>
            </a:r>
            <a:r>
              <a:rPr lang="sv-SE" dirty="0" err="1" smtClean="0"/>
              <a:t>credit</a:t>
            </a:r>
            <a:r>
              <a:rPr lang="sv-SE" dirty="0" smtClean="0"/>
              <a:t>: https://www.flickr.com/photos/86530412@N02/7987532186/in/photolist-daQc3b-2sw1ZT-8idFK8-aWHxDz-aWHsjP-aWHqVX-5FsXUT-5FsY2k-fbVH7B-cosUHs-4w3QXv-cLFFFo-nnxSTH-6KxDww-4xT5Qg-5qf3gR-94uDkj-3proWu-6eW5eN-3pmUyn-4URjg1-7sNeCk-5pCqHE-4GW8S4-5Sitkd-mjEvm-9PskjK-aW9ayX-8GbLvP-4B283S-jxtJDh-pFvMp-9TKYq1-aQUzkH-8GTBtd-67aPmS-uoHZi-5E21kz-eR4doX-9EbLp7-aNktAp-aNks7Z-aNktA6-aNks7M-aNks7D-aNktAc-aNktzP-aNktA2-aNks8c-81nEKY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0464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 </a:t>
            </a:r>
            <a:r>
              <a:rPr lang="sv-SE" dirty="0" err="1" smtClean="0"/>
              <a:t>credit</a:t>
            </a:r>
            <a:r>
              <a:rPr lang="sv-SE" dirty="0" smtClean="0"/>
              <a:t>:</a:t>
            </a:r>
            <a:r>
              <a:rPr lang="sv-SE" baseline="0" dirty="0" smtClean="0"/>
              <a:t> https://www.flickr.com/photos/bigpinkcookie/22716359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130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 </a:t>
            </a:r>
            <a:r>
              <a:rPr lang="sv-SE" dirty="0" err="1" smtClean="0"/>
              <a:t>credit</a:t>
            </a:r>
            <a:r>
              <a:rPr lang="sv-SE" dirty="0" smtClean="0"/>
              <a:t>:</a:t>
            </a:r>
            <a:r>
              <a:rPr lang="sv-SE" baseline="0" dirty="0" smtClean="0"/>
              <a:t> </a:t>
            </a:r>
            <a:r>
              <a:rPr lang="sv-SE" dirty="0" smtClean="0"/>
              <a:t>https://www.flickr.com/photos/toy_cars/34166458/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82552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 </a:t>
            </a:r>
            <a:r>
              <a:rPr lang="sv-SE" dirty="0" err="1" smtClean="0"/>
              <a:t>credit</a:t>
            </a:r>
            <a:r>
              <a:rPr lang="sv-SE" dirty="0" smtClean="0"/>
              <a:t>:</a:t>
            </a:r>
            <a:r>
              <a:rPr lang="sv-SE" baseline="0" dirty="0" smtClean="0"/>
              <a:t> https://www.flickr.com/photos/flamephoenix1991/8376271918/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086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 </a:t>
            </a:r>
            <a:r>
              <a:rPr lang="sv-SE" dirty="0" err="1" smtClean="0"/>
              <a:t>credit</a:t>
            </a:r>
            <a:r>
              <a:rPr lang="sv-SE" dirty="0" smtClean="0"/>
              <a:t>:</a:t>
            </a:r>
            <a:r>
              <a:rPr lang="sv-SE" baseline="0" dirty="0" smtClean="0"/>
              <a:t> https://www.flickr.com/photos/flamephoenix1991/8376271918/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340861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credit</a:t>
            </a:r>
            <a:r>
              <a:rPr lang="sv-SE" baseline="0" dirty="0" smtClean="0"/>
              <a:t>: </a:t>
            </a:r>
            <a:r>
              <a:rPr lang="sv-SE" dirty="0" smtClean="0"/>
              <a:t>http://en.wikipedia.org/wiki/Scrum_ban#/media/File:Simple-kanban-board-.jpg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Photo </a:t>
            </a:r>
            <a:r>
              <a:rPr lang="sv-SE" dirty="0" err="1" smtClean="0"/>
              <a:t>credit</a:t>
            </a:r>
            <a:r>
              <a:rPr lang="sv-SE" dirty="0" smtClean="0"/>
              <a:t>:</a:t>
            </a:r>
            <a:r>
              <a:rPr lang="sv-SE" baseline="0" dirty="0" smtClean="0"/>
              <a:t> </a:t>
            </a:r>
            <a:r>
              <a:rPr lang="sv-SE" dirty="0" smtClean="0"/>
              <a:t>http://en.wikipedia.org/wiki/DevOps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Picture </a:t>
            </a:r>
            <a:r>
              <a:rPr lang="sv-SE" dirty="0" err="1" smtClean="0"/>
              <a:t>credit</a:t>
            </a:r>
            <a:r>
              <a:rPr lang="sv-SE" dirty="0" smtClean="0"/>
              <a:t>: http://en.wikipedia.org/wiki/Duct_tape#/media/File:Duct-tape.jpg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BBA149-A5D8-44CE-9BB2-8D6F802C290C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780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3539143"/>
            <a:ext cx="548595" cy="2986793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" y="1066097"/>
            <a:ext cx="554385" cy="45438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6371540"/>
            <a:ext cx="283341" cy="28043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6359673"/>
            <a:ext cx="359968" cy="292303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510341" y="6451921"/>
            <a:ext cx="223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statisticssweden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3489311" y="644632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SCB_nyheter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1" y="274638"/>
            <a:ext cx="6639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8" y="1535113"/>
            <a:ext cx="3238500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1258888" y="2174875"/>
            <a:ext cx="32385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3236231" cy="63976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323623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48907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572000" y="273050"/>
            <a:ext cx="411480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250699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3390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 utan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Rubrik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3539143"/>
            <a:ext cx="548595" cy="298679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" y="1066097"/>
            <a:ext cx="554385" cy="45438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6371540"/>
            <a:ext cx="283341" cy="2804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6359673"/>
            <a:ext cx="359968" cy="292303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510341" y="6451921"/>
            <a:ext cx="223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statisticssweden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 userDrawn="1"/>
        </p:nvSpPr>
        <p:spPr>
          <a:xfrm>
            <a:off x="3489311" y="644632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SCB_nyheter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Rubrikbild">
    <p:bg>
      <p:bgPr>
        <a:solidFill>
          <a:srgbClr val="0786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3539143"/>
            <a:ext cx="548595" cy="298679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" y="1066097"/>
            <a:ext cx="546515" cy="45438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6371540"/>
            <a:ext cx="283341" cy="2804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6359673"/>
            <a:ext cx="359968" cy="292303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510341" y="6451921"/>
            <a:ext cx="223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lang="sv-SE" sz="1200" b="0" i="0" u="none" strike="noStrike" kern="12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statisticssweden</a:t>
            </a:r>
            <a:endParaRPr lang="sv-SE" sz="1200" b="0" i="0" u="none" strike="noStrike" kern="1200" baseline="300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 userDrawn="1"/>
        </p:nvSpPr>
        <p:spPr>
          <a:xfrm>
            <a:off x="3489311" y="644632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sv-SE" sz="1200" b="0" i="0" u="none" strike="noStrike" kern="12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SCB_nyheter</a:t>
            </a:r>
            <a:endParaRPr lang="sv-SE" sz="1200" b="0" i="0" u="none" strike="noStrike" kern="1200" baseline="300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Rubrikbil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7" name="Bildobjekt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3539143"/>
            <a:ext cx="548595" cy="2986793"/>
          </a:xfrm>
          <a:prstGeom prst="rect">
            <a:avLst/>
          </a:prstGeom>
        </p:spPr>
      </p:pic>
      <p:pic>
        <p:nvPicPr>
          <p:cNvPr id="18" name="Bildobjekt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" y="1066097"/>
            <a:ext cx="554385" cy="4543888"/>
          </a:xfrm>
          <a:prstGeom prst="rect">
            <a:avLst/>
          </a:prstGeom>
        </p:spPr>
      </p:pic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6371540"/>
            <a:ext cx="283341" cy="280436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6359673"/>
            <a:ext cx="359968" cy="292303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510341" y="6451921"/>
            <a:ext cx="223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statisticssweden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ruta 11"/>
          <p:cNvSpPr txBox="1"/>
          <p:nvPr userDrawn="1"/>
        </p:nvSpPr>
        <p:spPr>
          <a:xfrm>
            <a:off x="3489311" y="644632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sv-SE" sz="1200" b="0" i="0" u="none" strike="noStrike" kern="1200" baseline="30000" dirty="0" err="1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SCB_nyheter</a:t>
            </a:r>
            <a:endParaRPr lang="sv-SE" sz="1200" b="0" i="0" u="none" strike="noStrike" kern="1200" baseline="30000" dirty="0" smtClean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Rubrikbil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258888" y="2130425"/>
            <a:ext cx="6626225" cy="14700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3539143"/>
            <a:ext cx="548595" cy="2986793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6" y="1066097"/>
            <a:ext cx="546515" cy="4543888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062" y="6371540"/>
            <a:ext cx="283341" cy="280436"/>
          </a:xfrm>
          <a:prstGeom prst="rect">
            <a:avLst/>
          </a:prstGeom>
        </p:spPr>
      </p:pic>
      <p:pic>
        <p:nvPicPr>
          <p:cNvPr id="12" name="Bildobjekt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279" y="6359673"/>
            <a:ext cx="359968" cy="292303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510341" y="6451921"/>
            <a:ext cx="2232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facebook.com/</a:t>
            </a:r>
            <a:r>
              <a:rPr lang="sv-SE" sz="1200" b="0" i="0" u="none" strike="noStrike" kern="12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statisticssweden</a:t>
            </a:r>
            <a:endParaRPr lang="sv-SE" sz="1200" b="0" i="0" u="none" strike="noStrike" kern="1200" baseline="300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sv-SE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ruta 13"/>
          <p:cNvSpPr txBox="1"/>
          <p:nvPr userDrawn="1"/>
        </p:nvSpPr>
        <p:spPr>
          <a:xfrm>
            <a:off x="3489311" y="6446320"/>
            <a:ext cx="136815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kern="1200" baseline="300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@</a:t>
            </a:r>
            <a:r>
              <a:rPr lang="sv-SE" sz="1200" b="0" i="0" u="none" strike="noStrike" kern="1200" baseline="30000" dirty="0" err="1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SCB_nyheter</a:t>
            </a:r>
            <a:endParaRPr lang="sv-SE" sz="1200" b="0" i="0" u="none" strike="noStrike" kern="1200" baseline="30000" dirty="0" smtClean="0">
              <a:solidFill>
                <a:schemeClr val="bg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8887" y="4406900"/>
            <a:ext cx="7235825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8887" y="2906713"/>
            <a:ext cx="72358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256370" y="274638"/>
            <a:ext cx="6628743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258888" y="1600200"/>
            <a:ext cx="3236912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247571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1F4D1-35E4-46BA-AF81-4FD86FB65BBB}" type="datetimeFigureOut">
              <a:rPr lang="sv-SE" smtClean="0"/>
              <a:pPr/>
              <a:t>2015-04-11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256370" y="378212"/>
            <a:ext cx="743042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256370" y="1600200"/>
            <a:ext cx="743042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263804" y="6492899"/>
            <a:ext cx="13269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2F1F4D1-35E4-46BA-AF81-4FD86FB65BBB}" type="datetimeFigureOut">
              <a:rPr lang="sv-SE" smtClean="0"/>
              <a:pPr/>
              <a:t>2015-04-11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7010432" y="649289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C39467F-BE74-4AAD-857B-908E9ECDE9FD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Bildobjekt 9" descr="kvadrater_100_rgb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8856757" y="4357553"/>
            <a:ext cx="286488" cy="1785980"/>
          </a:xfrm>
          <a:prstGeom prst="rect">
            <a:avLst/>
          </a:prstGeom>
        </p:spPr>
      </p:pic>
      <p:pic>
        <p:nvPicPr>
          <p:cNvPr id="11" name="Bildobjekt 1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1" y="1066097"/>
            <a:ext cx="554385" cy="454388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80" r:id="rId3"/>
    <p:sldLayoutId id="2147483666" r:id="rId4"/>
    <p:sldLayoutId id="2147483667" r:id="rId5"/>
    <p:sldLayoutId id="2147483668" r:id="rId6"/>
    <p:sldLayoutId id="2147483669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1" r:id="rId1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200" kern="1200">
          <a:solidFill>
            <a:schemeClr val="accent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71277A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71277A"/>
        </a:buClr>
        <a:buFont typeface="Wingdings" panose="05000000000000000000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71277A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71277A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71277A"/>
        </a:buClr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ubrik 11"/>
          <p:cNvSpPr>
            <a:spLocks noGrp="1"/>
          </p:cNvSpPr>
          <p:nvPr>
            <p:ph type="ctrTitle"/>
          </p:nvPr>
        </p:nvSpPr>
        <p:spPr>
          <a:xfrm>
            <a:off x="1331640" y="2492896"/>
            <a:ext cx="6626225" cy="1470025"/>
          </a:xfrm>
        </p:spPr>
        <p:txBody>
          <a:bodyPr>
            <a:normAutofit/>
          </a:bodyPr>
          <a:lstStyle/>
          <a:p>
            <a:r>
              <a:rPr lang="en-US" sz="4800" dirty="0" smtClean="0"/>
              <a:t>Agile capabilities </a:t>
            </a:r>
            <a:endParaRPr lang="sv-SE" sz="4800" dirty="0"/>
          </a:p>
        </p:txBody>
      </p:sp>
      <p:sp>
        <p:nvSpPr>
          <p:cNvPr id="13" name="Underrubrik 12"/>
          <p:cNvSpPr>
            <a:spLocks noGrp="1"/>
          </p:cNvSpPr>
          <p:nvPr>
            <p:ph type="subTitle" idx="1"/>
          </p:nvPr>
        </p:nvSpPr>
        <p:spPr>
          <a:xfrm>
            <a:off x="1259632" y="5949280"/>
            <a:ext cx="6400800" cy="337592"/>
          </a:xfrm>
        </p:spPr>
        <p:txBody>
          <a:bodyPr/>
          <a:lstStyle/>
          <a:p>
            <a:pPr algn="l"/>
            <a:r>
              <a:rPr lang="sv-SE" sz="1600" dirty="0" smtClean="0">
                <a:solidFill>
                  <a:schemeClr val="bg1">
                    <a:lumMod val="50000"/>
                  </a:schemeClr>
                </a:solidFill>
              </a:rPr>
              <a:t>Jakob Engdahl (jakob.engdahl@scb.se)</a:t>
            </a:r>
            <a:endParaRPr lang="sv-SE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043608" y="548680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smtClean="0">
                <a:solidFill>
                  <a:schemeClr val="tx1"/>
                </a:solidFill>
              </a:rPr>
              <a:t>Statistical Services</a:t>
            </a:r>
            <a:endParaRPr lang="sv-SE" sz="5400" dirty="0">
              <a:solidFill>
                <a:schemeClr val="tx1"/>
              </a:solidFill>
            </a:endParaRPr>
          </a:p>
        </p:txBody>
      </p:sp>
      <p:grpSp>
        <p:nvGrpSpPr>
          <p:cNvPr id="23" name="Grupp 22"/>
          <p:cNvGrpSpPr/>
          <p:nvPr/>
        </p:nvGrpSpPr>
        <p:grpSpPr>
          <a:xfrm>
            <a:off x="837515" y="1412776"/>
            <a:ext cx="7871791" cy="5040560"/>
            <a:chOff x="837515" y="1412776"/>
            <a:chExt cx="7871791" cy="5040560"/>
          </a:xfrm>
        </p:grpSpPr>
        <p:sp>
          <p:nvSpPr>
            <p:cNvPr id="9" name="Rektangel med rundade hörn 8"/>
            <p:cNvSpPr/>
            <p:nvPr/>
          </p:nvSpPr>
          <p:spPr>
            <a:xfrm>
              <a:off x="837515" y="1412776"/>
              <a:ext cx="7871791" cy="5040560"/>
            </a:xfrm>
            <a:prstGeom prst="roundRect">
              <a:avLst>
                <a:gd name="adj" fmla="val 2592"/>
              </a:avLst>
            </a:prstGeom>
            <a:solidFill>
              <a:schemeClr val="tx2">
                <a:lumMod val="20000"/>
                <a:lumOff val="80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 dirty="0"/>
            </a:p>
          </p:txBody>
        </p:sp>
        <p:sp>
          <p:nvSpPr>
            <p:cNvPr id="4" name="textruta 3"/>
            <p:cNvSpPr txBox="1"/>
            <p:nvPr/>
          </p:nvSpPr>
          <p:spPr>
            <a:xfrm>
              <a:off x="1021540" y="1553180"/>
              <a:ext cx="34948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All </a:t>
              </a:r>
              <a:r>
                <a:rPr lang="sv-SE" sz="1600" b="1" dirty="0" err="1" smtClean="0">
                  <a:latin typeface="Arial" pitchFamily="34" charset="0"/>
                  <a:cs typeface="Arial" pitchFamily="34" charset="0"/>
                </a:rPr>
                <a:t>possible</a:t>
              </a:r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1600" b="1" dirty="0" err="1" smtClean="0">
                  <a:latin typeface="Arial" pitchFamily="34" charset="0"/>
                  <a:cs typeface="Arial" pitchFamily="34" charset="0"/>
                </a:rPr>
                <a:t>architectural</a:t>
              </a:r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1600" b="1" dirty="0" err="1" smtClean="0">
                  <a:latin typeface="Arial" pitchFamily="34" charset="0"/>
                  <a:cs typeface="Arial" pitchFamily="34" charset="0"/>
                </a:rPr>
                <a:t>patterns</a:t>
              </a:r>
              <a:endParaRPr lang="sv-SE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2051720" y="1891734"/>
            <a:ext cx="5443380" cy="4354888"/>
            <a:chOff x="2051720" y="1891734"/>
            <a:chExt cx="5443380" cy="4354888"/>
          </a:xfrm>
        </p:grpSpPr>
        <p:sp>
          <p:nvSpPr>
            <p:cNvPr id="3" name="Koppling 2"/>
            <p:cNvSpPr/>
            <p:nvPr/>
          </p:nvSpPr>
          <p:spPr>
            <a:xfrm>
              <a:off x="2051720" y="1891734"/>
              <a:ext cx="5443380" cy="4354888"/>
            </a:xfrm>
            <a:prstGeom prst="flowChartConnector">
              <a:avLst/>
            </a:prstGeom>
            <a:solidFill>
              <a:schemeClr val="accent5">
                <a:lumMod val="60000"/>
                <a:lumOff val="40000"/>
                <a:alpha val="7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1" name="textruta 10"/>
            <p:cNvSpPr txBox="1"/>
            <p:nvPr/>
          </p:nvSpPr>
          <p:spPr>
            <a:xfrm>
              <a:off x="4459061" y="2025884"/>
              <a:ext cx="62869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SOA</a:t>
              </a:r>
              <a:endParaRPr lang="sv-SE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946936" y="2821719"/>
            <a:ext cx="2952328" cy="3069379"/>
            <a:chOff x="2846125" y="2821720"/>
            <a:chExt cx="2952328" cy="3069379"/>
          </a:xfrm>
        </p:grpSpPr>
        <p:sp>
          <p:nvSpPr>
            <p:cNvPr id="12" name="Koppling 11"/>
            <p:cNvSpPr/>
            <p:nvPr/>
          </p:nvSpPr>
          <p:spPr>
            <a:xfrm>
              <a:off x="2846125" y="2821720"/>
              <a:ext cx="2952328" cy="3069379"/>
            </a:xfrm>
            <a:prstGeom prst="flowChartConnector">
              <a:avLst/>
            </a:prstGeom>
            <a:solidFill>
              <a:schemeClr val="accent6">
                <a:lumMod val="60000"/>
                <a:lumOff val="40000"/>
                <a:alpha val="29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7" name="textruta 16"/>
            <p:cNvSpPr txBox="1"/>
            <p:nvPr/>
          </p:nvSpPr>
          <p:spPr>
            <a:xfrm>
              <a:off x="3830363" y="3024835"/>
              <a:ext cx="7368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CSPA</a:t>
              </a:r>
              <a:endParaRPr lang="sv-SE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9" name="Grupp 18"/>
          <p:cNvGrpSpPr/>
          <p:nvPr/>
        </p:nvGrpSpPr>
        <p:grpSpPr>
          <a:xfrm>
            <a:off x="3767093" y="2807628"/>
            <a:ext cx="2952328" cy="3069379"/>
            <a:chOff x="3685920" y="2821720"/>
            <a:chExt cx="2952328" cy="3069379"/>
          </a:xfrm>
        </p:grpSpPr>
        <p:sp>
          <p:nvSpPr>
            <p:cNvPr id="15" name="Koppling 14"/>
            <p:cNvSpPr/>
            <p:nvPr/>
          </p:nvSpPr>
          <p:spPr>
            <a:xfrm>
              <a:off x="3685920" y="2821720"/>
              <a:ext cx="2952328" cy="3069379"/>
            </a:xfrm>
            <a:prstGeom prst="flowChartConnector">
              <a:avLst/>
            </a:prstGeom>
            <a:solidFill>
              <a:schemeClr val="tx2">
                <a:lumMod val="60000"/>
                <a:lumOff val="40000"/>
                <a:alpha val="6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18" name="textruta 17"/>
            <p:cNvSpPr txBox="1"/>
            <p:nvPr/>
          </p:nvSpPr>
          <p:spPr>
            <a:xfrm>
              <a:off x="4579739" y="3024834"/>
              <a:ext cx="1393330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SCB Target</a:t>
              </a:r>
            </a:p>
            <a:p>
              <a:r>
                <a:rPr lang="sv-SE" sz="1600" b="1" dirty="0" err="1" smtClean="0">
                  <a:latin typeface="Arial" pitchFamily="34" charset="0"/>
                  <a:cs typeface="Arial" pitchFamily="34" charset="0"/>
                </a:rPr>
                <a:t>Architecture</a:t>
              </a:r>
              <a:endParaRPr lang="sv-SE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upp 19"/>
          <p:cNvGrpSpPr/>
          <p:nvPr/>
        </p:nvGrpSpPr>
        <p:grpSpPr>
          <a:xfrm>
            <a:off x="3931174" y="3595517"/>
            <a:ext cx="1864838" cy="1938773"/>
            <a:chOff x="9304798" y="1553180"/>
            <a:chExt cx="1864838" cy="1938773"/>
          </a:xfrm>
        </p:grpSpPr>
        <p:sp>
          <p:nvSpPr>
            <p:cNvPr id="16" name="Koppling 15"/>
            <p:cNvSpPr/>
            <p:nvPr/>
          </p:nvSpPr>
          <p:spPr>
            <a:xfrm>
              <a:off x="9304798" y="1553180"/>
              <a:ext cx="1864838" cy="1938773"/>
            </a:xfrm>
            <a:prstGeom prst="flowChartConnector">
              <a:avLst/>
            </a:prstGeom>
            <a:solidFill>
              <a:schemeClr val="accent2">
                <a:alpha val="65000"/>
              </a:schemeClr>
            </a:solidFill>
            <a:ln w="952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1" name="textruta 20"/>
            <p:cNvSpPr txBox="1"/>
            <p:nvPr/>
          </p:nvSpPr>
          <p:spPr>
            <a:xfrm>
              <a:off x="9420326" y="1979567"/>
              <a:ext cx="163378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sz="1600" b="1" dirty="0" smtClean="0">
                  <a:latin typeface="Arial" pitchFamily="34" charset="0"/>
                  <a:cs typeface="Arial" pitchFamily="34" charset="0"/>
                </a:rPr>
                <a:t>Micro Services</a:t>
              </a:r>
              <a:endParaRPr lang="sv-SE" sz="1600" b="1" dirty="0" smtClean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949541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cbjaen\Downloads\1025px-Duct-tap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07" y="1196752"/>
            <a:ext cx="5508985" cy="479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245035" y="404664"/>
            <a:ext cx="655272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err="1" smtClean="0">
                <a:solidFill>
                  <a:schemeClr val="tx1"/>
                </a:solidFill>
              </a:rPr>
              <a:t>Temporary</a:t>
            </a:r>
            <a:r>
              <a:rPr lang="sv-SE" sz="5400" dirty="0" smtClean="0">
                <a:solidFill>
                  <a:schemeClr val="tx1"/>
                </a:solidFill>
              </a:rPr>
              <a:t>…</a:t>
            </a:r>
            <a:endParaRPr lang="sv-SE" sz="5400" dirty="0">
              <a:solidFill>
                <a:schemeClr val="tx1"/>
              </a:solidFill>
            </a:endParaRPr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1245035" y="5715000"/>
            <a:ext cx="6552728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5400" dirty="0" err="1" smtClean="0">
                <a:solidFill>
                  <a:schemeClr val="tx1"/>
                </a:solidFill>
              </a:rPr>
              <a:t>becomes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>
                <a:solidFill>
                  <a:schemeClr val="tx1"/>
                </a:solidFill>
              </a:rPr>
              <a:t>permanent</a:t>
            </a:r>
            <a:endParaRPr lang="sv-S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2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scbjaen\Downloads\6984884135_762f7570b7_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0"/>
            <a:ext cx="9784674" cy="6854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43608" y="838808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err="1" smtClean="0">
                <a:solidFill>
                  <a:schemeClr val="tx1"/>
                </a:solidFill>
              </a:rPr>
              <a:t>Beware</a:t>
            </a:r>
            <a:r>
              <a:rPr lang="sv-SE" sz="5400" dirty="0" smtClean="0">
                <a:solidFill>
                  <a:schemeClr val="tx1"/>
                </a:solidFill>
              </a:rPr>
              <a:t> the </a:t>
            </a:r>
            <a:r>
              <a:rPr lang="sv-SE" sz="5400" dirty="0" err="1" smtClean="0">
                <a:solidFill>
                  <a:schemeClr val="tx1"/>
                </a:solidFill>
              </a:rPr>
              <a:t>unicorns</a:t>
            </a:r>
            <a:endParaRPr lang="sv-SE" sz="5400" dirty="0">
              <a:solidFill>
                <a:schemeClr val="tx1"/>
              </a:solidFill>
            </a:endParaRP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5868144" y="4070359"/>
            <a:ext cx="3744415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3200" dirty="0" smtClean="0">
                <a:solidFill>
                  <a:schemeClr val="tx1"/>
                </a:solidFill>
              </a:rPr>
              <a:t>Check </a:t>
            </a:r>
            <a:r>
              <a:rPr lang="sv-SE" sz="3200" dirty="0" err="1" smtClean="0">
                <a:solidFill>
                  <a:schemeClr val="tx1"/>
                </a:solidFill>
              </a:rPr>
              <a:t>your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dependencies</a:t>
            </a:r>
            <a:r>
              <a:rPr lang="sv-SE" sz="3200" dirty="0" smtClean="0">
                <a:solidFill>
                  <a:schemeClr val="tx1"/>
                </a:solidFill>
              </a:rPr>
              <a:t>!</a:t>
            </a:r>
            <a:endParaRPr lang="sv-SE" sz="3600" dirty="0">
              <a:solidFill>
                <a:schemeClr val="tx1"/>
              </a:solidFill>
            </a:endParaRP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24657" y="3717032"/>
            <a:ext cx="3467224" cy="165618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3200" dirty="0" smtClean="0">
                <a:solidFill>
                  <a:schemeClr val="tx1"/>
                </a:solidFill>
              </a:rPr>
              <a:t>”Everything </a:t>
            </a:r>
            <a:r>
              <a:rPr lang="sv-SE" sz="3200" dirty="0" err="1" smtClean="0">
                <a:solidFill>
                  <a:schemeClr val="tx1"/>
                </a:solidFill>
              </a:rPr>
              <a:t>will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become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easy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once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we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have</a:t>
            </a:r>
            <a:r>
              <a:rPr lang="sv-SE" sz="3200" dirty="0" smtClean="0">
                <a:solidFill>
                  <a:schemeClr val="tx1"/>
                </a:solidFill>
              </a:rPr>
              <a:t> </a:t>
            </a:r>
            <a:r>
              <a:rPr lang="sv-SE" sz="3200" dirty="0" err="1" smtClean="0">
                <a:solidFill>
                  <a:schemeClr val="tx1"/>
                </a:solidFill>
              </a:rPr>
              <a:t>this</a:t>
            </a:r>
            <a:r>
              <a:rPr lang="sv-SE" sz="3200" dirty="0" smtClean="0">
                <a:solidFill>
                  <a:schemeClr val="tx1"/>
                </a:solidFill>
              </a:rPr>
              <a:t>”</a:t>
            </a:r>
            <a:endParaRPr lang="sv-SE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324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scbjaen\Downloads\2048px-Drucker57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459" y="-1683568"/>
            <a:ext cx="9164459" cy="12104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ktangel med rundade hörn 1"/>
          <p:cNvSpPr/>
          <p:nvPr/>
        </p:nvSpPr>
        <p:spPr>
          <a:xfrm>
            <a:off x="4187234" y="-445898"/>
            <a:ext cx="5497334" cy="3672408"/>
          </a:xfrm>
          <a:prstGeom prst="roundRect">
            <a:avLst/>
          </a:prstGeom>
          <a:gradFill flip="none" rotWithShape="1">
            <a:gsLst>
              <a:gs pos="93752">
                <a:srgbClr val="C9B9B0">
                  <a:alpha val="0"/>
                </a:srgbClr>
              </a:gs>
              <a:gs pos="78000">
                <a:schemeClr val="tx1">
                  <a:lumMod val="75000"/>
                  <a:lumOff val="25000"/>
                  <a:alpha val="50000"/>
                </a:schemeClr>
              </a:gs>
              <a:gs pos="0">
                <a:schemeClr val="tx1">
                  <a:lumMod val="85000"/>
                  <a:lumOff val="1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1"/>
          <p:cNvSpPr txBox="1">
            <a:spLocks/>
          </p:cNvSpPr>
          <p:nvPr/>
        </p:nvSpPr>
        <p:spPr>
          <a:xfrm>
            <a:off x="4187234" y="58158"/>
            <a:ext cx="1368151" cy="3024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1500" dirty="0" smtClean="0">
                <a:solidFill>
                  <a:schemeClr val="bg1"/>
                </a:solidFill>
                <a:latin typeface="Albertus MT Lt" pitchFamily="18" charset="0"/>
                <a:cs typeface="Aharoni" panose="02010803020104030203" pitchFamily="2" charset="-79"/>
              </a:rPr>
              <a:t>”</a:t>
            </a:r>
            <a:r>
              <a:rPr lang="sv-SE" sz="11500" dirty="0" smtClean="0">
                <a:solidFill>
                  <a:schemeClr val="tx1"/>
                </a:solidFill>
                <a:latin typeface="Albertus MT Lt" pitchFamily="18" charset="0"/>
                <a:cs typeface="Aharoni" panose="02010803020104030203" pitchFamily="2" charset="-79"/>
              </a:rPr>
              <a:t>  </a:t>
            </a:r>
            <a:r>
              <a:rPr lang="sv-SE" dirty="0" smtClean="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7" name="Rubrik 1"/>
          <p:cNvSpPr txBox="1">
            <a:spLocks/>
          </p:cNvSpPr>
          <p:nvPr/>
        </p:nvSpPr>
        <p:spPr>
          <a:xfrm>
            <a:off x="7183793" y="1365588"/>
            <a:ext cx="1368151" cy="3024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1500" dirty="0" smtClean="0">
                <a:solidFill>
                  <a:schemeClr val="bg1"/>
                </a:solidFill>
                <a:latin typeface="Albertus MT Lt" pitchFamily="18" charset="0"/>
                <a:cs typeface="Aharoni" panose="02010803020104030203" pitchFamily="2" charset="-79"/>
              </a:rPr>
              <a:t>”</a:t>
            </a:r>
            <a:r>
              <a:rPr lang="sv-SE" sz="11500" dirty="0" smtClean="0">
                <a:solidFill>
                  <a:schemeClr val="tx1"/>
                </a:solidFill>
                <a:latin typeface="Albertus MT Lt" pitchFamily="18" charset="0"/>
                <a:cs typeface="Aharoni" panose="02010803020104030203" pitchFamily="2" charset="-79"/>
              </a:rPr>
              <a:t>  </a:t>
            </a:r>
            <a:r>
              <a:rPr lang="sv-SE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8" name="Rubrik 1"/>
          <p:cNvSpPr txBox="1">
            <a:spLocks/>
          </p:cNvSpPr>
          <p:nvPr/>
        </p:nvSpPr>
        <p:spPr>
          <a:xfrm>
            <a:off x="4871309" y="580652"/>
            <a:ext cx="4093179" cy="11833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Culture </a:t>
            </a:r>
            <a:r>
              <a:rPr lang="sv-SE" b="1" dirty="0" err="1">
                <a:solidFill>
                  <a:schemeClr val="bg1"/>
                </a:solidFill>
                <a:latin typeface="Candara" panose="020E0502030303020204" pitchFamily="34" charset="0"/>
              </a:rPr>
              <a:t>eats</a:t>
            </a:r>
            <a:r>
              <a:rPr lang="sv-SE" b="1" dirty="0">
                <a:solidFill>
                  <a:schemeClr val="bg1"/>
                </a:solidFill>
                <a:latin typeface="Candara" panose="020E0502030303020204" pitchFamily="34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Candara" panose="020E0502030303020204" pitchFamily="34" charset="0"/>
              </a:rPr>
              <a:t>strategy</a:t>
            </a:r>
            <a:r>
              <a:rPr lang="sv-SE" b="1" dirty="0">
                <a:solidFill>
                  <a:schemeClr val="bg1"/>
                </a:solidFill>
                <a:latin typeface="Candara" panose="020E0502030303020204" pitchFamily="34" charset="0"/>
              </a:rPr>
              <a:t> for </a:t>
            </a:r>
            <a:r>
              <a:rPr lang="sv-S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breakfast</a:t>
            </a:r>
          </a:p>
          <a:p>
            <a:pPr algn="r"/>
            <a:r>
              <a:rPr lang="sv-SE" b="1" dirty="0" smtClean="0">
                <a:solidFill>
                  <a:schemeClr val="bg1"/>
                </a:solidFill>
                <a:latin typeface="Candara" panose="020E0502030303020204" pitchFamily="34" charset="0"/>
              </a:rPr>
              <a:t>- Peter Drucker </a:t>
            </a:r>
            <a:endParaRPr lang="sv-SE" b="1" dirty="0" smtClean="0">
              <a:solidFill>
                <a:schemeClr val="bg1"/>
              </a:solidFill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177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/>
          </p:cNvSpPr>
          <p:nvPr/>
        </p:nvSpPr>
        <p:spPr>
          <a:xfrm>
            <a:off x="899592" y="2137366"/>
            <a:ext cx="7643191" cy="30198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err="1" smtClean="0">
                <a:solidFill>
                  <a:schemeClr val="tx1"/>
                </a:solidFill>
              </a:rPr>
              <a:t>How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have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you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established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agile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capabilities</a:t>
            </a:r>
            <a:r>
              <a:rPr lang="sv-SE" sz="5400" dirty="0" smtClean="0">
                <a:solidFill>
                  <a:schemeClr val="tx1"/>
                </a:solidFill>
              </a:rPr>
              <a:t>?</a:t>
            </a:r>
            <a:endParaRPr lang="sv-S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228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1"/>
          <p:cNvSpPr txBox="1">
            <a:spLocks/>
          </p:cNvSpPr>
          <p:nvPr/>
        </p:nvSpPr>
        <p:spPr>
          <a:xfrm>
            <a:off x="1256370" y="764704"/>
            <a:ext cx="743042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4400" dirty="0" smtClean="0">
                <a:solidFill>
                  <a:schemeClr val="tx1"/>
                </a:solidFill>
              </a:rPr>
              <a:t>New </a:t>
            </a:r>
            <a:r>
              <a:rPr lang="sv-SE" sz="4400" dirty="0" err="1" smtClean="0">
                <a:solidFill>
                  <a:schemeClr val="tx1"/>
                </a:solidFill>
              </a:rPr>
              <a:t>targets</a:t>
            </a:r>
            <a:r>
              <a:rPr lang="sv-SE" sz="4400" dirty="0" smtClean="0">
                <a:solidFill>
                  <a:schemeClr val="tx1"/>
                </a:solidFill>
              </a:rPr>
              <a:t> for programs</a:t>
            </a:r>
            <a:endParaRPr lang="sv-SE" sz="4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scbjaen\Downloads\7987532186_b07f16345d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600" y="1607573"/>
            <a:ext cx="8172400" cy="525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2128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scbjaen\Downloads\big-chan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88" y="1816100"/>
            <a:ext cx="7827323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256370" y="764704"/>
            <a:ext cx="743042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dirty="0" err="1" smtClean="0">
                <a:solidFill>
                  <a:schemeClr val="tx1"/>
                </a:solidFill>
              </a:rPr>
              <a:t>Treated</a:t>
            </a:r>
            <a:r>
              <a:rPr lang="sv-SE" dirty="0" smtClean="0">
                <a:solidFill>
                  <a:schemeClr val="tx1"/>
                </a:solidFill>
              </a:rPr>
              <a:t> as </a:t>
            </a:r>
            <a:r>
              <a:rPr lang="sv-SE" dirty="0" err="1" smtClean="0">
                <a:solidFill>
                  <a:schemeClr val="tx1"/>
                </a:solidFill>
              </a:rPr>
              <a:t>something</a:t>
            </a:r>
            <a:r>
              <a:rPr lang="sv-SE" dirty="0" smtClean="0">
                <a:solidFill>
                  <a:schemeClr val="tx1"/>
                </a:solidFill>
              </a:rPr>
              <a:t> special</a:t>
            </a:r>
            <a:endParaRPr lang="sv-SE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9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cbjaen\Downloads\22716359_00e3c6e2a2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ubrik 1"/>
          <p:cNvSpPr txBox="1">
            <a:spLocks/>
          </p:cNvSpPr>
          <p:nvPr/>
        </p:nvSpPr>
        <p:spPr>
          <a:xfrm>
            <a:off x="4463836" y="444972"/>
            <a:ext cx="1368151" cy="3024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1500" dirty="0" smtClean="0">
                <a:solidFill>
                  <a:schemeClr val="tx1"/>
                </a:solidFill>
                <a:latin typeface="Albertus MT Lt" pitchFamily="18" charset="0"/>
                <a:cs typeface="Aharoni" panose="02010803020104030203" pitchFamily="2" charset="-79"/>
              </a:rPr>
              <a:t>”  </a:t>
            </a:r>
            <a:r>
              <a:rPr lang="sv-SE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13" name="Rubrik 1"/>
          <p:cNvSpPr txBox="1">
            <a:spLocks/>
          </p:cNvSpPr>
          <p:nvPr/>
        </p:nvSpPr>
        <p:spPr>
          <a:xfrm>
            <a:off x="7020272" y="1957140"/>
            <a:ext cx="1368151" cy="3024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11500" dirty="0" smtClean="0">
                <a:solidFill>
                  <a:schemeClr val="tx1"/>
                </a:solidFill>
                <a:latin typeface="Albertus MT Lt" pitchFamily="18" charset="0"/>
                <a:cs typeface="Aharoni" panose="02010803020104030203" pitchFamily="2" charset="-79"/>
              </a:rPr>
              <a:t>”  </a:t>
            </a:r>
            <a:r>
              <a:rPr lang="sv-SE" dirty="0" smtClean="0">
                <a:solidFill>
                  <a:schemeClr val="tx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2" name="Rektangel 1"/>
          <p:cNvSpPr/>
          <p:nvPr/>
        </p:nvSpPr>
        <p:spPr>
          <a:xfrm rot="10981783">
            <a:off x="3957777" y="2651230"/>
            <a:ext cx="1440160" cy="13189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ubrik 1"/>
          <p:cNvSpPr txBox="1">
            <a:spLocks/>
          </p:cNvSpPr>
          <p:nvPr/>
        </p:nvSpPr>
        <p:spPr>
          <a:xfrm>
            <a:off x="4572000" y="1093540"/>
            <a:ext cx="4253037" cy="302433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dirty="0" smtClean="0">
                <a:solidFill>
                  <a:schemeClr val="tx1"/>
                </a:solidFill>
              </a:rPr>
              <a:t>    The </a:t>
            </a:r>
            <a:r>
              <a:rPr lang="sv-SE" dirty="0" err="1" smtClean="0">
                <a:solidFill>
                  <a:schemeClr val="tx1"/>
                </a:solidFill>
              </a:rPr>
              <a:t>only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thing</a:t>
            </a:r>
            <a:r>
              <a:rPr lang="sv-SE" dirty="0" smtClean="0">
                <a:solidFill>
                  <a:schemeClr val="tx1"/>
                </a:solidFill>
              </a:rPr>
              <a:t> </a:t>
            </a:r>
            <a:r>
              <a:rPr lang="sv-SE" dirty="0" err="1" smtClean="0">
                <a:solidFill>
                  <a:schemeClr val="tx1"/>
                </a:solidFill>
              </a:rPr>
              <a:t>that</a:t>
            </a:r>
            <a:r>
              <a:rPr lang="sv-SE" dirty="0" smtClean="0">
                <a:solidFill>
                  <a:schemeClr val="tx1"/>
                </a:solidFill>
              </a:rPr>
              <a:t> is </a:t>
            </a:r>
            <a:r>
              <a:rPr lang="sv-SE" dirty="0" err="1" smtClean="0">
                <a:solidFill>
                  <a:schemeClr val="tx1"/>
                </a:solidFill>
              </a:rPr>
              <a:t>constant</a:t>
            </a:r>
            <a:r>
              <a:rPr lang="sv-SE" dirty="0" smtClean="0">
                <a:solidFill>
                  <a:schemeClr val="tx1"/>
                </a:solidFill>
              </a:rPr>
              <a:t> is </a:t>
            </a:r>
            <a:r>
              <a:rPr lang="sv-SE" dirty="0" err="1" smtClean="0">
                <a:solidFill>
                  <a:schemeClr val="tx1"/>
                </a:solidFill>
              </a:rPr>
              <a:t>change</a:t>
            </a:r>
            <a:endParaRPr lang="sv-SE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scbjaen\Downloads\34166458_22a9d52537_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1331640" y="324055"/>
            <a:ext cx="7214404" cy="1562720"/>
          </a:xfrm>
          <a:prstGeom prst="wedgeEllipseCallout">
            <a:avLst>
              <a:gd name="adj1" fmla="val 22307"/>
              <a:gd name="adj2" fmla="val 58870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1835696" y="584428"/>
            <a:ext cx="743042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5400" dirty="0" err="1" smtClean="0">
                <a:solidFill>
                  <a:schemeClr val="tx1"/>
                </a:solidFill>
              </a:rPr>
              <a:t>Are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we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there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yet</a:t>
            </a:r>
            <a:r>
              <a:rPr lang="sv-SE" sz="5400" dirty="0" smtClean="0">
                <a:solidFill>
                  <a:schemeClr val="tx1"/>
                </a:solidFill>
              </a:rPr>
              <a:t>?!?!</a:t>
            </a:r>
            <a:endParaRPr lang="sv-S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74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scbjaen\Downloads\8376271918_25884987e2_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580" y="2278838"/>
            <a:ext cx="4392488" cy="351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upp 22"/>
          <p:cNvGrpSpPr/>
          <p:nvPr/>
        </p:nvGrpSpPr>
        <p:grpSpPr>
          <a:xfrm>
            <a:off x="4288826" y="2374497"/>
            <a:ext cx="4467322" cy="4282016"/>
            <a:chOff x="4288826" y="2374497"/>
            <a:chExt cx="4467322" cy="4282016"/>
          </a:xfrm>
        </p:grpSpPr>
        <p:sp>
          <p:nvSpPr>
            <p:cNvPr id="25" name="Frihandsfigur 24"/>
            <p:cNvSpPr/>
            <p:nvPr/>
          </p:nvSpPr>
          <p:spPr>
            <a:xfrm flipH="1">
              <a:off x="4288826" y="2374497"/>
              <a:ext cx="4467322" cy="4282016"/>
            </a:xfrm>
            <a:custGeom>
              <a:avLst/>
              <a:gdLst>
                <a:gd name="connsiteX0" fmla="*/ 208282 w 4159101"/>
                <a:gd name="connsiteY0" fmla="*/ 39447 h 4282016"/>
                <a:gd name="connsiteX1" fmla="*/ 1910958 w 4159101"/>
                <a:gd name="connsiteY1" fmla="*/ 23681 h 4282016"/>
                <a:gd name="connsiteX2" fmla="*/ 2210503 w 4159101"/>
                <a:gd name="connsiteY2" fmla="*/ 212867 h 4282016"/>
                <a:gd name="connsiteX3" fmla="*/ 1974020 w 4159101"/>
                <a:gd name="connsiteY3" fmla="*/ 1143033 h 4282016"/>
                <a:gd name="connsiteX4" fmla="*/ 2115909 w 4159101"/>
                <a:gd name="connsiteY4" fmla="*/ 2104729 h 4282016"/>
                <a:gd name="connsiteX5" fmla="*/ 2825358 w 4159101"/>
                <a:gd name="connsiteY5" fmla="*/ 2814178 h 4282016"/>
                <a:gd name="connsiteX6" fmla="*/ 3377151 w 4159101"/>
                <a:gd name="connsiteY6" fmla="*/ 3019129 h 4282016"/>
                <a:gd name="connsiteX7" fmla="*/ 3928944 w 4159101"/>
                <a:gd name="connsiteY7" fmla="*/ 3287143 h 4282016"/>
                <a:gd name="connsiteX8" fmla="*/ 4149661 w 4159101"/>
                <a:gd name="connsiteY8" fmla="*/ 3791640 h 4282016"/>
                <a:gd name="connsiteX9" fmla="*/ 3645165 w 4159101"/>
                <a:gd name="connsiteY9" fmla="*/ 4217309 h 4282016"/>
                <a:gd name="connsiteX10" fmla="*/ 2289330 w 4159101"/>
                <a:gd name="connsiteY10" fmla="*/ 4264605 h 4282016"/>
                <a:gd name="connsiteX11" fmla="*/ 1122682 w 4159101"/>
                <a:gd name="connsiteY11" fmla="*/ 4059654 h 4282016"/>
                <a:gd name="connsiteX12" fmla="*/ 444765 w 4159101"/>
                <a:gd name="connsiteY12" fmla="*/ 3807405 h 4282016"/>
                <a:gd name="connsiteX13" fmla="*/ 145220 w 4159101"/>
                <a:gd name="connsiteY13" fmla="*/ 3365971 h 4282016"/>
                <a:gd name="connsiteX14" fmla="*/ 113689 w 4159101"/>
                <a:gd name="connsiteY14" fmla="*/ 2987598 h 4282016"/>
                <a:gd name="connsiteX15" fmla="*/ 3330 w 4159101"/>
                <a:gd name="connsiteY15" fmla="*/ 1647529 h 4282016"/>
                <a:gd name="connsiteX16" fmla="*/ 34861 w 4159101"/>
                <a:gd name="connsiteY16" fmla="*/ 181336 h 4282016"/>
                <a:gd name="connsiteX17" fmla="*/ 97923 w 4159101"/>
                <a:gd name="connsiteY17" fmla="*/ 7916 h 4282016"/>
                <a:gd name="connsiteX18" fmla="*/ 602420 w 4159101"/>
                <a:gd name="connsiteY18" fmla="*/ 39447 h 4282016"/>
                <a:gd name="connsiteX19" fmla="*/ 791606 w 4159101"/>
                <a:gd name="connsiteY19" fmla="*/ 23681 h 4282016"/>
                <a:gd name="connsiteX20" fmla="*/ 208282 w 4159101"/>
                <a:gd name="connsiteY20" fmla="*/ 39447 h 428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59101" h="4282016">
                  <a:moveTo>
                    <a:pt x="208282" y="39447"/>
                  </a:moveTo>
                  <a:cubicBezTo>
                    <a:pt x="394841" y="39447"/>
                    <a:pt x="1577255" y="-5222"/>
                    <a:pt x="1910958" y="23681"/>
                  </a:cubicBezTo>
                  <a:cubicBezTo>
                    <a:pt x="2244662" y="52584"/>
                    <a:pt x="2199993" y="26308"/>
                    <a:pt x="2210503" y="212867"/>
                  </a:cubicBezTo>
                  <a:cubicBezTo>
                    <a:pt x="2221013" y="399426"/>
                    <a:pt x="1989786" y="827723"/>
                    <a:pt x="1974020" y="1143033"/>
                  </a:cubicBezTo>
                  <a:cubicBezTo>
                    <a:pt x="1958254" y="1458343"/>
                    <a:pt x="1974019" y="1826205"/>
                    <a:pt x="2115909" y="2104729"/>
                  </a:cubicBezTo>
                  <a:cubicBezTo>
                    <a:pt x="2257799" y="2383253"/>
                    <a:pt x="2615151" y="2661778"/>
                    <a:pt x="2825358" y="2814178"/>
                  </a:cubicBezTo>
                  <a:cubicBezTo>
                    <a:pt x="3035565" y="2966578"/>
                    <a:pt x="3193220" y="2940301"/>
                    <a:pt x="3377151" y="3019129"/>
                  </a:cubicBezTo>
                  <a:cubicBezTo>
                    <a:pt x="3561082" y="3097957"/>
                    <a:pt x="3800192" y="3158391"/>
                    <a:pt x="3928944" y="3287143"/>
                  </a:cubicBezTo>
                  <a:cubicBezTo>
                    <a:pt x="4057696" y="3415895"/>
                    <a:pt x="4196957" y="3636612"/>
                    <a:pt x="4149661" y="3791640"/>
                  </a:cubicBezTo>
                  <a:cubicBezTo>
                    <a:pt x="4102365" y="3946668"/>
                    <a:pt x="3955220" y="4138482"/>
                    <a:pt x="3645165" y="4217309"/>
                  </a:cubicBezTo>
                  <a:cubicBezTo>
                    <a:pt x="3335110" y="4296137"/>
                    <a:pt x="2709744" y="4290881"/>
                    <a:pt x="2289330" y="4264605"/>
                  </a:cubicBezTo>
                  <a:cubicBezTo>
                    <a:pt x="1868916" y="4238329"/>
                    <a:pt x="1430110" y="4135854"/>
                    <a:pt x="1122682" y="4059654"/>
                  </a:cubicBezTo>
                  <a:cubicBezTo>
                    <a:pt x="815255" y="3983454"/>
                    <a:pt x="607675" y="3923019"/>
                    <a:pt x="444765" y="3807405"/>
                  </a:cubicBezTo>
                  <a:cubicBezTo>
                    <a:pt x="281855" y="3691791"/>
                    <a:pt x="200399" y="3502605"/>
                    <a:pt x="145220" y="3365971"/>
                  </a:cubicBezTo>
                  <a:cubicBezTo>
                    <a:pt x="90041" y="3229337"/>
                    <a:pt x="137337" y="3274005"/>
                    <a:pt x="113689" y="2987598"/>
                  </a:cubicBezTo>
                  <a:cubicBezTo>
                    <a:pt x="90041" y="2701191"/>
                    <a:pt x="16468" y="2115239"/>
                    <a:pt x="3330" y="1647529"/>
                  </a:cubicBezTo>
                  <a:cubicBezTo>
                    <a:pt x="-9808" y="1179819"/>
                    <a:pt x="19095" y="454605"/>
                    <a:pt x="34861" y="181336"/>
                  </a:cubicBezTo>
                  <a:cubicBezTo>
                    <a:pt x="50626" y="-91933"/>
                    <a:pt x="3330" y="31564"/>
                    <a:pt x="97923" y="7916"/>
                  </a:cubicBezTo>
                  <a:cubicBezTo>
                    <a:pt x="192516" y="-15732"/>
                    <a:pt x="486806" y="36820"/>
                    <a:pt x="602420" y="39447"/>
                  </a:cubicBezTo>
                  <a:cubicBezTo>
                    <a:pt x="718034" y="42074"/>
                    <a:pt x="849413" y="23681"/>
                    <a:pt x="791606" y="23681"/>
                  </a:cubicBezTo>
                  <a:cubicBezTo>
                    <a:pt x="733799" y="23681"/>
                    <a:pt x="21723" y="39447"/>
                    <a:pt x="208282" y="3944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7" name="Rubrik 1"/>
            <p:cNvSpPr txBox="1">
              <a:spLocks/>
            </p:cNvSpPr>
            <p:nvPr/>
          </p:nvSpPr>
          <p:spPr>
            <a:xfrm>
              <a:off x="6933135" y="2419974"/>
              <a:ext cx="1139668" cy="5715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200" kern="1200">
                  <a:solidFill>
                    <a:schemeClr val="accent2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sv-SE" sz="2800" b="1" dirty="0" err="1" smtClean="0">
                  <a:solidFill>
                    <a:schemeClr val="tx1"/>
                  </a:solidFill>
                </a:rPr>
                <a:t>What</a:t>
              </a:r>
              <a:endParaRPr lang="sv-SE" sz="5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579994" y="2419974"/>
            <a:ext cx="4285208" cy="4282016"/>
            <a:chOff x="579994" y="2419974"/>
            <a:chExt cx="4285208" cy="4282016"/>
          </a:xfrm>
        </p:grpSpPr>
        <p:sp>
          <p:nvSpPr>
            <p:cNvPr id="22" name="Frihandsfigur 21"/>
            <p:cNvSpPr/>
            <p:nvPr/>
          </p:nvSpPr>
          <p:spPr>
            <a:xfrm>
              <a:off x="579994" y="2419974"/>
              <a:ext cx="4285208" cy="4282016"/>
            </a:xfrm>
            <a:custGeom>
              <a:avLst/>
              <a:gdLst>
                <a:gd name="connsiteX0" fmla="*/ 208282 w 4159101"/>
                <a:gd name="connsiteY0" fmla="*/ 39447 h 4282016"/>
                <a:gd name="connsiteX1" fmla="*/ 1910958 w 4159101"/>
                <a:gd name="connsiteY1" fmla="*/ 23681 h 4282016"/>
                <a:gd name="connsiteX2" fmla="*/ 2210503 w 4159101"/>
                <a:gd name="connsiteY2" fmla="*/ 212867 h 4282016"/>
                <a:gd name="connsiteX3" fmla="*/ 1974020 w 4159101"/>
                <a:gd name="connsiteY3" fmla="*/ 1143033 h 4282016"/>
                <a:gd name="connsiteX4" fmla="*/ 2115909 w 4159101"/>
                <a:gd name="connsiteY4" fmla="*/ 2104729 h 4282016"/>
                <a:gd name="connsiteX5" fmla="*/ 2825358 w 4159101"/>
                <a:gd name="connsiteY5" fmla="*/ 2814178 h 4282016"/>
                <a:gd name="connsiteX6" fmla="*/ 3377151 w 4159101"/>
                <a:gd name="connsiteY6" fmla="*/ 3019129 h 4282016"/>
                <a:gd name="connsiteX7" fmla="*/ 3928944 w 4159101"/>
                <a:gd name="connsiteY7" fmla="*/ 3287143 h 4282016"/>
                <a:gd name="connsiteX8" fmla="*/ 4149661 w 4159101"/>
                <a:gd name="connsiteY8" fmla="*/ 3791640 h 4282016"/>
                <a:gd name="connsiteX9" fmla="*/ 3645165 w 4159101"/>
                <a:gd name="connsiteY9" fmla="*/ 4217309 h 4282016"/>
                <a:gd name="connsiteX10" fmla="*/ 2289330 w 4159101"/>
                <a:gd name="connsiteY10" fmla="*/ 4264605 h 4282016"/>
                <a:gd name="connsiteX11" fmla="*/ 1122682 w 4159101"/>
                <a:gd name="connsiteY11" fmla="*/ 4059654 h 4282016"/>
                <a:gd name="connsiteX12" fmla="*/ 444765 w 4159101"/>
                <a:gd name="connsiteY12" fmla="*/ 3807405 h 4282016"/>
                <a:gd name="connsiteX13" fmla="*/ 145220 w 4159101"/>
                <a:gd name="connsiteY13" fmla="*/ 3365971 h 4282016"/>
                <a:gd name="connsiteX14" fmla="*/ 113689 w 4159101"/>
                <a:gd name="connsiteY14" fmla="*/ 2987598 h 4282016"/>
                <a:gd name="connsiteX15" fmla="*/ 3330 w 4159101"/>
                <a:gd name="connsiteY15" fmla="*/ 1647529 h 4282016"/>
                <a:gd name="connsiteX16" fmla="*/ 34861 w 4159101"/>
                <a:gd name="connsiteY16" fmla="*/ 181336 h 4282016"/>
                <a:gd name="connsiteX17" fmla="*/ 97923 w 4159101"/>
                <a:gd name="connsiteY17" fmla="*/ 7916 h 4282016"/>
                <a:gd name="connsiteX18" fmla="*/ 602420 w 4159101"/>
                <a:gd name="connsiteY18" fmla="*/ 39447 h 4282016"/>
                <a:gd name="connsiteX19" fmla="*/ 791606 w 4159101"/>
                <a:gd name="connsiteY19" fmla="*/ 23681 h 4282016"/>
                <a:gd name="connsiteX20" fmla="*/ 208282 w 4159101"/>
                <a:gd name="connsiteY20" fmla="*/ 39447 h 4282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159101" h="4282016">
                  <a:moveTo>
                    <a:pt x="208282" y="39447"/>
                  </a:moveTo>
                  <a:cubicBezTo>
                    <a:pt x="394841" y="39447"/>
                    <a:pt x="1577255" y="-5222"/>
                    <a:pt x="1910958" y="23681"/>
                  </a:cubicBezTo>
                  <a:cubicBezTo>
                    <a:pt x="2244662" y="52584"/>
                    <a:pt x="2199993" y="26308"/>
                    <a:pt x="2210503" y="212867"/>
                  </a:cubicBezTo>
                  <a:cubicBezTo>
                    <a:pt x="2221013" y="399426"/>
                    <a:pt x="1989786" y="827723"/>
                    <a:pt x="1974020" y="1143033"/>
                  </a:cubicBezTo>
                  <a:cubicBezTo>
                    <a:pt x="1958254" y="1458343"/>
                    <a:pt x="1974019" y="1826205"/>
                    <a:pt x="2115909" y="2104729"/>
                  </a:cubicBezTo>
                  <a:cubicBezTo>
                    <a:pt x="2257799" y="2383253"/>
                    <a:pt x="2615151" y="2661778"/>
                    <a:pt x="2825358" y="2814178"/>
                  </a:cubicBezTo>
                  <a:cubicBezTo>
                    <a:pt x="3035565" y="2966578"/>
                    <a:pt x="3193220" y="2940301"/>
                    <a:pt x="3377151" y="3019129"/>
                  </a:cubicBezTo>
                  <a:cubicBezTo>
                    <a:pt x="3561082" y="3097957"/>
                    <a:pt x="3800192" y="3158391"/>
                    <a:pt x="3928944" y="3287143"/>
                  </a:cubicBezTo>
                  <a:cubicBezTo>
                    <a:pt x="4057696" y="3415895"/>
                    <a:pt x="4196957" y="3636612"/>
                    <a:pt x="4149661" y="3791640"/>
                  </a:cubicBezTo>
                  <a:cubicBezTo>
                    <a:pt x="4102365" y="3946668"/>
                    <a:pt x="3955220" y="4138482"/>
                    <a:pt x="3645165" y="4217309"/>
                  </a:cubicBezTo>
                  <a:cubicBezTo>
                    <a:pt x="3335110" y="4296137"/>
                    <a:pt x="2709744" y="4290881"/>
                    <a:pt x="2289330" y="4264605"/>
                  </a:cubicBezTo>
                  <a:cubicBezTo>
                    <a:pt x="1868916" y="4238329"/>
                    <a:pt x="1430110" y="4135854"/>
                    <a:pt x="1122682" y="4059654"/>
                  </a:cubicBezTo>
                  <a:cubicBezTo>
                    <a:pt x="815255" y="3983454"/>
                    <a:pt x="607675" y="3923019"/>
                    <a:pt x="444765" y="3807405"/>
                  </a:cubicBezTo>
                  <a:cubicBezTo>
                    <a:pt x="281855" y="3691791"/>
                    <a:pt x="200399" y="3502605"/>
                    <a:pt x="145220" y="3365971"/>
                  </a:cubicBezTo>
                  <a:cubicBezTo>
                    <a:pt x="90041" y="3229337"/>
                    <a:pt x="137337" y="3274005"/>
                    <a:pt x="113689" y="2987598"/>
                  </a:cubicBezTo>
                  <a:cubicBezTo>
                    <a:pt x="90041" y="2701191"/>
                    <a:pt x="16468" y="2115239"/>
                    <a:pt x="3330" y="1647529"/>
                  </a:cubicBezTo>
                  <a:cubicBezTo>
                    <a:pt x="-9808" y="1179819"/>
                    <a:pt x="19095" y="454605"/>
                    <a:pt x="34861" y="181336"/>
                  </a:cubicBezTo>
                  <a:cubicBezTo>
                    <a:pt x="50626" y="-91933"/>
                    <a:pt x="3330" y="31564"/>
                    <a:pt x="97923" y="7916"/>
                  </a:cubicBezTo>
                  <a:cubicBezTo>
                    <a:pt x="192516" y="-15732"/>
                    <a:pt x="486806" y="36820"/>
                    <a:pt x="602420" y="39447"/>
                  </a:cubicBezTo>
                  <a:cubicBezTo>
                    <a:pt x="718034" y="42074"/>
                    <a:pt x="849413" y="23681"/>
                    <a:pt x="791606" y="23681"/>
                  </a:cubicBezTo>
                  <a:cubicBezTo>
                    <a:pt x="733799" y="23681"/>
                    <a:pt x="21723" y="39447"/>
                    <a:pt x="208282" y="39447"/>
                  </a:cubicBezTo>
                  <a:close/>
                </a:path>
              </a:pathLst>
            </a:custGeom>
            <a:solidFill>
              <a:schemeClr val="bg1">
                <a:lumMod val="75000"/>
                <a:alpha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sp>
          <p:nvSpPr>
            <p:cNvPr id="26" name="Rubrik 1"/>
            <p:cNvSpPr txBox="1">
              <a:spLocks/>
            </p:cNvSpPr>
            <p:nvPr/>
          </p:nvSpPr>
          <p:spPr>
            <a:xfrm>
              <a:off x="945685" y="2419974"/>
              <a:ext cx="1139668" cy="571500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spcBef>
                  <a:spcPct val="0"/>
                </a:spcBef>
                <a:buNone/>
                <a:defRPr sz="4200" kern="1200">
                  <a:solidFill>
                    <a:schemeClr val="accent2"/>
                  </a:solidFill>
                  <a:latin typeface="Arial" pitchFamily="34" charset="0"/>
                  <a:ea typeface="+mj-ea"/>
                  <a:cs typeface="Arial" pitchFamily="34" charset="0"/>
                </a:defRPr>
              </a:lvl1pPr>
            </a:lstStyle>
            <a:p>
              <a:r>
                <a:rPr lang="sv-SE" sz="2800" b="1" dirty="0" err="1" smtClean="0">
                  <a:solidFill>
                    <a:schemeClr val="tx1"/>
                  </a:solidFill>
                </a:rPr>
                <a:t>How</a:t>
              </a:r>
              <a:endParaRPr lang="sv-SE" sz="5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" name="Rubrik 1"/>
          <p:cNvSpPr txBox="1">
            <a:spLocks/>
          </p:cNvSpPr>
          <p:nvPr/>
        </p:nvSpPr>
        <p:spPr>
          <a:xfrm>
            <a:off x="1043608" y="548680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sv-SE" sz="5400" dirty="0" err="1" smtClean="0">
                <a:solidFill>
                  <a:schemeClr val="tx1"/>
                </a:solidFill>
              </a:rPr>
              <a:t>Requires</a:t>
            </a:r>
            <a:r>
              <a:rPr lang="sv-SE" sz="5400" dirty="0" smtClean="0">
                <a:solidFill>
                  <a:schemeClr val="tx1"/>
                </a:solidFill>
              </a:rPr>
              <a:t> a new </a:t>
            </a:r>
            <a:r>
              <a:rPr lang="sv-SE" sz="5400" dirty="0" err="1" smtClean="0">
                <a:solidFill>
                  <a:schemeClr val="tx1"/>
                </a:solidFill>
              </a:rPr>
              <a:t>mindset</a:t>
            </a:r>
            <a:endParaRPr lang="sv-SE" sz="5400" dirty="0">
              <a:solidFill>
                <a:schemeClr val="tx1"/>
              </a:solidFill>
            </a:endParaRPr>
          </a:p>
        </p:txBody>
      </p:sp>
      <p:sp>
        <p:nvSpPr>
          <p:cNvPr id="4" name="Rubrik 1"/>
          <p:cNvSpPr txBox="1">
            <a:spLocks/>
          </p:cNvSpPr>
          <p:nvPr/>
        </p:nvSpPr>
        <p:spPr>
          <a:xfrm>
            <a:off x="1835696" y="1412776"/>
            <a:ext cx="5667273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err="1" smtClean="0">
                <a:solidFill>
                  <a:schemeClr val="tx1"/>
                </a:solidFill>
              </a:rPr>
              <a:t>Agile</a:t>
            </a:r>
            <a:r>
              <a:rPr lang="sv-SE" sz="5400" dirty="0" smtClean="0">
                <a:solidFill>
                  <a:schemeClr val="tx1"/>
                </a:solidFill>
              </a:rPr>
              <a:t> </a:t>
            </a:r>
            <a:r>
              <a:rPr lang="sv-SE" sz="5400" dirty="0" err="1" smtClean="0">
                <a:solidFill>
                  <a:schemeClr val="tx1"/>
                </a:solidFill>
              </a:rPr>
              <a:t>capabilities</a:t>
            </a:r>
            <a:endParaRPr lang="sv-SE" sz="5400" dirty="0">
              <a:solidFill>
                <a:schemeClr val="tx1"/>
              </a:solidFill>
            </a:endParaRPr>
          </a:p>
        </p:txBody>
      </p:sp>
      <p:pic>
        <p:nvPicPr>
          <p:cNvPr id="9" name="Picture 3" descr="C:\Users\scbjaen\Downloads\1200px-Simple-kanban-board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66" y="3068960"/>
            <a:ext cx="1534266" cy="1099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upload.wikimedia.org/wikipedia/commons/4/4e/Devop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5495662"/>
            <a:ext cx="1445018" cy="1160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1" name="Picture 1" descr="\\Fs11\scbjaen$\Mina Dokument\Presentations\Clipart\microservice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3068" y="4275579"/>
            <a:ext cx="1702341" cy="118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scbjaen\Downloads\1025px-Duct-tap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7279" y="5373214"/>
            <a:ext cx="1186407" cy="119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scbjaen\Downloads\6984884135_762f7570b7_k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87" y="3068960"/>
            <a:ext cx="1586927" cy="100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51620" y="4275579"/>
            <a:ext cx="1368152" cy="1812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29123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1"/>
          <p:cNvSpPr txBox="1">
            <a:spLocks/>
          </p:cNvSpPr>
          <p:nvPr/>
        </p:nvSpPr>
        <p:spPr>
          <a:xfrm>
            <a:off x="1043608" y="476672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smtClean="0">
                <a:solidFill>
                  <a:schemeClr val="tx1"/>
                </a:solidFill>
              </a:rPr>
              <a:t>Process &amp; Information </a:t>
            </a:r>
            <a:r>
              <a:rPr lang="sv-SE" sz="5400" dirty="0" err="1" smtClean="0">
                <a:solidFill>
                  <a:schemeClr val="tx1"/>
                </a:solidFill>
              </a:rPr>
              <a:t>models</a:t>
            </a:r>
            <a:endParaRPr lang="sv-SE" sz="54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571004"/>
            <a:ext cx="2386605" cy="316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ild 1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7788" y="1619672"/>
            <a:ext cx="2759302" cy="195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ild 5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86304"/>
            <a:ext cx="4737812" cy="27110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576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C:\Users\scbjaen\Downloads\1200px-Simple-kanban-board-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421" y="1601416"/>
            <a:ext cx="7333500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ubrik 1"/>
          <p:cNvSpPr txBox="1">
            <a:spLocks/>
          </p:cNvSpPr>
          <p:nvPr/>
        </p:nvSpPr>
        <p:spPr>
          <a:xfrm>
            <a:off x="1071421" y="663406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5400" dirty="0" err="1" smtClean="0">
                <a:solidFill>
                  <a:schemeClr val="tx1"/>
                </a:solidFill>
              </a:rPr>
              <a:t>Development</a:t>
            </a:r>
            <a:r>
              <a:rPr lang="sv-SE" sz="5400" dirty="0" smtClean="0">
                <a:solidFill>
                  <a:schemeClr val="tx1"/>
                </a:solidFill>
              </a:rPr>
              <a:t> teams</a:t>
            </a:r>
            <a:endParaRPr lang="sv-SE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48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755576" y="476672"/>
            <a:ext cx="7643189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200" kern="1200">
                <a:solidFill>
                  <a:schemeClr val="accent2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sv-SE" sz="6600" dirty="0" err="1" smtClean="0">
                <a:solidFill>
                  <a:schemeClr val="tx1"/>
                </a:solidFill>
              </a:rPr>
              <a:t>Dev</a:t>
            </a:r>
            <a:r>
              <a:rPr lang="sv-SE" sz="6600" dirty="0" err="1" smtClean="0">
                <a:solidFill>
                  <a:schemeClr val="tx1"/>
                </a:solidFill>
              </a:rPr>
              <a:t>Ops</a:t>
            </a:r>
            <a:endParaRPr lang="sv-SE" sz="5400" dirty="0">
              <a:solidFill>
                <a:schemeClr val="tx1"/>
              </a:solidFill>
            </a:endParaRPr>
          </a:p>
        </p:txBody>
      </p:sp>
      <p:pic>
        <p:nvPicPr>
          <p:cNvPr id="8194" name="Picture 2" descr="http://upload.wikimedia.org/wikipedia/commons/4/4e/Devop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870" y="1984309"/>
            <a:ext cx="5476486" cy="439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019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B-Mall 2015">
  <a:themeElements>
    <a:clrScheme name="SCB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C9210"/>
      </a:accent1>
      <a:accent2>
        <a:srgbClr val="828282"/>
      </a:accent2>
      <a:accent3>
        <a:srgbClr val="F0F0F0"/>
      </a:accent3>
      <a:accent4>
        <a:srgbClr val="078693"/>
      </a:accent4>
      <a:accent5>
        <a:srgbClr val="7F942C"/>
      </a:accent5>
      <a:accent6>
        <a:srgbClr val="71277A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200" dirty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SCB-Mall 2015</Template>
  <TotalTime>1927</TotalTime>
  <Words>181</Words>
  <Application>Microsoft Office PowerPoint</Application>
  <PresentationFormat>Bildspel på skärmen (4:3)</PresentationFormat>
  <Paragraphs>55</Paragraphs>
  <Slides>14</Slides>
  <Notes>12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14</vt:i4>
      </vt:variant>
    </vt:vector>
  </HeadingPairs>
  <TitlesOfParts>
    <vt:vector size="15" baseType="lpstr">
      <vt:lpstr>SCB-Mall 2015</vt:lpstr>
      <vt:lpstr>Agile capabilities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SCB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Ideas on establishing agile capabilities</dc:title>
  <dc:creator>Engdahl Jakob IT/LEDN-Ö</dc:creator>
  <cp:lastModifiedBy>Engdahl Jakob IT/LEDN-Ö</cp:lastModifiedBy>
  <cp:revision>25</cp:revision>
  <cp:lastPrinted>2014-12-22T07:57:39Z</cp:lastPrinted>
  <dcterms:created xsi:type="dcterms:W3CDTF">2015-04-11T09:36:14Z</dcterms:created>
  <dcterms:modified xsi:type="dcterms:W3CDTF">2015-04-12T17:43:19Z</dcterms:modified>
</cp:coreProperties>
</file>