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19"/>
  </p:notesMasterIdLst>
  <p:sldIdLst>
    <p:sldId id="389" r:id="rId7"/>
    <p:sldId id="424" r:id="rId8"/>
    <p:sldId id="425" r:id="rId9"/>
    <p:sldId id="437" r:id="rId10"/>
    <p:sldId id="426" r:id="rId11"/>
    <p:sldId id="434" r:id="rId12"/>
    <p:sldId id="435" r:id="rId13"/>
    <p:sldId id="438" r:id="rId14"/>
    <p:sldId id="436" r:id="rId15"/>
    <p:sldId id="428" r:id="rId16"/>
    <p:sldId id="431" r:id="rId17"/>
    <p:sldId id="360" r:id="rId18"/>
  </p:sldIdLst>
  <p:sldSz cx="9144000" cy="6858000" type="screen4x3"/>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RAS Rudolphe" initials="PR" lastIdx="5" clrIdx="0"/>
  <p:cmAuthor id="1" name="KANYANDA Shelton" initials="K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27" autoAdjust="0"/>
  </p:normalViewPr>
  <p:slideViewPr>
    <p:cSldViewPr>
      <p:cViewPr varScale="1">
        <p:scale>
          <a:sx n="111" d="100"/>
          <a:sy n="111" d="100"/>
        </p:scale>
        <p:origin x="-1026" y="24"/>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B0F4CDE-454A-498B-8BF1-9039AF7FC197}" type="datetimeFigureOut">
              <a:rPr lang="fr-FR" smtClean="0"/>
              <a:pPr/>
              <a:t>10/04/2015</a:t>
            </a:fld>
            <a:endParaRPr lang="fr-FR"/>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090C8795-ECF6-4458-ACCD-6A1C70D52ADF}" type="slidenum">
              <a:rPr lang="fr-FR" smtClean="0"/>
              <a:pPr/>
              <a:t>‹#›</a:t>
            </a:fld>
            <a:endParaRPr lang="fr-FR"/>
          </a:p>
        </p:txBody>
      </p:sp>
    </p:spTree>
    <p:extLst>
      <p:ext uri="{BB962C8B-B14F-4D97-AF65-F5344CB8AC3E}">
        <p14:creationId xmlns:p14="http://schemas.microsoft.com/office/powerpoint/2010/main" val="118510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8DC76-227B-4296-967A-AA16CF92C068}"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8DC76-227B-4296-967A-AA16CF92C068}"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8DC76-227B-4296-967A-AA16CF92C068}"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8DC76-227B-4296-967A-AA16CF92C068}"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8DC76-227B-4296-967A-AA16CF92C068}"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8DC76-227B-4296-967A-AA16CF92C068}"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8DC76-227B-4296-967A-AA16CF92C068}"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8DC76-227B-4296-967A-AA16CF92C068}"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8DC76-227B-4296-967A-AA16CF92C068}"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F8DC76-227B-4296-967A-AA16CF92C068}"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hyperlink" Target="http://www.paris21.org/" TargetMode="External"/><Relationship Id="rId5" Type="http://schemas.openxmlformats.org/officeDocument/2006/relationships/hyperlink" Target="mailto:contact@paris21.org" TargetMode="External"/><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4" name="Freeform 3"/>
          <p:cNvSpPr/>
          <p:nvPr/>
        </p:nvSpPr>
        <p:spPr>
          <a:xfrm>
            <a:off x="-108519" y="4580642"/>
            <a:ext cx="8404722" cy="1481007"/>
          </a:xfrm>
          <a:custGeom>
            <a:avLst/>
            <a:gdLst>
              <a:gd name="connsiteX0" fmla="*/ 444447 w 8404727"/>
              <a:gd name="connsiteY0" fmla="*/ 821 h 1510553"/>
              <a:gd name="connsiteX1" fmla="*/ 640953 w 8404727"/>
              <a:gd name="connsiteY1" fmla="*/ 10192 h 1510553"/>
              <a:gd name="connsiteX2" fmla="*/ 5654081 w 8404727"/>
              <a:gd name="connsiteY2" fmla="*/ 1199893 h 1510553"/>
              <a:gd name="connsiteX3" fmla="*/ 8404695 w 8404727"/>
              <a:gd name="connsiteY3" fmla="*/ 418348 h 1510553"/>
              <a:gd name="connsiteX4" fmla="*/ 5625492 w 8404727"/>
              <a:gd name="connsiteY4" fmla="*/ 1466208 h 1510553"/>
              <a:gd name="connsiteX5" fmla="*/ 3321276 w 8404727"/>
              <a:gd name="connsiteY5" fmla="*/ 1276461 h 1510553"/>
              <a:gd name="connsiteX6" fmla="*/ 1243403 w 8404727"/>
              <a:gd name="connsiteY6" fmla="*/ 913762 h 1510553"/>
              <a:gd name="connsiteX7" fmla="*/ 0 w 8404727"/>
              <a:gd name="connsiteY7" fmla="*/ 904317 h 1510553"/>
              <a:gd name="connsiteX8" fmla="*/ 0 w 8404727"/>
              <a:gd name="connsiteY8" fmla="*/ 18625 h 1510553"/>
              <a:gd name="connsiteX9" fmla="*/ 444447 w 8404727"/>
              <a:gd name="connsiteY9" fmla="*/ 821 h 1510553"/>
              <a:gd name="connsiteX0" fmla="*/ 444447 w 8404722"/>
              <a:gd name="connsiteY0" fmla="*/ 821 h 1479567"/>
              <a:gd name="connsiteX1" fmla="*/ 640953 w 8404722"/>
              <a:gd name="connsiteY1" fmla="*/ 10192 h 1479567"/>
              <a:gd name="connsiteX2" fmla="*/ 5654081 w 8404722"/>
              <a:gd name="connsiteY2" fmla="*/ 1199893 h 1479567"/>
              <a:gd name="connsiteX3" fmla="*/ 8404695 w 8404722"/>
              <a:gd name="connsiteY3" fmla="*/ 418348 h 1479567"/>
              <a:gd name="connsiteX4" fmla="*/ 5625492 w 8404722"/>
              <a:gd name="connsiteY4" fmla="*/ 1466208 h 1479567"/>
              <a:gd name="connsiteX5" fmla="*/ 3197708 w 8404722"/>
              <a:gd name="connsiteY5" fmla="*/ 1004612 h 1479567"/>
              <a:gd name="connsiteX6" fmla="*/ 1243403 w 8404722"/>
              <a:gd name="connsiteY6" fmla="*/ 913762 h 1479567"/>
              <a:gd name="connsiteX7" fmla="*/ 0 w 8404722"/>
              <a:gd name="connsiteY7" fmla="*/ 904317 h 1479567"/>
              <a:gd name="connsiteX8" fmla="*/ 0 w 8404722"/>
              <a:gd name="connsiteY8" fmla="*/ 18625 h 1479567"/>
              <a:gd name="connsiteX9" fmla="*/ 444447 w 8404722"/>
              <a:gd name="connsiteY9" fmla="*/ 821 h 1479567"/>
              <a:gd name="connsiteX0" fmla="*/ 444447 w 8404722"/>
              <a:gd name="connsiteY0" fmla="*/ 821 h 1480858"/>
              <a:gd name="connsiteX1" fmla="*/ 640953 w 8404722"/>
              <a:gd name="connsiteY1" fmla="*/ 10192 h 1480858"/>
              <a:gd name="connsiteX2" fmla="*/ 5654081 w 8404722"/>
              <a:gd name="connsiteY2" fmla="*/ 1199893 h 1480858"/>
              <a:gd name="connsiteX3" fmla="*/ 8404695 w 8404722"/>
              <a:gd name="connsiteY3" fmla="*/ 418348 h 1480858"/>
              <a:gd name="connsiteX4" fmla="*/ 5625492 w 8404722"/>
              <a:gd name="connsiteY4" fmla="*/ 1466208 h 1480858"/>
              <a:gd name="connsiteX5" fmla="*/ 3197708 w 8404722"/>
              <a:gd name="connsiteY5" fmla="*/ 1004612 h 1480858"/>
              <a:gd name="connsiteX6" fmla="*/ 1243403 w 8404722"/>
              <a:gd name="connsiteY6" fmla="*/ 913762 h 1480858"/>
              <a:gd name="connsiteX7" fmla="*/ 0 w 8404722"/>
              <a:gd name="connsiteY7" fmla="*/ 904317 h 1480858"/>
              <a:gd name="connsiteX8" fmla="*/ 0 w 8404722"/>
              <a:gd name="connsiteY8" fmla="*/ 18625 h 1480858"/>
              <a:gd name="connsiteX9" fmla="*/ 444447 w 8404722"/>
              <a:gd name="connsiteY9" fmla="*/ 821 h 1480858"/>
              <a:gd name="connsiteX0" fmla="*/ 444447 w 8404722"/>
              <a:gd name="connsiteY0" fmla="*/ 821 h 1479567"/>
              <a:gd name="connsiteX1" fmla="*/ 640953 w 8404722"/>
              <a:gd name="connsiteY1" fmla="*/ 10192 h 1479567"/>
              <a:gd name="connsiteX2" fmla="*/ 5654081 w 8404722"/>
              <a:gd name="connsiteY2" fmla="*/ 1199893 h 1479567"/>
              <a:gd name="connsiteX3" fmla="*/ 8404695 w 8404722"/>
              <a:gd name="connsiteY3" fmla="*/ 418348 h 1479567"/>
              <a:gd name="connsiteX4" fmla="*/ 5625492 w 8404722"/>
              <a:gd name="connsiteY4" fmla="*/ 1466208 h 1479567"/>
              <a:gd name="connsiteX5" fmla="*/ 3197708 w 8404722"/>
              <a:gd name="connsiteY5" fmla="*/ 1004612 h 1479567"/>
              <a:gd name="connsiteX6" fmla="*/ 1243403 w 8404722"/>
              <a:gd name="connsiteY6" fmla="*/ 913762 h 1479567"/>
              <a:gd name="connsiteX7" fmla="*/ 0 w 8404722"/>
              <a:gd name="connsiteY7" fmla="*/ 904317 h 1479567"/>
              <a:gd name="connsiteX8" fmla="*/ 0 w 8404722"/>
              <a:gd name="connsiteY8" fmla="*/ 18625 h 1479567"/>
              <a:gd name="connsiteX9" fmla="*/ 444447 w 8404722"/>
              <a:gd name="connsiteY9" fmla="*/ 821 h 1479567"/>
              <a:gd name="connsiteX0" fmla="*/ 444447 w 8404722"/>
              <a:gd name="connsiteY0" fmla="*/ 821 h 1484289"/>
              <a:gd name="connsiteX1" fmla="*/ 640953 w 8404722"/>
              <a:gd name="connsiteY1" fmla="*/ 10192 h 1484289"/>
              <a:gd name="connsiteX2" fmla="*/ 5654081 w 8404722"/>
              <a:gd name="connsiteY2" fmla="*/ 1199893 h 1484289"/>
              <a:gd name="connsiteX3" fmla="*/ 8404695 w 8404722"/>
              <a:gd name="connsiteY3" fmla="*/ 418348 h 1484289"/>
              <a:gd name="connsiteX4" fmla="*/ 5625492 w 8404722"/>
              <a:gd name="connsiteY4" fmla="*/ 1466208 h 1484289"/>
              <a:gd name="connsiteX5" fmla="*/ 3197708 w 8404722"/>
              <a:gd name="connsiteY5" fmla="*/ 1004612 h 1484289"/>
              <a:gd name="connsiteX6" fmla="*/ 1243403 w 8404722"/>
              <a:gd name="connsiteY6" fmla="*/ 913762 h 1484289"/>
              <a:gd name="connsiteX7" fmla="*/ 0 w 8404722"/>
              <a:gd name="connsiteY7" fmla="*/ 904317 h 1484289"/>
              <a:gd name="connsiteX8" fmla="*/ 0 w 8404722"/>
              <a:gd name="connsiteY8" fmla="*/ 18625 h 1484289"/>
              <a:gd name="connsiteX9" fmla="*/ 444447 w 8404722"/>
              <a:gd name="connsiteY9" fmla="*/ 821 h 1484289"/>
              <a:gd name="connsiteX0" fmla="*/ 444447 w 8404722"/>
              <a:gd name="connsiteY0" fmla="*/ 821 h 1484289"/>
              <a:gd name="connsiteX1" fmla="*/ 640953 w 8404722"/>
              <a:gd name="connsiteY1" fmla="*/ 10192 h 1484289"/>
              <a:gd name="connsiteX2" fmla="*/ 5654081 w 8404722"/>
              <a:gd name="connsiteY2" fmla="*/ 1199893 h 1484289"/>
              <a:gd name="connsiteX3" fmla="*/ 8404695 w 8404722"/>
              <a:gd name="connsiteY3" fmla="*/ 418348 h 1484289"/>
              <a:gd name="connsiteX4" fmla="*/ 5625492 w 8404722"/>
              <a:gd name="connsiteY4" fmla="*/ 1466208 h 1484289"/>
              <a:gd name="connsiteX5" fmla="*/ 3197708 w 8404722"/>
              <a:gd name="connsiteY5" fmla="*/ 1004612 h 1484289"/>
              <a:gd name="connsiteX6" fmla="*/ 1243403 w 8404722"/>
              <a:gd name="connsiteY6" fmla="*/ 913762 h 1484289"/>
              <a:gd name="connsiteX7" fmla="*/ 0 w 8404722"/>
              <a:gd name="connsiteY7" fmla="*/ 904317 h 1484289"/>
              <a:gd name="connsiteX8" fmla="*/ 0 w 8404722"/>
              <a:gd name="connsiteY8" fmla="*/ 18625 h 1484289"/>
              <a:gd name="connsiteX9" fmla="*/ 444447 w 8404722"/>
              <a:gd name="connsiteY9" fmla="*/ 821 h 1484289"/>
              <a:gd name="connsiteX0" fmla="*/ 444447 w 8404722"/>
              <a:gd name="connsiteY0" fmla="*/ 821 h 1479767"/>
              <a:gd name="connsiteX1" fmla="*/ 640953 w 8404722"/>
              <a:gd name="connsiteY1" fmla="*/ 10192 h 1479767"/>
              <a:gd name="connsiteX2" fmla="*/ 5654081 w 8404722"/>
              <a:gd name="connsiteY2" fmla="*/ 1199893 h 1479767"/>
              <a:gd name="connsiteX3" fmla="*/ 8404695 w 8404722"/>
              <a:gd name="connsiteY3" fmla="*/ 418348 h 1479767"/>
              <a:gd name="connsiteX4" fmla="*/ 5625492 w 8404722"/>
              <a:gd name="connsiteY4" fmla="*/ 1466208 h 1479767"/>
              <a:gd name="connsiteX5" fmla="*/ 3197708 w 8404722"/>
              <a:gd name="connsiteY5" fmla="*/ 1004612 h 1479767"/>
              <a:gd name="connsiteX6" fmla="*/ 1231046 w 8404722"/>
              <a:gd name="connsiteY6" fmla="*/ 864335 h 1479767"/>
              <a:gd name="connsiteX7" fmla="*/ 0 w 8404722"/>
              <a:gd name="connsiteY7" fmla="*/ 904317 h 1479767"/>
              <a:gd name="connsiteX8" fmla="*/ 0 w 8404722"/>
              <a:gd name="connsiteY8" fmla="*/ 18625 h 1479767"/>
              <a:gd name="connsiteX9" fmla="*/ 444447 w 8404722"/>
              <a:gd name="connsiteY9" fmla="*/ 821 h 1479767"/>
              <a:gd name="connsiteX0" fmla="*/ 444447 w 8404722"/>
              <a:gd name="connsiteY0" fmla="*/ 821 h 1479767"/>
              <a:gd name="connsiteX1" fmla="*/ 640953 w 8404722"/>
              <a:gd name="connsiteY1" fmla="*/ 10192 h 1479767"/>
              <a:gd name="connsiteX2" fmla="*/ 5654081 w 8404722"/>
              <a:gd name="connsiteY2" fmla="*/ 1199893 h 1479767"/>
              <a:gd name="connsiteX3" fmla="*/ 8404695 w 8404722"/>
              <a:gd name="connsiteY3" fmla="*/ 418348 h 1479767"/>
              <a:gd name="connsiteX4" fmla="*/ 5625492 w 8404722"/>
              <a:gd name="connsiteY4" fmla="*/ 1466208 h 1479767"/>
              <a:gd name="connsiteX5" fmla="*/ 3197708 w 8404722"/>
              <a:gd name="connsiteY5" fmla="*/ 1004612 h 1479767"/>
              <a:gd name="connsiteX6" fmla="*/ 1231046 w 8404722"/>
              <a:gd name="connsiteY6" fmla="*/ 864335 h 1479767"/>
              <a:gd name="connsiteX7" fmla="*/ 0 w 8404722"/>
              <a:gd name="connsiteY7" fmla="*/ 904317 h 1479767"/>
              <a:gd name="connsiteX8" fmla="*/ 0 w 8404722"/>
              <a:gd name="connsiteY8" fmla="*/ 18625 h 1479767"/>
              <a:gd name="connsiteX9" fmla="*/ 444447 w 8404722"/>
              <a:gd name="connsiteY9" fmla="*/ 821 h 1479767"/>
              <a:gd name="connsiteX0" fmla="*/ 444447 w 8404722"/>
              <a:gd name="connsiteY0" fmla="*/ 821 h 1479617"/>
              <a:gd name="connsiteX1" fmla="*/ 640953 w 8404722"/>
              <a:gd name="connsiteY1" fmla="*/ 10192 h 1479617"/>
              <a:gd name="connsiteX2" fmla="*/ 5654081 w 8404722"/>
              <a:gd name="connsiteY2" fmla="*/ 1199893 h 1479617"/>
              <a:gd name="connsiteX3" fmla="*/ 8404695 w 8404722"/>
              <a:gd name="connsiteY3" fmla="*/ 418348 h 1479617"/>
              <a:gd name="connsiteX4" fmla="*/ 5625492 w 8404722"/>
              <a:gd name="connsiteY4" fmla="*/ 1466208 h 1479617"/>
              <a:gd name="connsiteX5" fmla="*/ 3197708 w 8404722"/>
              <a:gd name="connsiteY5" fmla="*/ 1004612 h 1479617"/>
              <a:gd name="connsiteX6" fmla="*/ 1231046 w 8404722"/>
              <a:gd name="connsiteY6" fmla="*/ 901405 h 1479617"/>
              <a:gd name="connsiteX7" fmla="*/ 0 w 8404722"/>
              <a:gd name="connsiteY7" fmla="*/ 904317 h 1479617"/>
              <a:gd name="connsiteX8" fmla="*/ 0 w 8404722"/>
              <a:gd name="connsiteY8" fmla="*/ 18625 h 1479617"/>
              <a:gd name="connsiteX9" fmla="*/ 444447 w 8404722"/>
              <a:gd name="connsiteY9" fmla="*/ 821 h 1479617"/>
              <a:gd name="connsiteX0" fmla="*/ 444447 w 8404722"/>
              <a:gd name="connsiteY0" fmla="*/ 821 h 1481265"/>
              <a:gd name="connsiteX1" fmla="*/ 640953 w 8404722"/>
              <a:gd name="connsiteY1" fmla="*/ 10192 h 1481265"/>
              <a:gd name="connsiteX2" fmla="*/ 5654081 w 8404722"/>
              <a:gd name="connsiteY2" fmla="*/ 1199893 h 1481265"/>
              <a:gd name="connsiteX3" fmla="*/ 8404695 w 8404722"/>
              <a:gd name="connsiteY3" fmla="*/ 418348 h 1481265"/>
              <a:gd name="connsiteX4" fmla="*/ 5625492 w 8404722"/>
              <a:gd name="connsiteY4" fmla="*/ 1466208 h 1481265"/>
              <a:gd name="connsiteX5" fmla="*/ 3172995 w 8404722"/>
              <a:gd name="connsiteY5" fmla="*/ 1029325 h 1481265"/>
              <a:gd name="connsiteX6" fmla="*/ 1231046 w 8404722"/>
              <a:gd name="connsiteY6" fmla="*/ 901405 h 1481265"/>
              <a:gd name="connsiteX7" fmla="*/ 0 w 8404722"/>
              <a:gd name="connsiteY7" fmla="*/ 904317 h 1481265"/>
              <a:gd name="connsiteX8" fmla="*/ 0 w 8404722"/>
              <a:gd name="connsiteY8" fmla="*/ 18625 h 1481265"/>
              <a:gd name="connsiteX9" fmla="*/ 444447 w 8404722"/>
              <a:gd name="connsiteY9" fmla="*/ 821 h 1481265"/>
              <a:gd name="connsiteX0" fmla="*/ 444447 w 8404722"/>
              <a:gd name="connsiteY0" fmla="*/ 821 h 1481265"/>
              <a:gd name="connsiteX1" fmla="*/ 640953 w 8404722"/>
              <a:gd name="connsiteY1" fmla="*/ 10192 h 1481265"/>
              <a:gd name="connsiteX2" fmla="*/ 5654081 w 8404722"/>
              <a:gd name="connsiteY2" fmla="*/ 1199893 h 1481265"/>
              <a:gd name="connsiteX3" fmla="*/ 8404695 w 8404722"/>
              <a:gd name="connsiteY3" fmla="*/ 418348 h 1481265"/>
              <a:gd name="connsiteX4" fmla="*/ 5625492 w 8404722"/>
              <a:gd name="connsiteY4" fmla="*/ 1466208 h 1481265"/>
              <a:gd name="connsiteX5" fmla="*/ 3172995 w 8404722"/>
              <a:gd name="connsiteY5" fmla="*/ 1029325 h 1481265"/>
              <a:gd name="connsiteX6" fmla="*/ 1231046 w 8404722"/>
              <a:gd name="connsiteY6" fmla="*/ 901405 h 1481265"/>
              <a:gd name="connsiteX7" fmla="*/ 0 w 8404722"/>
              <a:gd name="connsiteY7" fmla="*/ 904317 h 1481265"/>
              <a:gd name="connsiteX8" fmla="*/ 0 w 8404722"/>
              <a:gd name="connsiteY8" fmla="*/ 18625 h 1481265"/>
              <a:gd name="connsiteX9" fmla="*/ 444447 w 8404722"/>
              <a:gd name="connsiteY9" fmla="*/ 821 h 1481265"/>
              <a:gd name="connsiteX0" fmla="*/ 444447 w 8404722"/>
              <a:gd name="connsiteY0" fmla="*/ 821 h 1481265"/>
              <a:gd name="connsiteX1" fmla="*/ 640953 w 8404722"/>
              <a:gd name="connsiteY1" fmla="*/ 10192 h 1481265"/>
              <a:gd name="connsiteX2" fmla="*/ 5654081 w 8404722"/>
              <a:gd name="connsiteY2" fmla="*/ 1199893 h 1481265"/>
              <a:gd name="connsiteX3" fmla="*/ 8404695 w 8404722"/>
              <a:gd name="connsiteY3" fmla="*/ 418348 h 1481265"/>
              <a:gd name="connsiteX4" fmla="*/ 5625492 w 8404722"/>
              <a:gd name="connsiteY4" fmla="*/ 1466208 h 1481265"/>
              <a:gd name="connsiteX5" fmla="*/ 3172995 w 8404722"/>
              <a:gd name="connsiteY5" fmla="*/ 1029325 h 1481265"/>
              <a:gd name="connsiteX6" fmla="*/ 1231046 w 8404722"/>
              <a:gd name="connsiteY6" fmla="*/ 901405 h 1481265"/>
              <a:gd name="connsiteX7" fmla="*/ 0 w 8404722"/>
              <a:gd name="connsiteY7" fmla="*/ 904317 h 1481265"/>
              <a:gd name="connsiteX8" fmla="*/ 0 w 8404722"/>
              <a:gd name="connsiteY8" fmla="*/ 18625 h 1481265"/>
              <a:gd name="connsiteX9" fmla="*/ 444447 w 8404722"/>
              <a:gd name="connsiteY9" fmla="*/ 821 h 1481265"/>
              <a:gd name="connsiteX0" fmla="*/ 444447 w 8404722"/>
              <a:gd name="connsiteY0" fmla="*/ 821 h 1481265"/>
              <a:gd name="connsiteX1" fmla="*/ 640953 w 8404722"/>
              <a:gd name="connsiteY1" fmla="*/ 10192 h 1481265"/>
              <a:gd name="connsiteX2" fmla="*/ 5654081 w 8404722"/>
              <a:gd name="connsiteY2" fmla="*/ 1199893 h 1481265"/>
              <a:gd name="connsiteX3" fmla="*/ 8404695 w 8404722"/>
              <a:gd name="connsiteY3" fmla="*/ 418348 h 1481265"/>
              <a:gd name="connsiteX4" fmla="*/ 5625492 w 8404722"/>
              <a:gd name="connsiteY4" fmla="*/ 1466208 h 1481265"/>
              <a:gd name="connsiteX5" fmla="*/ 3172995 w 8404722"/>
              <a:gd name="connsiteY5" fmla="*/ 1029325 h 1481265"/>
              <a:gd name="connsiteX6" fmla="*/ 1231046 w 8404722"/>
              <a:gd name="connsiteY6" fmla="*/ 901405 h 1481265"/>
              <a:gd name="connsiteX7" fmla="*/ 0 w 8404722"/>
              <a:gd name="connsiteY7" fmla="*/ 904317 h 1481265"/>
              <a:gd name="connsiteX8" fmla="*/ 0 w 8404722"/>
              <a:gd name="connsiteY8" fmla="*/ 18625 h 1481265"/>
              <a:gd name="connsiteX9" fmla="*/ 444447 w 8404722"/>
              <a:gd name="connsiteY9" fmla="*/ 821 h 1481265"/>
              <a:gd name="connsiteX0" fmla="*/ 444447 w 8404722"/>
              <a:gd name="connsiteY0" fmla="*/ 821 h 1481397"/>
              <a:gd name="connsiteX1" fmla="*/ 640953 w 8404722"/>
              <a:gd name="connsiteY1" fmla="*/ 10192 h 1481397"/>
              <a:gd name="connsiteX2" fmla="*/ 5654081 w 8404722"/>
              <a:gd name="connsiteY2" fmla="*/ 1199893 h 1481397"/>
              <a:gd name="connsiteX3" fmla="*/ 8404695 w 8404722"/>
              <a:gd name="connsiteY3" fmla="*/ 418348 h 1481397"/>
              <a:gd name="connsiteX4" fmla="*/ 5625492 w 8404722"/>
              <a:gd name="connsiteY4" fmla="*/ 1466208 h 1481397"/>
              <a:gd name="connsiteX5" fmla="*/ 3172995 w 8404722"/>
              <a:gd name="connsiteY5" fmla="*/ 1029325 h 1481397"/>
              <a:gd name="connsiteX6" fmla="*/ 1297034 w 8404722"/>
              <a:gd name="connsiteY6" fmla="*/ 873124 h 1481397"/>
              <a:gd name="connsiteX7" fmla="*/ 0 w 8404722"/>
              <a:gd name="connsiteY7" fmla="*/ 904317 h 1481397"/>
              <a:gd name="connsiteX8" fmla="*/ 0 w 8404722"/>
              <a:gd name="connsiteY8" fmla="*/ 18625 h 1481397"/>
              <a:gd name="connsiteX9" fmla="*/ 444447 w 8404722"/>
              <a:gd name="connsiteY9" fmla="*/ 821 h 1481397"/>
              <a:gd name="connsiteX0" fmla="*/ 444447 w 8404722"/>
              <a:gd name="connsiteY0" fmla="*/ 821 h 1481397"/>
              <a:gd name="connsiteX1" fmla="*/ 640953 w 8404722"/>
              <a:gd name="connsiteY1" fmla="*/ 10192 h 1481397"/>
              <a:gd name="connsiteX2" fmla="*/ 5654081 w 8404722"/>
              <a:gd name="connsiteY2" fmla="*/ 1199893 h 1481397"/>
              <a:gd name="connsiteX3" fmla="*/ 8404695 w 8404722"/>
              <a:gd name="connsiteY3" fmla="*/ 418348 h 1481397"/>
              <a:gd name="connsiteX4" fmla="*/ 5625492 w 8404722"/>
              <a:gd name="connsiteY4" fmla="*/ 1466208 h 1481397"/>
              <a:gd name="connsiteX5" fmla="*/ 3172995 w 8404722"/>
              <a:gd name="connsiteY5" fmla="*/ 1029325 h 1481397"/>
              <a:gd name="connsiteX6" fmla="*/ 1297034 w 8404722"/>
              <a:gd name="connsiteY6" fmla="*/ 873124 h 1481397"/>
              <a:gd name="connsiteX7" fmla="*/ 0 w 8404722"/>
              <a:gd name="connsiteY7" fmla="*/ 904317 h 1481397"/>
              <a:gd name="connsiteX8" fmla="*/ 0 w 8404722"/>
              <a:gd name="connsiteY8" fmla="*/ 18625 h 1481397"/>
              <a:gd name="connsiteX9" fmla="*/ 444447 w 8404722"/>
              <a:gd name="connsiteY9" fmla="*/ 821 h 1481397"/>
              <a:gd name="connsiteX0" fmla="*/ 444447 w 8404722"/>
              <a:gd name="connsiteY0" fmla="*/ 821 h 1481007"/>
              <a:gd name="connsiteX1" fmla="*/ 640953 w 8404722"/>
              <a:gd name="connsiteY1" fmla="*/ 10192 h 1481007"/>
              <a:gd name="connsiteX2" fmla="*/ 5654081 w 8404722"/>
              <a:gd name="connsiteY2" fmla="*/ 1199893 h 1481007"/>
              <a:gd name="connsiteX3" fmla="*/ 8404695 w 8404722"/>
              <a:gd name="connsiteY3" fmla="*/ 418348 h 1481007"/>
              <a:gd name="connsiteX4" fmla="*/ 5625492 w 8404722"/>
              <a:gd name="connsiteY4" fmla="*/ 1466208 h 1481007"/>
              <a:gd name="connsiteX5" fmla="*/ 3172995 w 8404722"/>
              <a:gd name="connsiteY5" fmla="*/ 1029325 h 1481007"/>
              <a:gd name="connsiteX6" fmla="*/ 1297034 w 8404722"/>
              <a:gd name="connsiteY6" fmla="*/ 873124 h 1481007"/>
              <a:gd name="connsiteX7" fmla="*/ 0 w 8404722"/>
              <a:gd name="connsiteY7" fmla="*/ 904317 h 1481007"/>
              <a:gd name="connsiteX8" fmla="*/ 0 w 8404722"/>
              <a:gd name="connsiteY8" fmla="*/ 18625 h 1481007"/>
              <a:gd name="connsiteX9" fmla="*/ 444447 w 8404722"/>
              <a:gd name="connsiteY9" fmla="*/ 821 h 1481007"/>
              <a:gd name="connsiteX0" fmla="*/ 444447 w 8404722"/>
              <a:gd name="connsiteY0" fmla="*/ 821 h 1481007"/>
              <a:gd name="connsiteX1" fmla="*/ 640953 w 8404722"/>
              <a:gd name="connsiteY1" fmla="*/ 10192 h 1481007"/>
              <a:gd name="connsiteX2" fmla="*/ 5654081 w 8404722"/>
              <a:gd name="connsiteY2" fmla="*/ 1199893 h 1481007"/>
              <a:gd name="connsiteX3" fmla="*/ 8404695 w 8404722"/>
              <a:gd name="connsiteY3" fmla="*/ 418348 h 1481007"/>
              <a:gd name="connsiteX4" fmla="*/ 5625492 w 8404722"/>
              <a:gd name="connsiteY4" fmla="*/ 1466208 h 1481007"/>
              <a:gd name="connsiteX5" fmla="*/ 3172995 w 8404722"/>
              <a:gd name="connsiteY5" fmla="*/ 1029325 h 1481007"/>
              <a:gd name="connsiteX6" fmla="*/ 1297034 w 8404722"/>
              <a:gd name="connsiteY6" fmla="*/ 873124 h 1481007"/>
              <a:gd name="connsiteX7" fmla="*/ 0 w 8404722"/>
              <a:gd name="connsiteY7" fmla="*/ 904317 h 1481007"/>
              <a:gd name="connsiteX8" fmla="*/ 0 w 8404722"/>
              <a:gd name="connsiteY8" fmla="*/ 18625 h 1481007"/>
              <a:gd name="connsiteX9" fmla="*/ 444447 w 8404722"/>
              <a:gd name="connsiteY9" fmla="*/ 821 h 14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4722" h="1481007">
                <a:moveTo>
                  <a:pt x="444447" y="821"/>
                </a:moveTo>
                <a:cubicBezTo>
                  <a:pt x="509878" y="2191"/>
                  <a:pt x="575550" y="5278"/>
                  <a:pt x="640953" y="10192"/>
                </a:cubicBezTo>
                <a:cubicBezTo>
                  <a:pt x="1687405" y="88822"/>
                  <a:pt x="4360124" y="1131867"/>
                  <a:pt x="5654081" y="1199893"/>
                </a:cubicBezTo>
                <a:cubicBezTo>
                  <a:pt x="6948038" y="1267919"/>
                  <a:pt x="7971140" y="629770"/>
                  <a:pt x="8404695" y="418348"/>
                </a:cubicBezTo>
                <a:cubicBezTo>
                  <a:pt x="8413031" y="703636"/>
                  <a:pt x="6497442" y="1364379"/>
                  <a:pt x="5625492" y="1466208"/>
                </a:cubicBezTo>
                <a:cubicBezTo>
                  <a:pt x="4753542" y="1568038"/>
                  <a:pt x="4031094" y="1114032"/>
                  <a:pt x="3172995" y="1029325"/>
                </a:cubicBezTo>
                <a:cubicBezTo>
                  <a:pt x="2314896" y="944618"/>
                  <a:pt x="2684003" y="851618"/>
                  <a:pt x="1297034" y="873124"/>
                </a:cubicBezTo>
                <a:cubicBezTo>
                  <a:pt x="-89935" y="894630"/>
                  <a:pt x="410349" y="903346"/>
                  <a:pt x="0" y="904317"/>
                </a:cubicBezTo>
                <a:lnTo>
                  <a:pt x="0" y="18625"/>
                </a:lnTo>
                <a:cubicBezTo>
                  <a:pt x="142589" y="3695"/>
                  <a:pt x="292875" y="-2351"/>
                  <a:pt x="444447" y="821"/>
                </a:cubicBezTo>
                <a:close/>
              </a:path>
            </a:pathLst>
          </a:custGeom>
          <a:gradFill>
            <a:gsLst>
              <a:gs pos="7000">
                <a:schemeClr val="bg1">
                  <a:alpha val="0"/>
                </a:schemeClr>
              </a:gs>
              <a:gs pos="29000">
                <a:schemeClr val="accent3"/>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Freeform 4"/>
          <p:cNvSpPr/>
          <p:nvPr/>
        </p:nvSpPr>
        <p:spPr>
          <a:xfrm rot="20993287">
            <a:off x="-195428" y="4805476"/>
            <a:ext cx="9554563" cy="1797726"/>
          </a:xfrm>
          <a:custGeom>
            <a:avLst/>
            <a:gdLst/>
            <a:ahLst/>
            <a:cxnLst/>
            <a:rect l="l" t="t" r="r" b="b"/>
            <a:pathLst>
              <a:path w="9554563" h="1797726">
                <a:moveTo>
                  <a:pt x="9554563" y="96173"/>
                </a:moveTo>
                <a:lnTo>
                  <a:pt x="9443876" y="716825"/>
                </a:lnTo>
                <a:cubicBezTo>
                  <a:pt x="9063881" y="767729"/>
                  <a:pt x="8680427" y="823648"/>
                  <a:pt x="8458596" y="922958"/>
                </a:cubicBezTo>
                <a:cubicBezTo>
                  <a:pt x="7959689" y="1146310"/>
                  <a:pt x="7304906" y="1801018"/>
                  <a:pt x="6057097" y="1797714"/>
                </a:cubicBezTo>
                <a:cubicBezTo>
                  <a:pt x="4809289" y="1794410"/>
                  <a:pt x="2884734" y="798597"/>
                  <a:pt x="971747" y="903132"/>
                </a:cubicBezTo>
                <a:cubicBezTo>
                  <a:pt x="557977" y="925742"/>
                  <a:pt x="242423" y="950221"/>
                  <a:pt x="0" y="971209"/>
                </a:cubicBezTo>
                <a:lnTo>
                  <a:pt x="167236" y="33479"/>
                </a:lnTo>
                <a:cubicBezTo>
                  <a:pt x="738887" y="-45859"/>
                  <a:pt x="1541621" y="12008"/>
                  <a:pt x="2505790" y="247966"/>
                </a:cubicBezTo>
                <a:cubicBezTo>
                  <a:pt x="3511539" y="494100"/>
                  <a:pt x="5137859" y="1410884"/>
                  <a:pt x="6128785" y="1519238"/>
                </a:cubicBezTo>
                <a:cubicBezTo>
                  <a:pt x="7119712" y="1627592"/>
                  <a:pt x="7722314" y="1125134"/>
                  <a:pt x="8451350" y="898089"/>
                </a:cubicBezTo>
                <a:cubicBezTo>
                  <a:pt x="8846698" y="720799"/>
                  <a:pt x="9233358" y="367020"/>
                  <a:pt x="9554563" y="96173"/>
                </a:cubicBezTo>
                <a:close/>
              </a:path>
            </a:pathLst>
          </a:custGeom>
          <a:gradFill>
            <a:gsLst>
              <a:gs pos="7000">
                <a:schemeClr val="bg1">
                  <a:alpha val="0"/>
                </a:schemeClr>
              </a:gs>
              <a:gs pos="24000">
                <a:schemeClr val="accent1"/>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 name="Freeform 5"/>
          <p:cNvSpPr/>
          <p:nvPr/>
        </p:nvSpPr>
        <p:spPr>
          <a:xfrm>
            <a:off x="5640388" y="5146675"/>
            <a:ext cx="2595562" cy="1711325"/>
          </a:xfrm>
          <a:custGeom>
            <a:avLst/>
            <a:gdLst/>
            <a:ahLst/>
            <a:cxnLst/>
            <a:rect l="l" t="t" r="r" b="b"/>
            <a:pathLst>
              <a:path w="2595744" h="1710841">
                <a:moveTo>
                  <a:pt x="2595744" y="0"/>
                </a:moveTo>
                <a:cubicBezTo>
                  <a:pt x="1888149" y="432959"/>
                  <a:pt x="1613342" y="1216865"/>
                  <a:pt x="855755" y="1710841"/>
                </a:cubicBezTo>
                <a:lnTo>
                  <a:pt x="0" y="1710841"/>
                </a:lnTo>
                <a:cubicBezTo>
                  <a:pt x="1092084" y="1434325"/>
                  <a:pt x="1774717" y="362621"/>
                  <a:pt x="259574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7" name="Freeform 6"/>
          <p:cNvSpPr/>
          <p:nvPr/>
        </p:nvSpPr>
        <p:spPr>
          <a:xfrm rot="20376920">
            <a:off x="6877050" y="5376863"/>
            <a:ext cx="1628775" cy="1352550"/>
          </a:xfrm>
          <a:custGeom>
            <a:avLst/>
            <a:gdLst/>
            <a:ahLst/>
            <a:cxnLst/>
            <a:rect l="l" t="t" r="r" b="b"/>
            <a:pathLst>
              <a:path w="1629313" h="1352689">
                <a:moveTo>
                  <a:pt x="1629313" y="0"/>
                </a:moveTo>
                <a:cubicBezTo>
                  <a:pt x="1076123" y="338483"/>
                  <a:pt x="787451" y="891462"/>
                  <a:pt x="325581" y="1352689"/>
                </a:cubicBezTo>
                <a:lnTo>
                  <a:pt x="0" y="1231706"/>
                </a:lnTo>
                <a:cubicBezTo>
                  <a:pt x="591087" y="804422"/>
                  <a:pt x="1079127" y="243000"/>
                  <a:pt x="16293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p:nvSpPr>
        <p:spPr>
          <a:xfrm rot="16794567" flipH="1">
            <a:off x="8190707" y="4279106"/>
            <a:ext cx="1020762" cy="796925"/>
          </a:xfrm>
          <a:custGeom>
            <a:avLst/>
            <a:gdLst/>
            <a:ahLst/>
            <a:cxnLst/>
            <a:rect l="l" t="t" r="r" b="b"/>
            <a:pathLst>
              <a:path w="1020957" h="796786">
                <a:moveTo>
                  <a:pt x="0" y="758237"/>
                </a:moveTo>
                <a:lnTo>
                  <a:pt x="220663" y="796786"/>
                </a:lnTo>
                <a:cubicBezTo>
                  <a:pt x="452511" y="496290"/>
                  <a:pt x="683835" y="206275"/>
                  <a:pt x="1020957" y="0"/>
                </a:cubicBezTo>
                <a:cubicBezTo>
                  <a:pt x="664467" y="157450"/>
                  <a:pt x="341775" y="452741"/>
                  <a:pt x="0" y="7582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 name="Freeform 8"/>
          <p:cNvSpPr/>
          <p:nvPr/>
        </p:nvSpPr>
        <p:spPr>
          <a:xfrm rot="19578799" flipH="1">
            <a:off x="8108950" y="4691063"/>
            <a:ext cx="1190625" cy="231775"/>
          </a:xfrm>
          <a:custGeom>
            <a:avLst/>
            <a:gdLst/>
            <a:ahLst/>
            <a:cxnLst/>
            <a:rect l="l" t="t" r="r" b="b"/>
            <a:pathLst>
              <a:path w="1190824" h="232046">
                <a:moveTo>
                  <a:pt x="0" y="16574"/>
                </a:moveTo>
                <a:lnTo>
                  <a:pt x="143629" y="232046"/>
                </a:lnTo>
                <a:cubicBezTo>
                  <a:pt x="612851" y="117699"/>
                  <a:pt x="985722" y="53297"/>
                  <a:pt x="1190824" y="82057"/>
                </a:cubicBezTo>
                <a:cubicBezTo>
                  <a:pt x="730428" y="-46123"/>
                  <a:pt x="447091" y="13316"/>
                  <a:pt x="0" y="165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Freeform 9"/>
          <p:cNvSpPr/>
          <p:nvPr/>
        </p:nvSpPr>
        <p:spPr>
          <a:xfrm rot="17744700" flipH="1">
            <a:off x="8260556" y="4499769"/>
            <a:ext cx="885825" cy="693738"/>
          </a:xfrm>
          <a:custGeom>
            <a:avLst/>
            <a:gdLst/>
            <a:ahLst/>
            <a:cxnLst/>
            <a:rect l="l" t="t" r="r" b="b"/>
            <a:pathLst>
              <a:path w="885696" h="693503">
                <a:moveTo>
                  <a:pt x="0" y="621711"/>
                </a:moveTo>
                <a:lnTo>
                  <a:pt x="148872" y="693503"/>
                </a:lnTo>
                <a:cubicBezTo>
                  <a:pt x="362548" y="431252"/>
                  <a:pt x="585059" y="183950"/>
                  <a:pt x="885696" y="0"/>
                </a:cubicBezTo>
                <a:cubicBezTo>
                  <a:pt x="580532" y="134780"/>
                  <a:pt x="294487" y="367522"/>
                  <a:pt x="0" y="62171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nvGrpSpPr>
          <p:cNvPr id="11" name="Group 10"/>
          <p:cNvGrpSpPr>
            <a:grpSpLocks/>
          </p:cNvGrpSpPr>
          <p:nvPr/>
        </p:nvGrpSpPr>
        <p:grpSpPr bwMode="auto">
          <a:xfrm>
            <a:off x="323850" y="5399088"/>
            <a:ext cx="4464050" cy="1266825"/>
            <a:chOff x="323528" y="5133389"/>
            <a:chExt cx="4464496" cy="1267103"/>
          </a:xfrm>
        </p:grpSpPr>
        <p:sp>
          <p:nvSpPr>
            <p:cNvPr id="12" name="TextBox 11"/>
            <p:cNvSpPr txBox="1"/>
            <p:nvPr userDrawn="1"/>
          </p:nvSpPr>
          <p:spPr>
            <a:xfrm>
              <a:off x="323528" y="5133389"/>
              <a:ext cx="4464496" cy="923330"/>
            </a:xfrm>
            <a:prstGeom prst="rect">
              <a:avLst/>
            </a:prstGeom>
            <a:noFill/>
          </p:spPr>
          <p:txBody>
            <a:bodyPr>
              <a:spAutoFit/>
            </a:bodyPr>
            <a:lstStyle/>
            <a:p>
              <a:pPr fontAlgn="base">
                <a:spcBef>
                  <a:spcPct val="0"/>
                </a:spcBef>
                <a:spcAft>
                  <a:spcPct val="0"/>
                </a:spcAft>
                <a:defRPr/>
              </a:pPr>
              <a:r>
                <a:rPr lang="en-GB" sz="5400" b="1" spc="-3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P</a:t>
              </a:r>
              <a:r>
                <a:rPr lang="en-GB" sz="5400" b="1" spc="-15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A</a:t>
              </a:r>
              <a:r>
                <a:rPr lang="en-GB" sz="5400" b="1"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RI</a:t>
              </a:r>
              <a:r>
                <a:rPr lang="en-GB" sz="5400" b="1" spc="6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S</a:t>
              </a:r>
              <a:r>
                <a:rPr lang="en-GB" sz="5400" b="1" spc="-3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2</a:t>
              </a:r>
              <a:r>
                <a:rPr lang="en-GB" sz="5400" b="1"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1</a:t>
              </a:r>
            </a:p>
          </p:txBody>
        </p:sp>
        <p:sp>
          <p:nvSpPr>
            <p:cNvPr id="13" name="TextBox 12"/>
            <p:cNvSpPr txBox="1"/>
            <p:nvPr userDrawn="1"/>
          </p:nvSpPr>
          <p:spPr>
            <a:xfrm>
              <a:off x="323528" y="5877272"/>
              <a:ext cx="2664296" cy="523220"/>
            </a:xfrm>
            <a:prstGeom prst="rect">
              <a:avLst/>
            </a:prstGeom>
            <a:noFill/>
          </p:spPr>
          <p:txBody>
            <a:bodyPr>
              <a:spAutoFit/>
            </a:bodyPr>
            <a:lstStyle/>
            <a:p>
              <a:pPr algn="ctr" fontAlgn="base">
                <a:spcBef>
                  <a:spcPct val="0"/>
                </a:spcBef>
                <a:spcAft>
                  <a:spcPct val="0"/>
                </a:spcAft>
                <a:defRPr/>
              </a:pPr>
              <a:r>
                <a:rPr lang="en-GB" sz="1400" b="1" dirty="0">
                  <a:ln w="3175">
                    <a:solidFill>
                      <a:srgbClr val="7099AF">
                        <a:lumMod val="40000"/>
                        <a:lumOff val="60000"/>
                        <a:alpha val="48000"/>
                      </a:srgbClr>
                    </a:solidFill>
                  </a:ln>
                  <a:solidFill>
                    <a:srgbClr val="7099AF">
                      <a:lumMod val="50000"/>
                    </a:srgbClr>
                  </a:solidFill>
                </a:rPr>
                <a:t>Partnership in Statistics for Development in the 21</a:t>
              </a:r>
              <a:r>
                <a:rPr lang="en-GB" sz="1400" b="1" baseline="30000" dirty="0">
                  <a:ln w="3175">
                    <a:solidFill>
                      <a:srgbClr val="7099AF">
                        <a:lumMod val="40000"/>
                        <a:lumOff val="60000"/>
                        <a:alpha val="48000"/>
                      </a:srgbClr>
                    </a:solidFill>
                  </a:ln>
                  <a:solidFill>
                    <a:srgbClr val="7099AF">
                      <a:lumMod val="50000"/>
                    </a:srgbClr>
                  </a:solidFill>
                </a:rPr>
                <a:t>st</a:t>
              </a:r>
              <a:r>
                <a:rPr lang="en-GB" sz="1400" b="1" dirty="0">
                  <a:ln w="3175">
                    <a:solidFill>
                      <a:srgbClr val="7099AF">
                        <a:lumMod val="40000"/>
                        <a:lumOff val="60000"/>
                        <a:alpha val="48000"/>
                      </a:srgbClr>
                    </a:solidFill>
                  </a:ln>
                  <a:solidFill>
                    <a:srgbClr val="7099AF">
                      <a:lumMod val="50000"/>
                    </a:srgbClr>
                  </a:solidFill>
                </a:rPr>
                <a:t> Century</a:t>
              </a:r>
            </a:p>
          </p:txBody>
        </p:sp>
      </p:grpSp>
      <p:sp>
        <p:nvSpPr>
          <p:cNvPr id="2" name="Title 1"/>
          <p:cNvSpPr>
            <a:spLocks noGrp="1"/>
          </p:cNvSpPr>
          <p:nvPr>
            <p:ph type="ctrTitle"/>
          </p:nvPr>
        </p:nvSpPr>
        <p:spPr>
          <a:xfrm>
            <a:off x="755780" y="9807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41580" y="273650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2866315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3"/>
          <p:cNvGrpSpPr>
            <a:grpSpLocks/>
          </p:cNvGrpSpPr>
          <p:nvPr/>
        </p:nvGrpSpPr>
        <p:grpSpPr bwMode="auto">
          <a:xfrm>
            <a:off x="6415088" y="4651375"/>
            <a:ext cx="3314700" cy="2319338"/>
            <a:chOff x="6414938" y="4651200"/>
            <a:chExt cx="3315009" cy="2319397"/>
          </a:xfrm>
        </p:grpSpPr>
        <p:sp>
          <p:nvSpPr>
            <p:cNvPr id="3" name="Freeform 2"/>
            <p:cNvSpPr/>
            <p:nvPr userDrawn="1"/>
          </p:nvSpPr>
          <p:spPr>
            <a:xfrm rot="20905490">
              <a:off x="6414938" y="5991084"/>
              <a:ext cx="2190954" cy="914423"/>
            </a:xfrm>
            <a:custGeom>
              <a:avLst/>
              <a:gdLst/>
              <a:ahLst/>
              <a:cxnLst/>
              <a:rect l="l" t="t" r="r" b="b"/>
              <a:pathLst>
                <a:path w="2190503" h="914521">
                  <a:moveTo>
                    <a:pt x="2190467" y="0"/>
                  </a:moveTo>
                  <a:cubicBezTo>
                    <a:pt x="2196810" y="217071"/>
                    <a:pt x="1376465" y="637786"/>
                    <a:pt x="429915" y="914521"/>
                  </a:cubicBezTo>
                  <a:lnTo>
                    <a:pt x="0" y="826467"/>
                  </a:lnTo>
                  <a:cubicBezTo>
                    <a:pt x="1021823" y="665820"/>
                    <a:pt x="1809245" y="185902"/>
                    <a:pt x="21904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4" name="Freeform 3"/>
            <p:cNvSpPr/>
            <p:nvPr userDrawn="1"/>
          </p:nvSpPr>
          <p:spPr>
            <a:xfrm rot="20298777">
              <a:off x="6764221" y="4903619"/>
              <a:ext cx="2965726" cy="1749470"/>
            </a:xfrm>
            <a:custGeom>
              <a:avLst/>
              <a:gdLst/>
              <a:ahLst/>
              <a:cxnLst/>
              <a:rect l="l" t="t" r="r" b="b"/>
              <a:pathLst>
                <a:path w="2965451" h="1750533">
                  <a:moveTo>
                    <a:pt x="2965451" y="0"/>
                  </a:moveTo>
                  <a:lnTo>
                    <a:pt x="2823745" y="794577"/>
                  </a:lnTo>
                  <a:cubicBezTo>
                    <a:pt x="2359657" y="856801"/>
                    <a:pt x="1869845" y="920443"/>
                    <a:pt x="1597360" y="1042431"/>
                  </a:cubicBezTo>
                  <a:cubicBezTo>
                    <a:pt x="1261785" y="1192662"/>
                    <a:pt x="863365" y="1516805"/>
                    <a:pt x="296015" y="1750533"/>
                  </a:cubicBezTo>
                  <a:lnTo>
                    <a:pt x="0" y="1632811"/>
                  </a:lnTo>
                  <a:cubicBezTo>
                    <a:pt x="577483" y="1481459"/>
                    <a:pt x="1052862" y="1181567"/>
                    <a:pt x="1589228" y="1014525"/>
                  </a:cubicBezTo>
                  <a:cubicBezTo>
                    <a:pt x="2091265" y="789392"/>
                    <a:pt x="2580817" y="310636"/>
                    <a:pt x="296545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Freeform 4"/>
            <p:cNvSpPr/>
            <p:nvPr userDrawn="1"/>
          </p:nvSpPr>
          <p:spPr>
            <a:xfrm rot="20905490">
              <a:off x="7383403" y="6065699"/>
              <a:ext cx="1178035" cy="904898"/>
            </a:xfrm>
            <a:custGeom>
              <a:avLst/>
              <a:gdLst/>
              <a:ahLst/>
              <a:cxnLst/>
              <a:rect l="l" t="t" r="r" b="b"/>
              <a:pathLst>
                <a:path w="1177167" h="904351">
                  <a:moveTo>
                    <a:pt x="1177167" y="0"/>
                  </a:moveTo>
                  <a:cubicBezTo>
                    <a:pt x="791521" y="235966"/>
                    <a:pt x="520436" y="564831"/>
                    <a:pt x="246296" y="904351"/>
                  </a:cubicBezTo>
                  <a:lnTo>
                    <a:pt x="0" y="853905"/>
                  </a:lnTo>
                  <a:cubicBezTo>
                    <a:pt x="397439" y="511280"/>
                    <a:pt x="772308" y="178812"/>
                    <a:pt x="117716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6" name="Freeform 5"/>
            <p:cNvSpPr/>
            <p:nvPr userDrawn="1"/>
          </p:nvSpPr>
          <p:spPr>
            <a:xfrm rot="19682410">
              <a:off x="7786666" y="6135551"/>
              <a:ext cx="906547" cy="708043"/>
            </a:xfrm>
            <a:custGeom>
              <a:avLst/>
              <a:gdLst/>
              <a:ahLst/>
              <a:cxnLst/>
              <a:rect l="l" t="t" r="r" b="b"/>
              <a:pathLst>
                <a:path w="907383" h="708429">
                  <a:moveTo>
                    <a:pt x="907383" y="0"/>
                  </a:moveTo>
                  <a:cubicBezTo>
                    <a:pt x="596722" y="190085"/>
                    <a:pt x="360404" y="440454"/>
                    <a:pt x="137320" y="708429"/>
                  </a:cubicBezTo>
                  <a:lnTo>
                    <a:pt x="0" y="622756"/>
                  </a:lnTo>
                  <a:cubicBezTo>
                    <a:pt x="300494" y="367397"/>
                    <a:pt x="595012" y="137963"/>
                    <a:pt x="9073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7" name="Freeform 6"/>
            <p:cNvSpPr/>
            <p:nvPr userDrawn="1"/>
          </p:nvSpPr>
          <p:spPr>
            <a:xfrm rot="16100057" flipH="1">
              <a:off x="8286817" y="4779757"/>
              <a:ext cx="1255745" cy="998630"/>
            </a:xfrm>
            <a:custGeom>
              <a:avLst/>
              <a:gdLst/>
              <a:ahLst/>
              <a:cxnLst/>
              <a:rect l="l" t="t" r="r" b="b"/>
              <a:pathLst>
                <a:path w="1119358" h="889146">
                  <a:moveTo>
                    <a:pt x="0" y="845980"/>
                  </a:moveTo>
                  <a:lnTo>
                    <a:pt x="247090" y="889146"/>
                  </a:lnTo>
                  <a:cubicBezTo>
                    <a:pt x="504563" y="556678"/>
                    <a:pt x="747651" y="227438"/>
                    <a:pt x="1119358" y="0"/>
                  </a:cubicBezTo>
                  <a:cubicBezTo>
                    <a:pt x="728831" y="172483"/>
                    <a:pt x="378864" y="510386"/>
                    <a:pt x="0" y="845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userDrawn="1"/>
          </p:nvSpPr>
          <p:spPr>
            <a:xfrm rot="18884289" flipH="1">
              <a:off x="8217762" y="5293351"/>
              <a:ext cx="1474825" cy="288952"/>
            </a:xfrm>
            <a:custGeom>
              <a:avLst/>
              <a:gdLst/>
              <a:ahLst/>
              <a:cxnLst/>
              <a:rect l="l" t="t" r="r" b="b"/>
              <a:pathLst>
                <a:path w="1314842" h="257992">
                  <a:moveTo>
                    <a:pt x="0" y="16791"/>
                  </a:moveTo>
                  <a:lnTo>
                    <a:pt x="160781" y="257992"/>
                  </a:lnTo>
                  <a:cubicBezTo>
                    <a:pt x="680210" y="127745"/>
                    <a:pt x="1094414" y="51049"/>
                    <a:pt x="1314842" y="81958"/>
                  </a:cubicBezTo>
                  <a:cubicBezTo>
                    <a:pt x="813305" y="-57676"/>
                    <a:pt x="521883" y="25339"/>
                    <a:pt x="0" y="167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Freeform 8"/>
            <p:cNvSpPr/>
            <p:nvPr userDrawn="1"/>
          </p:nvSpPr>
          <p:spPr>
            <a:xfrm rot="17050190" flipH="1">
              <a:off x="8416206" y="5052025"/>
              <a:ext cx="1090640" cy="870031"/>
            </a:xfrm>
            <a:custGeom>
              <a:avLst/>
              <a:gdLst/>
              <a:ahLst/>
              <a:cxnLst/>
              <a:rect l="l" t="t" r="r" b="b"/>
              <a:pathLst>
                <a:path w="971583" h="775526">
                  <a:moveTo>
                    <a:pt x="0" y="695053"/>
                  </a:moveTo>
                  <a:lnTo>
                    <a:pt x="166874" y="775526"/>
                  </a:lnTo>
                  <a:cubicBezTo>
                    <a:pt x="402692" y="483739"/>
                    <a:pt x="639466" y="203213"/>
                    <a:pt x="971583" y="0"/>
                  </a:cubicBezTo>
                  <a:cubicBezTo>
                    <a:pt x="637029" y="147762"/>
                    <a:pt x="325454" y="413261"/>
                    <a:pt x="0" y="6950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sp>
        <p:nvSpPr>
          <p:cNvPr id="10" name="Slide Number Placeholder 5"/>
          <p:cNvSpPr txBox="1">
            <a:spLocks/>
          </p:cNvSpPr>
          <p:nvPr/>
        </p:nvSpPr>
        <p:spPr>
          <a:xfrm>
            <a:off x="7010400" y="6381750"/>
            <a:ext cx="202565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43FB10E5-A21F-4D5D-8C4F-338206D33C3E}" type="slidenum">
              <a:rPr lang="en-GB" smtClean="0">
                <a:solidFill>
                  <a:prstClr val="black"/>
                </a:solidFill>
              </a:rPr>
              <a:pPr algn="r" fontAlgn="base">
                <a:spcBef>
                  <a:spcPct val="0"/>
                </a:spcBef>
                <a:spcAft>
                  <a:spcPct val="0"/>
                </a:spcAft>
                <a:defRPr/>
              </a:pPr>
              <a:t>‹#›</a:t>
            </a:fld>
            <a:endParaRPr lang="en-GB" dirty="0">
              <a:solidFill>
                <a:prstClr val="black"/>
              </a:solidFill>
            </a:endParaRPr>
          </a:p>
        </p:txBody>
      </p:sp>
    </p:spTree>
    <p:extLst>
      <p:ext uri="{BB962C8B-B14F-4D97-AF65-F5344CB8AC3E}">
        <p14:creationId xmlns:p14="http://schemas.microsoft.com/office/powerpoint/2010/main" val="415358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3"/>
          <p:cNvGrpSpPr>
            <a:grpSpLocks/>
          </p:cNvGrpSpPr>
          <p:nvPr/>
        </p:nvGrpSpPr>
        <p:grpSpPr bwMode="auto">
          <a:xfrm>
            <a:off x="6415088" y="4651375"/>
            <a:ext cx="3314700" cy="2319338"/>
            <a:chOff x="6414938" y="4651200"/>
            <a:chExt cx="3315009" cy="2319397"/>
          </a:xfrm>
        </p:grpSpPr>
        <p:sp>
          <p:nvSpPr>
            <p:cNvPr id="6" name="Freeform 5"/>
            <p:cNvSpPr/>
            <p:nvPr userDrawn="1"/>
          </p:nvSpPr>
          <p:spPr>
            <a:xfrm rot="20905490">
              <a:off x="6414938" y="5991084"/>
              <a:ext cx="2190954" cy="914423"/>
            </a:xfrm>
            <a:custGeom>
              <a:avLst/>
              <a:gdLst/>
              <a:ahLst/>
              <a:cxnLst/>
              <a:rect l="l" t="t" r="r" b="b"/>
              <a:pathLst>
                <a:path w="2190503" h="914521">
                  <a:moveTo>
                    <a:pt x="2190467" y="0"/>
                  </a:moveTo>
                  <a:cubicBezTo>
                    <a:pt x="2196810" y="217071"/>
                    <a:pt x="1376465" y="637786"/>
                    <a:pt x="429915" y="914521"/>
                  </a:cubicBezTo>
                  <a:lnTo>
                    <a:pt x="0" y="826467"/>
                  </a:lnTo>
                  <a:cubicBezTo>
                    <a:pt x="1021823" y="665820"/>
                    <a:pt x="1809245" y="185902"/>
                    <a:pt x="21904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7" name="Freeform 6"/>
            <p:cNvSpPr/>
            <p:nvPr userDrawn="1"/>
          </p:nvSpPr>
          <p:spPr>
            <a:xfrm rot="20298777">
              <a:off x="6764221" y="4903619"/>
              <a:ext cx="2965726" cy="1749470"/>
            </a:xfrm>
            <a:custGeom>
              <a:avLst/>
              <a:gdLst/>
              <a:ahLst/>
              <a:cxnLst/>
              <a:rect l="l" t="t" r="r" b="b"/>
              <a:pathLst>
                <a:path w="2965451" h="1750533">
                  <a:moveTo>
                    <a:pt x="2965451" y="0"/>
                  </a:moveTo>
                  <a:lnTo>
                    <a:pt x="2823745" y="794577"/>
                  </a:lnTo>
                  <a:cubicBezTo>
                    <a:pt x="2359657" y="856801"/>
                    <a:pt x="1869845" y="920443"/>
                    <a:pt x="1597360" y="1042431"/>
                  </a:cubicBezTo>
                  <a:cubicBezTo>
                    <a:pt x="1261785" y="1192662"/>
                    <a:pt x="863365" y="1516805"/>
                    <a:pt x="296015" y="1750533"/>
                  </a:cubicBezTo>
                  <a:lnTo>
                    <a:pt x="0" y="1632811"/>
                  </a:lnTo>
                  <a:cubicBezTo>
                    <a:pt x="577483" y="1481459"/>
                    <a:pt x="1052862" y="1181567"/>
                    <a:pt x="1589228" y="1014525"/>
                  </a:cubicBezTo>
                  <a:cubicBezTo>
                    <a:pt x="2091265" y="789392"/>
                    <a:pt x="2580817" y="310636"/>
                    <a:pt x="296545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8" name="Freeform 7"/>
            <p:cNvSpPr/>
            <p:nvPr userDrawn="1"/>
          </p:nvSpPr>
          <p:spPr>
            <a:xfrm rot="20905490">
              <a:off x="7383403" y="6065699"/>
              <a:ext cx="1178035" cy="904898"/>
            </a:xfrm>
            <a:custGeom>
              <a:avLst/>
              <a:gdLst/>
              <a:ahLst/>
              <a:cxnLst/>
              <a:rect l="l" t="t" r="r" b="b"/>
              <a:pathLst>
                <a:path w="1177167" h="904351">
                  <a:moveTo>
                    <a:pt x="1177167" y="0"/>
                  </a:moveTo>
                  <a:cubicBezTo>
                    <a:pt x="791521" y="235966"/>
                    <a:pt x="520436" y="564831"/>
                    <a:pt x="246296" y="904351"/>
                  </a:cubicBezTo>
                  <a:lnTo>
                    <a:pt x="0" y="853905"/>
                  </a:lnTo>
                  <a:cubicBezTo>
                    <a:pt x="397439" y="511280"/>
                    <a:pt x="772308" y="178812"/>
                    <a:pt x="117716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 name="Freeform 8"/>
            <p:cNvSpPr/>
            <p:nvPr userDrawn="1"/>
          </p:nvSpPr>
          <p:spPr>
            <a:xfrm rot="19682410">
              <a:off x="7786666" y="6135551"/>
              <a:ext cx="906547" cy="708043"/>
            </a:xfrm>
            <a:custGeom>
              <a:avLst/>
              <a:gdLst/>
              <a:ahLst/>
              <a:cxnLst/>
              <a:rect l="l" t="t" r="r" b="b"/>
              <a:pathLst>
                <a:path w="907383" h="708429">
                  <a:moveTo>
                    <a:pt x="907383" y="0"/>
                  </a:moveTo>
                  <a:cubicBezTo>
                    <a:pt x="596722" y="190085"/>
                    <a:pt x="360404" y="440454"/>
                    <a:pt x="137320" y="708429"/>
                  </a:cubicBezTo>
                  <a:lnTo>
                    <a:pt x="0" y="622756"/>
                  </a:lnTo>
                  <a:cubicBezTo>
                    <a:pt x="300494" y="367397"/>
                    <a:pt x="595012" y="137963"/>
                    <a:pt x="9073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 name="Freeform 9"/>
            <p:cNvSpPr/>
            <p:nvPr userDrawn="1"/>
          </p:nvSpPr>
          <p:spPr>
            <a:xfrm rot="16100057" flipH="1">
              <a:off x="8286817" y="4779757"/>
              <a:ext cx="1255745" cy="998630"/>
            </a:xfrm>
            <a:custGeom>
              <a:avLst/>
              <a:gdLst/>
              <a:ahLst/>
              <a:cxnLst/>
              <a:rect l="l" t="t" r="r" b="b"/>
              <a:pathLst>
                <a:path w="1119358" h="889146">
                  <a:moveTo>
                    <a:pt x="0" y="845980"/>
                  </a:moveTo>
                  <a:lnTo>
                    <a:pt x="247090" y="889146"/>
                  </a:lnTo>
                  <a:cubicBezTo>
                    <a:pt x="504563" y="556678"/>
                    <a:pt x="747651" y="227438"/>
                    <a:pt x="1119358" y="0"/>
                  </a:cubicBezTo>
                  <a:cubicBezTo>
                    <a:pt x="728831" y="172483"/>
                    <a:pt x="378864" y="510386"/>
                    <a:pt x="0" y="845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1" name="Freeform 10"/>
            <p:cNvSpPr/>
            <p:nvPr userDrawn="1"/>
          </p:nvSpPr>
          <p:spPr>
            <a:xfrm rot="18884289" flipH="1">
              <a:off x="8217762" y="5293351"/>
              <a:ext cx="1474825" cy="288952"/>
            </a:xfrm>
            <a:custGeom>
              <a:avLst/>
              <a:gdLst/>
              <a:ahLst/>
              <a:cxnLst/>
              <a:rect l="l" t="t" r="r" b="b"/>
              <a:pathLst>
                <a:path w="1314842" h="257992">
                  <a:moveTo>
                    <a:pt x="0" y="16791"/>
                  </a:moveTo>
                  <a:lnTo>
                    <a:pt x="160781" y="257992"/>
                  </a:lnTo>
                  <a:cubicBezTo>
                    <a:pt x="680210" y="127745"/>
                    <a:pt x="1094414" y="51049"/>
                    <a:pt x="1314842" y="81958"/>
                  </a:cubicBezTo>
                  <a:cubicBezTo>
                    <a:pt x="813305" y="-57676"/>
                    <a:pt x="521883" y="25339"/>
                    <a:pt x="0" y="167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2" name="Freeform 11"/>
            <p:cNvSpPr/>
            <p:nvPr userDrawn="1"/>
          </p:nvSpPr>
          <p:spPr>
            <a:xfrm rot="17050190" flipH="1">
              <a:off x="8416206" y="5052025"/>
              <a:ext cx="1090640" cy="870031"/>
            </a:xfrm>
            <a:custGeom>
              <a:avLst/>
              <a:gdLst/>
              <a:ahLst/>
              <a:cxnLst/>
              <a:rect l="l" t="t" r="r" b="b"/>
              <a:pathLst>
                <a:path w="971583" h="775526">
                  <a:moveTo>
                    <a:pt x="0" y="695053"/>
                  </a:moveTo>
                  <a:lnTo>
                    <a:pt x="166874" y="775526"/>
                  </a:lnTo>
                  <a:cubicBezTo>
                    <a:pt x="402692" y="483739"/>
                    <a:pt x="639466" y="203213"/>
                    <a:pt x="971583" y="0"/>
                  </a:cubicBezTo>
                  <a:cubicBezTo>
                    <a:pt x="637029" y="147762"/>
                    <a:pt x="325454" y="413261"/>
                    <a:pt x="0" y="6950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sp>
        <p:nvSpPr>
          <p:cNvPr id="13" name="Slide Number Placeholder 5"/>
          <p:cNvSpPr txBox="1">
            <a:spLocks/>
          </p:cNvSpPr>
          <p:nvPr/>
        </p:nvSpPr>
        <p:spPr>
          <a:xfrm>
            <a:off x="7010400" y="6381750"/>
            <a:ext cx="202565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EC9DD19D-BA81-49AF-A865-D19C9EC66705}" type="slidenum">
              <a:rPr lang="en-GB" smtClean="0">
                <a:solidFill>
                  <a:prstClr val="black"/>
                </a:solidFill>
              </a:rPr>
              <a:pPr algn="r" fontAlgn="base">
                <a:spcBef>
                  <a:spcPct val="0"/>
                </a:spcBef>
                <a:spcAft>
                  <a:spcPct val="0"/>
                </a:spcAft>
                <a:defRPr/>
              </a:pPr>
              <a:t>‹#›</a:t>
            </a:fld>
            <a:endParaRPr lang="en-GB" dirty="0">
              <a:solidFill>
                <a:prstClr val="black"/>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7389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3"/>
          <p:cNvGrpSpPr>
            <a:grpSpLocks/>
          </p:cNvGrpSpPr>
          <p:nvPr/>
        </p:nvGrpSpPr>
        <p:grpSpPr bwMode="auto">
          <a:xfrm>
            <a:off x="6415088" y="4651375"/>
            <a:ext cx="3314700" cy="2319338"/>
            <a:chOff x="6414938" y="4651200"/>
            <a:chExt cx="3315009" cy="2319397"/>
          </a:xfrm>
        </p:grpSpPr>
        <p:sp>
          <p:nvSpPr>
            <p:cNvPr id="6" name="Freeform 5"/>
            <p:cNvSpPr/>
            <p:nvPr userDrawn="1"/>
          </p:nvSpPr>
          <p:spPr>
            <a:xfrm rot="20905490">
              <a:off x="6414938" y="5991084"/>
              <a:ext cx="2190954" cy="914423"/>
            </a:xfrm>
            <a:custGeom>
              <a:avLst/>
              <a:gdLst/>
              <a:ahLst/>
              <a:cxnLst/>
              <a:rect l="l" t="t" r="r" b="b"/>
              <a:pathLst>
                <a:path w="2190503" h="914521">
                  <a:moveTo>
                    <a:pt x="2190467" y="0"/>
                  </a:moveTo>
                  <a:cubicBezTo>
                    <a:pt x="2196810" y="217071"/>
                    <a:pt x="1376465" y="637786"/>
                    <a:pt x="429915" y="914521"/>
                  </a:cubicBezTo>
                  <a:lnTo>
                    <a:pt x="0" y="826467"/>
                  </a:lnTo>
                  <a:cubicBezTo>
                    <a:pt x="1021823" y="665820"/>
                    <a:pt x="1809245" y="185902"/>
                    <a:pt x="21904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7" name="Freeform 6"/>
            <p:cNvSpPr/>
            <p:nvPr userDrawn="1"/>
          </p:nvSpPr>
          <p:spPr>
            <a:xfrm rot="20298777">
              <a:off x="6764221" y="4903619"/>
              <a:ext cx="2965726" cy="1749470"/>
            </a:xfrm>
            <a:custGeom>
              <a:avLst/>
              <a:gdLst/>
              <a:ahLst/>
              <a:cxnLst/>
              <a:rect l="l" t="t" r="r" b="b"/>
              <a:pathLst>
                <a:path w="2965451" h="1750533">
                  <a:moveTo>
                    <a:pt x="2965451" y="0"/>
                  </a:moveTo>
                  <a:lnTo>
                    <a:pt x="2823745" y="794577"/>
                  </a:lnTo>
                  <a:cubicBezTo>
                    <a:pt x="2359657" y="856801"/>
                    <a:pt x="1869845" y="920443"/>
                    <a:pt x="1597360" y="1042431"/>
                  </a:cubicBezTo>
                  <a:cubicBezTo>
                    <a:pt x="1261785" y="1192662"/>
                    <a:pt x="863365" y="1516805"/>
                    <a:pt x="296015" y="1750533"/>
                  </a:cubicBezTo>
                  <a:lnTo>
                    <a:pt x="0" y="1632811"/>
                  </a:lnTo>
                  <a:cubicBezTo>
                    <a:pt x="577483" y="1481459"/>
                    <a:pt x="1052862" y="1181567"/>
                    <a:pt x="1589228" y="1014525"/>
                  </a:cubicBezTo>
                  <a:cubicBezTo>
                    <a:pt x="2091265" y="789392"/>
                    <a:pt x="2580817" y="310636"/>
                    <a:pt x="296545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8" name="Freeform 7"/>
            <p:cNvSpPr/>
            <p:nvPr userDrawn="1"/>
          </p:nvSpPr>
          <p:spPr>
            <a:xfrm rot="20905490">
              <a:off x="7383403" y="6065699"/>
              <a:ext cx="1178035" cy="904898"/>
            </a:xfrm>
            <a:custGeom>
              <a:avLst/>
              <a:gdLst/>
              <a:ahLst/>
              <a:cxnLst/>
              <a:rect l="l" t="t" r="r" b="b"/>
              <a:pathLst>
                <a:path w="1177167" h="904351">
                  <a:moveTo>
                    <a:pt x="1177167" y="0"/>
                  </a:moveTo>
                  <a:cubicBezTo>
                    <a:pt x="791521" y="235966"/>
                    <a:pt x="520436" y="564831"/>
                    <a:pt x="246296" y="904351"/>
                  </a:cubicBezTo>
                  <a:lnTo>
                    <a:pt x="0" y="853905"/>
                  </a:lnTo>
                  <a:cubicBezTo>
                    <a:pt x="397439" y="511280"/>
                    <a:pt x="772308" y="178812"/>
                    <a:pt x="117716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 name="Freeform 8"/>
            <p:cNvSpPr/>
            <p:nvPr userDrawn="1"/>
          </p:nvSpPr>
          <p:spPr>
            <a:xfrm rot="19682410">
              <a:off x="7786666" y="6135551"/>
              <a:ext cx="906547" cy="708043"/>
            </a:xfrm>
            <a:custGeom>
              <a:avLst/>
              <a:gdLst/>
              <a:ahLst/>
              <a:cxnLst/>
              <a:rect l="l" t="t" r="r" b="b"/>
              <a:pathLst>
                <a:path w="907383" h="708429">
                  <a:moveTo>
                    <a:pt x="907383" y="0"/>
                  </a:moveTo>
                  <a:cubicBezTo>
                    <a:pt x="596722" y="190085"/>
                    <a:pt x="360404" y="440454"/>
                    <a:pt x="137320" y="708429"/>
                  </a:cubicBezTo>
                  <a:lnTo>
                    <a:pt x="0" y="622756"/>
                  </a:lnTo>
                  <a:cubicBezTo>
                    <a:pt x="300494" y="367397"/>
                    <a:pt x="595012" y="137963"/>
                    <a:pt x="9073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 name="Freeform 9"/>
            <p:cNvSpPr/>
            <p:nvPr userDrawn="1"/>
          </p:nvSpPr>
          <p:spPr>
            <a:xfrm rot="16100057" flipH="1">
              <a:off x="8286817" y="4779757"/>
              <a:ext cx="1255745" cy="998630"/>
            </a:xfrm>
            <a:custGeom>
              <a:avLst/>
              <a:gdLst/>
              <a:ahLst/>
              <a:cxnLst/>
              <a:rect l="l" t="t" r="r" b="b"/>
              <a:pathLst>
                <a:path w="1119358" h="889146">
                  <a:moveTo>
                    <a:pt x="0" y="845980"/>
                  </a:moveTo>
                  <a:lnTo>
                    <a:pt x="247090" y="889146"/>
                  </a:lnTo>
                  <a:cubicBezTo>
                    <a:pt x="504563" y="556678"/>
                    <a:pt x="747651" y="227438"/>
                    <a:pt x="1119358" y="0"/>
                  </a:cubicBezTo>
                  <a:cubicBezTo>
                    <a:pt x="728831" y="172483"/>
                    <a:pt x="378864" y="510386"/>
                    <a:pt x="0" y="845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1" name="Freeform 10"/>
            <p:cNvSpPr/>
            <p:nvPr userDrawn="1"/>
          </p:nvSpPr>
          <p:spPr>
            <a:xfrm rot="18884289" flipH="1">
              <a:off x="8217762" y="5293351"/>
              <a:ext cx="1474825" cy="288952"/>
            </a:xfrm>
            <a:custGeom>
              <a:avLst/>
              <a:gdLst/>
              <a:ahLst/>
              <a:cxnLst/>
              <a:rect l="l" t="t" r="r" b="b"/>
              <a:pathLst>
                <a:path w="1314842" h="257992">
                  <a:moveTo>
                    <a:pt x="0" y="16791"/>
                  </a:moveTo>
                  <a:lnTo>
                    <a:pt x="160781" y="257992"/>
                  </a:lnTo>
                  <a:cubicBezTo>
                    <a:pt x="680210" y="127745"/>
                    <a:pt x="1094414" y="51049"/>
                    <a:pt x="1314842" y="81958"/>
                  </a:cubicBezTo>
                  <a:cubicBezTo>
                    <a:pt x="813305" y="-57676"/>
                    <a:pt x="521883" y="25339"/>
                    <a:pt x="0" y="167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2" name="Freeform 11"/>
            <p:cNvSpPr/>
            <p:nvPr userDrawn="1"/>
          </p:nvSpPr>
          <p:spPr>
            <a:xfrm rot="17050190" flipH="1">
              <a:off x="8416206" y="5052025"/>
              <a:ext cx="1090640" cy="870031"/>
            </a:xfrm>
            <a:custGeom>
              <a:avLst/>
              <a:gdLst/>
              <a:ahLst/>
              <a:cxnLst/>
              <a:rect l="l" t="t" r="r" b="b"/>
              <a:pathLst>
                <a:path w="971583" h="775526">
                  <a:moveTo>
                    <a:pt x="0" y="695053"/>
                  </a:moveTo>
                  <a:lnTo>
                    <a:pt x="166874" y="775526"/>
                  </a:lnTo>
                  <a:cubicBezTo>
                    <a:pt x="402692" y="483739"/>
                    <a:pt x="639466" y="203213"/>
                    <a:pt x="971583" y="0"/>
                  </a:cubicBezTo>
                  <a:cubicBezTo>
                    <a:pt x="637029" y="147762"/>
                    <a:pt x="325454" y="413261"/>
                    <a:pt x="0" y="6950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sp>
        <p:nvSpPr>
          <p:cNvPr id="13" name="Slide Number Placeholder 5"/>
          <p:cNvSpPr txBox="1">
            <a:spLocks/>
          </p:cNvSpPr>
          <p:nvPr/>
        </p:nvSpPr>
        <p:spPr>
          <a:xfrm>
            <a:off x="7010400" y="6381750"/>
            <a:ext cx="202565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9BAC240F-0F1A-4F7A-A233-12638ACA2895}" type="slidenum">
              <a:rPr lang="en-GB" smtClean="0">
                <a:solidFill>
                  <a:prstClr val="black"/>
                </a:solidFill>
              </a:rPr>
              <a:pPr algn="r" fontAlgn="base">
                <a:spcBef>
                  <a:spcPct val="0"/>
                </a:spcBef>
                <a:spcAft>
                  <a:spcPct val="0"/>
                </a:spcAft>
                <a:defRPr/>
              </a:pPr>
              <a:t>‹#›</a:t>
            </a:fld>
            <a:endParaRPr lang="en-GB" dirty="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731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3"/>
          <p:cNvGrpSpPr>
            <a:grpSpLocks/>
          </p:cNvGrpSpPr>
          <p:nvPr/>
        </p:nvGrpSpPr>
        <p:grpSpPr bwMode="auto">
          <a:xfrm>
            <a:off x="6415088" y="4651375"/>
            <a:ext cx="3314700" cy="2319338"/>
            <a:chOff x="6414938" y="4651200"/>
            <a:chExt cx="3315009" cy="2319397"/>
          </a:xfrm>
        </p:grpSpPr>
        <p:sp>
          <p:nvSpPr>
            <p:cNvPr id="5" name="Freeform 4"/>
            <p:cNvSpPr/>
            <p:nvPr userDrawn="1"/>
          </p:nvSpPr>
          <p:spPr>
            <a:xfrm rot="20905490">
              <a:off x="6414938" y="5991084"/>
              <a:ext cx="2190954" cy="914423"/>
            </a:xfrm>
            <a:custGeom>
              <a:avLst/>
              <a:gdLst/>
              <a:ahLst/>
              <a:cxnLst/>
              <a:rect l="l" t="t" r="r" b="b"/>
              <a:pathLst>
                <a:path w="2190503" h="914521">
                  <a:moveTo>
                    <a:pt x="2190467" y="0"/>
                  </a:moveTo>
                  <a:cubicBezTo>
                    <a:pt x="2196810" y="217071"/>
                    <a:pt x="1376465" y="637786"/>
                    <a:pt x="429915" y="914521"/>
                  </a:cubicBezTo>
                  <a:lnTo>
                    <a:pt x="0" y="826467"/>
                  </a:lnTo>
                  <a:cubicBezTo>
                    <a:pt x="1021823" y="665820"/>
                    <a:pt x="1809245" y="185902"/>
                    <a:pt x="21904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 name="Freeform 5"/>
            <p:cNvSpPr/>
            <p:nvPr userDrawn="1"/>
          </p:nvSpPr>
          <p:spPr>
            <a:xfrm rot="20298777">
              <a:off x="6764221" y="4903619"/>
              <a:ext cx="2965726" cy="1749470"/>
            </a:xfrm>
            <a:custGeom>
              <a:avLst/>
              <a:gdLst/>
              <a:ahLst/>
              <a:cxnLst/>
              <a:rect l="l" t="t" r="r" b="b"/>
              <a:pathLst>
                <a:path w="2965451" h="1750533">
                  <a:moveTo>
                    <a:pt x="2965451" y="0"/>
                  </a:moveTo>
                  <a:lnTo>
                    <a:pt x="2823745" y="794577"/>
                  </a:lnTo>
                  <a:cubicBezTo>
                    <a:pt x="2359657" y="856801"/>
                    <a:pt x="1869845" y="920443"/>
                    <a:pt x="1597360" y="1042431"/>
                  </a:cubicBezTo>
                  <a:cubicBezTo>
                    <a:pt x="1261785" y="1192662"/>
                    <a:pt x="863365" y="1516805"/>
                    <a:pt x="296015" y="1750533"/>
                  </a:cubicBezTo>
                  <a:lnTo>
                    <a:pt x="0" y="1632811"/>
                  </a:lnTo>
                  <a:cubicBezTo>
                    <a:pt x="577483" y="1481459"/>
                    <a:pt x="1052862" y="1181567"/>
                    <a:pt x="1589228" y="1014525"/>
                  </a:cubicBezTo>
                  <a:cubicBezTo>
                    <a:pt x="2091265" y="789392"/>
                    <a:pt x="2580817" y="310636"/>
                    <a:pt x="296545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7" name="Freeform 6"/>
            <p:cNvSpPr/>
            <p:nvPr userDrawn="1"/>
          </p:nvSpPr>
          <p:spPr>
            <a:xfrm rot="20905490">
              <a:off x="7383403" y="6065699"/>
              <a:ext cx="1178035" cy="904898"/>
            </a:xfrm>
            <a:custGeom>
              <a:avLst/>
              <a:gdLst/>
              <a:ahLst/>
              <a:cxnLst/>
              <a:rect l="l" t="t" r="r" b="b"/>
              <a:pathLst>
                <a:path w="1177167" h="904351">
                  <a:moveTo>
                    <a:pt x="1177167" y="0"/>
                  </a:moveTo>
                  <a:cubicBezTo>
                    <a:pt x="791521" y="235966"/>
                    <a:pt x="520436" y="564831"/>
                    <a:pt x="246296" y="904351"/>
                  </a:cubicBezTo>
                  <a:lnTo>
                    <a:pt x="0" y="853905"/>
                  </a:lnTo>
                  <a:cubicBezTo>
                    <a:pt x="397439" y="511280"/>
                    <a:pt x="772308" y="178812"/>
                    <a:pt x="117716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userDrawn="1"/>
          </p:nvSpPr>
          <p:spPr>
            <a:xfrm rot="19682410">
              <a:off x="7786666" y="6135551"/>
              <a:ext cx="906547" cy="708043"/>
            </a:xfrm>
            <a:custGeom>
              <a:avLst/>
              <a:gdLst/>
              <a:ahLst/>
              <a:cxnLst/>
              <a:rect l="l" t="t" r="r" b="b"/>
              <a:pathLst>
                <a:path w="907383" h="708429">
                  <a:moveTo>
                    <a:pt x="907383" y="0"/>
                  </a:moveTo>
                  <a:cubicBezTo>
                    <a:pt x="596722" y="190085"/>
                    <a:pt x="360404" y="440454"/>
                    <a:pt x="137320" y="708429"/>
                  </a:cubicBezTo>
                  <a:lnTo>
                    <a:pt x="0" y="622756"/>
                  </a:lnTo>
                  <a:cubicBezTo>
                    <a:pt x="300494" y="367397"/>
                    <a:pt x="595012" y="137963"/>
                    <a:pt x="9073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 name="Freeform 8"/>
            <p:cNvSpPr/>
            <p:nvPr userDrawn="1"/>
          </p:nvSpPr>
          <p:spPr>
            <a:xfrm rot="16100057" flipH="1">
              <a:off x="8286817" y="4779757"/>
              <a:ext cx="1255745" cy="998630"/>
            </a:xfrm>
            <a:custGeom>
              <a:avLst/>
              <a:gdLst/>
              <a:ahLst/>
              <a:cxnLst/>
              <a:rect l="l" t="t" r="r" b="b"/>
              <a:pathLst>
                <a:path w="1119358" h="889146">
                  <a:moveTo>
                    <a:pt x="0" y="845980"/>
                  </a:moveTo>
                  <a:lnTo>
                    <a:pt x="247090" y="889146"/>
                  </a:lnTo>
                  <a:cubicBezTo>
                    <a:pt x="504563" y="556678"/>
                    <a:pt x="747651" y="227438"/>
                    <a:pt x="1119358" y="0"/>
                  </a:cubicBezTo>
                  <a:cubicBezTo>
                    <a:pt x="728831" y="172483"/>
                    <a:pt x="378864" y="510386"/>
                    <a:pt x="0" y="845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 name="Freeform 9"/>
            <p:cNvSpPr/>
            <p:nvPr userDrawn="1"/>
          </p:nvSpPr>
          <p:spPr>
            <a:xfrm rot="18884289" flipH="1">
              <a:off x="8217762" y="5293351"/>
              <a:ext cx="1474825" cy="288952"/>
            </a:xfrm>
            <a:custGeom>
              <a:avLst/>
              <a:gdLst/>
              <a:ahLst/>
              <a:cxnLst/>
              <a:rect l="l" t="t" r="r" b="b"/>
              <a:pathLst>
                <a:path w="1314842" h="257992">
                  <a:moveTo>
                    <a:pt x="0" y="16791"/>
                  </a:moveTo>
                  <a:lnTo>
                    <a:pt x="160781" y="257992"/>
                  </a:lnTo>
                  <a:cubicBezTo>
                    <a:pt x="680210" y="127745"/>
                    <a:pt x="1094414" y="51049"/>
                    <a:pt x="1314842" y="81958"/>
                  </a:cubicBezTo>
                  <a:cubicBezTo>
                    <a:pt x="813305" y="-57676"/>
                    <a:pt x="521883" y="25339"/>
                    <a:pt x="0" y="167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Freeform 10"/>
            <p:cNvSpPr/>
            <p:nvPr userDrawn="1"/>
          </p:nvSpPr>
          <p:spPr>
            <a:xfrm rot="17050190" flipH="1">
              <a:off x="8416206" y="5052025"/>
              <a:ext cx="1090640" cy="870031"/>
            </a:xfrm>
            <a:custGeom>
              <a:avLst/>
              <a:gdLst/>
              <a:ahLst/>
              <a:cxnLst/>
              <a:rect l="l" t="t" r="r" b="b"/>
              <a:pathLst>
                <a:path w="971583" h="775526">
                  <a:moveTo>
                    <a:pt x="0" y="695053"/>
                  </a:moveTo>
                  <a:lnTo>
                    <a:pt x="166874" y="775526"/>
                  </a:lnTo>
                  <a:cubicBezTo>
                    <a:pt x="402692" y="483739"/>
                    <a:pt x="639466" y="203213"/>
                    <a:pt x="971583" y="0"/>
                  </a:cubicBezTo>
                  <a:cubicBezTo>
                    <a:pt x="637029" y="147762"/>
                    <a:pt x="325454" y="413261"/>
                    <a:pt x="0" y="6950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sp>
        <p:nvSpPr>
          <p:cNvPr id="12" name="Slide Number Placeholder 5"/>
          <p:cNvSpPr txBox="1">
            <a:spLocks/>
          </p:cNvSpPr>
          <p:nvPr/>
        </p:nvSpPr>
        <p:spPr>
          <a:xfrm>
            <a:off x="7010400" y="6381750"/>
            <a:ext cx="202565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65B32457-B45C-41FF-8A94-8747C0637CCD}" type="slidenum">
              <a:rPr lang="en-GB" smtClean="0">
                <a:solidFill>
                  <a:prstClr val="black"/>
                </a:solidFill>
              </a:rPr>
              <a:pPr algn="r" fontAlgn="base">
                <a:spcBef>
                  <a:spcPct val="0"/>
                </a:spcBef>
                <a:spcAft>
                  <a:spcPct val="0"/>
                </a:spcAft>
                <a:defRPr/>
              </a:pPr>
              <a:t>‹#›</a:t>
            </a:fld>
            <a:endParaRPr lang="en-GB" dirty="0">
              <a:solidFill>
                <a:prstClr val="black"/>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1"/>
            <a:ext cx="8229600" cy="38381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3354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3"/>
          <p:cNvGrpSpPr>
            <a:grpSpLocks/>
          </p:cNvGrpSpPr>
          <p:nvPr/>
        </p:nvGrpSpPr>
        <p:grpSpPr bwMode="auto">
          <a:xfrm>
            <a:off x="6415088" y="4651375"/>
            <a:ext cx="3314700" cy="2319338"/>
            <a:chOff x="6414938" y="4651200"/>
            <a:chExt cx="3315009" cy="2319397"/>
          </a:xfrm>
        </p:grpSpPr>
        <p:sp>
          <p:nvSpPr>
            <p:cNvPr id="5" name="Freeform 4"/>
            <p:cNvSpPr/>
            <p:nvPr userDrawn="1"/>
          </p:nvSpPr>
          <p:spPr>
            <a:xfrm rot="20905490">
              <a:off x="6414938" y="5991084"/>
              <a:ext cx="2190954" cy="914423"/>
            </a:xfrm>
            <a:custGeom>
              <a:avLst/>
              <a:gdLst/>
              <a:ahLst/>
              <a:cxnLst/>
              <a:rect l="l" t="t" r="r" b="b"/>
              <a:pathLst>
                <a:path w="2190503" h="914521">
                  <a:moveTo>
                    <a:pt x="2190467" y="0"/>
                  </a:moveTo>
                  <a:cubicBezTo>
                    <a:pt x="2196810" y="217071"/>
                    <a:pt x="1376465" y="637786"/>
                    <a:pt x="429915" y="914521"/>
                  </a:cubicBezTo>
                  <a:lnTo>
                    <a:pt x="0" y="826467"/>
                  </a:lnTo>
                  <a:cubicBezTo>
                    <a:pt x="1021823" y="665820"/>
                    <a:pt x="1809245" y="185902"/>
                    <a:pt x="21904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 name="Freeform 5"/>
            <p:cNvSpPr/>
            <p:nvPr userDrawn="1"/>
          </p:nvSpPr>
          <p:spPr>
            <a:xfrm rot="20298777">
              <a:off x="6764221" y="4903619"/>
              <a:ext cx="2965726" cy="1749470"/>
            </a:xfrm>
            <a:custGeom>
              <a:avLst/>
              <a:gdLst/>
              <a:ahLst/>
              <a:cxnLst/>
              <a:rect l="l" t="t" r="r" b="b"/>
              <a:pathLst>
                <a:path w="2965451" h="1750533">
                  <a:moveTo>
                    <a:pt x="2965451" y="0"/>
                  </a:moveTo>
                  <a:lnTo>
                    <a:pt x="2823745" y="794577"/>
                  </a:lnTo>
                  <a:cubicBezTo>
                    <a:pt x="2359657" y="856801"/>
                    <a:pt x="1869845" y="920443"/>
                    <a:pt x="1597360" y="1042431"/>
                  </a:cubicBezTo>
                  <a:cubicBezTo>
                    <a:pt x="1261785" y="1192662"/>
                    <a:pt x="863365" y="1516805"/>
                    <a:pt x="296015" y="1750533"/>
                  </a:cubicBezTo>
                  <a:lnTo>
                    <a:pt x="0" y="1632811"/>
                  </a:lnTo>
                  <a:cubicBezTo>
                    <a:pt x="577483" y="1481459"/>
                    <a:pt x="1052862" y="1181567"/>
                    <a:pt x="1589228" y="1014525"/>
                  </a:cubicBezTo>
                  <a:cubicBezTo>
                    <a:pt x="2091265" y="789392"/>
                    <a:pt x="2580817" y="310636"/>
                    <a:pt x="296545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7" name="Freeform 6"/>
            <p:cNvSpPr/>
            <p:nvPr userDrawn="1"/>
          </p:nvSpPr>
          <p:spPr>
            <a:xfrm rot="20905490">
              <a:off x="7383403" y="6065699"/>
              <a:ext cx="1178035" cy="904898"/>
            </a:xfrm>
            <a:custGeom>
              <a:avLst/>
              <a:gdLst/>
              <a:ahLst/>
              <a:cxnLst/>
              <a:rect l="l" t="t" r="r" b="b"/>
              <a:pathLst>
                <a:path w="1177167" h="904351">
                  <a:moveTo>
                    <a:pt x="1177167" y="0"/>
                  </a:moveTo>
                  <a:cubicBezTo>
                    <a:pt x="791521" y="235966"/>
                    <a:pt x="520436" y="564831"/>
                    <a:pt x="246296" y="904351"/>
                  </a:cubicBezTo>
                  <a:lnTo>
                    <a:pt x="0" y="853905"/>
                  </a:lnTo>
                  <a:cubicBezTo>
                    <a:pt x="397439" y="511280"/>
                    <a:pt x="772308" y="178812"/>
                    <a:pt x="117716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userDrawn="1"/>
          </p:nvSpPr>
          <p:spPr>
            <a:xfrm rot="19682410">
              <a:off x="7786666" y="6135551"/>
              <a:ext cx="906547" cy="708043"/>
            </a:xfrm>
            <a:custGeom>
              <a:avLst/>
              <a:gdLst/>
              <a:ahLst/>
              <a:cxnLst/>
              <a:rect l="l" t="t" r="r" b="b"/>
              <a:pathLst>
                <a:path w="907383" h="708429">
                  <a:moveTo>
                    <a:pt x="907383" y="0"/>
                  </a:moveTo>
                  <a:cubicBezTo>
                    <a:pt x="596722" y="190085"/>
                    <a:pt x="360404" y="440454"/>
                    <a:pt x="137320" y="708429"/>
                  </a:cubicBezTo>
                  <a:lnTo>
                    <a:pt x="0" y="622756"/>
                  </a:lnTo>
                  <a:cubicBezTo>
                    <a:pt x="300494" y="367397"/>
                    <a:pt x="595012" y="137963"/>
                    <a:pt x="9073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 name="Freeform 8"/>
            <p:cNvSpPr/>
            <p:nvPr userDrawn="1"/>
          </p:nvSpPr>
          <p:spPr>
            <a:xfrm rot="16100057" flipH="1">
              <a:off x="8286817" y="4779757"/>
              <a:ext cx="1255745" cy="998630"/>
            </a:xfrm>
            <a:custGeom>
              <a:avLst/>
              <a:gdLst/>
              <a:ahLst/>
              <a:cxnLst/>
              <a:rect l="l" t="t" r="r" b="b"/>
              <a:pathLst>
                <a:path w="1119358" h="889146">
                  <a:moveTo>
                    <a:pt x="0" y="845980"/>
                  </a:moveTo>
                  <a:lnTo>
                    <a:pt x="247090" y="889146"/>
                  </a:lnTo>
                  <a:cubicBezTo>
                    <a:pt x="504563" y="556678"/>
                    <a:pt x="747651" y="227438"/>
                    <a:pt x="1119358" y="0"/>
                  </a:cubicBezTo>
                  <a:cubicBezTo>
                    <a:pt x="728831" y="172483"/>
                    <a:pt x="378864" y="510386"/>
                    <a:pt x="0" y="845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 name="Freeform 9"/>
            <p:cNvSpPr/>
            <p:nvPr userDrawn="1"/>
          </p:nvSpPr>
          <p:spPr>
            <a:xfrm rot="18884289" flipH="1">
              <a:off x="8217762" y="5293351"/>
              <a:ext cx="1474825" cy="288952"/>
            </a:xfrm>
            <a:custGeom>
              <a:avLst/>
              <a:gdLst/>
              <a:ahLst/>
              <a:cxnLst/>
              <a:rect l="l" t="t" r="r" b="b"/>
              <a:pathLst>
                <a:path w="1314842" h="257992">
                  <a:moveTo>
                    <a:pt x="0" y="16791"/>
                  </a:moveTo>
                  <a:lnTo>
                    <a:pt x="160781" y="257992"/>
                  </a:lnTo>
                  <a:cubicBezTo>
                    <a:pt x="680210" y="127745"/>
                    <a:pt x="1094414" y="51049"/>
                    <a:pt x="1314842" y="81958"/>
                  </a:cubicBezTo>
                  <a:cubicBezTo>
                    <a:pt x="813305" y="-57676"/>
                    <a:pt x="521883" y="25339"/>
                    <a:pt x="0" y="167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Freeform 10"/>
            <p:cNvSpPr/>
            <p:nvPr userDrawn="1"/>
          </p:nvSpPr>
          <p:spPr>
            <a:xfrm rot="17050190" flipH="1">
              <a:off x="8416206" y="5052025"/>
              <a:ext cx="1090640" cy="870031"/>
            </a:xfrm>
            <a:custGeom>
              <a:avLst/>
              <a:gdLst/>
              <a:ahLst/>
              <a:cxnLst/>
              <a:rect l="l" t="t" r="r" b="b"/>
              <a:pathLst>
                <a:path w="971583" h="775526">
                  <a:moveTo>
                    <a:pt x="0" y="695053"/>
                  </a:moveTo>
                  <a:lnTo>
                    <a:pt x="166874" y="775526"/>
                  </a:lnTo>
                  <a:cubicBezTo>
                    <a:pt x="402692" y="483739"/>
                    <a:pt x="639466" y="203213"/>
                    <a:pt x="971583" y="0"/>
                  </a:cubicBezTo>
                  <a:cubicBezTo>
                    <a:pt x="637029" y="147762"/>
                    <a:pt x="325454" y="413261"/>
                    <a:pt x="0" y="6950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sp>
        <p:nvSpPr>
          <p:cNvPr id="12" name="Slide Number Placeholder 5"/>
          <p:cNvSpPr txBox="1">
            <a:spLocks/>
          </p:cNvSpPr>
          <p:nvPr/>
        </p:nvSpPr>
        <p:spPr>
          <a:xfrm>
            <a:off x="7010400" y="6381750"/>
            <a:ext cx="202565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ACCFF664-E5DB-43AF-B7C9-A122FF264723}" type="slidenum">
              <a:rPr lang="en-GB" smtClean="0">
                <a:solidFill>
                  <a:prstClr val="black"/>
                </a:solidFill>
              </a:rPr>
              <a:pPr algn="r" fontAlgn="base">
                <a:spcBef>
                  <a:spcPct val="0"/>
                </a:spcBef>
                <a:spcAft>
                  <a:spcPct val="0"/>
                </a:spcAft>
                <a:defRPr/>
              </a:pPr>
              <a:t>‹#›</a:t>
            </a:fld>
            <a:endParaRPr lang="en-GB" dirty="0">
              <a:solidFill>
                <a:prstClr val="black"/>
              </a:solidFill>
            </a:endParaRPr>
          </a:p>
        </p:txBody>
      </p:sp>
      <p:sp>
        <p:nvSpPr>
          <p:cNvPr id="2" name="Vertical Title 1"/>
          <p:cNvSpPr>
            <a:spLocks noGrp="1"/>
          </p:cNvSpPr>
          <p:nvPr>
            <p:ph type="title" orient="vert"/>
          </p:nvPr>
        </p:nvSpPr>
        <p:spPr>
          <a:xfrm>
            <a:off x="6629400" y="274638"/>
            <a:ext cx="2057400" cy="52122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212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78310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ast Slide">
    <p:spTree>
      <p:nvGrpSpPr>
        <p:cNvPr id="1" name=""/>
        <p:cNvGrpSpPr/>
        <p:nvPr/>
      </p:nvGrpSpPr>
      <p:grpSpPr>
        <a:xfrm>
          <a:off x="0" y="0"/>
          <a:ext cx="0" cy="0"/>
          <a:chOff x="0" y="0"/>
          <a:chExt cx="0" cy="0"/>
        </a:xfrm>
      </p:grpSpPr>
      <p:grpSp>
        <p:nvGrpSpPr>
          <p:cNvPr id="2" name="Group 3"/>
          <p:cNvGrpSpPr>
            <a:grpSpLocks/>
          </p:cNvGrpSpPr>
          <p:nvPr/>
        </p:nvGrpSpPr>
        <p:grpSpPr bwMode="auto">
          <a:xfrm>
            <a:off x="2708275" y="1943100"/>
            <a:ext cx="7418388" cy="4821238"/>
            <a:chOff x="2708755" y="1942873"/>
            <a:chExt cx="7418651" cy="4821268"/>
          </a:xfrm>
        </p:grpSpPr>
        <p:sp>
          <p:nvSpPr>
            <p:cNvPr id="3" name="Freeform 2"/>
            <p:cNvSpPr/>
            <p:nvPr userDrawn="1"/>
          </p:nvSpPr>
          <p:spPr>
            <a:xfrm rot="20905490">
              <a:off x="2708755" y="4665453"/>
              <a:ext cx="4613439" cy="1933587"/>
            </a:xfrm>
            <a:custGeom>
              <a:avLst/>
              <a:gdLst/>
              <a:ahLst/>
              <a:cxnLst/>
              <a:rect l="l" t="t" r="r" b="b"/>
              <a:pathLst>
                <a:path w="4612898" h="1934114">
                  <a:moveTo>
                    <a:pt x="4612898" y="0"/>
                  </a:moveTo>
                  <a:cubicBezTo>
                    <a:pt x="4471153" y="631508"/>
                    <a:pt x="3026525" y="1288311"/>
                    <a:pt x="920761" y="1934114"/>
                  </a:cubicBezTo>
                  <a:lnTo>
                    <a:pt x="0" y="1745525"/>
                  </a:lnTo>
                  <a:cubicBezTo>
                    <a:pt x="2218770" y="1311355"/>
                    <a:pt x="3806955" y="547091"/>
                    <a:pt x="461289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4" name="Freeform 3"/>
            <p:cNvSpPr/>
            <p:nvPr userDrawn="1"/>
          </p:nvSpPr>
          <p:spPr>
            <a:xfrm rot="20298777">
              <a:off x="3319965" y="1942873"/>
              <a:ext cx="6807441" cy="4051325"/>
            </a:xfrm>
            <a:custGeom>
              <a:avLst/>
              <a:gdLst/>
              <a:ahLst/>
              <a:cxnLst/>
              <a:rect l="l" t="t" r="r" b="b"/>
              <a:pathLst>
                <a:path w="6807604" h="4050863">
                  <a:moveTo>
                    <a:pt x="6807604" y="0"/>
                  </a:moveTo>
                  <a:lnTo>
                    <a:pt x="6445805" y="909760"/>
                  </a:lnTo>
                  <a:cubicBezTo>
                    <a:pt x="5504152" y="1280980"/>
                    <a:pt x="4501723" y="1967179"/>
                    <a:pt x="3620478" y="2413270"/>
                  </a:cubicBezTo>
                  <a:cubicBezTo>
                    <a:pt x="2551768" y="2954257"/>
                    <a:pt x="1889175" y="3508835"/>
                    <a:pt x="677057" y="4050863"/>
                  </a:cubicBezTo>
                  <a:lnTo>
                    <a:pt x="0" y="3781606"/>
                  </a:lnTo>
                  <a:cubicBezTo>
                    <a:pt x="1279027" y="3381413"/>
                    <a:pt x="2376245" y="2724439"/>
                    <a:pt x="3600088" y="2343294"/>
                  </a:cubicBezTo>
                  <a:cubicBezTo>
                    <a:pt x="4755266" y="1825268"/>
                    <a:pt x="5884083" y="771732"/>
                    <a:pt x="68076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Freeform 4"/>
            <p:cNvSpPr/>
            <p:nvPr userDrawn="1"/>
          </p:nvSpPr>
          <p:spPr>
            <a:xfrm rot="20905490">
              <a:off x="4969435" y="4481302"/>
              <a:ext cx="2343233" cy="2282839"/>
            </a:xfrm>
            <a:custGeom>
              <a:avLst/>
              <a:gdLst/>
              <a:ahLst/>
              <a:cxnLst/>
              <a:rect l="l" t="t" r="r" b="b"/>
              <a:pathLst>
                <a:path w="2343018" h="2282977">
                  <a:moveTo>
                    <a:pt x="2343018" y="0"/>
                  </a:moveTo>
                  <a:cubicBezTo>
                    <a:pt x="1490377" y="553923"/>
                    <a:pt x="1163474" y="1478519"/>
                    <a:pt x="588039" y="2282977"/>
                  </a:cubicBezTo>
                  <a:lnTo>
                    <a:pt x="0" y="2162536"/>
                  </a:lnTo>
                  <a:cubicBezTo>
                    <a:pt x="860888" y="1346680"/>
                    <a:pt x="1407171" y="413330"/>
                    <a:pt x="234301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6" name="Freeform 5"/>
            <p:cNvSpPr/>
            <p:nvPr userDrawn="1"/>
          </p:nvSpPr>
          <p:spPr>
            <a:xfrm rot="19682410">
              <a:off x="5485391" y="4709903"/>
              <a:ext cx="2243217" cy="1873262"/>
            </a:xfrm>
            <a:custGeom>
              <a:avLst/>
              <a:gdLst/>
              <a:ahLst/>
              <a:cxnLst/>
              <a:rect l="l" t="t" r="r" b="b"/>
              <a:pathLst>
                <a:path w="2243186" h="1873174">
                  <a:moveTo>
                    <a:pt x="2243186" y="0"/>
                  </a:moveTo>
                  <a:cubicBezTo>
                    <a:pt x="1483350" y="464923"/>
                    <a:pt x="883054" y="1213103"/>
                    <a:pt x="334813" y="1873174"/>
                  </a:cubicBezTo>
                  <a:lnTo>
                    <a:pt x="0" y="1664285"/>
                  </a:lnTo>
                  <a:cubicBezTo>
                    <a:pt x="736908" y="1035373"/>
                    <a:pt x="1477611" y="338127"/>
                    <a:pt x="2243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7" name="Freeform 6"/>
            <p:cNvSpPr/>
            <p:nvPr userDrawn="1"/>
          </p:nvSpPr>
          <p:spPr>
            <a:xfrm rot="16100057" flipH="1">
              <a:off x="7018207" y="2081749"/>
              <a:ext cx="2170127" cy="2146376"/>
            </a:xfrm>
            <a:custGeom>
              <a:avLst/>
              <a:gdLst/>
              <a:ahLst/>
              <a:cxnLst/>
              <a:rect l="l" t="t" r="r" b="b"/>
              <a:pathLst>
                <a:path w="2169303" h="2146521">
                  <a:moveTo>
                    <a:pt x="0" y="2146521"/>
                  </a:moveTo>
                  <a:lnTo>
                    <a:pt x="294387" y="2137960"/>
                  </a:lnTo>
                  <a:cubicBezTo>
                    <a:pt x="829312" y="1345591"/>
                    <a:pt x="1359124" y="495728"/>
                    <a:pt x="2169303" y="0"/>
                  </a:cubicBezTo>
                  <a:cubicBezTo>
                    <a:pt x="1361693" y="356695"/>
                    <a:pt x="711630" y="1298128"/>
                    <a:pt x="0" y="21465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userDrawn="1"/>
          </p:nvSpPr>
          <p:spPr>
            <a:xfrm rot="18884289" flipH="1">
              <a:off x="6795958" y="3167627"/>
              <a:ext cx="2754330" cy="730276"/>
            </a:xfrm>
            <a:custGeom>
              <a:avLst/>
              <a:gdLst/>
              <a:ahLst/>
              <a:cxnLst/>
              <a:rect l="l" t="t" r="r" b="b"/>
              <a:pathLst>
                <a:path w="2753198" h="729256">
                  <a:moveTo>
                    <a:pt x="0" y="367145"/>
                  </a:moveTo>
                  <a:lnTo>
                    <a:pt x="365436" y="729256"/>
                  </a:lnTo>
                  <a:cubicBezTo>
                    <a:pt x="1424220" y="398577"/>
                    <a:pt x="2258941" y="44386"/>
                    <a:pt x="2753198" y="113692"/>
                  </a:cubicBezTo>
                  <a:cubicBezTo>
                    <a:pt x="1664059" y="-189538"/>
                    <a:pt x="946190" y="190170"/>
                    <a:pt x="0" y="36714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Freeform 8"/>
            <p:cNvSpPr/>
            <p:nvPr userDrawn="1"/>
          </p:nvSpPr>
          <p:spPr>
            <a:xfrm rot="17050190" flipH="1">
              <a:off x="7342855" y="2808039"/>
              <a:ext cx="1609735" cy="1866966"/>
            </a:xfrm>
            <a:custGeom>
              <a:avLst/>
              <a:gdLst/>
              <a:ahLst/>
              <a:cxnLst/>
              <a:rect l="l" t="t" r="r" b="b"/>
              <a:pathLst>
                <a:path w="1609950" h="1866808">
                  <a:moveTo>
                    <a:pt x="0" y="1757425"/>
                  </a:moveTo>
                  <a:lnTo>
                    <a:pt x="433237" y="1866808"/>
                  </a:lnTo>
                  <a:cubicBezTo>
                    <a:pt x="756201" y="1176317"/>
                    <a:pt x="895711" y="437023"/>
                    <a:pt x="1609950" y="0"/>
                  </a:cubicBezTo>
                  <a:cubicBezTo>
                    <a:pt x="885948" y="319769"/>
                    <a:pt x="538913" y="1068496"/>
                    <a:pt x="0" y="175742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pic>
        <p:nvPicPr>
          <p:cNvPr id="10"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5013325"/>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5476875"/>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38" y="5940425"/>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4"/>
          <p:cNvSpPr txBox="1">
            <a:spLocks noChangeArrowheads="1"/>
          </p:cNvSpPr>
          <p:nvPr/>
        </p:nvSpPr>
        <p:spPr bwMode="auto">
          <a:xfrm>
            <a:off x="671513" y="5013325"/>
            <a:ext cx="324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ltLang="en-US">
                <a:solidFill>
                  <a:prstClr val="black"/>
                </a:solidFill>
              </a:rPr>
              <a:t>twitter.com/ContactPARIS21</a:t>
            </a:r>
          </a:p>
        </p:txBody>
      </p:sp>
      <p:sp>
        <p:nvSpPr>
          <p:cNvPr id="14" name="TextBox 15"/>
          <p:cNvSpPr txBox="1">
            <a:spLocks noChangeArrowheads="1"/>
          </p:cNvSpPr>
          <p:nvPr/>
        </p:nvSpPr>
        <p:spPr bwMode="auto">
          <a:xfrm>
            <a:off x="671513" y="5475288"/>
            <a:ext cx="375647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ltLang="en-US" dirty="0">
                <a:solidFill>
                  <a:prstClr val="black"/>
                </a:solidFill>
              </a:rPr>
              <a:t>facebook.com/ContactPARIS21</a:t>
            </a:r>
          </a:p>
        </p:txBody>
      </p:sp>
      <p:sp>
        <p:nvSpPr>
          <p:cNvPr id="15" name="TextBox 16"/>
          <p:cNvSpPr txBox="1">
            <a:spLocks noChangeArrowheads="1"/>
          </p:cNvSpPr>
          <p:nvPr/>
        </p:nvSpPr>
        <p:spPr bwMode="auto">
          <a:xfrm>
            <a:off x="671513" y="5940425"/>
            <a:ext cx="324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ltLang="en-US">
                <a:solidFill>
                  <a:prstClr val="black"/>
                </a:solidFill>
              </a:rPr>
              <a:t>youtube.com/PARIS21OECD</a:t>
            </a:r>
          </a:p>
        </p:txBody>
      </p:sp>
      <p:sp>
        <p:nvSpPr>
          <p:cNvPr id="16" name="TextBox 17"/>
          <p:cNvSpPr txBox="1">
            <a:spLocks noChangeArrowheads="1"/>
          </p:cNvSpPr>
          <p:nvPr/>
        </p:nvSpPr>
        <p:spPr bwMode="auto">
          <a:xfrm>
            <a:off x="107950" y="3013075"/>
            <a:ext cx="35163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GB" altLang="en-US" b="1">
                <a:solidFill>
                  <a:prstClr val="black"/>
                </a:solidFill>
              </a:rPr>
              <a:t>PARIS21 Secretariat</a:t>
            </a:r>
          </a:p>
          <a:p>
            <a:pPr eaLnBrk="1" fontAlgn="base" hangingPunct="1">
              <a:spcBef>
                <a:spcPct val="0"/>
              </a:spcBef>
              <a:spcAft>
                <a:spcPct val="0"/>
              </a:spcAft>
            </a:pPr>
            <a:r>
              <a:rPr lang="en-GB" altLang="en-US">
                <a:solidFill>
                  <a:prstClr val="black"/>
                </a:solidFill>
              </a:rPr>
              <a:t>OECD/DCD</a:t>
            </a:r>
          </a:p>
          <a:p>
            <a:pPr eaLnBrk="1" fontAlgn="base" hangingPunct="1">
              <a:spcBef>
                <a:spcPct val="0"/>
              </a:spcBef>
              <a:spcAft>
                <a:spcPct val="0"/>
              </a:spcAft>
            </a:pPr>
            <a:r>
              <a:rPr lang="en-GB" altLang="en-US">
                <a:solidFill>
                  <a:prstClr val="black"/>
                </a:solidFill>
              </a:rPr>
              <a:t>4 Quai du Point du Jour</a:t>
            </a:r>
          </a:p>
          <a:p>
            <a:pPr eaLnBrk="1" fontAlgn="base" hangingPunct="1">
              <a:spcBef>
                <a:spcPct val="0"/>
              </a:spcBef>
              <a:spcAft>
                <a:spcPct val="0"/>
              </a:spcAft>
            </a:pPr>
            <a:r>
              <a:rPr lang="en-GB" altLang="en-US">
                <a:solidFill>
                  <a:prstClr val="black"/>
                </a:solidFill>
              </a:rPr>
              <a:t>92100 Boulogne-Billancourt, France</a:t>
            </a:r>
          </a:p>
          <a:p>
            <a:pPr eaLnBrk="1" fontAlgn="base" hangingPunct="1">
              <a:spcBef>
                <a:spcPct val="0"/>
              </a:spcBef>
              <a:spcAft>
                <a:spcPct val="0"/>
              </a:spcAft>
            </a:pPr>
            <a:r>
              <a:rPr lang="en-GB" altLang="en-US">
                <a:solidFill>
                  <a:prstClr val="black"/>
                </a:solidFill>
                <a:hlinkClick r:id="rId5"/>
              </a:rPr>
              <a:t>contact@paris21.org</a:t>
            </a:r>
            <a:endParaRPr lang="en-GB" altLang="en-US">
              <a:solidFill>
                <a:prstClr val="black"/>
              </a:solidFill>
            </a:endParaRPr>
          </a:p>
          <a:p>
            <a:pPr eaLnBrk="1" fontAlgn="base" hangingPunct="1">
              <a:spcBef>
                <a:spcPct val="0"/>
              </a:spcBef>
              <a:spcAft>
                <a:spcPct val="0"/>
              </a:spcAft>
            </a:pPr>
            <a:r>
              <a:rPr lang="en-GB" altLang="en-US">
                <a:solidFill>
                  <a:prstClr val="black"/>
                </a:solidFill>
                <a:hlinkClick r:id="rId6"/>
              </a:rPr>
              <a:t>www.paris21.org</a:t>
            </a:r>
            <a:endParaRPr lang="en-GB" altLang="en-US">
              <a:solidFill>
                <a:prstClr val="black"/>
              </a:solidFill>
            </a:endParaRPr>
          </a:p>
        </p:txBody>
      </p:sp>
    </p:spTree>
    <p:extLst>
      <p:ext uri="{BB962C8B-B14F-4D97-AF65-F5344CB8AC3E}">
        <p14:creationId xmlns:p14="http://schemas.microsoft.com/office/powerpoint/2010/main" val="20968241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1 - Blue">
    <p:spTree>
      <p:nvGrpSpPr>
        <p:cNvPr id="1" name=""/>
        <p:cNvGrpSpPr/>
        <p:nvPr/>
      </p:nvGrpSpPr>
      <p:grpSpPr>
        <a:xfrm>
          <a:off x="0" y="0"/>
          <a:ext cx="0" cy="0"/>
          <a:chOff x="0" y="0"/>
          <a:chExt cx="0" cy="0"/>
        </a:xfrm>
      </p:grpSpPr>
      <p:sp>
        <p:nvSpPr>
          <p:cNvPr id="4" name="Rectangle 3"/>
          <p:cNvSpPr/>
          <p:nvPr/>
        </p:nvSpPr>
        <p:spPr>
          <a:xfrm>
            <a:off x="0" y="0"/>
            <a:ext cx="9144000" cy="68770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Freeform 4"/>
          <p:cNvSpPr/>
          <p:nvPr/>
        </p:nvSpPr>
        <p:spPr>
          <a:xfrm>
            <a:off x="-33338" y="4579938"/>
            <a:ext cx="8329613" cy="1476375"/>
          </a:xfrm>
          <a:custGeom>
            <a:avLst/>
            <a:gdLst/>
            <a:ahLst/>
            <a:cxnLst/>
            <a:rect l="l" t="t" r="r" b="b"/>
            <a:pathLst>
              <a:path w="8329436" h="1475155">
                <a:moveTo>
                  <a:pt x="369156" y="807"/>
                </a:moveTo>
                <a:cubicBezTo>
                  <a:pt x="434587" y="2177"/>
                  <a:pt x="500259" y="5264"/>
                  <a:pt x="565662" y="10178"/>
                </a:cubicBezTo>
                <a:cubicBezTo>
                  <a:pt x="1612114" y="88808"/>
                  <a:pt x="4284833" y="1131853"/>
                  <a:pt x="5578790" y="1199879"/>
                </a:cubicBezTo>
                <a:cubicBezTo>
                  <a:pt x="6872747" y="1267905"/>
                  <a:pt x="7895849" y="629756"/>
                  <a:pt x="8329404" y="418334"/>
                </a:cubicBezTo>
                <a:cubicBezTo>
                  <a:pt x="8337740" y="703622"/>
                  <a:pt x="6743750" y="1383625"/>
                  <a:pt x="5550201" y="1466194"/>
                </a:cubicBezTo>
                <a:cubicBezTo>
                  <a:pt x="4356652" y="1548763"/>
                  <a:pt x="2209800" y="1036764"/>
                  <a:pt x="1168112" y="913748"/>
                </a:cubicBezTo>
                <a:cubicBezTo>
                  <a:pt x="692613" y="857596"/>
                  <a:pt x="302258" y="886211"/>
                  <a:pt x="0" y="900771"/>
                </a:cubicBezTo>
                <a:lnTo>
                  <a:pt x="0" y="13213"/>
                </a:lnTo>
                <a:cubicBezTo>
                  <a:pt x="119681" y="1855"/>
                  <a:pt x="243980" y="-1813"/>
                  <a:pt x="369156" y="80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 name="Freeform 5"/>
          <p:cNvSpPr/>
          <p:nvPr/>
        </p:nvSpPr>
        <p:spPr>
          <a:xfrm rot="20993287">
            <a:off x="-119063" y="4799013"/>
            <a:ext cx="9477376" cy="1797050"/>
          </a:xfrm>
          <a:custGeom>
            <a:avLst/>
            <a:gdLst/>
            <a:ahLst/>
            <a:cxnLst/>
            <a:rect l="l" t="t" r="r" b="b"/>
            <a:pathLst>
              <a:path w="9476932" h="1796983">
                <a:moveTo>
                  <a:pt x="9476932" y="95430"/>
                </a:moveTo>
                <a:lnTo>
                  <a:pt x="9366244" y="716082"/>
                </a:lnTo>
                <a:cubicBezTo>
                  <a:pt x="8986249" y="766986"/>
                  <a:pt x="8602795" y="822905"/>
                  <a:pt x="8380964" y="922215"/>
                </a:cubicBezTo>
                <a:cubicBezTo>
                  <a:pt x="7882057" y="1145567"/>
                  <a:pt x="7227274" y="1800275"/>
                  <a:pt x="5979465" y="1796971"/>
                </a:cubicBezTo>
                <a:cubicBezTo>
                  <a:pt x="4731657" y="1793667"/>
                  <a:pt x="2807102" y="797854"/>
                  <a:pt x="894115" y="902389"/>
                </a:cubicBezTo>
                <a:cubicBezTo>
                  <a:pt x="523154" y="922660"/>
                  <a:pt x="231136" y="944433"/>
                  <a:pt x="0" y="964003"/>
                </a:cubicBezTo>
                <a:lnTo>
                  <a:pt x="167518" y="24690"/>
                </a:lnTo>
                <a:cubicBezTo>
                  <a:pt x="733051" y="-41096"/>
                  <a:pt x="1506914" y="21770"/>
                  <a:pt x="2428158" y="247223"/>
                </a:cubicBezTo>
                <a:cubicBezTo>
                  <a:pt x="3433907" y="493357"/>
                  <a:pt x="5060227" y="1410141"/>
                  <a:pt x="6051153" y="1518495"/>
                </a:cubicBezTo>
                <a:cubicBezTo>
                  <a:pt x="7042080" y="1626849"/>
                  <a:pt x="7644682" y="1124391"/>
                  <a:pt x="8373718" y="897346"/>
                </a:cubicBezTo>
                <a:cubicBezTo>
                  <a:pt x="8769066" y="720056"/>
                  <a:pt x="9155726" y="366277"/>
                  <a:pt x="9476932" y="9543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7" name="Freeform 6"/>
          <p:cNvSpPr/>
          <p:nvPr/>
        </p:nvSpPr>
        <p:spPr>
          <a:xfrm>
            <a:off x="5568950" y="5146675"/>
            <a:ext cx="2667000" cy="1730375"/>
          </a:xfrm>
          <a:custGeom>
            <a:avLst/>
            <a:gdLst/>
            <a:ahLst/>
            <a:cxnLst/>
            <a:rect l="l" t="t" r="r" b="b"/>
            <a:pathLst>
              <a:path w="2667621" h="1729576">
                <a:moveTo>
                  <a:pt x="2667621" y="0"/>
                </a:moveTo>
                <a:cubicBezTo>
                  <a:pt x="1951377" y="438251"/>
                  <a:pt x="1678566" y="1236079"/>
                  <a:pt x="900141" y="1729576"/>
                </a:cubicBezTo>
                <a:lnTo>
                  <a:pt x="0" y="1729576"/>
                </a:lnTo>
                <a:cubicBezTo>
                  <a:pt x="1134118" y="1481623"/>
                  <a:pt x="1828607" y="370565"/>
                  <a:pt x="266762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p:nvSpPr>
        <p:spPr>
          <a:xfrm rot="20376920">
            <a:off x="6864350" y="5380038"/>
            <a:ext cx="1644650" cy="1365250"/>
          </a:xfrm>
          <a:custGeom>
            <a:avLst/>
            <a:gdLst/>
            <a:ahLst/>
            <a:cxnLst/>
            <a:rect l="l" t="t" r="r" b="b"/>
            <a:pathLst>
              <a:path w="1644489" h="1365087">
                <a:moveTo>
                  <a:pt x="1644489" y="0"/>
                </a:moveTo>
                <a:cubicBezTo>
                  <a:pt x="1086410" y="341474"/>
                  <a:pt x="797545" y="901253"/>
                  <a:pt x="328666" y="1365087"/>
                </a:cubicBezTo>
                <a:lnTo>
                  <a:pt x="0" y="1242957"/>
                </a:lnTo>
                <a:cubicBezTo>
                  <a:pt x="597839" y="814141"/>
                  <a:pt x="1089552" y="245098"/>
                  <a:pt x="164448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 name="Freeform 8"/>
          <p:cNvSpPr/>
          <p:nvPr/>
        </p:nvSpPr>
        <p:spPr>
          <a:xfrm rot="16794567" flipH="1">
            <a:off x="8190707" y="4279106"/>
            <a:ext cx="1020762" cy="796925"/>
          </a:xfrm>
          <a:custGeom>
            <a:avLst/>
            <a:gdLst/>
            <a:ahLst/>
            <a:cxnLst/>
            <a:rect l="l" t="t" r="r" b="b"/>
            <a:pathLst>
              <a:path w="1020957" h="796786">
                <a:moveTo>
                  <a:pt x="0" y="758237"/>
                </a:moveTo>
                <a:lnTo>
                  <a:pt x="220663" y="796786"/>
                </a:lnTo>
                <a:cubicBezTo>
                  <a:pt x="452511" y="496290"/>
                  <a:pt x="683835" y="206275"/>
                  <a:pt x="1020957" y="0"/>
                </a:cubicBezTo>
                <a:cubicBezTo>
                  <a:pt x="664467" y="157450"/>
                  <a:pt x="341775" y="452741"/>
                  <a:pt x="0" y="7582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 name="Freeform 9"/>
          <p:cNvSpPr/>
          <p:nvPr/>
        </p:nvSpPr>
        <p:spPr>
          <a:xfrm rot="19578799" flipH="1">
            <a:off x="8108950" y="4691063"/>
            <a:ext cx="1190625" cy="231775"/>
          </a:xfrm>
          <a:custGeom>
            <a:avLst/>
            <a:gdLst/>
            <a:ahLst/>
            <a:cxnLst/>
            <a:rect l="l" t="t" r="r" b="b"/>
            <a:pathLst>
              <a:path w="1190824" h="232046">
                <a:moveTo>
                  <a:pt x="0" y="16574"/>
                </a:moveTo>
                <a:lnTo>
                  <a:pt x="143629" y="232046"/>
                </a:lnTo>
                <a:cubicBezTo>
                  <a:pt x="612851" y="117699"/>
                  <a:pt x="985722" y="53297"/>
                  <a:pt x="1190824" y="82057"/>
                </a:cubicBezTo>
                <a:cubicBezTo>
                  <a:pt x="730428" y="-46123"/>
                  <a:pt x="447091" y="13316"/>
                  <a:pt x="0" y="165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Freeform 10"/>
          <p:cNvSpPr/>
          <p:nvPr/>
        </p:nvSpPr>
        <p:spPr>
          <a:xfrm rot="17744700" flipH="1">
            <a:off x="8260556" y="4499769"/>
            <a:ext cx="885825" cy="693738"/>
          </a:xfrm>
          <a:custGeom>
            <a:avLst/>
            <a:gdLst/>
            <a:ahLst/>
            <a:cxnLst/>
            <a:rect l="l" t="t" r="r" b="b"/>
            <a:pathLst>
              <a:path w="885696" h="693503">
                <a:moveTo>
                  <a:pt x="0" y="621712"/>
                </a:moveTo>
                <a:lnTo>
                  <a:pt x="148872" y="693503"/>
                </a:lnTo>
                <a:cubicBezTo>
                  <a:pt x="362548" y="431253"/>
                  <a:pt x="585059" y="183951"/>
                  <a:pt x="885696" y="0"/>
                </a:cubicBezTo>
                <a:cubicBezTo>
                  <a:pt x="580532" y="134781"/>
                  <a:pt x="294487" y="367522"/>
                  <a:pt x="0" y="62171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nvGrpSpPr>
          <p:cNvPr id="12" name="Group 11"/>
          <p:cNvGrpSpPr>
            <a:grpSpLocks/>
          </p:cNvGrpSpPr>
          <p:nvPr/>
        </p:nvGrpSpPr>
        <p:grpSpPr bwMode="auto">
          <a:xfrm>
            <a:off x="323850" y="5399088"/>
            <a:ext cx="4464050" cy="1266825"/>
            <a:chOff x="323528" y="5133389"/>
            <a:chExt cx="4464496" cy="1267103"/>
          </a:xfrm>
        </p:grpSpPr>
        <p:sp>
          <p:nvSpPr>
            <p:cNvPr id="13" name="TextBox 12"/>
            <p:cNvSpPr txBox="1"/>
            <p:nvPr userDrawn="1"/>
          </p:nvSpPr>
          <p:spPr>
            <a:xfrm>
              <a:off x="323528" y="5133389"/>
              <a:ext cx="4464496" cy="923330"/>
            </a:xfrm>
            <a:prstGeom prst="rect">
              <a:avLst/>
            </a:prstGeom>
            <a:noFill/>
          </p:spPr>
          <p:txBody>
            <a:bodyPr>
              <a:spAutoFit/>
            </a:bodyPr>
            <a:lstStyle/>
            <a:p>
              <a:pPr fontAlgn="base">
                <a:spcBef>
                  <a:spcPct val="0"/>
                </a:spcBef>
                <a:spcAft>
                  <a:spcPct val="0"/>
                </a:spcAft>
                <a:defRPr/>
              </a:pPr>
              <a:r>
                <a:rPr lang="en-GB" sz="5400" b="1" spc="-3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P</a:t>
              </a:r>
              <a:r>
                <a:rPr lang="en-GB" sz="5400" b="1" spc="-15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A</a:t>
              </a:r>
              <a:r>
                <a:rPr lang="en-GB" sz="5400" b="1"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RI</a:t>
              </a:r>
              <a:r>
                <a:rPr lang="en-GB" sz="5400" b="1" spc="6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S</a:t>
              </a:r>
              <a:r>
                <a:rPr lang="en-GB" sz="5400" b="1" spc="-3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2</a:t>
              </a:r>
              <a:r>
                <a:rPr lang="en-GB" sz="5400" b="1"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1</a:t>
              </a:r>
            </a:p>
          </p:txBody>
        </p:sp>
        <p:sp>
          <p:nvSpPr>
            <p:cNvPr id="14" name="TextBox 13"/>
            <p:cNvSpPr txBox="1"/>
            <p:nvPr userDrawn="1"/>
          </p:nvSpPr>
          <p:spPr>
            <a:xfrm>
              <a:off x="323528" y="5877272"/>
              <a:ext cx="2664296" cy="523220"/>
            </a:xfrm>
            <a:prstGeom prst="rect">
              <a:avLst/>
            </a:prstGeom>
            <a:noFill/>
          </p:spPr>
          <p:txBody>
            <a:bodyPr>
              <a:spAutoFit/>
            </a:bodyPr>
            <a:lstStyle/>
            <a:p>
              <a:pPr algn="ctr" fontAlgn="base">
                <a:spcBef>
                  <a:spcPct val="0"/>
                </a:spcBef>
                <a:spcAft>
                  <a:spcPct val="0"/>
                </a:spcAft>
                <a:defRPr/>
              </a:pPr>
              <a:r>
                <a:rPr lang="en-GB" sz="1400" b="1" dirty="0">
                  <a:ln w="1270">
                    <a:solidFill>
                      <a:srgbClr val="F8CF58">
                        <a:alpha val="29000"/>
                      </a:srgbClr>
                    </a:solidFill>
                  </a:ln>
                  <a:solidFill>
                    <a:srgbClr val="B7D28B"/>
                  </a:solidFill>
                </a:rPr>
                <a:t>Partnership in Statistics for Development in the 21</a:t>
              </a:r>
              <a:r>
                <a:rPr lang="en-GB" sz="1400" b="1" baseline="30000" dirty="0">
                  <a:ln w="1270">
                    <a:solidFill>
                      <a:srgbClr val="F8CF58">
                        <a:alpha val="29000"/>
                      </a:srgbClr>
                    </a:solidFill>
                  </a:ln>
                  <a:solidFill>
                    <a:srgbClr val="B7D28B"/>
                  </a:solidFill>
                </a:rPr>
                <a:t>st</a:t>
              </a:r>
              <a:r>
                <a:rPr lang="en-GB" sz="1400" b="1" dirty="0">
                  <a:ln w="1270">
                    <a:solidFill>
                      <a:srgbClr val="F8CF58">
                        <a:alpha val="29000"/>
                      </a:srgbClr>
                    </a:solidFill>
                  </a:ln>
                  <a:solidFill>
                    <a:srgbClr val="B7D28B"/>
                  </a:solidFill>
                </a:rPr>
                <a:t> Century</a:t>
              </a:r>
            </a:p>
          </p:txBody>
        </p:sp>
      </p:grpSp>
      <p:sp>
        <p:nvSpPr>
          <p:cNvPr id="2" name="Title 1"/>
          <p:cNvSpPr>
            <a:spLocks noGrp="1"/>
          </p:cNvSpPr>
          <p:nvPr>
            <p:ph type="ctrTitle"/>
          </p:nvPr>
        </p:nvSpPr>
        <p:spPr>
          <a:xfrm>
            <a:off x="755780" y="980728"/>
            <a:ext cx="7772400" cy="1470025"/>
          </a:xfrm>
        </p:spPr>
        <p:txBody>
          <a:bodyPr/>
          <a:lstStyle>
            <a:lvl1pPr>
              <a:defRPr>
                <a:ln w="3175">
                  <a:solidFill>
                    <a:schemeClr val="accent1">
                      <a:alpha val="30000"/>
                    </a:schemeClr>
                  </a:solidFill>
                </a:ln>
                <a:solidFill>
                  <a:schemeClr val="accent4"/>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441580" y="2736503"/>
            <a:ext cx="64008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5570327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4" name="Freeform 3"/>
          <p:cNvSpPr/>
          <p:nvPr/>
        </p:nvSpPr>
        <p:spPr>
          <a:xfrm>
            <a:off x="0" y="3295375"/>
            <a:ext cx="7088788" cy="1725189"/>
          </a:xfrm>
          <a:custGeom>
            <a:avLst/>
            <a:gdLst/>
            <a:ahLst/>
            <a:cxnLst/>
            <a:rect l="l" t="t" r="r" b="b"/>
            <a:pathLst>
              <a:path w="7088788" h="1725189">
                <a:moveTo>
                  <a:pt x="0" y="0"/>
                </a:moveTo>
                <a:cubicBezTo>
                  <a:pt x="764530" y="201841"/>
                  <a:pt x="1908543" y="670858"/>
                  <a:pt x="2594920" y="819425"/>
                </a:cubicBezTo>
                <a:cubicBezTo>
                  <a:pt x="3546390" y="1025371"/>
                  <a:pt x="4322807" y="1173652"/>
                  <a:pt x="5041558" y="1153057"/>
                </a:cubicBezTo>
                <a:cubicBezTo>
                  <a:pt x="5760309" y="1132462"/>
                  <a:pt x="6600568" y="747343"/>
                  <a:pt x="6907428" y="695857"/>
                </a:cubicBezTo>
                <a:cubicBezTo>
                  <a:pt x="7214288" y="644371"/>
                  <a:pt x="7080423" y="720571"/>
                  <a:pt x="6882715" y="844139"/>
                </a:cubicBezTo>
                <a:cubicBezTo>
                  <a:pt x="6685007" y="967707"/>
                  <a:pt x="6254579" y="1291041"/>
                  <a:pt x="5721179" y="1437263"/>
                </a:cubicBezTo>
                <a:cubicBezTo>
                  <a:pt x="5187779" y="1583485"/>
                  <a:pt x="4469029" y="1694695"/>
                  <a:pt x="3682315" y="1721468"/>
                </a:cubicBezTo>
                <a:cubicBezTo>
                  <a:pt x="2895602" y="1748241"/>
                  <a:pt x="1661984" y="1622614"/>
                  <a:pt x="1000898" y="1597901"/>
                </a:cubicBezTo>
                <a:cubicBezTo>
                  <a:pt x="545977" y="1580895"/>
                  <a:pt x="236365" y="1708224"/>
                  <a:pt x="0" y="1695251"/>
                </a:cubicBezTo>
                <a:close/>
              </a:path>
            </a:pathLst>
          </a:custGeom>
          <a:blipFill dpi="0" rotWithShape="1">
            <a:blip r:embed="rId2" cstate="print">
              <a:extLst>
                <a:ext uri="{28A0092B-C50C-407E-A947-70E740481C1C}">
                  <a14:useLocalDpi xmlns:a14="http://schemas.microsoft.com/office/drawing/2010/main" val="0"/>
                </a:ext>
              </a:extLst>
            </a:blip>
            <a:srcRect/>
            <a:stretch>
              <a:fillRect t="-104222" b="-104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Freeform 4"/>
          <p:cNvSpPr/>
          <p:nvPr/>
        </p:nvSpPr>
        <p:spPr>
          <a:xfrm>
            <a:off x="5574284" y="2861310"/>
            <a:ext cx="3567318" cy="4160716"/>
          </a:xfrm>
          <a:custGeom>
            <a:avLst/>
            <a:gdLst/>
            <a:ahLst/>
            <a:cxnLst/>
            <a:rect l="l" t="t" r="r" b="b"/>
            <a:pathLst>
              <a:path w="3567318" h="4160716">
                <a:moveTo>
                  <a:pt x="3567318" y="0"/>
                </a:moveTo>
                <a:lnTo>
                  <a:pt x="3567318" y="4160716"/>
                </a:lnTo>
                <a:lnTo>
                  <a:pt x="0" y="4160716"/>
                </a:lnTo>
                <a:cubicBezTo>
                  <a:pt x="319535" y="3816916"/>
                  <a:pt x="1046533" y="3390611"/>
                  <a:pt x="1307461" y="3009683"/>
                </a:cubicBezTo>
                <a:cubicBezTo>
                  <a:pt x="1692580" y="2447450"/>
                  <a:pt x="1978845" y="1638082"/>
                  <a:pt x="2221861" y="1205596"/>
                </a:cubicBezTo>
                <a:cubicBezTo>
                  <a:pt x="2464877" y="773109"/>
                  <a:pt x="2483412" y="635126"/>
                  <a:pt x="2765558" y="414764"/>
                </a:cubicBezTo>
                <a:cubicBezTo>
                  <a:pt x="2959280" y="263464"/>
                  <a:pt x="3283099" y="108279"/>
                  <a:pt x="3567318" y="0"/>
                </a:cubicBezTo>
                <a:close/>
              </a:path>
            </a:pathLst>
          </a:custGeom>
          <a:blipFill dpi="0" rotWithShape="1">
            <a:blip r:embed="rId3" cstate="print">
              <a:extLst>
                <a:ext uri="{28A0092B-C50C-407E-A947-70E740481C1C}">
                  <a14:useLocalDpi xmlns:a14="http://schemas.microsoft.com/office/drawing/2010/main" val="0"/>
                </a:ext>
              </a:extLst>
            </a:blip>
            <a:srcRect/>
            <a:stretch>
              <a:fillRect l="-12658" r="-13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 name="Freeform 5"/>
          <p:cNvSpPr/>
          <p:nvPr/>
        </p:nvSpPr>
        <p:spPr>
          <a:xfrm>
            <a:off x="2439407" y="3368878"/>
            <a:ext cx="5866345" cy="3660522"/>
          </a:xfrm>
          <a:custGeom>
            <a:avLst/>
            <a:gdLst/>
            <a:ahLst/>
            <a:cxnLst/>
            <a:rect l="l" t="t" r="r" b="b"/>
            <a:pathLst>
              <a:path w="5866345" h="3660522">
                <a:moveTo>
                  <a:pt x="5866345" y="0"/>
                </a:moveTo>
                <a:cubicBezTo>
                  <a:pt x="5679431" y="235288"/>
                  <a:pt x="5606418" y="409528"/>
                  <a:pt x="5327485" y="883634"/>
                </a:cubicBezTo>
                <a:cubicBezTo>
                  <a:pt x="5048552" y="1357740"/>
                  <a:pt x="4607716" y="2302973"/>
                  <a:pt x="4192747" y="2844636"/>
                </a:cubicBezTo>
                <a:cubicBezTo>
                  <a:pt x="3971074" y="3133988"/>
                  <a:pt x="3806514" y="3423864"/>
                  <a:pt x="3588890" y="3660522"/>
                </a:cubicBezTo>
                <a:lnTo>
                  <a:pt x="0" y="3660522"/>
                </a:lnTo>
                <a:cubicBezTo>
                  <a:pt x="319281" y="3380716"/>
                  <a:pt x="896072" y="3042405"/>
                  <a:pt x="1251244" y="2855653"/>
                </a:cubicBezTo>
                <a:cubicBezTo>
                  <a:pt x="1820449" y="2556361"/>
                  <a:pt x="2532551" y="2682133"/>
                  <a:pt x="3223263" y="2260742"/>
                </a:cubicBezTo>
                <a:cubicBezTo>
                  <a:pt x="3913975" y="1839351"/>
                  <a:pt x="4955001" y="704097"/>
                  <a:pt x="5395515" y="327307"/>
                </a:cubicBezTo>
                <a:cubicBezTo>
                  <a:pt x="5836029" y="-49483"/>
                  <a:pt x="5509677" y="169239"/>
                  <a:pt x="5866345" y="0"/>
                </a:cubicBezTo>
                <a:close/>
              </a:path>
            </a:pathLst>
          </a:custGeom>
          <a:blipFill dpi="0" rotWithShape="1">
            <a:blip r:embed="rId4" cstate="print">
              <a:extLst>
                <a:ext uri="{28A0092B-C50C-407E-A947-70E740481C1C}">
                  <a14:useLocalDpi xmlns:a14="http://schemas.microsoft.com/office/drawing/2010/main" val="0"/>
                </a:ext>
              </a:extLst>
            </a:blip>
            <a:srcRect/>
            <a:stretch>
              <a:fillRect t="-10097" b="-100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7" name="Freeform 6"/>
          <p:cNvSpPr/>
          <p:nvPr/>
        </p:nvSpPr>
        <p:spPr>
          <a:xfrm>
            <a:off x="0" y="3671650"/>
            <a:ext cx="7733947" cy="3357751"/>
          </a:xfrm>
          <a:custGeom>
            <a:avLst/>
            <a:gdLst/>
            <a:ahLst/>
            <a:cxnLst/>
            <a:rect l="l" t="t" r="r" b="b"/>
            <a:pathLst>
              <a:path w="7733947" h="3357751">
                <a:moveTo>
                  <a:pt x="7715322" y="277"/>
                </a:moveTo>
                <a:cubicBezTo>
                  <a:pt x="7726525" y="1595"/>
                  <a:pt x="7732808" y="7641"/>
                  <a:pt x="7733841" y="19002"/>
                </a:cubicBezTo>
                <a:cubicBezTo>
                  <a:pt x="7750366" y="200780"/>
                  <a:pt x="5835268" y="1811079"/>
                  <a:pt x="5100810" y="2244409"/>
                </a:cubicBezTo>
                <a:cubicBezTo>
                  <a:pt x="4366352" y="2677739"/>
                  <a:pt x="3865085" y="2319691"/>
                  <a:pt x="3327094" y="2618982"/>
                </a:cubicBezTo>
                <a:cubicBezTo>
                  <a:pt x="3069474" y="2762300"/>
                  <a:pt x="2873746" y="3066453"/>
                  <a:pt x="2668398" y="3357751"/>
                </a:cubicBezTo>
                <a:lnTo>
                  <a:pt x="0" y="3357751"/>
                </a:lnTo>
                <a:lnTo>
                  <a:pt x="0" y="763760"/>
                </a:lnTo>
                <a:cubicBezTo>
                  <a:pt x="1218072" y="652547"/>
                  <a:pt x="3801033" y="1275754"/>
                  <a:pt x="5001658" y="1153739"/>
                </a:cubicBezTo>
                <a:cubicBezTo>
                  <a:pt x="6272041" y="1024635"/>
                  <a:pt x="7547264" y="-19492"/>
                  <a:pt x="7715322" y="277"/>
                </a:cubicBezTo>
                <a:close/>
              </a:path>
            </a:pathLst>
          </a:custGeom>
          <a:blipFill dpi="0" rotWithShape="1">
            <a:blip r:embed="rId5" cstate="print">
              <a:extLst>
                <a:ext uri="{28A0092B-C50C-407E-A947-70E740481C1C}">
                  <a14:useLocalDpi xmlns:a14="http://schemas.microsoft.com/office/drawing/2010/main" val="0"/>
                </a:ext>
              </a:extLst>
            </a:blip>
            <a:srcRect/>
            <a:stretch>
              <a:fillRect b="-563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p:nvSpPr>
        <p:spPr>
          <a:xfrm>
            <a:off x="0" y="3065463"/>
            <a:ext cx="8434388" cy="1563687"/>
          </a:xfrm>
          <a:custGeom>
            <a:avLst/>
            <a:gdLst/>
            <a:ahLst/>
            <a:cxnLst/>
            <a:rect l="l" t="t" r="r" b="b"/>
            <a:pathLst>
              <a:path w="8434357" h="1564759">
                <a:moveTo>
                  <a:pt x="0" y="0"/>
                </a:moveTo>
                <a:cubicBezTo>
                  <a:pt x="1607545" y="453828"/>
                  <a:pt x="3571672" y="1088195"/>
                  <a:pt x="4724446" y="1148799"/>
                </a:cubicBezTo>
                <a:cubicBezTo>
                  <a:pt x="6469660" y="1240549"/>
                  <a:pt x="7849560" y="379850"/>
                  <a:pt x="8434314" y="94697"/>
                </a:cubicBezTo>
                <a:cubicBezTo>
                  <a:pt x="8445557" y="479477"/>
                  <a:pt x="6283319" y="1462529"/>
                  <a:pt x="4871238" y="1557417"/>
                </a:cubicBezTo>
                <a:cubicBezTo>
                  <a:pt x="3472968" y="1651378"/>
                  <a:pt x="1300271" y="815183"/>
                  <a:pt x="0" y="66904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Freeform 8"/>
          <p:cNvSpPr/>
          <p:nvPr/>
        </p:nvSpPr>
        <p:spPr>
          <a:xfrm rot="20993287">
            <a:off x="-171450" y="3259138"/>
            <a:ext cx="9555163" cy="1878012"/>
          </a:xfrm>
          <a:custGeom>
            <a:avLst/>
            <a:gdLst/>
            <a:ahLst/>
            <a:cxnLst/>
            <a:rect l="l" t="t" r="r" b="b"/>
            <a:pathLst>
              <a:path w="9554877" h="1877463">
                <a:moveTo>
                  <a:pt x="9554877" y="0"/>
                </a:moveTo>
                <a:lnTo>
                  <a:pt x="9472054" y="464415"/>
                </a:lnTo>
                <a:cubicBezTo>
                  <a:pt x="9123642" y="518667"/>
                  <a:pt x="8805614" y="583904"/>
                  <a:pt x="8595302" y="678057"/>
                </a:cubicBezTo>
                <a:cubicBezTo>
                  <a:pt x="7922405" y="979301"/>
                  <a:pt x="6518148" y="1738187"/>
                  <a:pt x="5356302" y="1857877"/>
                </a:cubicBezTo>
                <a:cubicBezTo>
                  <a:pt x="4194455" y="1977567"/>
                  <a:pt x="3064022" y="1514397"/>
                  <a:pt x="1624222" y="1396200"/>
                </a:cubicBezTo>
                <a:cubicBezTo>
                  <a:pt x="953664" y="1341152"/>
                  <a:pt x="414342" y="1419059"/>
                  <a:pt x="0" y="1494890"/>
                </a:cubicBezTo>
                <a:lnTo>
                  <a:pt x="210392" y="315173"/>
                </a:lnTo>
                <a:cubicBezTo>
                  <a:pt x="237680" y="315275"/>
                  <a:pt x="264826" y="318113"/>
                  <a:pt x="292064" y="321204"/>
                </a:cubicBezTo>
                <a:cubicBezTo>
                  <a:pt x="1536833" y="462463"/>
                  <a:pt x="3356227" y="1376283"/>
                  <a:pt x="4692733" y="1522424"/>
                </a:cubicBezTo>
                <a:cubicBezTo>
                  <a:pt x="6029236" y="1668566"/>
                  <a:pt x="7602248" y="950740"/>
                  <a:pt x="8585529" y="644515"/>
                </a:cubicBezTo>
                <a:cubicBezTo>
                  <a:pt x="8919695" y="494662"/>
                  <a:pt x="9249259" y="251320"/>
                  <a:pt x="95548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Freeform 9"/>
          <p:cNvSpPr/>
          <p:nvPr/>
        </p:nvSpPr>
        <p:spPr>
          <a:xfrm>
            <a:off x="1779588" y="3359150"/>
            <a:ext cx="6573837" cy="3670300"/>
          </a:xfrm>
          <a:custGeom>
            <a:avLst/>
            <a:gdLst/>
            <a:ahLst/>
            <a:cxnLst/>
            <a:rect l="l" t="t" r="r" b="b"/>
            <a:pathLst>
              <a:path w="6574097" h="3669863">
                <a:moveTo>
                  <a:pt x="6574097" y="0"/>
                </a:moveTo>
                <a:cubicBezTo>
                  <a:pt x="5462614" y="680087"/>
                  <a:pt x="5142872" y="2002194"/>
                  <a:pt x="3665970" y="2603614"/>
                </a:cubicBezTo>
                <a:cubicBezTo>
                  <a:pt x="2973368" y="2885653"/>
                  <a:pt x="2310903" y="3280424"/>
                  <a:pt x="1733869" y="3669863"/>
                </a:cubicBezTo>
                <a:lnTo>
                  <a:pt x="0" y="3669863"/>
                </a:lnTo>
                <a:cubicBezTo>
                  <a:pt x="709339" y="3080781"/>
                  <a:pt x="1645174" y="2477755"/>
                  <a:pt x="2615389" y="2390449"/>
                </a:cubicBezTo>
                <a:cubicBezTo>
                  <a:pt x="4363819" y="2233116"/>
                  <a:pt x="5356034" y="537978"/>
                  <a:pt x="657409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1" name="Freeform 10"/>
          <p:cNvSpPr/>
          <p:nvPr/>
        </p:nvSpPr>
        <p:spPr>
          <a:xfrm rot="20376920">
            <a:off x="4833938" y="3973513"/>
            <a:ext cx="4102100" cy="2736850"/>
          </a:xfrm>
          <a:custGeom>
            <a:avLst/>
            <a:gdLst/>
            <a:ahLst/>
            <a:cxnLst/>
            <a:rect l="l" t="t" r="r" b="b"/>
            <a:pathLst>
              <a:path w="4101123" h="2738194">
                <a:moveTo>
                  <a:pt x="4101123" y="0"/>
                </a:moveTo>
                <a:cubicBezTo>
                  <a:pt x="2989640" y="680087"/>
                  <a:pt x="2669897" y="2002194"/>
                  <a:pt x="1192996" y="2603613"/>
                </a:cubicBezTo>
                <a:lnTo>
                  <a:pt x="890508" y="2738194"/>
                </a:lnTo>
                <a:lnTo>
                  <a:pt x="0" y="2407289"/>
                </a:lnTo>
                <a:cubicBezTo>
                  <a:pt x="47336" y="2400253"/>
                  <a:pt x="94834" y="2394731"/>
                  <a:pt x="142415" y="2390449"/>
                </a:cubicBezTo>
                <a:cubicBezTo>
                  <a:pt x="1890844" y="2233115"/>
                  <a:pt x="2883061" y="537978"/>
                  <a:pt x="410112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2" name="Freeform 11"/>
          <p:cNvSpPr/>
          <p:nvPr/>
        </p:nvSpPr>
        <p:spPr>
          <a:xfrm rot="16794567" flipH="1">
            <a:off x="8274844" y="2553494"/>
            <a:ext cx="960437" cy="688975"/>
          </a:xfrm>
          <a:custGeom>
            <a:avLst/>
            <a:gdLst/>
            <a:ahLst/>
            <a:cxnLst/>
            <a:rect l="l" t="t" r="r" b="b"/>
            <a:pathLst>
              <a:path w="960801" h="688270">
                <a:moveTo>
                  <a:pt x="0" y="654999"/>
                </a:moveTo>
                <a:lnTo>
                  <a:pt x="190450" y="688270"/>
                </a:lnTo>
                <a:cubicBezTo>
                  <a:pt x="411499" y="427528"/>
                  <a:pt x="653577" y="187982"/>
                  <a:pt x="960801" y="0"/>
                </a:cubicBezTo>
                <a:cubicBezTo>
                  <a:pt x="626442" y="147675"/>
                  <a:pt x="314127" y="385256"/>
                  <a:pt x="0" y="654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3" name="Freeform 12"/>
          <p:cNvSpPr/>
          <p:nvPr/>
        </p:nvSpPr>
        <p:spPr>
          <a:xfrm rot="19578799" flipH="1">
            <a:off x="8196263" y="2897188"/>
            <a:ext cx="1084262" cy="207962"/>
          </a:xfrm>
          <a:custGeom>
            <a:avLst/>
            <a:gdLst/>
            <a:ahLst/>
            <a:cxnLst/>
            <a:rect l="l" t="t" r="r" b="b"/>
            <a:pathLst>
              <a:path w="1085184" h="208427">
                <a:moveTo>
                  <a:pt x="0" y="6023"/>
                </a:moveTo>
                <a:lnTo>
                  <a:pt x="134919" y="208427"/>
                </a:lnTo>
                <a:cubicBezTo>
                  <a:pt x="549986" y="122164"/>
                  <a:pt x="879894" y="81749"/>
                  <a:pt x="1085184" y="110536"/>
                </a:cubicBezTo>
                <a:cubicBezTo>
                  <a:pt x="660830" y="-7609"/>
                  <a:pt x="348003" y="-7575"/>
                  <a:pt x="0" y="602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4" name="Freeform 13"/>
          <p:cNvSpPr/>
          <p:nvPr/>
        </p:nvSpPr>
        <p:spPr>
          <a:xfrm rot="17744700" flipH="1">
            <a:off x="8338344" y="2747169"/>
            <a:ext cx="830262" cy="596900"/>
          </a:xfrm>
          <a:custGeom>
            <a:avLst/>
            <a:gdLst/>
            <a:ahLst/>
            <a:cxnLst/>
            <a:rect l="l" t="t" r="r" b="b"/>
            <a:pathLst>
              <a:path w="831283" h="598190">
                <a:moveTo>
                  <a:pt x="0" y="537279"/>
                </a:moveTo>
                <a:lnTo>
                  <a:pt x="126309" y="598190"/>
                </a:lnTo>
                <a:cubicBezTo>
                  <a:pt x="332521" y="373295"/>
                  <a:pt x="557964" y="167236"/>
                  <a:pt x="831283" y="0"/>
                </a:cubicBezTo>
                <a:cubicBezTo>
                  <a:pt x="545410" y="126262"/>
                  <a:pt x="271976" y="316261"/>
                  <a:pt x="0" y="5372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nvGrpSpPr>
          <p:cNvPr id="15" name="Group 14"/>
          <p:cNvGrpSpPr>
            <a:grpSpLocks/>
          </p:cNvGrpSpPr>
          <p:nvPr/>
        </p:nvGrpSpPr>
        <p:grpSpPr bwMode="auto">
          <a:xfrm>
            <a:off x="107950" y="188913"/>
            <a:ext cx="4464050" cy="1266825"/>
            <a:chOff x="323528" y="5133389"/>
            <a:chExt cx="4464496" cy="1267103"/>
          </a:xfrm>
        </p:grpSpPr>
        <p:sp>
          <p:nvSpPr>
            <p:cNvPr id="16" name="TextBox 15"/>
            <p:cNvSpPr txBox="1"/>
            <p:nvPr userDrawn="1"/>
          </p:nvSpPr>
          <p:spPr>
            <a:xfrm>
              <a:off x="323528" y="5133389"/>
              <a:ext cx="4464496" cy="923330"/>
            </a:xfrm>
            <a:prstGeom prst="rect">
              <a:avLst/>
            </a:prstGeom>
            <a:noFill/>
          </p:spPr>
          <p:txBody>
            <a:bodyPr>
              <a:spAutoFit/>
            </a:bodyPr>
            <a:lstStyle/>
            <a:p>
              <a:pPr fontAlgn="base">
                <a:spcBef>
                  <a:spcPct val="0"/>
                </a:spcBef>
                <a:spcAft>
                  <a:spcPct val="0"/>
                </a:spcAft>
                <a:defRPr/>
              </a:pPr>
              <a:r>
                <a:rPr lang="en-GB" sz="5400" b="1" spc="-3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P</a:t>
              </a:r>
              <a:r>
                <a:rPr lang="en-GB" sz="5400" b="1" spc="-15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A</a:t>
              </a:r>
              <a:r>
                <a:rPr lang="en-GB" sz="5400" b="1"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RI</a:t>
              </a:r>
              <a:r>
                <a:rPr lang="en-GB" sz="5400" b="1" spc="6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S</a:t>
              </a:r>
              <a:r>
                <a:rPr lang="en-GB" sz="5400" b="1" spc="-3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2</a:t>
              </a:r>
              <a:r>
                <a:rPr lang="en-GB" sz="5400" b="1"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1</a:t>
              </a:r>
            </a:p>
          </p:txBody>
        </p:sp>
        <p:sp>
          <p:nvSpPr>
            <p:cNvPr id="17" name="TextBox 16"/>
            <p:cNvSpPr txBox="1"/>
            <p:nvPr userDrawn="1"/>
          </p:nvSpPr>
          <p:spPr>
            <a:xfrm>
              <a:off x="323528" y="5877272"/>
              <a:ext cx="2664296" cy="523220"/>
            </a:xfrm>
            <a:prstGeom prst="rect">
              <a:avLst/>
            </a:prstGeom>
            <a:noFill/>
          </p:spPr>
          <p:txBody>
            <a:bodyPr>
              <a:spAutoFit/>
            </a:bodyPr>
            <a:lstStyle/>
            <a:p>
              <a:pPr algn="ctr" fontAlgn="base">
                <a:spcBef>
                  <a:spcPct val="0"/>
                </a:spcBef>
                <a:spcAft>
                  <a:spcPct val="0"/>
                </a:spcAft>
                <a:defRPr/>
              </a:pPr>
              <a:r>
                <a:rPr lang="en-GB" sz="1400" b="1" dirty="0">
                  <a:ln w="3175">
                    <a:solidFill>
                      <a:srgbClr val="7099AF">
                        <a:lumMod val="40000"/>
                        <a:lumOff val="60000"/>
                        <a:alpha val="48000"/>
                      </a:srgbClr>
                    </a:solidFill>
                  </a:ln>
                  <a:solidFill>
                    <a:srgbClr val="7099AF">
                      <a:lumMod val="50000"/>
                    </a:srgbClr>
                  </a:solidFill>
                </a:rPr>
                <a:t>Partnership in Statistics for Development in the 21</a:t>
              </a:r>
              <a:r>
                <a:rPr lang="en-GB" sz="1400" b="1" baseline="30000" dirty="0">
                  <a:ln w="3175">
                    <a:solidFill>
                      <a:srgbClr val="7099AF">
                        <a:lumMod val="40000"/>
                        <a:lumOff val="60000"/>
                        <a:alpha val="48000"/>
                      </a:srgbClr>
                    </a:solidFill>
                  </a:ln>
                  <a:solidFill>
                    <a:srgbClr val="7099AF">
                      <a:lumMod val="50000"/>
                    </a:srgbClr>
                  </a:solidFill>
                </a:rPr>
                <a:t>st</a:t>
              </a:r>
              <a:r>
                <a:rPr lang="en-GB" sz="1400" b="1" dirty="0">
                  <a:ln w="3175">
                    <a:solidFill>
                      <a:srgbClr val="7099AF">
                        <a:lumMod val="40000"/>
                        <a:lumOff val="60000"/>
                        <a:alpha val="48000"/>
                      </a:srgbClr>
                    </a:solidFill>
                  </a:ln>
                  <a:solidFill>
                    <a:srgbClr val="7099AF">
                      <a:lumMod val="50000"/>
                    </a:srgbClr>
                  </a:solidFill>
                </a:rPr>
                <a:t> Century</a:t>
              </a:r>
            </a:p>
          </p:txBody>
        </p:sp>
      </p:grpSp>
      <p:sp>
        <p:nvSpPr>
          <p:cNvPr id="2" name="Title 1"/>
          <p:cNvSpPr>
            <a:spLocks noGrp="1"/>
          </p:cNvSpPr>
          <p:nvPr>
            <p:ph type="title"/>
          </p:nvPr>
        </p:nvSpPr>
        <p:spPr>
          <a:xfrm>
            <a:off x="457200" y="1455743"/>
            <a:ext cx="8229600" cy="1143000"/>
          </a:xfrm>
        </p:spPr>
        <p:txBody>
          <a:bodyPr/>
          <a:lstStyle/>
          <a:p>
            <a:r>
              <a:rPr lang="en-US" smtClean="0"/>
              <a:t>Click to edit Master title style</a:t>
            </a:r>
            <a:endParaRPr lang="en-GB"/>
          </a:p>
        </p:txBody>
      </p:sp>
      <p:sp>
        <p:nvSpPr>
          <p:cNvPr id="40" name="Subtitle 2"/>
          <p:cNvSpPr>
            <a:spLocks noGrp="1"/>
          </p:cNvSpPr>
          <p:nvPr>
            <p:ph type="subTitle" idx="1"/>
          </p:nvPr>
        </p:nvSpPr>
        <p:spPr>
          <a:xfrm>
            <a:off x="1439652" y="2673476"/>
            <a:ext cx="6400800" cy="8763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167498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Option 3">
    <p:spTree>
      <p:nvGrpSpPr>
        <p:cNvPr id="1" name=""/>
        <p:cNvGrpSpPr/>
        <p:nvPr/>
      </p:nvGrpSpPr>
      <p:grpSpPr>
        <a:xfrm>
          <a:off x="0" y="0"/>
          <a:ext cx="0" cy="0"/>
          <a:chOff x="0" y="0"/>
          <a:chExt cx="0" cy="0"/>
        </a:xfrm>
      </p:grpSpPr>
      <p:sp>
        <p:nvSpPr>
          <p:cNvPr id="4" name="Freeform 3"/>
          <p:cNvSpPr/>
          <p:nvPr/>
        </p:nvSpPr>
        <p:spPr>
          <a:xfrm>
            <a:off x="-22590" y="3289530"/>
            <a:ext cx="7111378" cy="1731034"/>
          </a:xfrm>
          <a:custGeom>
            <a:avLst/>
            <a:gdLst/>
            <a:ahLst/>
            <a:cxnLst/>
            <a:rect l="l" t="t" r="r" b="b"/>
            <a:pathLst>
              <a:path w="7111378" h="1731034">
                <a:moveTo>
                  <a:pt x="0" y="0"/>
                </a:moveTo>
                <a:cubicBezTo>
                  <a:pt x="764443" y="198376"/>
                  <a:pt x="1924343" y="675234"/>
                  <a:pt x="2617510" y="825270"/>
                </a:cubicBezTo>
                <a:cubicBezTo>
                  <a:pt x="3568980" y="1031216"/>
                  <a:pt x="4345397" y="1179497"/>
                  <a:pt x="5064148" y="1158902"/>
                </a:cubicBezTo>
                <a:cubicBezTo>
                  <a:pt x="5782899" y="1138307"/>
                  <a:pt x="6623158" y="753188"/>
                  <a:pt x="6930018" y="701702"/>
                </a:cubicBezTo>
                <a:cubicBezTo>
                  <a:pt x="7236878" y="650216"/>
                  <a:pt x="7103013" y="726416"/>
                  <a:pt x="6905305" y="849984"/>
                </a:cubicBezTo>
                <a:cubicBezTo>
                  <a:pt x="6707597" y="973552"/>
                  <a:pt x="6277169" y="1296886"/>
                  <a:pt x="5743769" y="1443108"/>
                </a:cubicBezTo>
                <a:cubicBezTo>
                  <a:pt x="5210369" y="1589330"/>
                  <a:pt x="4491619" y="1700540"/>
                  <a:pt x="3704905" y="1727313"/>
                </a:cubicBezTo>
                <a:cubicBezTo>
                  <a:pt x="2918192" y="1754086"/>
                  <a:pt x="1684574" y="1628459"/>
                  <a:pt x="1023488" y="1603746"/>
                </a:cubicBezTo>
                <a:cubicBezTo>
                  <a:pt x="553948" y="1586194"/>
                  <a:pt x="239207" y="1722401"/>
                  <a:pt x="0" y="1700997"/>
                </a:cubicBezTo>
                <a:close/>
              </a:path>
            </a:pathLst>
          </a:custGeom>
          <a:blipFill dpi="0" rotWithShape="1">
            <a:blip r:embed="rId2" cstate="print">
              <a:extLst>
                <a:ext uri="{28A0092B-C50C-407E-A947-70E740481C1C}">
                  <a14:useLocalDpi xmlns:a14="http://schemas.microsoft.com/office/drawing/2010/main" val="0"/>
                </a:ext>
              </a:extLst>
            </a:blip>
            <a:srcRect/>
            <a:stretch>
              <a:fillRect l="233" t="-54222" r="-233" b="-154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Freeform 4"/>
          <p:cNvSpPr>
            <a:spLocks noChangeAspect="1"/>
          </p:cNvSpPr>
          <p:nvPr/>
        </p:nvSpPr>
        <p:spPr>
          <a:xfrm>
            <a:off x="5747328" y="2860378"/>
            <a:ext cx="3396672" cy="3997623"/>
          </a:xfrm>
          <a:custGeom>
            <a:avLst/>
            <a:gdLst/>
            <a:ahLst/>
            <a:cxnLst/>
            <a:rect l="l" t="t" r="r" b="b"/>
            <a:pathLst>
              <a:path w="3396672" h="3997623">
                <a:moveTo>
                  <a:pt x="3396672" y="0"/>
                </a:moveTo>
                <a:lnTo>
                  <a:pt x="3396672" y="3997623"/>
                </a:lnTo>
                <a:lnTo>
                  <a:pt x="0" y="3997623"/>
                </a:lnTo>
                <a:cubicBezTo>
                  <a:pt x="359070" y="3687802"/>
                  <a:pt x="913613" y="3332962"/>
                  <a:pt x="1134414" y="3010615"/>
                </a:cubicBezTo>
                <a:cubicBezTo>
                  <a:pt x="1519533" y="2448382"/>
                  <a:pt x="1805798" y="1639014"/>
                  <a:pt x="2048814" y="1206528"/>
                </a:cubicBezTo>
                <a:cubicBezTo>
                  <a:pt x="2291830" y="774041"/>
                  <a:pt x="2310365" y="636058"/>
                  <a:pt x="2592511" y="415696"/>
                </a:cubicBezTo>
                <a:cubicBezTo>
                  <a:pt x="2786780" y="263968"/>
                  <a:pt x="3111882" y="108334"/>
                  <a:pt x="3396672" y="0"/>
                </a:cubicBezTo>
                <a:close/>
              </a:path>
            </a:pathLst>
          </a:custGeom>
          <a:blipFill dpi="0" rotWithShape="1">
            <a:blip r:embed="rId3" cstate="print">
              <a:extLst>
                <a:ext uri="{28A0092B-C50C-407E-A947-70E740481C1C}">
                  <a14:useLocalDpi xmlns:a14="http://schemas.microsoft.com/office/drawing/2010/main" val="0"/>
                </a:ext>
              </a:extLst>
            </a:blip>
            <a:srcRect/>
            <a:stretch>
              <a:fillRect l="-28418" t="347" r="-23590" b="-3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 name="Freeform 5"/>
          <p:cNvSpPr/>
          <p:nvPr/>
        </p:nvSpPr>
        <p:spPr>
          <a:xfrm>
            <a:off x="2651063" y="3368878"/>
            <a:ext cx="5654689" cy="3493622"/>
          </a:xfrm>
          <a:custGeom>
            <a:avLst/>
            <a:gdLst/>
            <a:ahLst/>
            <a:cxnLst/>
            <a:rect l="l" t="t" r="r" b="b"/>
            <a:pathLst>
              <a:path w="5654689" h="3493622">
                <a:moveTo>
                  <a:pt x="5654689" y="0"/>
                </a:moveTo>
                <a:cubicBezTo>
                  <a:pt x="5467775" y="235288"/>
                  <a:pt x="5394762" y="409528"/>
                  <a:pt x="5115829" y="883634"/>
                </a:cubicBezTo>
                <a:cubicBezTo>
                  <a:pt x="4836896" y="1357740"/>
                  <a:pt x="4396060" y="2302973"/>
                  <a:pt x="3981091" y="2844636"/>
                </a:cubicBezTo>
                <a:cubicBezTo>
                  <a:pt x="3809032" y="3069227"/>
                  <a:pt x="3671381" y="3294134"/>
                  <a:pt x="3515838" y="3493622"/>
                </a:cubicBezTo>
                <a:lnTo>
                  <a:pt x="0" y="3493622"/>
                </a:lnTo>
                <a:cubicBezTo>
                  <a:pt x="322797" y="3255319"/>
                  <a:pt x="753225" y="3006225"/>
                  <a:pt x="1039588" y="2855653"/>
                </a:cubicBezTo>
                <a:cubicBezTo>
                  <a:pt x="1608793" y="2556361"/>
                  <a:pt x="2320895" y="2682133"/>
                  <a:pt x="3011607" y="2260742"/>
                </a:cubicBezTo>
                <a:cubicBezTo>
                  <a:pt x="3702319" y="1839351"/>
                  <a:pt x="4743345" y="704097"/>
                  <a:pt x="5183859" y="327307"/>
                </a:cubicBezTo>
                <a:cubicBezTo>
                  <a:pt x="5624373" y="-49483"/>
                  <a:pt x="5298021" y="169239"/>
                  <a:pt x="5654689" y="0"/>
                </a:cubicBezTo>
                <a:close/>
              </a:path>
            </a:pathLst>
          </a:custGeom>
          <a:blipFill dpi="0" rotWithShape="1">
            <a:blip r:embed="rId4" cstate="print">
              <a:extLst>
                <a:ext uri="{28A0092B-C50C-407E-A947-70E740481C1C}">
                  <a14:useLocalDpi xmlns:a14="http://schemas.microsoft.com/office/drawing/2010/main" val="0"/>
                </a:ext>
              </a:extLst>
            </a:blip>
            <a:srcRect/>
            <a:stretch>
              <a:fillRect t="-3587" b="-35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7" name="Freeform 6"/>
          <p:cNvSpPr>
            <a:spLocks noChangeAspect="1"/>
          </p:cNvSpPr>
          <p:nvPr/>
        </p:nvSpPr>
        <p:spPr>
          <a:xfrm>
            <a:off x="-16099" y="3687047"/>
            <a:ext cx="7842467" cy="3170953"/>
          </a:xfrm>
          <a:custGeom>
            <a:avLst/>
            <a:gdLst/>
            <a:ahLst/>
            <a:cxnLst/>
            <a:rect l="l" t="t" r="r" b="b"/>
            <a:pathLst>
              <a:path w="7842467" h="3170953">
                <a:moveTo>
                  <a:pt x="7823842" y="277"/>
                </a:moveTo>
                <a:cubicBezTo>
                  <a:pt x="7835045" y="1595"/>
                  <a:pt x="7841328" y="7641"/>
                  <a:pt x="7842361" y="19002"/>
                </a:cubicBezTo>
                <a:cubicBezTo>
                  <a:pt x="7858886" y="200780"/>
                  <a:pt x="5943788" y="1811079"/>
                  <a:pt x="5209330" y="2244409"/>
                </a:cubicBezTo>
                <a:cubicBezTo>
                  <a:pt x="4474872" y="2677739"/>
                  <a:pt x="3973605" y="2319691"/>
                  <a:pt x="3435614" y="2618982"/>
                </a:cubicBezTo>
                <a:cubicBezTo>
                  <a:pt x="3233079" y="2731656"/>
                  <a:pt x="3068797" y="2943738"/>
                  <a:pt x="2908195" y="3170953"/>
                </a:cubicBezTo>
                <a:lnTo>
                  <a:pt x="0" y="3170953"/>
                </a:lnTo>
                <a:lnTo>
                  <a:pt x="0" y="776028"/>
                </a:lnTo>
                <a:cubicBezTo>
                  <a:pt x="1166289" y="613480"/>
                  <a:pt x="3872601" y="1279509"/>
                  <a:pt x="5110178" y="1153739"/>
                </a:cubicBezTo>
                <a:cubicBezTo>
                  <a:pt x="6380561" y="1024635"/>
                  <a:pt x="7655784" y="-19492"/>
                  <a:pt x="7823842" y="277"/>
                </a:cubicBezTo>
                <a:close/>
              </a:path>
            </a:pathLst>
          </a:custGeom>
          <a:blipFill dpi="0" rotWithShape="1">
            <a:blip r:embed="rId5" cstate="print">
              <a:extLst>
                <a:ext uri="{28A0092B-C50C-407E-A947-70E740481C1C}">
                  <a14:useLocalDpi xmlns:a14="http://schemas.microsoft.com/office/drawing/2010/main" val="0"/>
                </a:ext>
              </a:extLst>
            </a:blip>
            <a:srcRect/>
            <a:stretch>
              <a:fillRect t="-4969" b="-51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p:nvSpPr>
        <p:spPr>
          <a:xfrm>
            <a:off x="-22225" y="3059113"/>
            <a:ext cx="8456613" cy="1570037"/>
          </a:xfrm>
          <a:custGeom>
            <a:avLst/>
            <a:gdLst/>
            <a:ahLst/>
            <a:cxnLst/>
            <a:rect l="l" t="t" r="r" b="b"/>
            <a:pathLst>
              <a:path w="8456947" h="1571089">
                <a:moveTo>
                  <a:pt x="0" y="0"/>
                </a:moveTo>
                <a:cubicBezTo>
                  <a:pt x="1611706" y="454199"/>
                  <a:pt x="3588859" y="1094241"/>
                  <a:pt x="4747036" y="1155129"/>
                </a:cubicBezTo>
                <a:cubicBezTo>
                  <a:pt x="6492250" y="1246879"/>
                  <a:pt x="7872150" y="386180"/>
                  <a:pt x="8456904" y="101027"/>
                </a:cubicBezTo>
                <a:cubicBezTo>
                  <a:pt x="8468147" y="485807"/>
                  <a:pt x="6305909" y="1468859"/>
                  <a:pt x="4893828" y="1563747"/>
                </a:cubicBezTo>
                <a:cubicBezTo>
                  <a:pt x="3487408" y="1658256"/>
                  <a:pt x="1297507" y="811734"/>
                  <a:pt x="0" y="6724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Freeform 8"/>
          <p:cNvSpPr/>
          <p:nvPr/>
        </p:nvSpPr>
        <p:spPr>
          <a:xfrm>
            <a:off x="1987550" y="3359150"/>
            <a:ext cx="6365875" cy="3503613"/>
          </a:xfrm>
          <a:custGeom>
            <a:avLst/>
            <a:gdLst/>
            <a:ahLst/>
            <a:cxnLst/>
            <a:rect l="l" t="t" r="r" b="b"/>
            <a:pathLst>
              <a:path w="6365026" h="3502962">
                <a:moveTo>
                  <a:pt x="6365026" y="0"/>
                </a:moveTo>
                <a:cubicBezTo>
                  <a:pt x="5253543" y="680087"/>
                  <a:pt x="4933801" y="2002194"/>
                  <a:pt x="3456899" y="2603614"/>
                </a:cubicBezTo>
                <a:cubicBezTo>
                  <a:pt x="2863405" y="2845295"/>
                  <a:pt x="2292040" y="3169753"/>
                  <a:pt x="1777764" y="3502962"/>
                </a:cubicBezTo>
                <a:lnTo>
                  <a:pt x="0" y="3502962"/>
                </a:lnTo>
                <a:cubicBezTo>
                  <a:pt x="678506" y="2970791"/>
                  <a:pt x="1528335" y="2469456"/>
                  <a:pt x="2406318" y="2390449"/>
                </a:cubicBezTo>
                <a:cubicBezTo>
                  <a:pt x="4154748" y="2233116"/>
                  <a:pt x="5146963" y="537978"/>
                  <a:pt x="636502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 name="Freeform 9"/>
          <p:cNvSpPr/>
          <p:nvPr/>
        </p:nvSpPr>
        <p:spPr>
          <a:xfrm rot="20376920">
            <a:off x="5157788" y="3914775"/>
            <a:ext cx="3749675" cy="2641600"/>
          </a:xfrm>
          <a:custGeom>
            <a:avLst/>
            <a:gdLst/>
            <a:ahLst/>
            <a:cxnLst/>
            <a:rect l="l" t="t" r="r" b="b"/>
            <a:pathLst>
              <a:path w="3749816" h="2641175">
                <a:moveTo>
                  <a:pt x="3749816" y="0"/>
                </a:moveTo>
                <a:cubicBezTo>
                  <a:pt x="2638333" y="680087"/>
                  <a:pt x="2318590" y="2002194"/>
                  <a:pt x="841689" y="2603613"/>
                </a:cubicBezTo>
                <a:lnTo>
                  <a:pt x="757264" y="2641175"/>
                </a:lnTo>
                <a:lnTo>
                  <a:pt x="0" y="2359781"/>
                </a:lnTo>
                <a:cubicBezTo>
                  <a:pt x="1620585" y="2097201"/>
                  <a:pt x="2581273" y="516107"/>
                  <a:pt x="37498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1" name="Freeform 10"/>
          <p:cNvSpPr/>
          <p:nvPr/>
        </p:nvSpPr>
        <p:spPr>
          <a:xfrm rot="20993287">
            <a:off x="-195263" y="3262313"/>
            <a:ext cx="9578976" cy="1876425"/>
          </a:xfrm>
          <a:custGeom>
            <a:avLst/>
            <a:gdLst/>
            <a:ahLst/>
            <a:cxnLst/>
            <a:rect l="l" t="t" r="r" b="b"/>
            <a:pathLst>
              <a:path w="9578590" h="1877463">
                <a:moveTo>
                  <a:pt x="9578590" y="0"/>
                </a:moveTo>
                <a:lnTo>
                  <a:pt x="9495765" y="464415"/>
                </a:lnTo>
                <a:cubicBezTo>
                  <a:pt x="9147353" y="518668"/>
                  <a:pt x="8829327" y="583903"/>
                  <a:pt x="8619014" y="678057"/>
                </a:cubicBezTo>
                <a:cubicBezTo>
                  <a:pt x="7946118" y="979301"/>
                  <a:pt x="6541860" y="1738187"/>
                  <a:pt x="5380014" y="1857877"/>
                </a:cubicBezTo>
                <a:cubicBezTo>
                  <a:pt x="4218168" y="1977567"/>
                  <a:pt x="3087734" y="1514397"/>
                  <a:pt x="1647934" y="1396200"/>
                </a:cubicBezTo>
                <a:cubicBezTo>
                  <a:pt x="964515" y="1340096"/>
                  <a:pt x="417416" y="1422097"/>
                  <a:pt x="0" y="1499191"/>
                </a:cubicBezTo>
                <a:lnTo>
                  <a:pt x="211457" y="313501"/>
                </a:lnTo>
                <a:cubicBezTo>
                  <a:pt x="246252" y="313712"/>
                  <a:pt x="280939" y="317251"/>
                  <a:pt x="315776" y="321204"/>
                </a:cubicBezTo>
                <a:cubicBezTo>
                  <a:pt x="1560545" y="462463"/>
                  <a:pt x="3379939" y="1376283"/>
                  <a:pt x="4716444" y="1522424"/>
                </a:cubicBezTo>
                <a:cubicBezTo>
                  <a:pt x="6052948" y="1668566"/>
                  <a:pt x="7625960" y="950740"/>
                  <a:pt x="8609241" y="644515"/>
                </a:cubicBezTo>
                <a:cubicBezTo>
                  <a:pt x="8943406" y="494662"/>
                  <a:pt x="9272971" y="251320"/>
                  <a:pt x="957859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grpSp>
        <p:nvGrpSpPr>
          <p:cNvPr id="12" name="Group 11"/>
          <p:cNvGrpSpPr>
            <a:grpSpLocks/>
          </p:cNvGrpSpPr>
          <p:nvPr/>
        </p:nvGrpSpPr>
        <p:grpSpPr bwMode="auto">
          <a:xfrm>
            <a:off x="107950" y="188913"/>
            <a:ext cx="4464050" cy="1266825"/>
            <a:chOff x="323528" y="5133389"/>
            <a:chExt cx="4464496" cy="1267103"/>
          </a:xfrm>
        </p:grpSpPr>
        <p:sp>
          <p:nvSpPr>
            <p:cNvPr id="13" name="TextBox 12"/>
            <p:cNvSpPr txBox="1"/>
            <p:nvPr userDrawn="1"/>
          </p:nvSpPr>
          <p:spPr>
            <a:xfrm>
              <a:off x="323528" y="5133389"/>
              <a:ext cx="4464496" cy="923330"/>
            </a:xfrm>
            <a:prstGeom prst="rect">
              <a:avLst/>
            </a:prstGeom>
            <a:noFill/>
          </p:spPr>
          <p:txBody>
            <a:bodyPr>
              <a:spAutoFit/>
            </a:bodyPr>
            <a:lstStyle/>
            <a:p>
              <a:pPr fontAlgn="base">
                <a:spcBef>
                  <a:spcPct val="0"/>
                </a:spcBef>
                <a:spcAft>
                  <a:spcPct val="0"/>
                </a:spcAft>
                <a:defRPr/>
              </a:pPr>
              <a:r>
                <a:rPr lang="en-GB" sz="5400" b="1" spc="-3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P</a:t>
              </a:r>
              <a:r>
                <a:rPr lang="en-GB" sz="5400" b="1" spc="-15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A</a:t>
              </a:r>
              <a:r>
                <a:rPr lang="en-GB" sz="5400" b="1"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RI</a:t>
              </a:r>
              <a:r>
                <a:rPr lang="en-GB" sz="5400" b="1" spc="6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S</a:t>
              </a:r>
              <a:r>
                <a:rPr lang="en-GB" sz="5400" b="1" spc="-300"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2</a:t>
              </a:r>
              <a:r>
                <a:rPr lang="en-GB" sz="5400" b="1" dirty="0">
                  <a:ln w="3175">
                    <a:solidFill>
                      <a:srgbClr val="7099AF">
                        <a:lumMod val="50000"/>
                        <a:alpha val="72000"/>
                      </a:srgbClr>
                    </a:solidFill>
                  </a:ln>
                  <a:solidFill>
                    <a:srgbClr val="7099AF"/>
                  </a:solidFill>
                  <a:latin typeface="Century Gothic" panose="020B0502020202020204" pitchFamily="34" charset="0"/>
                  <a:cs typeface="Arial" panose="020B0604020202020204" pitchFamily="34" charset="0"/>
                </a:rPr>
                <a:t>1</a:t>
              </a:r>
            </a:p>
          </p:txBody>
        </p:sp>
        <p:sp>
          <p:nvSpPr>
            <p:cNvPr id="14" name="TextBox 13"/>
            <p:cNvSpPr txBox="1"/>
            <p:nvPr userDrawn="1"/>
          </p:nvSpPr>
          <p:spPr>
            <a:xfrm>
              <a:off x="323528" y="5877272"/>
              <a:ext cx="2664296" cy="523220"/>
            </a:xfrm>
            <a:prstGeom prst="rect">
              <a:avLst/>
            </a:prstGeom>
            <a:noFill/>
          </p:spPr>
          <p:txBody>
            <a:bodyPr>
              <a:spAutoFit/>
            </a:bodyPr>
            <a:lstStyle/>
            <a:p>
              <a:pPr algn="ctr" fontAlgn="base">
                <a:spcBef>
                  <a:spcPct val="0"/>
                </a:spcBef>
                <a:spcAft>
                  <a:spcPct val="0"/>
                </a:spcAft>
                <a:defRPr/>
              </a:pPr>
              <a:r>
                <a:rPr lang="en-GB" sz="1400" b="1" dirty="0">
                  <a:ln w="3175">
                    <a:solidFill>
                      <a:srgbClr val="7099AF">
                        <a:lumMod val="40000"/>
                        <a:lumOff val="60000"/>
                        <a:alpha val="48000"/>
                      </a:srgbClr>
                    </a:solidFill>
                  </a:ln>
                  <a:solidFill>
                    <a:srgbClr val="7099AF">
                      <a:lumMod val="50000"/>
                    </a:srgbClr>
                  </a:solidFill>
                </a:rPr>
                <a:t>Partnership in Statistics for Development in the 21</a:t>
              </a:r>
              <a:r>
                <a:rPr lang="en-GB" sz="1400" b="1" baseline="30000" dirty="0">
                  <a:ln w="3175">
                    <a:solidFill>
                      <a:srgbClr val="7099AF">
                        <a:lumMod val="40000"/>
                        <a:lumOff val="60000"/>
                        <a:alpha val="48000"/>
                      </a:srgbClr>
                    </a:solidFill>
                  </a:ln>
                  <a:solidFill>
                    <a:srgbClr val="7099AF">
                      <a:lumMod val="50000"/>
                    </a:srgbClr>
                  </a:solidFill>
                </a:rPr>
                <a:t>st</a:t>
              </a:r>
              <a:r>
                <a:rPr lang="en-GB" sz="1400" b="1" dirty="0">
                  <a:ln w="3175">
                    <a:solidFill>
                      <a:srgbClr val="7099AF">
                        <a:lumMod val="40000"/>
                        <a:lumOff val="60000"/>
                        <a:alpha val="48000"/>
                      </a:srgbClr>
                    </a:solidFill>
                  </a:ln>
                  <a:solidFill>
                    <a:srgbClr val="7099AF">
                      <a:lumMod val="50000"/>
                    </a:srgbClr>
                  </a:solidFill>
                </a:rPr>
                <a:t> Century</a:t>
              </a:r>
            </a:p>
          </p:txBody>
        </p:sp>
      </p:grpSp>
      <p:sp>
        <p:nvSpPr>
          <p:cNvPr id="15" name="Freeform 14"/>
          <p:cNvSpPr/>
          <p:nvPr/>
        </p:nvSpPr>
        <p:spPr>
          <a:xfrm rot="16794567" flipH="1">
            <a:off x="8274844" y="2553494"/>
            <a:ext cx="960437" cy="688975"/>
          </a:xfrm>
          <a:custGeom>
            <a:avLst/>
            <a:gdLst/>
            <a:ahLst/>
            <a:cxnLst/>
            <a:rect l="l" t="t" r="r" b="b"/>
            <a:pathLst>
              <a:path w="960801" h="688270">
                <a:moveTo>
                  <a:pt x="0" y="654999"/>
                </a:moveTo>
                <a:lnTo>
                  <a:pt x="190450" y="688270"/>
                </a:lnTo>
                <a:cubicBezTo>
                  <a:pt x="411499" y="427528"/>
                  <a:pt x="653577" y="187982"/>
                  <a:pt x="960801" y="0"/>
                </a:cubicBezTo>
                <a:cubicBezTo>
                  <a:pt x="626442" y="147675"/>
                  <a:pt x="314127" y="385256"/>
                  <a:pt x="0" y="654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6" name="Freeform 15"/>
          <p:cNvSpPr/>
          <p:nvPr/>
        </p:nvSpPr>
        <p:spPr>
          <a:xfrm rot="19578799" flipH="1">
            <a:off x="8194675" y="2894013"/>
            <a:ext cx="1095375" cy="209550"/>
          </a:xfrm>
          <a:custGeom>
            <a:avLst/>
            <a:gdLst/>
            <a:ahLst/>
            <a:cxnLst/>
            <a:rect l="l" t="t" r="r" b="b"/>
            <a:pathLst>
              <a:path w="1095276" h="210291">
                <a:moveTo>
                  <a:pt x="0" y="6434"/>
                </a:moveTo>
                <a:lnTo>
                  <a:pt x="135887" y="210291"/>
                </a:lnTo>
                <a:cubicBezTo>
                  <a:pt x="555246" y="122749"/>
                  <a:pt x="888484" y="81529"/>
                  <a:pt x="1095276" y="110526"/>
                </a:cubicBezTo>
                <a:cubicBezTo>
                  <a:pt x="666824" y="-8761"/>
                  <a:pt x="352063" y="-7573"/>
                  <a:pt x="0" y="64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7" name="Freeform 16"/>
          <p:cNvSpPr/>
          <p:nvPr/>
        </p:nvSpPr>
        <p:spPr>
          <a:xfrm rot="17744700" flipH="1">
            <a:off x="8337550" y="2749551"/>
            <a:ext cx="827087" cy="595312"/>
          </a:xfrm>
          <a:custGeom>
            <a:avLst/>
            <a:gdLst/>
            <a:ahLst/>
            <a:cxnLst/>
            <a:rect l="l" t="t" r="r" b="b"/>
            <a:pathLst>
              <a:path w="827233" h="594638">
                <a:moveTo>
                  <a:pt x="0" y="534059"/>
                </a:moveTo>
                <a:lnTo>
                  <a:pt x="125622" y="594638"/>
                </a:lnTo>
                <a:cubicBezTo>
                  <a:pt x="330882" y="371093"/>
                  <a:pt x="555375" y="166342"/>
                  <a:pt x="827233" y="0"/>
                </a:cubicBezTo>
                <a:cubicBezTo>
                  <a:pt x="542768" y="125640"/>
                  <a:pt x="270619" y="314392"/>
                  <a:pt x="0" y="53405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37" name="Title 1"/>
          <p:cNvSpPr>
            <a:spLocks noGrp="1"/>
          </p:cNvSpPr>
          <p:nvPr>
            <p:ph type="title"/>
          </p:nvPr>
        </p:nvSpPr>
        <p:spPr>
          <a:xfrm>
            <a:off x="457200" y="1455743"/>
            <a:ext cx="8229600" cy="1143000"/>
          </a:xfrm>
        </p:spPr>
        <p:txBody>
          <a:bodyPr/>
          <a:lstStyle/>
          <a:p>
            <a:r>
              <a:rPr lang="en-US" smtClean="0"/>
              <a:t>Click to edit Master title style</a:t>
            </a:r>
            <a:endParaRPr lang="en-GB"/>
          </a:p>
        </p:txBody>
      </p:sp>
      <p:sp>
        <p:nvSpPr>
          <p:cNvPr id="38" name="Subtitle 2"/>
          <p:cNvSpPr>
            <a:spLocks noGrp="1"/>
          </p:cNvSpPr>
          <p:nvPr>
            <p:ph type="subTitle" idx="1"/>
          </p:nvPr>
        </p:nvSpPr>
        <p:spPr>
          <a:xfrm>
            <a:off x="1439652" y="2673476"/>
            <a:ext cx="6400800" cy="874757"/>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2349040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p:cNvGrpSpPr>
            <a:grpSpLocks/>
          </p:cNvGrpSpPr>
          <p:nvPr/>
        </p:nvGrpSpPr>
        <p:grpSpPr bwMode="auto">
          <a:xfrm>
            <a:off x="6415088" y="4651375"/>
            <a:ext cx="3314700" cy="2319338"/>
            <a:chOff x="6414938" y="4651200"/>
            <a:chExt cx="3315009" cy="2319397"/>
          </a:xfrm>
        </p:grpSpPr>
        <p:sp>
          <p:nvSpPr>
            <p:cNvPr id="5" name="Freeform 4"/>
            <p:cNvSpPr/>
            <p:nvPr userDrawn="1"/>
          </p:nvSpPr>
          <p:spPr>
            <a:xfrm rot="20905490">
              <a:off x="6414938" y="5991084"/>
              <a:ext cx="2190954" cy="914423"/>
            </a:xfrm>
            <a:custGeom>
              <a:avLst/>
              <a:gdLst/>
              <a:ahLst/>
              <a:cxnLst/>
              <a:rect l="l" t="t" r="r" b="b"/>
              <a:pathLst>
                <a:path w="2190503" h="914521">
                  <a:moveTo>
                    <a:pt x="2190467" y="0"/>
                  </a:moveTo>
                  <a:cubicBezTo>
                    <a:pt x="2196810" y="217071"/>
                    <a:pt x="1376465" y="637786"/>
                    <a:pt x="429915" y="914521"/>
                  </a:cubicBezTo>
                  <a:lnTo>
                    <a:pt x="0" y="826467"/>
                  </a:lnTo>
                  <a:cubicBezTo>
                    <a:pt x="1021823" y="665820"/>
                    <a:pt x="1809245" y="185902"/>
                    <a:pt x="21904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 name="Freeform 5"/>
            <p:cNvSpPr/>
            <p:nvPr userDrawn="1"/>
          </p:nvSpPr>
          <p:spPr>
            <a:xfrm rot="20298777">
              <a:off x="6764221" y="4903619"/>
              <a:ext cx="2965726" cy="1749470"/>
            </a:xfrm>
            <a:custGeom>
              <a:avLst/>
              <a:gdLst/>
              <a:ahLst/>
              <a:cxnLst/>
              <a:rect l="l" t="t" r="r" b="b"/>
              <a:pathLst>
                <a:path w="2965451" h="1750533">
                  <a:moveTo>
                    <a:pt x="2965451" y="0"/>
                  </a:moveTo>
                  <a:lnTo>
                    <a:pt x="2823745" y="794577"/>
                  </a:lnTo>
                  <a:cubicBezTo>
                    <a:pt x="2359657" y="856801"/>
                    <a:pt x="1869845" y="920443"/>
                    <a:pt x="1597360" y="1042431"/>
                  </a:cubicBezTo>
                  <a:cubicBezTo>
                    <a:pt x="1261785" y="1192662"/>
                    <a:pt x="863365" y="1516805"/>
                    <a:pt x="296015" y="1750533"/>
                  </a:cubicBezTo>
                  <a:lnTo>
                    <a:pt x="0" y="1632811"/>
                  </a:lnTo>
                  <a:cubicBezTo>
                    <a:pt x="577483" y="1481459"/>
                    <a:pt x="1052862" y="1181567"/>
                    <a:pt x="1589228" y="1014525"/>
                  </a:cubicBezTo>
                  <a:cubicBezTo>
                    <a:pt x="2091265" y="789392"/>
                    <a:pt x="2580817" y="310636"/>
                    <a:pt x="296545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7" name="Freeform 6"/>
            <p:cNvSpPr/>
            <p:nvPr userDrawn="1"/>
          </p:nvSpPr>
          <p:spPr>
            <a:xfrm rot="20905490">
              <a:off x="7383403" y="6065699"/>
              <a:ext cx="1178035" cy="904898"/>
            </a:xfrm>
            <a:custGeom>
              <a:avLst/>
              <a:gdLst/>
              <a:ahLst/>
              <a:cxnLst/>
              <a:rect l="l" t="t" r="r" b="b"/>
              <a:pathLst>
                <a:path w="1177167" h="904351">
                  <a:moveTo>
                    <a:pt x="1177167" y="0"/>
                  </a:moveTo>
                  <a:cubicBezTo>
                    <a:pt x="791521" y="235966"/>
                    <a:pt x="520436" y="564831"/>
                    <a:pt x="246296" y="904351"/>
                  </a:cubicBezTo>
                  <a:lnTo>
                    <a:pt x="0" y="853905"/>
                  </a:lnTo>
                  <a:cubicBezTo>
                    <a:pt x="397439" y="511280"/>
                    <a:pt x="772308" y="178812"/>
                    <a:pt x="117716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userDrawn="1"/>
          </p:nvSpPr>
          <p:spPr>
            <a:xfrm rot="19682410">
              <a:off x="7786666" y="6135551"/>
              <a:ext cx="906547" cy="708043"/>
            </a:xfrm>
            <a:custGeom>
              <a:avLst/>
              <a:gdLst/>
              <a:ahLst/>
              <a:cxnLst/>
              <a:rect l="l" t="t" r="r" b="b"/>
              <a:pathLst>
                <a:path w="907383" h="708429">
                  <a:moveTo>
                    <a:pt x="907383" y="0"/>
                  </a:moveTo>
                  <a:cubicBezTo>
                    <a:pt x="596722" y="190085"/>
                    <a:pt x="360404" y="440454"/>
                    <a:pt x="137320" y="708429"/>
                  </a:cubicBezTo>
                  <a:lnTo>
                    <a:pt x="0" y="622756"/>
                  </a:lnTo>
                  <a:cubicBezTo>
                    <a:pt x="300494" y="367397"/>
                    <a:pt x="595012" y="137963"/>
                    <a:pt x="9073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 name="Freeform 8"/>
            <p:cNvSpPr/>
            <p:nvPr userDrawn="1"/>
          </p:nvSpPr>
          <p:spPr>
            <a:xfrm rot="16100057" flipH="1">
              <a:off x="8286817" y="4779757"/>
              <a:ext cx="1255745" cy="998630"/>
            </a:xfrm>
            <a:custGeom>
              <a:avLst/>
              <a:gdLst/>
              <a:ahLst/>
              <a:cxnLst/>
              <a:rect l="l" t="t" r="r" b="b"/>
              <a:pathLst>
                <a:path w="1119358" h="889146">
                  <a:moveTo>
                    <a:pt x="0" y="845980"/>
                  </a:moveTo>
                  <a:lnTo>
                    <a:pt x="247090" y="889146"/>
                  </a:lnTo>
                  <a:cubicBezTo>
                    <a:pt x="504563" y="556678"/>
                    <a:pt x="747651" y="227438"/>
                    <a:pt x="1119358" y="0"/>
                  </a:cubicBezTo>
                  <a:cubicBezTo>
                    <a:pt x="728831" y="172483"/>
                    <a:pt x="378864" y="510386"/>
                    <a:pt x="0" y="845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 name="Freeform 9"/>
            <p:cNvSpPr/>
            <p:nvPr userDrawn="1"/>
          </p:nvSpPr>
          <p:spPr>
            <a:xfrm rot="18884289" flipH="1">
              <a:off x="8217762" y="5293351"/>
              <a:ext cx="1474825" cy="288952"/>
            </a:xfrm>
            <a:custGeom>
              <a:avLst/>
              <a:gdLst/>
              <a:ahLst/>
              <a:cxnLst/>
              <a:rect l="l" t="t" r="r" b="b"/>
              <a:pathLst>
                <a:path w="1314842" h="257992">
                  <a:moveTo>
                    <a:pt x="0" y="16791"/>
                  </a:moveTo>
                  <a:lnTo>
                    <a:pt x="160781" y="257992"/>
                  </a:lnTo>
                  <a:cubicBezTo>
                    <a:pt x="680210" y="127745"/>
                    <a:pt x="1094414" y="51049"/>
                    <a:pt x="1314842" y="81958"/>
                  </a:cubicBezTo>
                  <a:cubicBezTo>
                    <a:pt x="813305" y="-57676"/>
                    <a:pt x="521883" y="25339"/>
                    <a:pt x="0" y="167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Freeform 10"/>
            <p:cNvSpPr/>
            <p:nvPr userDrawn="1"/>
          </p:nvSpPr>
          <p:spPr>
            <a:xfrm rot="17050190" flipH="1">
              <a:off x="8416206" y="5052025"/>
              <a:ext cx="1090640" cy="870031"/>
            </a:xfrm>
            <a:custGeom>
              <a:avLst/>
              <a:gdLst/>
              <a:ahLst/>
              <a:cxnLst/>
              <a:rect l="l" t="t" r="r" b="b"/>
              <a:pathLst>
                <a:path w="971583" h="775526">
                  <a:moveTo>
                    <a:pt x="0" y="695053"/>
                  </a:moveTo>
                  <a:lnTo>
                    <a:pt x="166874" y="775526"/>
                  </a:lnTo>
                  <a:cubicBezTo>
                    <a:pt x="402692" y="483739"/>
                    <a:pt x="639466" y="203213"/>
                    <a:pt x="971583" y="0"/>
                  </a:cubicBezTo>
                  <a:cubicBezTo>
                    <a:pt x="637029" y="147762"/>
                    <a:pt x="325454" y="413261"/>
                    <a:pt x="0" y="6950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sp>
        <p:nvSpPr>
          <p:cNvPr id="12" name="Slide Number Placeholder 5"/>
          <p:cNvSpPr txBox="1">
            <a:spLocks/>
          </p:cNvSpPr>
          <p:nvPr/>
        </p:nvSpPr>
        <p:spPr>
          <a:xfrm>
            <a:off x="7010400" y="6381750"/>
            <a:ext cx="202565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A2D1A81E-53AC-429F-A9BC-45A32266DC4B}" type="slidenum">
              <a:rPr lang="en-GB" smtClean="0">
                <a:solidFill>
                  <a:prstClr val="black"/>
                </a:solidFill>
              </a:rPr>
              <a:pPr algn="r" fontAlgn="base">
                <a:spcBef>
                  <a:spcPct val="0"/>
                </a:spcBef>
                <a:spcAft>
                  <a:spcPct val="0"/>
                </a:spcAft>
                <a:defRPr/>
              </a:pPr>
              <a:t>‹#›</a:t>
            </a:fld>
            <a:endParaRPr lang="en-GB" dirty="0">
              <a:solidFill>
                <a:prstClr val="black"/>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vl2pPr marL="742950" indent="-285750">
              <a:buClr>
                <a:schemeClr val="accent3"/>
              </a:buClr>
              <a:buSzPct val="80000"/>
              <a:buFont typeface="Wingdings" panose="05000000000000000000" pitchFamily="2" charset="2"/>
              <a:buChar char="§"/>
              <a:defRPr/>
            </a:lvl2pPr>
            <a:lvl3pPr marL="1143000" indent="-228600">
              <a:buClr>
                <a:schemeClr val="accent5"/>
              </a:buClr>
              <a:buSzPct val="80000"/>
              <a:buFont typeface="Courier New" panose="02070309020205020404" pitchFamily="49" charset="0"/>
              <a:buChar char="o"/>
              <a:defRPr/>
            </a:lvl3pPr>
            <a:lvl4pPr marL="1600200" indent="-228600">
              <a:buClr>
                <a:schemeClr val="accent3"/>
              </a:buClr>
              <a:buSzPct val="90000"/>
              <a:buFont typeface="Arial" panose="020B0604020202020204" pitchFamily="34" charset="0"/>
              <a:buChar char="•"/>
              <a:defRPr/>
            </a:lvl4pPr>
            <a:lvl5pPr marL="2057400" indent="-228600">
              <a:buClr>
                <a:schemeClr val="accent1"/>
              </a:buClr>
              <a:buSzPct val="80000"/>
              <a:buFont typeface="Courier New" panose="02070309020205020404"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8431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3"/>
          <p:cNvGrpSpPr>
            <a:grpSpLocks/>
          </p:cNvGrpSpPr>
          <p:nvPr/>
        </p:nvGrpSpPr>
        <p:grpSpPr bwMode="auto">
          <a:xfrm>
            <a:off x="6415088" y="4651375"/>
            <a:ext cx="3314700" cy="2319338"/>
            <a:chOff x="6414938" y="4651200"/>
            <a:chExt cx="3315009" cy="2319397"/>
          </a:xfrm>
        </p:grpSpPr>
        <p:sp>
          <p:nvSpPr>
            <p:cNvPr id="5" name="Freeform 4"/>
            <p:cNvSpPr/>
            <p:nvPr userDrawn="1"/>
          </p:nvSpPr>
          <p:spPr>
            <a:xfrm rot="20905490">
              <a:off x="6414938" y="5991084"/>
              <a:ext cx="2190954" cy="914423"/>
            </a:xfrm>
            <a:custGeom>
              <a:avLst/>
              <a:gdLst/>
              <a:ahLst/>
              <a:cxnLst/>
              <a:rect l="l" t="t" r="r" b="b"/>
              <a:pathLst>
                <a:path w="2190503" h="914521">
                  <a:moveTo>
                    <a:pt x="2190467" y="0"/>
                  </a:moveTo>
                  <a:cubicBezTo>
                    <a:pt x="2196810" y="217071"/>
                    <a:pt x="1376465" y="637786"/>
                    <a:pt x="429915" y="914521"/>
                  </a:cubicBezTo>
                  <a:lnTo>
                    <a:pt x="0" y="826467"/>
                  </a:lnTo>
                  <a:cubicBezTo>
                    <a:pt x="1021823" y="665820"/>
                    <a:pt x="1809245" y="185902"/>
                    <a:pt x="21904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 name="Freeform 5"/>
            <p:cNvSpPr/>
            <p:nvPr userDrawn="1"/>
          </p:nvSpPr>
          <p:spPr>
            <a:xfrm rot="20298777">
              <a:off x="6764221" y="4903619"/>
              <a:ext cx="2965726" cy="1749470"/>
            </a:xfrm>
            <a:custGeom>
              <a:avLst/>
              <a:gdLst/>
              <a:ahLst/>
              <a:cxnLst/>
              <a:rect l="l" t="t" r="r" b="b"/>
              <a:pathLst>
                <a:path w="2965451" h="1750533">
                  <a:moveTo>
                    <a:pt x="2965451" y="0"/>
                  </a:moveTo>
                  <a:lnTo>
                    <a:pt x="2823745" y="794577"/>
                  </a:lnTo>
                  <a:cubicBezTo>
                    <a:pt x="2359657" y="856801"/>
                    <a:pt x="1869845" y="920443"/>
                    <a:pt x="1597360" y="1042431"/>
                  </a:cubicBezTo>
                  <a:cubicBezTo>
                    <a:pt x="1261785" y="1192662"/>
                    <a:pt x="863365" y="1516805"/>
                    <a:pt x="296015" y="1750533"/>
                  </a:cubicBezTo>
                  <a:lnTo>
                    <a:pt x="0" y="1632811"/>
                  </a:lnTo>
                  <a:cubicBezTo>
                    <a:pt x="577483" y="1481459"/>
                    <a:pt x="1052862" y="1181567"/>
                    <a:pt x="1589228" y="1014525"/>
                  </a:cubicBezTo>
                  <a:cubicBezTo>
                    <a:pt x="2091265" y="789392"/>
                    <a:pt x="2580817" y="310636"/>
                    <a:pt x="296545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7" name="Freeform 6"/>
            <p:cNvSpPr/>
            <p:nvPr userDrawn="1"/>
          </p:nvSpPr>
          <p:spPr>
            <a:xfrm rot="20905490">
              <a:off x="7383403" y="6065699"/>
              <a:ext cx="1178035" cy="904898"/>
            </a:xfrm>
            <a:custGeom>
              <a:avLst/>
              <a:gdLst/>
              <a:ahLst/>
              <a:cxnLst/>
              <a:rect l="l" t="t" r="r" b="b"/>
              <a:pathLst>
                <a:path w="1177167" h="904351">
                  <a:moveTo>
                    <a:pt x="1177167" y="0"/>
                  </a:moveTo>
                  <a:cubicBezTo>
                    <a:pt x="791521" y="235966"/>
                    <a:pt x="520436" y="564831"/>
                    <a:pt x="246296" y="904351"/>
                  </a:cubicBezTo>
                  <a:lnTo>
                    <a:pt x="0" y="853905"/>
                  </a:lnTo>
                  <a:cubicBezTo>
                    <a:pt x="397439" y="511280"/>
                    <a:pt x="772308" y="178812"/>
                    <a:pt x="117716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userDrawn="1"/>
          </p:nvSpPr>
          <p:spPr>
            <a:xfrm rot="19682410">
              <a:off x="7786666" y="6135551"/>
              <a:ext cx="906547" cy="708043"/>
            </a:xfrm>
            <a:custGeom>
              <a:avLst/>
              <a:gdLst/>
              <a:ahLst/>
              <a:cxnLst/>
              <a:rect l="l" t="t" r="r" b="b"/>
              <a:pathLst>
                <a:path w="907383" h="708429">
                  <a:moveTo>
                    <a:pt x="907383" y="0"/>
                  </a:moveTo>
                  <a:cubicBezTo>
                    <a:pt x="596722" y="190085"/>
                    <a:pt x="360404" y="440454"/>
                    <a:pt x="137320" y="708429"/>
                  </a:cubicBezTo>
                  <a:lnTo>
                    <a:pt x="0" y="622756"/>
                  </a:lnTo>
                  <a:cubicBezTo>
                    <a:pt x="300494" y="367397"/>
                    <a:pt x="595012" y="137963"/>
                    <a:pt x="9073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 name="Freeform 8"/>
            <p:cNvSpPr/>
            <p:nvPr userDrawn="1"/>
          </p:nvSpPr>
          <p:spPr>
            <a:xfrm rot="16100057" flipH="1">
              <a:off x="8286817" y="4779757"/>
              <a:ext cx="1255745" cy="998630"/>
            </a:xfrm>
            <a:custGeom>
              <a:avLst/>
              <a:gdLst/>
              <a:ahLst/>
              <a:cxnLst/>
              <a:rect l="l" t="t" r="r" b="b"/>
              <a:pathLst>
                <a:path w="1119358" h="889146">
                  <a:moveTo>
                    <a:pt x="0" y="845980"/>
                  </a:moveTo>
                  <a:lnTo>
                    <a:pt x="247090" y="889146"/>
                  </a:lnTo>
                  <a:cubicBezTo>
                    <a:pt x="504563" y="556678"/>
                    <a:pt x="747651" y="227438"/>
                    <a:pt x="1119358" y="0"/>
                  </a:cubicBezTo>
                  <a:cubicBezTo>
                    <a:pt x="728831" y="172483"/>
                    <a:pt x="378864" y="510386"/>
                    <a:pt x="0" y="845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 name="Freeform 9"/>
            <p:cNvSpPr/>
            <p:nvPr userDrawn="1"/>
          </p:nvSpPr>
          <p:spPr>
            <a:xfrm rot="18884289" flipH="1">
              <a:off x="8217762" y="5293351"/>
              <a:ext cx="1474825" cy="288952"/>
            </a:xfrm>
            <a:custGeom>
              <a:avLst/>
              <a:gdLst/>
              <a:ahLst/>
              <a:cxnLst/>
              <a:rect l="l" t="t" r="r" b="b"/>
              <a:pathLst>
                <a:path w="1314842" h="257992">
                  <a:moveTo>
                    <a:pt x="0" y="16791"/>
                  </a:moveTo>
                  <a:lnTo>
                    <a:pt x="160781" y="257992"/>
                  </a:lnTo>
                  <a:cubicBezTo>
                    <a:pt x="680210" y="127745"/>
                    <a:pt x="1094414" y="51049"/>
                    <a:pt x="1314842" y="81958"/>
                  </a:cubicBezTo>
                  <a:cubicBezTo>
                    <a:pt x="813305" y="-57676"/>
                    <a:pt x="521883" y="25339"/>
                    <a:pt x="0" y="167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1" name="Freeform 10"/>
            <p:cNvSpPr/>
            <p:nvPr userDrawn="1"/>
          </p:nvSpPr>
          <p:spPr>
            <a:xfrm rot="17050190" flipH="1">
              <a:off x="8416206" y="5052025"/>
              <a:ext cx="1090640" cy="870031"/>
            </a:xfrm>
            <a:custGeom>
              <a:avLst/>
              <a:gdLst/>
              <a:ahLst/>
              <a:cxnLst/>
              <a:rect l="l" t="t" r="r" b="b"/>
              <a:pathLst>
                <a:path w="971583" h="775526">
                  <a:moveTo>
                    <a:pt x="0" y="695053"/>
                  </a:moveTo>
                  <a:lnTo>
                    <a:pt x="166874" y="775526"/>
                  </a:lnTo>
                  <a:cubicBezTo>
                    <a:pt x="402692" y="483739"/>
                    <a:pt x="639466" y="203213"/>
                    <a:pt x="971583" y="0"/>
                  </a:cubicBezTo>
                  <a:cubicBezTo>
                    <a:pt x="637029" y="147762"/>
                    <a:pt x="325454" y="413261"/>
                    <a:pt x="0" y="6950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sp>
        <p:nvSpPr>
          <p:cNvPr id="12" name="Slide Number Placeholder 5"/>
          <p:cNvSpPr txBox="1">
            <a:spLocks/>
          </p:cNvSpPr>
          <p:nvPr/>
        </p:nvSpPr>
        <p:spPr>
          <a:xfrm>
            <a:off x="7010400" y="6381750"/>
            <a:ext cx="202565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F502A1A0-D284-43C4-A285-7F657E5BC033}" type="slidenum">
              <a:rPr lang="en-GB" smtClean="0">
                <a:solidFill>
                  <a:prstClr val="black"/>
                </a:solidFill>
              </a:rPr>
              <a:pPr algn="r" fontAlgn="base">
                <a:spcBef>
                  <a:spcPct val="0"/>
                </a:spcBef>
                <a:spcAft>
                  <a:spcPct val="0"/>
                </a:spcAft>
                <a:defRPr/>
              </a:pPr>
              <a:t>‹#›</a:t>
            </a:fld>
            <a:endParaRPr lang="en-GB" dirty="0">
              <a:solidFill>
                <a:prstClr val="black"/>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0629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3"/>
          <p:cNvGrpSpPr>
            <a:grpSpLocks/>
          </p:cNvGrpSpPr>
          <p:nvPr/>
        </p:nvGrpSpPr>
        <p:grpSpPr bwMode="auto">
          <a:xfrm>
            <a:off x="6415088" y="4651375"/>
            <a:ext cx="3314700" cy="2319338"/>
            <a:chOff x="6414938" y="4651200"/>
            <a:chExt cx="3315009" cy="2319397"/>
          </a:xfrm>
        </p:grpSpPr>
        <p:sp>
          <p:nvSpPr>
            <p:cNvPr id="6" name="Freeform 5"/>
            <p:cNvSpPr/>
            <p:nvPr userDrawn="1"/>
          </p:nvSpPr>
          <p:spPr>
            <a:xfrm rot="20905490">
              <a:off x="6414938" y="5991084"/>
              <a:ext cx="2190954" cy="914423"/>
            </a:xfrm>
            <a:custGeom>
              <a:avLst/>
              <a:gdLst/>
              <a:ahLst/>
              <a:cxnLst/>
              <a:rect l="l" t="t" r="r" b="b"/>
              <a:pathLst>
                <a:path w="2190503" h="914521">
                  <a:moveTo>
                    <a:pt x="2190467" y="0"/>
                  </a:moveTo>
                  <a:cubicBezTo>
                    <a:pt x="2196810" y="217071"/>
                    <a:pt x="1376465" y="637786"/>
                    <a:pt x="429915" y="914521"/>
                  </a:cubicBezTo>
                  <a:lnTo>
                    <a:pt x="0" y="826467"/>
                  </a:lnTo>
                  <a:cubicBezTo>
                    <a:pt x="1021823" y="665820"/>
                    <a:pt x="1809245" y="185902"/>
                    <a:pt x="21904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7" name="Freeform 6"/>
            <p:cNvSpPr/>
            <p:nvPr userDrawn="1"/>
          </p:nvSpPr>
          <p:spPr>
            <a:xfrm rot="20298777">
              <a:off x="6764221" y="4903619"/>
              <a:ext cx="2965726" cy="1749470"/>
            </a:xfrm>
            <a:custGeom>
              <a:avLst/>
              <a:gdLst/>
              <a:ahLst/>
              <a:cxnLst/>
              <a:rect l="l" t="t" r="r" b="b"/>
              <a:pathLst>
                <a:path w="2965451" h="1750533">
                  <a:moveTo>
                    <a:pt x="2965451" y="0"/>
                  </a:moveTo>
                  <a:lnTo>
                    <a:pt x="2823745" y="794577"/>
                  </a:lnTo>
                  <a:cubicBezTo>
                    <a:pt x="2359657" y="856801"/>
                    <a:pt x="1869845" y="920443"/>
                    <a:pt x="1597360" y="1042431"/>
                  </a:cubicBezTo>
                  <a:cubicBezTo>
                    <a:pt x="1261785" y="1192662"/>
                    <a:pt x="863365" y="1516805"/>
                    <a:pt x="296015" y="1750533"/>
                  </a:cubicBezTo>
                  <a:lnTo>
                    <a:pt x="0" y="1632811"/>
                  </a:lnTo>
                  <a:cubicBezTo>
                    <a:pt x="577483" y="1481459"/>
                    <a:pt x="1052862" y="1181567"/>
                    <a:pt x="1589228" y="1014525"/>
                  </a:cubicBezTo>
                  <a:cubicBezTo>
                    <a:pt x="2091265" y="789392"/>
                    <a:pt x="2580817" y="310636"/>
                    <a:pt x="296545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8" name="Freeform 7"/>
            <p:cNvSpPr/>
            <p:nvPr userDrawn="1"/>
          </p:nvSpPr>
          <p:spPr>
            <a:xfrm rot="20905490">
              <a:off x="7383403" y="6065699"/>
              <a:ext cx="1178035" cy="904898"/>
            </a:xfrm>
            <a:custGeom>
              <a:avLst/>
              <a:gdLst/>
              <a:ahLst/>
              <a:cxnLst/>
              <a:rect l="l" t="t" r="r" b="b"/>
              <a:pathLst>
                <a:path w="1177167" h="904351">
                  <a:moveTo>
                    <a:pt x="1177167" y="0"/>
                  </a:moveTo>
                  <a:cubicBezTo>
                    <a:pt x="791521" y="235966"/>
                    <a:pt x="520436" y="564831"/>
                    <a:pt x="246296" y="904351"/>
                  </a:cubicBezTo>
                  <a:lnTo>
                    <a:pt x="0" y="853905"/>
                  </a:lnTo>
                  <a:cubicBezTo>
                    <a:pt x="397439" y="511280"/>
                    <a:pt x="772308" y="178812"/>
                    <a:pt x="117716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 name="Freeform 8"/>
            <p:cNvSpPr/>
            <p:nvPr userDrawn="1"/>
          </p:nvSpPr>
          <p:spPr>
            <a:xfrm rot="19682410">
              <a:off x="7786666" y="6135551"/>
              <a:ext cx="906547" cy="708043"/>
            </a:xfrm>
            <a:custGeom>
              <a:avLst/>
              <a:gdLst/>
              <a:ahLst/>
              <a:cxnLst/>
              <a:rect l="l" t="t" r="r" b="b"/>
              <a:pathLst>
                <a:path w="907383" h="708429">
                  <a:moveTo>
                    <a:pt x="907383" y="0"/>
                  </a:moveTo>
                  <a:cubicBezTo>
                    <a:pt x="596722" y="190085"/>
                    <a:pt x="360404" y="440454"/>
                    <a:pt x="137320" y="708429"/>
                  </a:cubicBezTo>
                  <a:lnTo>
                    <a:pt x="0" y="622756"/>
                  </a:lnTo>
                  <a:cubicBezTo>
                    <a:pt x="300494" y="367397"/>
                    <a:pt x="595012" y="137963"/>
                    <a:pt x="9073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0" name="Freeform 9"/>
            <p:cNvSpPr/>
            <p:nvPr userDrawn="1"/>
          </p:nvSpPr>
          <p:spPr>
            <a:xfrm rot="16100057" flipH="1">
              <a:off x="8286817" y="4779757"/>
              <a:ext cx="1255745" cy="998630"/>
            </a:xfrm>
            <a:custGeom>
              <a:avLst/>
              <a:gdLst/>
              <a:ahLst/>
              <a:cxnLst/>
              <a:rect l="l" t="t" r="r" b="b"/>
              <a:pathLst>
                <a:path w="1119358" h="889146">
                  <a:moveTo>
                    <a:pt x="0" y="845980"/>
                  </a:moveTo>
                  <a:lnTo>
                    <a:pt x="247090" y="889146"/>
                  </a:lnTo>
                  <a:cubicBezTo>
                    <a:pt x="504563" y="556678"/>
                    <a:pt x="747651" y="227438"/>
                    <a:pt x="1119358" y="0"/>
                  </a:cubicBezTo>
                  <a:cubicBezTo>
                    <a:pt x="728831" y="172483"/>
                    <a:pt x="378864" y="510386"/>
                    <a:pt x="0" y="845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1" name="Freeform 10"/>
            <p:cNvSpPr/>
            <p:nvPr userDrawn="1"/>
          </p:nvSpPr>
          <p:spPr>
            <a:xfrm rot="18884289" flipH="1">
              <a:off x="8217762" y="5293351"/>
              <a:ext cx="1474825" cy="288952"/>
            </a:xfrm>
            <a:custGeom>
              <a:avLst/>
              <a:gdLst/>
              <a:ahLst/>
              <a:cxnLst/>
              <a:rect l="l" t="t" r="r" b="b"/>
              <a:pathLst>
                <a:path w="1314842" h="257992">
                  <a:moveTo>
                    <a:pt x="0" y="16791"/>
                  </a:moveTo>
                  <a:lnTo>
                    <a:pt x="160781" y="257992"/>
                  </a:lnTo>
                  <a:cubicBezTo>
                    <a:pt x="680210" y="127745"/>
                    <a:pt x="1094414" y="51049"/>
                    <a:pt x="1314842" y="81958"/>
                  </a:cubicBezTo>
                  <a:cubicBezTo>
                    <a:pt x="813305" y="-57676"/>
                    <a:pt x="521883" y="25339"/>
                    <a:pt x="0" y="167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2" name="Freeform 11"/>
            <p:cNvSpPr/>
            <p:nvPr userDrawn="1"/>
          </p:nvSpPr>
          <p:spPr>
            <a:xfrm rot="17050190" flipH="1">
              <a:off x="8416206" y="5052025"/>
              <a:ext cx="1090640" cy="870031"/>
            </a:xfrm>
            <a:custGeom>
              <a:avLst/>
              <a:gdLst/>
              <a:ahLst/>
              <a:cxnLst/>
              <a:rect l="l" t="t" r="r" b="b"/>
              <a:pathLst>
                <a:path w="971583" h="775526">
                  <a:moveTo>
                    <a:pt x="0" y="695053"/>
                  </a:moveTo>
                  <a:lnTo>
                    <a:pt x="166874" y="775526"/>
                  </a:lnTo>
                  <a:cubicBezTo>
                    <a:pt x="402692" y="483739"/>
                    <a:pt x="639466" y="203213"/>
                    <a:pt x="971583" y="0"/>
                  </a:cubicBezTo>
                  <a:cubicBezTo>
                    <a:pt x="637029" y="147762"/>
                    <a:pt x="325454" y="413261"/>
                    <a:pt x="0" y="6950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sp>
        <p:nvSpPr>
          <p:cNvPr id="13" name="Slide Number Placeholder 5"/>
          <p:cNvSpPr txBox="1">
            <a:spLocks/>
          </p:cNvSpPr>
          <p:nvPr/>
        </p:nvSpPr>
        <p:spPr>
          <a:xfrm>
            <a:off x="7010400" y="6381750"/>
            <a:ext cx="202565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AE052224-1C93-4B76-B3A3-D199BAD1CE23}" type="slidenum">
              <a:rPr lang="en-GB" smtClean="0">
                <a:solidFill>
                  <a:prstClr val="black"/>
                </a:solidFill>
              </a:rPr>
              <a:pPr algn="r" fontAlgn="base">
                <a:spcBef>
                  <a:spcPct val="0"/>
                </a:spcBef>
                <a:spcAft>
                  <a:spcPct val="0"/>
                </a:spcAft>
                <a:defRPr/>
              </a:pPr>
              <a:t>‹#›</a:t>
            </a:fld>
            <a:endParaRPr lang="en-GB" dirty="0">
              <a:solidFill>
                <a:prstClr val="black"/>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287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3"/>
          <p:cNvGrpSpPr>
            <a:grpSpLocks/>
          </p:cNvGrpSpPr>
          <p:nvPr/>
        </p:nvGrpSpPr>
        <p:grpSpPr bwMode="auto">
          <a:xfrm>
            <a:off x="6415088" y="4651375"/>
            <a:ext cx="3314700" cy="2319338"/>
            <a:chOff x="6414938" y="4651200"/>
            <a:chExt cx="3315009" cy="2319397"/>
          </a:xfrm>
        </p:grpSpPr>
        <p:sp>
          <p:nvSpPr>
            <p:cNvPr id="8" name="Freeform 7"/>
            <p:cNvSpPr/>
            <p:nvPr userDrawn="1"/>
          </p:nvSpPr>
          <p:spPr>
            <a:xfrm rot="20905490">
              <a:off x="6414938" y="5991084"/>
              <a:ext cx="2190954" cy="914423"/>
            </a:xfrm>
            <a:custGeom>
              <a:avLst/>
              <a:gdLst/>
              <a:ahLst/>
              <a:cxnLst/>
              <a:rect l="l" t="t" r="r" b="b"/>
              <a:pathLst>
                <a:path w="2190503" h="914521">
                  <a:moveTo>
                    <a:pt x="2190467" y="0"/>
                  </a:moveTo>
                  <a:cubicBezTo>
                    <a:pt x="2196810" y="217071"/>
                    <a:pt x="1376465" y="637786"/>
                    <a:pt x="429915" y="914521"/>
                  </a:cubicBezTo>
                  <a:lnTo>
                    <a:pt x="0" y="826467"/>
                  </a:lnTo>
                  <a:cubicBezTo>
                    <a:pt x="1021823" y="665820"/>
                    <a:pt x="1809245" y="185902"/>
                    <a:pt x="21904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9" name="Freeform 8"/>
            <p:cNvSpPr/>
            <p:nvPr userDrawn="1"/>
          </p:nvSpPr>
          <p:spPr>
            <a:xfrm rot="20298777">
              <a:off x="6764221" y="4903619"/>
              <a:ext cx="2965726" cy="1749470"/>
            </a:xfrm>
            <a:custGeom>
              <a:avLst/>
              <a:gdLst/>
              <a:ahLst/>
              <a:cxnLst/>
              <a:rect l="l" t="t" r="r" b="b"/>
              <a:pathLst>
                <a:path w="2965451" h="1750533">
                  <a:moveTo>
                    <a:pt x="2965451" y="0"/>
                  </a:moveTo>
                  <a:lnTo>
                    <a:pt x="2823745" y="794577"/>
                  </a:lnTo>
                  <a:cubicBezTo>
                    <a:pt x="2359657" y="856801"/>
                    <a:pt x="1869845" y="920443"/>
                    <a:pt x="1597360" y="1042431"/>
                  </a:cubicBezTo>
                  <a:cubicBezTo>
                    <a:pt x="1261785" y="1192662"/>
                    <a:pt x="863365" y="1516805"/>
                    <a:pt x="296015" y="1750533"/>
                  </a:cubicBezTo>
                  <a:lnTo>
                    <a:pt x="0" y="1632811"/>
                  </a:lnTo>
                  <a:cubicBezTo>
                    <a:pt x="577483" y="1481459"/>
                    <a:pt x="1052862" y="1181567"/>
                    <a:pt x="1589228" y="1014525"/>
                  </a:cubicBezTo>
                  <a:cubicBezTo>
                    <a:pt x="2091265" y="789392"/>
                    <a:pt x="2580817" y="310636"/>
                    <a:pt x="296545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Freeform 9"/>
            <p:cNvSpPr/>
            <p:nvPr userDrawn="1"/>
          </p:nvSpPr>
          <p:spPr>
            <a:xfrm rot="20905490">
              <a:off x="7383403" y="6065699"/>
              <a:ext cx="1178035" cy="904898"/>
            </a:xfrm>
            <a:custGeom>
              <a:avLst/>
              <a:gdLst/>
              <a:ahLst/>
              <a:cxnLst/>
              <a:rect l="l" t="t" r="r" b="b"/>
              <a:pathLst>
                <a:path w="1177167" h="904351">
                  <a:moveTo>
                    <a:pt x="1177167" y="0"/>
                  </a:moveTo>
                  <a:cubicBezTo>
                    <a:pt x="791521" y="235966"/>
                    <a:pt x="520436" y="564831"/>
                    <a:pt x="246296" y="904351"/>
                  </a:cubicBezTo>
                  <a:lnTo>
                    <a:pt x="0" y="853905"/>
                  </a:lnTo>
                  <a:cubicBezTo>
                    <a:pt x="397439" y="511280"/>
                    <a:pt x="772308" y="178812"/>
                    <a:pt x="117716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1" name="Freeform 10"/>
            <p:cNvSpPr/>
            <p:nvPr userDrawn="1"/>
          </p:nvSpPr>
          <p:spPr>
            <a:xfrm rot="19682410">
              <a:off x="7786666" y="6135551"/>
              <a:ext cx="906547" cy="708043"/>
            </a:xfrm>
            <a:custGeom>
              <a:avLst/>
              <a:gdLst/>
              <a:ahLst/>
              <a:cxnLst/>
              <a:rect l="l" t="t" r="r" b="b"/>
              <a:pathLst>
                <a:path w="907383" h="708429">
                  <a:moveTo>
                    <a:pt x="907383" y="0"/>
                  </a:moveTo>
                  <a:cubicBezTo>
                    <a:pt x="596722" y="190085"/>
                    <a:pt x="360404" y="440454"/>
                    <a:pt x="137320" y="708429"/>
                  </a:cubicBezTo>
                  <a:lnTo>
                    <a:pt x="0" y="622756"/>
                  </a:lnTo>
                  <a:cubicBezTo>
                    <a:pt x="300494" y="367397"/>
                    <a:pt x="595012" y="137963"/>
                    <a:pt x="9073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2" name="Freeform 11"/>
            <p:cNvSpPr/>
            <p:nvPr userDrawn="1"/>
          </p:nvSpPr>
          <p:spPr>
            <a:xfrm rot="16100057" flipH="1">
              <a:off x="8286817" y="4779757"/>
              <a:ext cx="1255745" cy="998630"/>
            </a:xfrm>
            <a:custGeom>
              <a:avLst/>
              <a:gdLst/>
              <a:ahLst/>
              <a:cxnLst/>
              <a:rect l="l" t="t" r="r" b="b"/>
              <a:pathLst>
                <a:path w="1119358" h="889146">
                  <a:moveTo>
                    <a:pt x="0" y="845980"/>
                  </a:moveTo>
                  <a:lnTo>
                    <a:pt x="247090" y="889146"/>
                  </a:lnTo>
                  <a:cubicBezTo>
                    <a:pt x="504563" y="556678"/>
                    <a:pt x="747651" y="227438"/>
                    <a:pt x="1119358" y="0"/>
                  </a:cubicBezTo>
                  <a:cubicBezTo>
                    <a:pt x="728831" y="172483"/>
                    <a:pt x="378864" y="510386"/>
                    <a:pt x="0" y="845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13" name="Freeform 12"/>
            <p:cNvSpPr/>
            <p:nvPr userDrawn="1"/>
          </p:nvSpPr>
          <p:spPr>
            <a:xfrm rot="18884289" flipH="1">
              <a:off x="8217762" y="5293351"/>
              <a:ext cx="1474825" cy="288952"/>
            </a:xfrm>
            <a:custGeom>
              <a:avLst/>
              <a:gdLst/>
              <a:ahLst/>
              <a:cxnLst/>
              <a:rect l="l" t="t" r="r" b="b"/>
              <a:pathLst>
                <a:path w="1314842" h="257992">
                  <a:moveTo>
                    <a:pt x="0" y="16791"/>
                  </a:moveTo>
                  <a:lnTo>
                    <a:pt x="160781" y="257992"/>
                  </a:lnTo>
                  <a:cubicBezTo>
                    <a:pt x="680210" y="127745"/>
                    <a:pt x="1094414" y="51049"/>
                    <a:pt x="1314842" y="81958"/>
                  </a:cubicBezTo>
                  <a:cubicBezTo>
                    <a:pt x="813305" y="-57676"/>
                    <a:pt x="521883" y="25339"/>
                    <a:pt x="0" y="167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4" name="Freeform 13"/>
            <p:cNvSpPr/>
            <p:nvPr userDrawn="1"/>
          </p:nvSpPr>
          <p:spPr>
            <a:xfrm rot="17050190" flipH="1">
              <a:off x="8416206" y="5052025"/>
              <a:ext cx="1090640" cy="870031"/>
            </a:xfrm>
            <a:custGeom>
              <a:avLst/>
              <a:gdLst/>
              <a:ahLst/>
              <a:cxnLst/>
              <a:rect l="l" t="t" r="r" b="b"/>
              <a:pathLst>
                <a:path w="971583" h="775526">
                  <a:moveTo>
                    <a:pt x="0" y="695053"/>
                  </a:moveTo>
                  <a:lnTo>
                    <a:pt x="166874" y="775526"/>
                  </a:lnTo>
                  <a:cubicBezTo>
                    <a:pt x="402692" y="483739"/>
                    <a:pt x="639466" y="203213"/>
                    <a:pt x="971583" y="0"/>
                  </a:cubicBezTo>
                  <a:cubicBezTo>
                    <a:pt x="637029" y="147762"/>
                    <a:pt x="325454" y="413261"/>
                    <a:pt x="0" y="6950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sp>
        <p:nvSpPr>
          <p:cNvPr id="15" name="Slide Number Placeholder 5"/>
          <p:cNvSpPr txBox="1">
            <a:spLocks/>
          </p:cNvSpPr>
          <p:nvPr/>
        </p:nvSpPr>
        <p:spPr>
          <a:xfrm>
            <a:off x="7010400" y="6381750"/>
            <a:ext cx="202565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B61F48B4-8CD4-4C36-BA0F-CDAAD45E827F}" type="slidenum">
              <a:rPr lang="en-GB" smtClean="0">
                <a:solidFill>
                  <a:prstClr val="black"/>
                </a:solidFill>
              </a:rPr>
              <a:pPr algn="r" fontAlgn="base">
                <a:spcBef>
                  <a:spcPct val="0"/>
                </a:spcBef>
                <a:spcAft>
                  <a:spcPct val="0"/>
                </a:spcAft>
                <a:defRPr/>
              </a:pPr>
              <a:t>‹#›</a:t>
            </a:fld>
            <a:endParaRPr lang="en-GB" dirty="0">
              <a:solidFill>
                <a:prstClr val="black"/>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473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3"/>
          <p:cNvGrpSpPr>
            <a:grpSpLocks/>
          </p:cNvGrpSpPr>
          <p:nvPr/>
        </p:nvGrpSpPr>
        <p:grpSpPr bwMode="auto">
          <a:xfrm>
            <a:off x="6415088" y="4651375"/>
            <a:ext cx="3314700" cy="2319338"/>
            <a:chOff x="6414938" y="4651200"/>
            <a:chExt cx="3315009" cy="2319397"/>
          </a:xfrm>
        </p:grpSpPr>
        <p:sp>
          <p:nvSpPr>
            <p:cNvPr id="4" name="Freeform 3"/>
            <p:cNvSpPr/>
            <p:nvPr userDrawn="1"/>
          </p:nvSpPr>
          <p:spPr>
            <a:xfrm rot="20905490">
              <a:off x="6414938" y="5991084"/>
              <a:ext cx="2190954" cy="914423"/>
            </a:xfrm>
            <a:custGeom>
              <a:avLst/>
              <a:gdLst/>
              <a:ahLst/>
              <a:cxnLst/>
              <a:rect l="l" t="t" r="r" b="b"/>
              <a:pathLst>
                <a:path w="2190503" h="914521">
                  <a:moveTo>
                    <a:pt x="2190467" y="0"/>
                  </a:moveTo>
                  <a:cubicBezTo>
                    <a:pt x="2196810" y="217071"/>
                    <a:pt x="1376465" y="637786"/>
                    <a:pt x="429915" y="914521"/>
                  </a:cubicBezTo>
                  <a:lnTo>
                    <a:pt x="0" y="826467"/>
                  </a:lnTo>
                  <a:cubicBezTo>
                    <a:pt x="1021823" y="665820"/>
                    <a:pt x="1809245" y="185902"/>
                    <a:pt x="219046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5" name="Freeform 4"/>
            <p:cNvSpPr/>
            <p:nvPr userDrawn="1"/>
          </p:nvSpPr>
          <p:spPr>
            <a:xfrm rot="20298777">
              <a:off x="6764221" y="4903619"/>
              <a:ext cx="2965726" cy="1749470"/>
            </a:xfrm>
            <a:custGeom>
              <a:avLst/>
              <a:gdLst/>
              <a:ahLst/>
              <a:cxnLst/>
              <a:rect l="l" t="t" r="r" b="b"/>
              <a:pathLst>
                <a:path w="2965451" h="1750533">
                  <a:moveTo>
                    <a:pt x="2965451" y="0"/>
                  </a:moveTo>
                  <a:lnTo>
                    <a:pt x="2823745" y="794577"/>
                  </a:lnTo>
                  <a:cubicBezTo>
                    <a:pt x="2359657" y="856801"/>
                    <a:pt x="1869845" y="920443"/>
                    <a:pt x="1597360" y="1042431"/>
                  </a:cubicBezTo>
                  <a:cubicBezTo>
                    <a:pt x="1261785" y="1192662"/>
                    <a:pt x="863365" y="1516805"/>
                    <a:pt x="296015" y="1750533"/>
                  </a:cubicBezTo>
                  <a:lnTo>
                    <a:pt x="0" y="1632811"/>
                  </a:lnTo>
                  <a:cubicBezTo>
                    <a:pt x="577483" y="1481459"/>
                    <a:pt x="1052862" y="1181567"/>
                    <a:pt x="1589228" y="1014525"/>
                  </a:cubicBezTo>
                  <a:cubicBezTo>
                    <a:pt x="2091265" y="789392"/>
                    <a:pt x="2580817" y="310636"/>
                    <a:pt x="296545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6" name="Freeform 5"/>
            <p:cNvSpPr/>
            <p:nvPr userDrawn="1"/>
          </p:nvSpPr>
          <p:spPr>
            <a:xfrm rot="20905490">
              <a:off x="7383403" y="6065699"/>
              <a:ext cx="1178035" cy="904898"/>
            </a:xfrm>
            <a:custGeom>
              <a:avLst/>
              <a:gdLst/>
              <a:ahLst/>
              <a:cxnLst/>
              <a:rect l="l" t="t" r="r" b="b"/>
              <a:pathLst>
                <a:path w="1177167" h="904351">
                  <a:moveTo>
                    <a:pt x="1177167" y="0"/>
                  </a:moveTo>
                  <a:cubicBezTo>
                    <a:pt x="791521" y="235966"/>
                    <a:pt x="520436" y="564831"/>
                    <a:pt x="246296" y="904351"/>
                  </a:cubicBezTo>
                  <a:lnTo>
                    <a:pt x="0" y="853905"/>
                  </a:lnTo>
                  <a:cubicBezTo>
                    <a:pt x="397439" y="511280"/>
                    <a:pt x="772308" y="178812"/>
                    <a:pt x="117716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7" name="Freeform 6"/>
            <p:cNvSpPr/>
            <p:nvPr userDrawn="1"/>
          </p:nvSpPr>
          <p:spPr>
            <a:xfrm rot="19682410">
              <a:off x="7786666" y="6135551"/>
              <a:ext cx="906547" cy="708043"/>
            </a:xfrm>
            <a:custGeom>
              <a:avLst/>
              <a:gdLst/>
              <a:ahLst/>
              <a:cxnLst/>
              <a:rect l="l" t="t" r="r" b="b"/>
              <a:pathLst>
                <a:path w="907383" h="708429">
                  <a:moveTo>
                    <a:pt x="907383" y="0"/>
                  </a:moveTo>
                  <a:cubicBezTo>
                    <a:pt x="596722" y="190085"/>
                    <a:pt x="360404" y="440454"/>
                    <a:pt x="137320" y="708429"/>
                  </a:cubicBezTo>
                  <a:lnTo>
                    <a:pt x="0" y="622756"/>
                  </a:lnTo>
                  <a:cubicBezTo>
                    <a:pt x="300494" y="367397"/>
                    <a:pt x="595012" y="137963"/>
                    <a:pt x="9073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8" name="Freeform 7"/>
            <p:cNvSpPr/>
            <p:nvPr userDrawn="1"/>
          </p:nvSpPr>
          <p:spPr>
            <a:xfrm rot="16100057" flipH="1">
              <a:off x="8286817" y="4779757"/>
              <a:ext cx="1255745" cy="998630"/>
            </a:xfrm>
            <a:custGeom>
              <a:avLst/>
              <a:gdLst/>
              <a:ahLst/>
              <a:cxnLst/>
              <a:rect l="l" t="t" r="r" b="b"/>
              <a:pathLst>
                <a:path w="1119358" h="889146">
                  <a:moveTo>
                    <a:pt x="0" y="845980"/>
                  </a:moveTo>
                  <a:lnTo>
                    <a:pt x="247090" y="889146"/>
                  </a:lnTo>
                  <a:cubicBezTo>
                    <a:pt x="504563" y="556678"/>
                    <a:pt x="747651" y="227438"/>
                    <a:pt x="1119358" y="0"/>
                  </a:cubicBezTo>
                  <a:cubicBezTo>
                    <a:pt x="728831" y="172483"/>
                    <a:pt x="378864" y="510386"/>
                    <a:pt x="0" y="845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9" name="Freeform 8"/>
            <p:cNvSpPr/>
            <p:nvPr userDrawn="1"/>
          </p:nvSpPr>
          <p:spPr>
            <a:xfrm rot="18884289" flipH="1">
              <a:off x="8217762" y="5293351"/>
              <a:ext cx="1474825" cy="288952"/>
            </a:xfrm>
            <a:custGeom>
              <a:avLst/>
              <a:gdLst/>
              <a:ahLst/>
              <a:cxnLst/>
              <a:rect l="l" t="t" r="r" b="b"/>
              <a:pathLst>
                <a:path w="1314842" h="257992">
                  <a:moveTo>
                    <a:pt x="0" y="16791"/>
                  </a:moveTo>
                  <a:lnTo>
                    <a:pt x="160781" y="257992"/>
                  </a:lnTo>
                  <a:cubicBezTo>
                    <a:pt x="680210" y="127745"/>
                    <a:pt x="1094414" y="51049"/>
                    <a:pt x="1314842" y="81958"/>
                  </a:cubicBezTo>
                  <a:cubicBezTo>
                    <a:pt x="813305" y="-57676"/>
                    <a:pt x="521883" y="25339"/>
                    <a:pt x="0" y="167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 name="Freeform 9"/>
            <p:cNvSpPr/>
            <p:nvPr userDrawn="1"/>
          </p:nvSpPr>
          <p:spPr>
            <a:xfrm rot="17050190" flipH="1">
              <a:off x="8416206" y="5052025"/>
              <a:ext cx="1090640" cy="870031"/>
            </a:xfrm>
            <a:custGeom>
              <a:avLst/>
              <a:gdLst/>
              <a:ahLst/>
              <a:cxnLst/>
              <a:rect l="l" t="t" r="r" b="b"/>
              <a:pathLst>
                <a:path w="971583" h="775526">
                  <a:moveTo>
                    <a:pt x="0" y="695053"/>
                  </a:moveTo>
                  <a:lnTo>
                    <a:pt x="166874" y="775526"/>
                  </a:lnTo>
                  <a:cubicBezTo>
                    <a:pt x="402692" y="483739"/>
                    <a:pt x="639466" y="203213"/>
                    <a:pt x="971583" y="0"/>
                  </a:cubicBezTo>
                  <a:cubicBezTo>
                    <a:pt x="637029" y="147762"/>
                    <a:pt x="325454" y="413261"/>
                    <a:pt x="0" y="6950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grpSp>
      <p:sp>
        <p:nvSpPr>
          <p:cNvPr id="11" name="Slide Number Placeholder 5"/>
          <p:cNvSpPr txBox="1">
            <a:spLocks/>
          </p:cNvSpPr>
          <p:nvPr/>
        </p:nvSpPr>
        <p:spPr>
          <a:xfrm>
            <a:off x="7010400" y="6381750"/>
            <a:ext cx="2025650" cy="365125"/>
          </a:xfrm>
          <a:prstGeom prst="rect">
            <a:avLst/>
          </a:prstGeom>
        </p:spPr>
        <p:txBody>
          <a:bodyPr/>
          <a:lstStyle>
            <a:defPPr>
              <a:defRPr lang="en-US"/>
            </a:defPPr>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AFD0003-0668-4A85-B3EB-1ECB03855EE1}" type="slidenum">
              <a:rPr lang="en-GB" smtClean="0">
                <a:solidFill>
                  <a:prstClr val="black"/>
                </a:solidFill>
              </a:rPr>
              <a:pPr algn="r" fontAlgn="base">
                <a:spcBef>
                  <a:spcPct val="0"/>
                </a:spcBef>
                <a:spcAft>
                  <a:spcPct val="0"/>
                </a:spcAft>
                <a:defRPr/>
              </a:pPr>
              <a:t>‹#›</a:t>
            </a:fld>
            <a:endParaRPr lang="en-GB" dirty="0">
              <a:solidFill>
                <a:prstClr val="black"/>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6528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extLst>
      <p:ext uri="{BB962C8B-B14F-4D97-AF65-F5344CB8AC3E}">
        <p14:creationId xmlns:p14="http://schemas.microsoft.com/office/powerpoint/2010/main" val="2645788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rtl="0" fontAlgn="base">
        <a:spcBef>
          <a:spcPct val="0"/>
        </a:spcBef>
        <a:spcAft>
          <a:spcPct val="0"/>
        </a:spcAft>
        <a:defRPr sz="4400" kern="1200">
          <a:ln w="3175">
            <a:solidFill>
              <a:schemeClr val="accent5">
                <a:lumMod val="50000"/>
                <a:alpha val="30000"/>
              </a:schemeClr>
            </a:solidFill>
          </a:ln>
          <a:solidFill>
            <a:srgbClr val="7099AF"/>
          </a:solidFill>
          <a:latin typeface="+mj-lt"/>
          <a:ea typeface="+mj-ea"/>
          <a:cs typeface="+mj-cs"/>
        </a:defRPr>
      </a:lvl1pPr>
      <a:lvl2pPr algn="ctr" rtl="0" fontAlgn="base">
        <a:spcBef>
          <a:spcPct val="0"/>
        </a:spcBef>
        <a:spcAft>
          <a:spcPct val="0"/>
        </a:spcAft>
        <a:defRPr sz="4400">
          <a:solidFill>
            <a:srgbClr val="7099AF"/>
          </a:solidFill>
          <a:latin typeface="Calibri" pitchFamily="34" charset="0"/>
        </a:defRPr>
      </a:lvl2pPr>
      <a:lvl3pPr algn="ctr" rtl="0" fontAlgn="base">
        <a:spcBef>
          <a:spcPct val="0"/>
        </a:spcBef>
        <a:spcAft>
          <a:spcPct val="0"/>
        </a:spcAft>
        <a:defRPr sz="4400">
          <a:solidFill>
            <a:srgbClr val="7099AF"/>
          </a:solidFill>
          <a:latin typeface="Calibri" pitchFamily="34" charset="0"/>
        </a:defRPr>
      </a:lvl3pPr>
      <a:lvl4pPr algn="ctr" rtl="0" fontAlgn="base">
        <a:spcBef>
          <a:spcPct val="0"/>
        </a:spcBef>
        <a:spcAft>
          <a:spcPct val="0"/>
        </a:spcAft>
        <a:defRPr sz="4400">
          <a:solidFill>
            <a:srgbClr val="7099AF"/>
          </a:solidFill>
          <a:latin typeface="Calibri" pitchFamily="34" charset="0"/>
        </a:defRPr>
      </a:lvl4pPr>
      <a:lvl5pPr algn="ctr" rtl="0" fontAlgn="base">
        <a:spcBef>
          <a:spcPct val="0"/>
        </a:spcBef>
        <a:spcAft>
          <a:spcPct val="0"/>
        </a:spcAft>
        <a:defRPr sz="4400">
          <a:solidFill>
            <a:srgbClr val="7099AF"/>
          </a:solidFill>
          <a:latin typeface="Calibri" pitchFamily="34" charset="0"/>
        </a:defRPr>
      </a:lvl5pPr>
      <a:lvl6pPr marL="457200" algn="ctr" rtl="0" fontAlgn="base">
        <a:spcBef>
          <a:spcPct val="0"/>
        </a:spcBef>
        <a:spcAft>
          <a:spcPct val="0"/>
        </a:spcAft>
        <a:defRPr sz="4400">
          <a:solidFill>
            <a:srgbClr val="7099AF"/>
          </a:solidFill>
          <a:latin typeface="Calibri" pitchFamily="34" charset="0"/>
        </a:defRPr>
      </a:lvl6pPr>
      <a:lvl7pPr marL="914400" algn="ctr" rtl="0" fontAlgn="base">
        <a:spcBef>
          <a:spcPct val="0"/>
        </a:spcBef>
        <a:spcAft>
          <a:spcPct val="0"/>
        </a:spcAft>
        <a:defRPr sz="4400">
          <a:solidFill>
            <a:srgbClr val="7099AF"/>
          </a:solidFill>
          <a:latin typeface="Calibri" pitchFamily="34" charset="0"/>
        </a:defRPr>
      </a:lvl7pPr>
      <a:lvl8pPr marL="1371600" algn="ctr" rtl="0" fontAlgn="base">
        <a:spcBef>
          <a:spcPct val="0"/>
        </a:spcBef>
        <a:spcAft>
          <a:spcPct val="0"/>
        </a:spcAft>
        <a:defRPr sz="4400">
          <a:solidFill>
            <a:srgbClr val="7099AF"/>
          </a:solidFill>
          <a:latin typeface="Calibri" pitchFamily="34" charset="0"/>
        </a:defRPr>
      </a:lvl8pPr>
      <a:lvl9pPr marL="1828800" algn="ctr" rtl="0" fontAlgn="base">
        <a:spcBef>
          <a:spcPct val="0"/>
        </a:spcBef>
        <a:spcAft>
          <a:spcPct val="0"/>
        </a:spcAft>
        <a:defRPr sz="4400">
          <a:solidFill>
            <a:srgbClr val="7099AF"/>
          </a:solidFill>
          <a:latin typeface="Calibri" pitchFamily="34" charset="0"/>
        </a:defRPr>
      </a:lvl9pPr>
    </p:titleStyle>
    <p:bodyStyle>
      <a:lvl1pPr marL="342900" indent="-342900" algn="l" rtl="0" fontAlgn="base">
        <a:spcBef>
          <a:spcPct val="20000"/>
        </a:spcBef>
        <a:spcAft>
          <a:spcPct val="0"/>
        </a:spcAft>
        <a:buClr>
          <a:schemeClr val="accent1"/>
        </a:buClr>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9E7346"/>
        </a:buClr>
        <a:buSzPct val="80000"/>
        <a:buFont typeface="Wingdings"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7099AF"/>
        </a:buClr>
        <a:buSzPct val="80000"/>
        <a:buFont typeface="Courier New" pitchFamily="49" charset="0"/>
        <a:buChar char="o"/>
        <a:defRPr sz="2400" kern="1200">
          <a:solidFill>
            <a:schemeClr val="tx1"/>
          </a:solidFill>
          <a:latin typeface="+mn-lt"/>
          <a:ea typeface="+mn-ea"/>
          <a:cs typeface="+mn-cs"/>
        </a:defRPr>
      </a:lvl3pPr>
      <a:lvl4pPr marL="1600200" indent="-228600" algn="l" rtl="0" fontAlgn="base">
        <a:spcBef>
          <a:spcPct val="20000"/>
        </a:spcBef>
        <a:spcAft>
          <a:spcPct val="0"/>
        </a:spcAft>
        <a:buClr>
          <a:srgbClr val="9E7346"/>
        </a:buClr>
        <a:buSzPct val="90000"/>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80000"/>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944216"/>
          </a:xfrm>
        </p:spPr>
        <p:txBody>
          <a:bodyPr>
            <a:noAutofit/>
          </a:bodyPr>
          <a:lstStyle/>
          <a:p>
            <a:r>
              <a:rPr lang="en-US" sz="3600" b="1" dirty="0" smtClean="0">
                <a:solidFill>
                  <a:schemeClr val="tx2">
                    <a:lumMod val="25000"/>
                  </a:schemeClr>
                </a:solidFill>
              </a:rPr>
              <a:t>Costs &amp; Benefits of International Collaboration</a:t>
            </a:r>
            <a:br>
              <a:rPr lang="en-US" sz="3600" b="1" dirty="0" smtClean="0">
                <a:solidFill>
                  <a:schemeClr val="tx2">
                    <a:lumMod val="25000"/>
                  </a:schemeClr>
                </a:solidFill>
              </a:rPr>
            </a:br>
            <a:r>
              <a:rPr lang="en-US" b="1" dirty="0" smtClean="0">
                <a:solidFill>
                  <a:schemeClr val="tx2">
                    <a:lumMod val="25000"/>
                  </a:schemeClr>
                </a:solidFill>
              </a:rPr>
              <a:t>CSPA -  a platform for developing countries</a:t>
            </a:r>
            <a:endParaRPr lang="en-GB" b="1" dirty="0">
              <a:solidFill>
                <a:schemeClr val="tx2">
                  <a:lumMod val="25000"/>
                </a:schemeClr>
              </a:solidFill>
            </a:endParaRPr>
          </a:p>
        </p:txBody>
      </p:sp>
      <p:sp>
        <p:nvSpPr>
          <p:cNvPr id="4" name="TextBox 3"/>
          <p:cNvSpPr txBox="1"/>
          <p:nvPr/>
        </p:nvSpPr>
        <p:spPr>
          <a:xfrm>
            <a:off x="5292080" y="4221088"/>
            <a:ext cx="3456384" cy="369332"/>
          </a:xfrm>
          <a:prstGeom prst="rect">
            <a:avLst/>
          </a:prstGeom>
          <a:noFill/>
        </p:spPr>
        <p:txBody>
          <a:bodyPr wrap="square" rtlCol="0">
            <a:spAutoFit/>
          </a:bodyPr>
          <a:lstStyle/>
          <a:p>
            <a:r>
              <a:rPr lang="en-GB" dirty="0" smtClean="0"/>
              <a:t>WMSP – Geneva April </a:t>
            </a:r>
            <a:r>
              <a:rPr lang="en-GB" dirty="0" smtClean="0">
                <a:solidFill>
                  <a:schemeClr val="bg1">
                    <a:lumMod val="50000"/>
                  </a:schemeClr>
                </a:solidFill>
              </a:rPr>
              <a:t>2015</a:t>
            </a:r>
            <a:endParaRPr lang="en-GB" dirty="0">
              <a:solidFill>
                <a:schemeClr val="bg1">
                  <a:lumMod val="50000"/>
                </a:schemeClr>
              </a:solidFill>
            </a:endParaRPr>
          </a:p>
        </p:txBody>
      </p:sp>
    </p:spTree>
    <p:extLst>
      <p:ext uri="{BB962C8B-B14F-4D97-AF65-F5344CB8AC3E}">
        <p14:creationId xmlns:p14="http://schemas.microsoft.com/office/powerpoint/2010/main" val="823038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67544" y="1196752"/>
            <a:ext cx="8568952" cy="4392488"/>
          </a:xfrm>
          <a:prstGeom prst="rect">
            <a:avLst/>
          </a:prstGeom>
        </p:spPr>
        <p:txBody>
          <a:bodyPr/>
          <a:lstStyle/>
          <a:p>
            <a:pPr marL="342900" lvl="0" indent="-342900">
              <a:buFont typeface="Arial" panose="020B0604020202020204" pitchFamily="34" charset="0"/>
              <a:buChar char="•"/>
            </a:pPr>
            <a:r>
              <a:rPr lang="en-US" sz="2800" dirty="0" smtClean="0"/>
              <a:t>.</a:t>
            </a:r>
            <a:r>
              <a:rPr lang="en-US" sz="2800" dirty="0" smtClean="0"/>
              <a:t>Stat dissemination platform meets </a:t>
            </a:r>
            <a:r>
              <a:rPr lang="en-US" sz="2800" dirty="0"/>
              <a:t>many of the criteria for addressing challenges identified by </a:t>
            </a:r>
            <a:r>
              <a:rPr lang="en-US" sz="2800" dirty="0" smtClean="0"/>
              <a:t>IDR</a:t>
            </a:r>
          </a:p>
          <a:p>
            <a:pPr marL="342900" lvl="0" indent="-342900">
              <a:buFont typeface="Arial" panose="020B0604020202020204" pitchFamily="34" charset="0"/>
              <a:buChar char="•"/>
            </a:pPr>
            <a:r>
              <a:rPr lang="en-US" sz="2800" dirty="0" smtClean="0"/>
              <a:t>Shareable - the </a:t>
            </a:r>
            <a:r>
              <a:rPr lang="en-US" sz="2800" dirty="0"/>
              <a:t>platform is already </a:t>
            </a:r>
            <a:r>
              <a:rPr lang="en-US" sz="2800" dirty="0" smtClean="0"/>
              <a:t>used by a </a:t>
            </a:r>
            <a:r>
              <a:rPr lang="en-US" sz="2800" dirty="0"/>
              <a:t>number of </a:t>
            </a:r>
            <a:r>
              <a:rPr lang="en-US" sz="2800" dirty="0" err="1"/>
              <a:t>organisations</a:t>
            </a:r>
            <a:r>
              <a:rPr lang="en-US" sz="2800" dirty="0"/>
              <a:t>, </a:t>
            </a:r>
            <a:endParaRPr lang="en-US" sz="2800" dirty="0" smtClean="0"/>
          </a:p>
          <a:p>
            <a:pPr marL="342900" lvl="0" indent="-342900">
              <a:buFont typeface="Arial" panose="020B0604020202020204" pitchFamily="34" charset="0"/>
              <a:buChar char="•"/>
            </a:pPr>
            <a:r>
              <a:rPr lang="en-US" sz="2800" dirty="0" smtClean="0"/>
              <a:t>Non-commercial and developed on a collaborative </a:t>
            </a:r>
            <a:r>
              <a:rPr lang="en-US" sz="2800" dirty="0"/>
              <a:t>basis </a:t>
            </a:r>
            <a:endParaRPr lang="en-US" sz="2800" dirty="0" smtClean="0"/>
          </a:p>
          <a:p>
            <a:pPr marL="342900" lvl="0" indent="-342900">
              <a:buFont typeface="Arial" panose="020B0604020202020204" pitchFamily="34" charset="0"/>
              <a:buChar char="•"/>
            </a:pPr>
            <a:r>
              <a:rPr lang="en-US" sz="2800" dirty="0" smtClean="0"/>
              <a:t>Based </a:t>
            </a:r>
            <a:r>
              <a:rPr lang="en-US" sz="2800" dirty="0"/>
              <a:t>around statistical standards such as SDMX and Open Data to further enable the sharing of data between statistical agencies and other </a:t>
            </a:r>
            <a:r>
              <a:rPr lang="en-US" sz="2800" dirty="0" err="1"/>
              <a:t>organisations</a:t>
            </a:r>
            <a:r>
              <a:rPr lang="en-US" sz="2800" dirty="0"/>
              <a:t>.  </a:t>
            </a:r>
            <a:endParaRPr lang="en-US" sz="2800" dirty="0" smtClean="0"/>
          </a:p>
          <a:p>
            <a:pPr marL="342900" indent="-342900">
              <a:buFont typeface="Arial" panose="020B0604020202020204" pitchFamily="34" charset="0"/>
              <a:buChar char="•"/>
            </a:pPr>
            <a:r>
              <a:rPr lang="en-US" sz="2800" b="1" dirty="0" smtClean="0">
                <a:solidFill>
                  <a:srgbClr val="FF0000"/>
                </a:solidFill>
              </a:rPr>
              <a:t>CSPA compatible .Stat </a:t>
            </a:r>
            <a:r>
              <a:rPr lang="en-US" sz="2800" b="1" dirty="0" smtClean="0">
                <a:solidFill>
                  <a:srgbClr val="FF0000"/>
                </a:solidFill>
              </a:rPr>
              <a:t>could </a:t>
            </a:r>
            <a:r>
              <a:rPr lang="en-US" sz="2800" b="1" dirty="0">
                <a:solidFill>
                  <a:srgbClr val="FF0000"/>
                </a:solidFill>
              </a:rPr>
              <a:t>become a dissemination platform for developing </a:t>
            </a:r>
            <a:r>
              <a:rPr lang="en-US" sz="2800" b="1" dirty="0" smtClean="0">
                <a:solidFill>
                  <a:srgbClr val="FF0000"/>
                </a:solidFill>
              </a:rPr>
              <a:t>countries </a:t>
            </a:r>
          </a:p>
          <a:p>
            <a:pPr marL="342900" indent="-342900">
              <a:buFont typeface="Arial" panose="020B0604020202020204" pitchFamily="34" charset="0"/>
              <a:buChar char="•"/>
            </a:pPr>
            <a:r>
              <a:rPr lang="en-GB" sz="2800" b="1" dirty="0" smtClean="0">
                <a:solidFill>
                  <a:srgbClr val="FF0000"/>
                </a:solidFill>
              </a:rPr>
              <a:t>Great </a:t>
            </a:r>
            <a:r>
              <a:rPr lang="en-GB" sz="2800" b="1" dirty="0">
                <a:solidFill>
                  <a:srgbClr val="FF0000"/>
                </a:solidFill>
              </a:rPr>
              <a:t>opportunity for CSPA to help in post-2015 development agenda in the years ahead</a:t>
            </a:r>
          </a:p>
          <a:p>
            <a:pPr marL="342900" lvl="0" indent="-342900">
              <a:buFont typeface="Arial" panose="020B0604020202020204" pitchFamily="34" charset="0"/>
              <a:buChar char="•"/>
            </a:pPr>
            <a:endParaRPr lang="en-US" sz="2800" b="1" dirty="0">
              <a:solidFill>
                <a:srgbClr val="FF0000"/>
              </a:solidFill>
            </a:endParaRPr>
          </a:p>
        </p:txBody>
      </p:sp>
      <p:sp>
        <p:nvSpPr>
          <p:cNvPr id="4" name="Rectangle 2"/>
          <p:cNvSpPr txBox="1">
            <a:spLocks noChangeArrowheads="1"/>
          </p:cNvSpPr>
          <p:nvPr/>
        </p:nvSpPr>
        <p:spPr>
          <a:xfrm>
            <a:off x="0" y="1"/>
            <a:ext cx="9144000" cy="1268760"/>
          </a:xfrm>
          <a:prstGeom prst="rect">
            <a:avLst/>
          </a:prstGeom>
        </p:spPr>
        <p:txBody>
          <a:bodyPr anchor="ctr" anchorCtr="1">
            <a:normAutofit fontScale="92500" lnSpcReduction="10000"/>
          </a:bodyPr>
          <a:lstStyle>
            <a:lvl1pPr algn="ctr" defTabSz="914400" rtl="0" eaLnBrk="1" latinLnBrk="0" hangingPunct="1">
              <a:spcBef>
                <a:spcPct val="0"/>
              </a:spcBef>
              <a:buNone/>
              <a:defRPr sz="4400" kern="1200">
                <a:ln w="3175">
                  <a:solidFill>
                    <a:schemeClr val="accent5">
                      <a:lumMod val="50000"/>
                      <a:alpha val="30000"/>
                    </a:schemeClr>
                  </a:solidFill>
                </a:ln>
                <a:solidFill>
                  <a:schemeClr val="accent5"/>
                </a:solidFill>
                <a:latin typeface="+mj-lt"/>
                <a:ea typeface="+mj-ea"/>
                <a:cs typeface="+mj-cs"/>
              </a:defRPr>
            </a:lvl1pPr>
          </a:lstStyle>
          <a:p>
            <a:pPr fontAlgn="auto">
              <a:spcAft>
                <a:spcPts val="0"/>
              </a:spcAft>
              <a:defRPr/>
            </a:pPr>
            <a:r>
              <a:rPr lang="en-US" b="1" dirty="0" smtClean="0">
                <a:solidFill>
                  <a:schemeClr val="accent3"/>
                </a:solidFill>
              </a:rPr>
              <a:t>CSPA and dissemination needs – an example</a:t>
            </a:r>
            <a:endParaRPr lang="en-US" dirty="0"/>
          </a:p>
        </p:txBody>
      </p:sp>
    </p:spTree>
    <p:extLst>
      <p:ext uri="{BB962C8B-B14F-4D97-AF65-F5344CB8AC3E}">
        <p14:creationId xmlns:p14="http://schemas.microsoft.com/office/powerpoint/2010/main" val="282048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67544" y="1196752"/>
            <a:ext cx="8424936" cy="4392488"/>
          </a:xfrm>
          <a:prstGeom prst="rect">
            <a:avLst/>
          </a:prstGeom>
        </p:spPr>
        <p:txBody>
          <a:bodyPr/>
          <a:lstStyle/>
          <a:p>
            <a:endParaRPr lang="en-GB" sz="2400" dirty="0" smtClean="0"/>
          </a:p>
          <a:p>
            <a:endParaRPr lang="en-GB" sz="2400" dirty="0" smtClean="0"/>
          </a:p>
          <a:p>
            <a:pPr algn="ctr"/>
            <a:r>
              <a:rPr lang="en-GB" sz="4400" dirty="0" smtClean="0"/>
              <a:t>Questions &amp; answers</a:t>
            </a:r>
            <a:endParaRPr lang="en-US" sz="4400" dirty="0"/>
          </a:p>
        </p:txBody>
      </p:sp>
      <p:sp>
        <p:nvSpPr>
          <p:cNvPr id="4" name="Rectangle 2"/>
          <p:cNvSpPr txBox="1">
            <a:spLocks noChangeArrowheads="1"/>
          </p:cNvSpPr>
          <p:nvPr/>
        </p:nvSpPr>
        <p:spPr>
          <a:xfrm>
            <a:off x="0" y="1"/>
            <a:ext cx="9144000" cy="1268760"/>
          </a:xfrm>
          <a:prstGeom prst="rect">
            <a:avLst/>
          </a:prstGeom>
        </p:spPr>
        <p:txBody>
          <a:bodyPr anchor="ctr" anchorCtr="1">
            <a:normAutofit/>
          </a:bodyPr>
          <a:lstStyle>
            <a:lvl1pPr algn="ctr" defTabSz="914400" rtl="0" eaLnBrk="1" latinLnBrk="0" hangingPunct="1">
              <a:spcBef>
                <a:spcPct val="0"/>
              </a:spcBef>
              <a:buNone/>
              <a:defRPr sz="4400" kern="1200">
                <a:ln w="3175">
                  <a:solidFill>
                    <a:schemeClr val="accent5">
                      <a:lumMod val="50000"/>
                      <a:alpha val="30000"/>
                    </a:schemeClr>
                  </a:solidFill>
                </a:ln>
                <a:solidFill>
                  <a:schemeClr val="accent5"/>
                </a:solidFill>
                <a:latin typeface="+mj-lt"/>
                <a:ea typeface="+mj-ea"/>
                <a:cs typeface="+mj-cs"/>
              </a:defRPr>
            </a:lvl1pPr>
          </a:lstStyle>
          <a:p>
            <a:pPr fontAlgn="auto">
              <a:spcAft>
                <a:spcPts val="0"/>
              </a:spcAft>
              <a:defRPr/>
            </a:pPr>
            <a:r>
              <a:rPr lang="en-US" b="1" dirty="0" smtClean="0">
                <a:solidFill>
                  <a:schemeClr val="accent3"/>
                </a:solidFill>
              </a:rPr>
              <a:t>Your views…</a:t>
            </a:r>
            <a:endParaRPr lang="en-US" dirty="0"/>
          </a:p>
        </p:txBody>
      </p:sp>
    </p:spTree>
    <p:extLst>
      <p:ext uri="{BB962C8B-B14F-4D97-AF65-F5344CB8AC3E}">
        <p14:creationId xmlns:p14="http://schemas.microsoft.com/office/powerpoint/2010/main" val="293950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340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67544" y="1196752"/>
            <a:ext cx="8424936" cy="4392488"/>
          </a:xfrm>
          <a:prstGeom prst="rect">
            <a:avLst/>
          </a:prstGeom>
        </p:spPr>
        <p:txBody>
          <a:bodyPr/>
          <a:lstStyle/>
          <a:p>
            <a:pPr marL="457200" lvl="0" indent="-457200">
              <a:buFont typeface="+mj-lt"/>
              <a:buAutoNum type="arabicPeriod"/>
            </a:pPr>
            <a:r>
              <a:rPr lang="en-GB" sz="3600" dirty="0" smtClean="0"/>
              <a:t>Background</a:t>
            </a:r>
          </a:p>
          <a:p>
            <a:pPr marL="457200" indent="-457200">
              <a:buFont typeface="+mj-lt"/>
              <a:buAutoNum type="arabicPeriod"/>
            </a:pPr>
            <a:r>
              <a:rPr lang="en-GB" sz="3600" dirty="0" smtClean="0"/>
              <a:t>CSPA and the “Data </a:t>
            </a:r>
            <a:r>
              <a:rPr lang="en-GB" sz="3600" dirty="0"/>
              <a:t>Revolution” </a:t>
            </a:r>
            <a:endParaRPr lang="en-GB" sz="3600" dirty="0" smtClean="0"/>
          </a:p>
          <a:p>
            <a:pPr marL="457200" indent="-457200">
              <a:buFont typeface="+mj-lt"/>
              <a:buAutoNum type="arabicPeriod"/>
            </a:pPr>
            <a:r>
              <a:rPr lang="en-GB" sz="3600" dirty="0" smtClean="0"/>
              <a:t>A CSPA </a:t>
            </a:r>
            <a:r>
              <a:rPr lang="en-GB" sz="3600" dirty="0"/>
              <a:t>role for </a:t>
            </a:r>
            <a:r>
              <a:rPr lang="en-GB" sz="3600" dirty="0" smtClean="0"/>
              <a:t>developing countries</a:t>
            </a:r>
            <a:endParaRPr lang="en-GB" sz="3600" dirty="0"/>
          </a:p>
          <a:p>
            <a:pPr marL="457200" lvl="0" indent="-457200">
              <a:buFont typeface="+mj-lt"/>
              <a:buAutoNum type="arabicPeriod"/>
            </a:pPr>
            <a:r>
              <a:rPr lang="en-GB" sz="3600" dirty="0" smtClean="0"/>
              <a:t>An example: Dissemination needs</a:t>
            </a:r>
          </a:p>
          <a:p>
            <a:pPr marL="457200" lvl="0" indent="-457200">
              <a:buFont typeface="+mj-lt"/>
              <a:buAutoNum type="arabicPeriod"/>
            </a:pPr>
            <a:r>
              <a:rPr lang="en-GB" sz="3600" dirty="0" smtClean="0"/>
              <a:t>The long </a:t>
            </a:r>
            <a:r>
              <a:rPr lang="en-GB" sz="3600" dirty="0"/>
              <a:t>term vision </a:t>
            </a:r>
            <a:endParaRPr lang="en-GB" sz="3600" dirty="0" smtClean="0"/>
          </a:p>
          <a:p>
            <a:pPr marL="457200" lvl="0" indent="-457200">
              <a:buFont typeface="+mj-lt"/>
              <a:buAutoNum type="arabicPeriod"/>
            </a:pPr>
            <a:r>
              <a:rPr lang="en-GB" sz="3600" dirty="0" smtClean="0"/>
              <a:t>Your </a:t>
            </a:r>
            <a:r>
              <a:rPr lang="en-GB" sz="3600" dirty="0" smtClean="0"/>
              <a:t>views !</a:t>
            </a:r>
            <a:endParaRPr lang="en-GB" sz="3600" dirty="0"/>
          </a:p>
          <a:p>
            <a:endParaRPr lang="en-US" sz="2400" dirty="0"/>
          </a:p>
        </p:txBody>
      </p:sp>
      <p:sp>
        <p:nvSpPr>
          <p:cNvPr id="4" name="Rectangle 2"/>
          <p:cNvSpPr txBox="1">
            <a:spLocks noChangeArrowheads="1"/>
          </p:cNvSpPr>
          <p:nvPr/>
        </p:nvSpPr>
        <p:spPr>
          <a:xfrm>
            <a:off x="0" y="1"/>
            <a:ext cx="9144000" cy="1268760"/>
          </a:xfrm>
          <a:prstGeom prst="rect">
            <a:avLst/>
          </a:prstGeom>
        </p:spPr>
        <p:txBody>
          <a:bodyPr anchor="ctr" anchorCtr="1">
            <a:normAutofit/>
          </a:bodyPr>
          <a:lstStyle>
            <a:lvl1pPr algn="ctr" defTabSz="914400" rtl="0" eaLnBrk="1" latinLnBrk="0" hangingPunct="1">
              <a:spcBef>
                <a:spcPct val="0"/>
              </a:spcBef>
              <a:buNone/>
              <a:defRPr sz="4400" kern="1200">
                <a:ln w="3175">
                  <a:solidFill>
                    <a:schemeClr val="accent5">
                      <a:lumMod val="50000"/>
                      <a:alpha val="30000"/>
                    </a:schemeClr>
                  </a:solidFill>
                </a:ln>
                <a:solidFill>
                  <a:schemeClr val="accent5"/>
                </a:solidFill>
                <a:latin typeface="+mj-lt"/>
                <a:ea typeface="+mj-ea"/>
                <a:cs typeface="+mj-cs"/>
              </a:defRPr>
            </a:lvl1pPr>
          </a:lstStyle>
          <a:p>
            <a:pPr fontAlgn="auto">
              <a:spcAft>
                <a:spcPts val="0"/>
              </a:spcAft>
              <a:defRPr/>
            </a:pPr>
            <a:r>
              <a:rPr lang="en-US" b="1" dirty="0" smtClean="0">
                <a:solidFill>
                  <a:schemeClr val="accent3"/>
                </a:solidFill>
              </a:rPr>
              <a:t>Contents</a:t>
            </a:r>
            <a:endParaRPr lang="en-US" dirty="0"/>
          </a:p>
        </p:txBody>
      </p:sp>
    </p:spTree>
    <p:extLst>
      <p:ext uri="{BB962C8B-B14F-4D97-AF65-F5344CB8AC3E}">
        <p14:creationId xmlns:p14="http://schemas.microsoft.com/office/powerpoint/2010/main" val="359765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67544" y="1196752"/>
            <a:ext cx="8424936" cy="4392488"/>
          </a:xfrm>
          <a:prstGeom prst="rect">
            <a:avLst/>
          </a:prstGeom>
        </p:spPr>
        <p:txBody>
          <a:bodyPr/>
          <a:lstStyle/>
          <a:p>
            <a:pPr marL="342900" lvl="0" indent="-342900">
              <a:buFont typeface="Arial" panose="020B0604020202020204" pitchFamily="34" charset="0"/>
              <a:buChar char="•"/>
            </a:pPr>
            <a:r>
              <a:rPr lang="en-GB" sz="2800" dirty="0"/>
              <a:t>Background: </a:t>
            </a:r>
            <a:r>
              <a:rPr lang="en-GB" sz="2800" dirty="0" smtClean="0"/>
              <a:t>developing </a:t>
            </a:r>
            <a:r>
              <a:rPr lang="en-GB" sz="2800" dirty="0"/>
              <a:t>countries had </a:t>
            </a:r>
            <a:r>
              <a:rPr lang="en-GB" sz="2800" dirty="0" smtClean="0"/>
              <a:t>problems providing </a:t>
            </a:r>
            <a:r>
              <a:rPr lang="en-GB" sz="2800" dirty="0"/>
              <a:t>data to monitor progress of MDGs. </a:t>
            </a:r>
            <a:endParaRPr lang="en-GB" sz="2800" dirty="0" smtClean="0"/>
          </a:p>
          <a:p>
            <a:pPr marL="342900" lvl="0" indent="-342900">
              <a:buFont typeface="Arial" panose="020B0604020202020204" pitchFamily="34" charset="0"/>
              <a:buChar char="•"/>
            </a:pPr>
            <a:r>
              <a:rPr lang="en-US" sz="2800" dirty="0"/>
              <a:t>2015 is a crucial year for global </a:t>
            </a:r>
            <a:r>
              <a:rPr lang="en-US" sz="2800" dirty="0" smtClean="0"/>
              <a:t>development – MDGs come </a:t>
            </a:r>
            <a:r>
              <a:rPr lang="en-US" sz="2800" dirty="0"/>
              <a:t>to an end and a new set of Sustainable Development Goals (SDGs) reflecting new priorities will be endorsed. </a:t>
            </a:r>
            <a:endParaRPr lang="en-US" sz="2800" dirty="0" smtClean="0"/>
          </a:p>
          <a:p>
            <a:pPr marL="342900" lvl="0" indent="-342900">
              <a:buFont typeface="Arial" panose="020B0604020202020204" pitchFamily="34" charset="0"/>
              <a:buChar char="•"/>
            </a:pPr>
            <a:r>
              <a:rPr lang="en-US" sz="2800" dirty="0" smtClean="0"/>
              <a:t>SDGs will </a:t>
            </a:r>
            <a:r>
              <a:rPr lang="en-US" sz="2800" dirty="0"/>
              <a:t>require responsive statistical systems with the capacity to track and monitor the development progress of countries. </a:t>
            </a:r>
            <a:endParaRPr lang="en-US" sz="2800" dirty="0" smtClean="0"/>
          </a:p>
          <a:p>
            <a:pPr marL="342900" lvl="0" indent="-342900">
              <a:buFont typeface="Arial" panose="020B0604020202020204" pitchFamily="34" charset="0"/>
              <a:buChar char="•"/>
            </a:pPr>
            <a:r>
              <a:rPr lang="en-GB" sz="2800" dirty="0" smtClean="0"/>
              <a:t>Call for a “Data Revolution” of new technology and data sources</a:t>
            </a:r>
            <a:endParaRPr lang="en-US" sz="2800" dirty="0" smtClean="0"/>
          </a:p>
          <a:p>
            <a:endParaRPr lang="en-US" sz="2400" dirty="0"/>
          </a:p>
        </p:txBody>
      </p:sp>
      <p:sp>
        <p:nvSpPr>
          <p:cNvPr id="4" name="Rectangle 2"/>
          <p:cNvSpPr txBox="1">
            <a:spLocks noChangeArrowheads="1"/>
          </p:cNvSpPr>
          <p:nvPr/>
        </p:nvSpPr>
        <p:spPr>
          <a:xfrm>
            <a:off x="0" y="1"/>
            <a:ext cx="9144000" cy="1268760"/>
          </a:xfrm>
          <a:prstGeom prst="rect">
            <a:avLst/>
          </a:prstGeom>
        </p:spPr>
        <p:txBody>
          <a:bodyPr anchor="ctr" anchorCtr="1">
            <a:normAutofit/>
          </a:bodyPr>
          <a:lstStyle>
            <a:lvl1pPr algn="ctr" defTabSz="914400" rtl="0" eaLnBrk="1" latinLnBrk="0" hangingPunct="1">
              <a:spcBef>
                <a:spcPct val="0"/>
              </a:spcBef>
              <a:buNone/>
              <a:defRPr sz="4400" kern="1200">
                <a:ln w="3175">
                  <a:solidFill>
                    <a:schemeClr val="accent5">
                      <a:lumMod val="50000"/>
                      <a:alpha val="30000"/>
                    </a:schemeClr>
                  </a:solidFill>
                </a:ln>
                <a:solidFill>
                  <a:schemeClr val="accent5"/>
                </a:solidFill>
                <a:latin typeface="+mj-lt"/>
                <a:ea typeface="+mj-ea"/>
                <a:cs typeface="+mj-cs"/>
              </a:defRPr>
            </a:lvl1pPr>
          </a:lstStyle>
          <a:p>
            <a:pPr fontAlgn="auto">
              <a:spcAft>
                <a:spcPts val="0"/>
              </a:spcAft>
              <a:defRPr/>
            </a:pPr>
            <a:r>
              <a:rPr lang="en-US" b="1" dirty="0" smtClean="0">
                <a:solidFill>
                  <a:schemeClr val="accent3"/>
                </a:solidFill>
              </a:rPr>
              <a:t>Background</a:t>
            </a:r>
            <a:endParaRPr lang="en-US" dirty="0"/>
          </a:p>
        </p:txBody>
      </p:sp>
    </p:spTree>
    <p:extLst>
      <p:ext uri="{BB962C8B-B14F-4D97-AF65-F5344CB8AC3E}">
        <p14:creationId xmlns:p14="http://schemas.microsoft.com/office/powerpoint/2010/main" val="64753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67544" y="980728"/>
            <a:ext cx="8424936" cy="4392488"/>
          </a:xfrm>
          <a:prstGeom prst="rect">
            <a:avLst/>
          </a:prstGeom>
        </p:spPr>
        <p:txBody>
          <a:bodyPr/>
          <a:lstStyle/>
          <a:p>
            <a:pPr marL="342900" indent="-342900">
              <a:buFont typeface="Arial" panose="020B0604020202020204" pitchFamily="34" charset="0"/>
              <a:buChar char="•"/>
            </a:pPr>
            <a:r>
              <a:rPr lang="en-GB" sz="2800" dirty="0" smtClean="0"/>
              <a:t>CSPA </a:t>
            </a:r>
            <a:r>
              <a:rPr lang="en-US" sz="2800" dirty="0" smtClean="0"/>
              <a:t>a global standard developed by the international statistical community under the lead of the High-Level Group for the </a:t>
            </a:r>
            <a:r>
              <a:rPr lang="en-US" sz="2800" dirty="0" err="1" smtClean="0"/>
              <a:t>Modernisation</a:t>
            </a:r>
            <a:r>
              <a:rPr lang="en-US" sz="2800" dirty="0" smtClean="0"/>
              <a:t> of Statistical Production and Services (HLG) </a:t>
            </a:r>
          </a:p>
          <a:p>
            <a:pPr marL="342900" indent="-342900">
              <a:buFont typeface="Arial" panose="020B0604020202020204" pitchFamily="34" charset="0"/>
              <a:buChar char="•"/>
            </a:pPr>
            <a:r>
              <a:rPr lang="en-US" sz="2800" dirty="0" smtClean="0"/>
              <a:t>‘Plug and play’ approach so components and new innovative solutions can be more easily shared and adopted.</a:t>
            </a:r>
            <a:endParaRPr lang="en-GB" sz="2800" dirty="0" smtClean="0"/>
          </a:p>
          <a:p>
            <a:pPr marL="342900" lvl="0" indent="-342900">
              <a:buFont typeface="Arial" panose="020B0604020202020204" pitchFamily="34" charset="0"/>
              <a:buChar char="•"/>
            </a:pPr>
            <a:r>
              <a:rPr lang="en-GB" sz="2800" dirty="0" smtClean="0"/>
              <a:t>CSPA can </a:t>
            </a:r>
            <a:r>
              <a:rPr lang="en-GB" sz="2800" dirty="0"/>
              <a:t>provide basic infrastructure framework </a:t>
            </a:r>
            <a:r>
              <a:rPr lang="en-GB" sz="2800" dirty="0" smtClean="0"/>
              <a:t>to </a:t>
            </a:r>
            <a:r>
              <a:rPr lang="en-GB" sz="2800" dirty="0"/>
              <a:t>meet needs identified in country studies (in particular in dissemination</a:t>
            </a:r>
            <a:r>
              <a:rPr lang="en-GB" sz="2800" dirty="0" smtClean="0"/>
              <a:t>)</a:t>
            </a:r>
          </a:p>
          <a:p>
            <a:pPr marL="342900" lvl="0" indent="-342900">
              <a:buFont typeface="Arial" panose="020B0604020202020204" pitchFamily="34" charset="0"/>
              <a:buChar char="•"/>
            </a:pPr>
            <a:r>
              <a:rPr lang="en-GB" sz="2800" dirty="0" smtClean="0"/>
              <a:t>Based on standards – the enabler for modernisation</a:t>
            </a:r>
            <a:endParaRPr lang="en-GB" sz="2800" dirty="0"/>
          </a:p>
          <a:p>
            <a:pPr marL="342900" lvl="0" indent="-342900">
              <a:buFont typeface="Arial" panose="020B0604020202020204" pitchFamily="34" charset="0"/>
              <a:buChar char="•"/>
            </a:pPr>
            <a:r>
              <a:rPr lang="en-GB" sz="3600" b="1" dirty="0">
                <a:solidFill>
                  <a:srgbClr val="FF0000"/>
                </a:solidFill>
              </a:rPr>
              <a:t>CSPA – </a:t>
            </a:r>
            <a:r>
              <a:rPr lang="en-GB" sz="3600" b="1" dirty="0" smtClean="0">
                <a:solidFill>
                  <a:srgbClr val="FF0000"/>
                </a:solidFill>
              </a:rPr>
              <a:t>a perfect </a:t>
            </a:r>
            <a:r>
              <a:rPr lang="en-GB" sz="3600" b="1" dirty="0">
                <a:solidFill>
                  <a:srgbClr val="FF0000"/>
                </a:solidFill>
              </a:rPr>
              <a:t>fit for </a:t>
            </a:r>
            <a:r>
              <a:rPr lang="en-GB" sz="3600" b="1" dirty="0" smtClean="0">
                <a:solidFill>
                  <a:srgbClr val="FF0000"/>
                </a:solidFill>
              </a:rPr>
              <a:t>Data Revolution </a:t>
            </a:r>
            <a:r>
              <a:rPr lang="en-GB" sz="3600" b="1" dirty="0">
                <a:solidFill>
                  <a:srgbClr val="FF0000"/>
                </a:solidFill>
              </a:rPr>
              <a:t>goals</a:t>
            </a:r>
          </a:p>
          <a:p>
            <a:endParaRPr lang="en-US" sz="2400" dirty="0"/>
          </a:p>
        </p:txBody>
      </p:sp>
      <p:sp>
        <p:nvSpPr>
          <p:cNvPr id="4" name="Rectangle 2"/>
          <p:cNvSpPr txBox="1">
            <a:spLocks noChangeArrowheads="1"/>
          </p:cNvSpPr>
          <p:nvPr/>
        </p:nvSpPr>
        <p:spPr>
          <a:xfrm>
            <a:off x="0" y="1"/>
            <a:ext cx="9144000" cy="1268760"/>
          </a:xfrm>
          <a:prstGeom prst="rect">
            <a:avLst/>
          </a:prstGeom>
        </p:spPr>
        <p:txBody>
          <a:bodyPr anchor="ctr" anchorCtr="1">
            <a:normAutofit/>
          </a:bodyPr>
          <a:lstStyle>
            <a:lvl1pPr algn="ctr" defTabSz="914400" rtl="0" eaLnBrk="1" latinLnBrk="0" hangingPunct="1">
              <a:spcBef>
                <a:spcPct val="0"/>
              </a:spcBef>
              <a:buNone/>
              <a:defRPr sz="4400" kern="1200">
                <a:ln w="3175">
                  <a:solidFill>
                    <a:schemeClr val="accent5">
                      <a:lumMod val="50000"/>
                      <a:alpha val="30000"/>
                    </a:schemeClr>
                  </a:solidFill>
                </a:ln>
                <a:solidFill>
                  <a:schemeClr val="accent5"/>
                </a:solidFill>
                <a:latin typeface="+mj-lt"/>
                <a:ea typeface="+mj-ea"/>
                <a:cs typeface="+mj-cs"/>
              </a:defRPr>
            </a:lvl1pPr>
          </a:lstStyle>
          <a:p>
            <a:pPr fontAlgn="auto">
              <a:spcAft>
                <a:spcPts val="0"/>
              </a:spcAft>
              <a:defRPr/>
            </a:pPr>
            <a:r>
              <a:rPr lang="en-US" b="1" dirty="0" smtClean="0">
                <a:solidFill>
                  <a:schemeClr val="accent3"/>
                </a:solidFill>
              </a:rPr>
              <a:t>CSPA and the Data Revolution</a:t>
            </a:r>
            <a:endParaRPr lang="en-US" dirty="0"/>
          </a:p>
        </p:txBody>
      </p:sp>
    </p:spTree>
    <p:extLst>
      <p:ext uri="{BB962C8B-B14F-4D97-AF65-F5344CB8AC3E}">
        <p14:creationId xmlns:p14="http://schemas.microsoft.com/office/powerpoint/2010/main" val="298165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67544" y="1196752"/>
            <a:ext cx="8424936" cy="4392488"/>
          </a:xfrm>
          <a:prstGeom prst="rect">
            <a:avLst/>
          </a:prstGeom>
        </p:spPr>
        <p:txBody>
          <a:bodyPr/>
          <a:lstStyle/>
          <a:p>
            <a:pPr marL="342900" indent="-342900">
              <a:buFont typeface="Arial" panose="020B0604020202020204" pitchFamily="34" charset="0"/>
              <a:buChar char="•"/>
            </a:pPr>
            <a:r>
              <a:rPr lang="en-US" sz="2400" dirty="0" smtClean="0"/>
              <a:t>“</a:t>
            </a:r>
            <a:r>
              <a:rPr lang="en-US" sz="2400" dirty="0"/>
              <a:t>Informing a Data Revolution” (IDR) </a:t>
            </a:r>
            <a:r>
              <a:rPr lang="en-US" sz="2400" dirty="0" smtClean="0"/>
              <a:t>Project, </a:t>
            </a:r>
            <a:r>
              <a:rPr lang="en-US" sz="2400" dirty="0"/>
              <a:t>funded by the Bill and Melinda Gates Foundation was set up in 2014 </a:t>
            </a:r>
            <a:endParaRPr lang="en-US" sz="2400" dirty="0" smtClean="0"/>
          </a:p>
          <a:p>
            <a:pPr marL="342900" indent="-342900">
              <a:buFont typeface="Arial" panose="020B0604020202020204" pitchFamily="34" charset="0"/>
              <a:buChar char="•"/>
            </a:pPr>
            <a:r>
              <a:rPr lang="en-US" sz="2400" dirty="0" smtClean="0"/>
              <a:t>Aim: to </a:t>
            </a:r>
            <a:r>
              <a:rPr lang="en-US" sz="2400" dirty="0"/>
              <a:t>take stock of the current situation developing countries </a:t>
            </a:r>
            <a:r>
              <a:rPr lang="en-US" sz="2400" dirty="0" smtClean="0"/>
              <a:t>to identify </a:t>
            </a:r>
            <a:r>
              <a:rPr lang="en-US" sz="2400" dirty="0"/>
              <a:t>the problems and bottlenecks </a:t>
            </a:r>
            <a:r>
              <a:rPr lang="en-US" sz="2400" dirty="0" smtClean="0"/>
              <a:t>producing </a:t>
            </a:r>
            <a:r>
              <a:rPr lang="en-US" sz="2400" dirty="0"/>
              <a:t>and accessing data in </a:t>
            </a:r>
            <a:r>
              <a:rPr lang="en-US" sz="2400" dirty="0" smtClean="0"/>
              <a:t>national </a:t>
            </a:r>
            <a:r>
              <a:rPr lang="en-US" sz="2400" dirty="0"/>
              <a:t>statistical systems. </a:t>
            </a:r>
            <a:endParaRPr lang="en-US" sz="2400" dirty="0" smtClean="0"/>
          </a:p>
          <a:p>
            <a:pPr marL="342900" indent="-342900">
              <a:buFont typeface="Arial" panose="020B0604020202020204" pitchFamily="34" charset="0"/>
              <a:buChar char="•"/>
            </a:pPr>
            <a:r>
              <a:rPr lang="en-US" sz="2400" dirty="0" smtClean="0"/>
              <a:t>IDR </a:t>
            </a:r>
            <a:r>
              <a:rPr lang="en-US" sz="2400" dirty="0"/>
              <a:t>has </a:t>
            </a:r>
            <a:r>
              <a:rPr lang="en-US" sz="2400" dirty="0" smtClean="0"/>
              <a:t>catalogued </a:t>
            </a:r>
            <a:r>
              <a:rPr lang="en-US" sz="2400" dirty="0"/>
              <a:t>a number of possible software and technology solutions.</a:t>
            </a:r>
            <a:endParaRPr lang="en-GB" sz="2400" dirty="0"/>
          </a:p>
          <a:p>
            <a:pPr marL="342900" indent="-342900">
              <a:buFont typeface="Arial" panose="020B0604020202020204" pitchFamily="34" charset="0"/>
              <a:buChar char="•"/>
            </a:pPr>
            <a:r>
              <a:rPr lang="en-US" sz="2400" dirty="0" smtClean="0"/>
              <a:t>IDR seeks innovative </a:t>
            </a:r>
            <a:r>
              <a:rPr lang="en-US" sz="2400" dirty="0"/>
              <a:t>solutions that have been successfully implemented and can be reused by other countries throughout the developing world to help meet </a:t>
            </a:r>
            <a:r>
              <a:rPr lang="en-US" sz="2400" dirty="0" smtClean="0"/>
              <a:t>challenges</a:t>
            </a:r>
          </a:p>
          <a:p>
            <a:pPr marL="342900" indent="-342900">
              <a:buFont typeface="Arial" panose="020B0604020202020204" pitchFamily="34" charset="0"/>
              <a:buChar char="•"/>
            </a:pPr>
            <a:r>
              <a:rPr lang="en-US" sz="3200" b="1" dirty="0" smtClean="0">
                <a:solidFill>
                  <a:srgbClr val="FF0000"/>
                </a:solidFill>
              </a:rPr>
              <a:t>IDR will make </a:t>
            </a:r>
            <a:r>
              <a:rPr lang="en-US" sz="3200" b="1" dirty="0">
                <a:solidFill>
                  <a:srgbClr val="FF0000"/>
                </a:solidFill>
              </a:rPr>
              <a:t>recommendations for </a:t>
            </a:r>
            <a:r>
              <a:rPr lang="en-US" sz="3200" b="1" dirty="0" smtClean="0">
                <a:solidFill>
                  <a:srgbClr val="FF0000"/>
                </a:solidFill>
              </a:rPr>
              <a:t>solutions – standards are a key enabler for </a:t>
            </a:r>
            <a:r>
              <a:rPr lang="en-US" sz="3200" b="1" dirty="0" err="1" smtClean="0">
                <a:solidFill>
                  <a:srgbClr val="FF0000"/>
                </a:solidFill>
              </a:rPr>
              <a:t>modernisation</a:t>
            </a:r>
            <a:endParaRPr lang="en-GB" sz="3200" dirty="0"/>
          </a:p>
          <a:p>
            <a:endParaRPr lang="en-US" sz="2400" dirty="0"/>
          </a:p>
        </p:txBody>
      </p:sp>
      <p:sp>
        <p:nvSpPr>
          <p:cNvPr id="4" name="Rectangle 2"/>
          <p:cNvSpPr txBox="1">
            <a:spLocks noChangeArrowheads="1"/>
          </p:cNvSpPr>
          <p:nvPr/>
        </p:nvSpPr>
        <p:spPr>
          <a:xfrm>
            <a:off x="0" y="1"/>
            <a:ext cx="9144000" cy="1268760"/>
          </a:xfrm>
          <a:prstGeom prst="rect">
            <a:avLst/>
          </a:prstGeom>
        </p:spPr>
        <p:txBody>
          <a:bodyPr anchor="ctr" anchorCtr="1">
            <a:normAutofit fontScale="92500" lnSpcReduction="10000"/>
          </a:bodyPr>
          <a:lstStyle>
            <a:lvl1pPr algn="ctr" defTabSz="914400" rtl="0" eaLnBrk="1" latinLnBrk="0" hangingPunct="1">
              <a:spcBef>
                <a:spcPct val="0"/>
              </a:spcBef>
              <a:buNone/>
              <a:defRPr sz="4400" kern="1200">
                <a:ln w="3175">
                  <a:solidFill>
                    <a:schemeClr val="accent5">
                      <a:lumMod val="50000"/>
                      <a:alpha val="30000"/>
                    </a:schemeClr>
                  </a:solidFill>
                </a:ln>
                <a:solidFill>
                  <a:schemeClr val="accent5"/>
                </a:solidFill>
                <a:latin typeface="+mj-lt"/>
                <a:ea typeface="+mj-ea"/>
                <a:cs typeface="+mj-cs"/>
              </a:defRPr>
            </a:lvl1pPr>
          </a:lstStyle>
          <a:p>
            <a:pPr>
              <a:defRPr/>
            </a:pPr>
            <a:r>
              <a:rPr lang="en-US" b="1" dirty="0">
                <a:solidFill>
                  <a:schemeClr val="accent3"/>
                </a:solidFill>
              </a:rPr>
              <a:t>CSPA and the Data </a:t>
            </a:r>
            <a:r>
              <a:rPr lang="en-US" b="1" dirty="0" smtClean="0">
                <a:solidFill>
                  <a:schemeClr val="accent3"/>
                </a:solidFill>
              </a:rPr>
              <a:t>Revolution – the </a:t>
            </a:r>
            <a:endParaRPr lang="en-US" dirty="0"/>
          </a:p>
          <a:p>
            <a:pPr fontAlgn="auto">
              <a:spcAft>
                <a:spcPts val="0"/>
              </a:spcAft>
              <a:defRPr/>
            </a:pPr>
            <a:r>
              <a:rPr lang="en-US" b="1" dirty="0" smtClean="0">
                <a:solidFill>
                  <a:schemeClr val="accent3"/>
                </a:solidFill>
              </a:rPr>
              <a:t>IDR </a:t>
            </a:r>
            <a:r>
              <a:rPr lang="en-US" b="1" dirty="0" smtClean="0">
                <a:solidFill>
                  <a:schemeClr val="accent3"/>
                </a:solidFill>
              </a:rPr>
              <a:t>Project</a:t>
            </a:r>
            <a:endParaRPr lang="en-US" dirty="0"/>
          </a:p>
        </p:txBody>
      </p:sp>
    </p:spTree>
    <p:extLst>
      <p:ext uri="{BB962C8B-B14F-4D97-AF65-F5344CB8AC3E}">
        <p14:creationId xmlns:p14="http://schemas.microsoft.com/office/powerpoint/2010/main" val="362961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1268760"/>
          </a:xfrm>
          <a:prstGeom prst="rect">
            <a:avLst/>
          </a:prstGeom>
        </p:spPr>
        <p:txBody>
          <a:bodyPr anchor="ctr" anchorCtr="1">
            <a:normAutofit fontScale="92500"/>
          </a:bodyPr>
          <a:lstStyle>
            <a:lvl1pPr algn="ctr" defTabSz="914400" rtl="0" eaLnBrk="1" latinLnBrk="0" hangingPunct="1">
              <a:spcBef>
                <a:spcPct val="0"/>
              </a:spcBef>
              <a:buNone/>
              <a:defRPr sz="4400" kern="1200">
                <a:ln w="3175">
                  <a:solidFill>
                    <a:schemeClr val="accent5">
                      <a:lumMod val="50000"/>
                      <a:alpha val="30000"/>
                    </a:schemeClr>
                  </a:solidFill>
                </a:ln>
                <a:solidFill>
                  <a:schemeClr val="accent5"/>
                </a:solidFill>
                <a:latin typeface="+mj-lt"/>
                <a:ea typeface="+mj-ea"/>
                <a:cs typeface="+mj-cs"/>
              </a:defRPr>
            </a:lvl1pPr>
          </a:lstStyle>
          <a:p>
            <a:pPr fontAlgn="auto">
              <a:spcAft>
                <a:spcPts val="0"/>
              </a:spcAft>
              <a:defRPr/>
            </a:pPr>
            <a:r>
              <a:rPr lang="en-US" b="1" dirty="0" smtClean="0">
                <a:solidFill>
                  <a:schemeClr val="accent3"/>
                </a:solidFill>
              </a:rPr>
              <a:t>IDR </a:t>
            </a:r>
            <a:r>
              <a:rPr lang="en-US" b="1" dirty="0" smtClean="0">
                <a:solidFill>
                  <a:schemeClr val="accent3"/>
                </a:solidFill>
              </a:rPr>
              <a:t>Project – Developing Country needs</a:t>
            </a:r>
            <a:endParaRPr lang="en-US" dirty="0"/>
          </a:p>
        </p:txBody>
      </p:sp>
      <p:pic>
        <p:nvPicPr>
          <p:cNvPr id="1032" name="Picture 8"/>
          <p:cNvPicPr>
            <a:picLocks noChangeAspect="1" noChangeArrowheads="1"/>
          </p:cNvPicPr>
          <p:nvPr/>
        </p:nvPicPr>
        <p:blipFill>
          <a:blip r:embed="rId3" cstate="print"/>
          <a:srcRect/>
          <a:stretch>
            <a:fillRect/>
          </a:stretch>
        </p:blipFill>
        <p:spPr bwMode="auto">
          <a:xfrm>
            <a:off x="467544" y="980728"/>
            <a:ext cx="3752850" cy="5219700"/>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2987824" y="1484784"/>
            <a:ext cx="4170948" cy="5904656"/>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a:stretch>
            <a:fillRect/>
          </a:stretch>
        </p:blipFill>
        <p:spPr bwMode="auto">
          <a:xfrm>
            <a:off x="5004048" y="1988840"/>
            <a:ext cx="3895725" cy="5181600"/>
          </a:xfrm>
          <a:prstGeom prst="rect">
            <a:avLst/>
          </a:prstGeom>
          <a:noFill/>
          <a:ln w="9525">
            <a:noFill/>
            <a:miter lim="800000"/>
            <a:headEnd/>
            <a:tailEnd/>
          </a:ln>
        </p:spPr>
      </p:pic>
      <p:pic>
        <p:nvPicPr>
          <p:cNvPr id="1035" name="Picture 11"/>
          <p:cNvPicPr>
            <a:picLocks noChangeAspect="1" noChangeArrowheads="1"/>
          </p:cNvPicPr>
          <p:nvPr/>
        </p:nvPicPr>
        <p:blipFill>
          <a:blip r:embed="rId6" cstate="print"/>
          <a:srcRect/>
          <a:stretch>
            <a:fillRect/>
          </a:stretch>
        </p:blipFill>
        <p:spPr bwMode="auto">
          <a:xfrm>
            <a:off x="683568" y="1916832"/>
            <a:ext cx="3990975" cy="5438775"/>
          </a:xfrm>
          <a:prstGeom prst="rect">
            <a:avLst/>
          </a:prstGeom>
          <a:noFill/>
          <a:ln w="9525">
            <a:noFill/>
            <a:miter lim="800000"/>
            <a:headEnd/>
            <a:tailEnd/>
          </a:ln>
        </p:spPr>
      </p:pic>
      <p:pic>
        <p:nvPicPr>
          <p:cNvPr id="1036" name="Picture 12"/>
          <p:cNvPicPr>
            <a:picLocks noChangeAspect="1" noChangeArrowheads="1"/>
          </p:cNvPicPr>
          <p:nvPr/>
        </p:nvPicPr>
        <p:blipFill>
          <a:blip r:embed="rId7" cstate="print"/>
          <a:srcRect/>
          <a:stretch>
            <a:fillRect/>
          </a:stretch>
        </p:blipFill>
        <p:spPr bwMode="auto">
          <a:xfrm>
            <a:off x="2987824" y="2564904"/>
            <a:ext cx="4314825" cy="5467350"/>
          </a:xfrm>
          <a:prstGeom prst="rect">
            <a:avLst/>
          </a:prstGeom>
          <a:noFill/>
          <a:ln w="9525">
            <a:noFill/>
            <a:miter lim="800000"/>
            <a:headEnd/>
            <a:tailEnd/>
          </a:ln>
        </p:spPr>
      </p:pic>
      <p:pic>
        <p:nvPicPr>
          <p:cNvPr id="1037" name="Picture 13"/>
          <p:cNvPicPr>
            <a:picLocks noChangeAspect="1" noChangeArrowheads="1"/>
          </p:cNvPicPr>
          <p:nvPr/>
        </p:nvPicPr>
        <p:blipFill>
          <a:blip r:embed="rId8" cstate="print"/>
          <a:srcRect/>
          <a:stretch>
            <a:fillRect/>
          </a:stretch>
        </p:blipFill>
        <p:spPr bwMode="auto">
          <a:xfrm>
            <a:off x="1331640" y="2276872"/>
            <a:ext cx="3781425" cy="5400675"/>
          </a:xfrm>
          <a:prstGeom prst="rect">
            <a:avLst/>
          </a:prstGeom>
          <a:noFill/>
          <a:ln w="9525">
            <a:noFill/>
            <a:miter lim="800000"/>
            <a:headEnd/>
            <a:tailEnd/>
          </a:ln>
        </p:spPr>
      </p:pic>
      <p:pic>
        <p:nvPicPr>
          <p:cNvPr id="1038" name="Picture 14"/>
          <p:cNvPicPr>
            <a:picLocks noChangeAspect="1" noChangeArrowheads="1"/>
          </p:cNvPicPr>
          <p:nvPr/>
        </p:nvPicPr>
        <p:blipFill>
          <a:blip r:embed="rId9" cstate="print"/>
          <a:srcRect/>
          <a:stretch>
            <a:fillRect/>
          </a:stretch>
        </p:blipFill>
        <p:spPr bwMode="auto">
          <a:xfrm>
            <a:off x="5172075" y="1333500"/>
            <a:ext cx="3971925" cy="5524500"/>
          </a:xfrm>
          <a:prstGeom prst="rect">
            <a:avLst/>
          </a:prstGeom>
          <a:noFill/>
          <a:ln w="9525">
            <a:noFill/>
            <a:miter lim="800000"/>
            <a:headEnd/>
            <a:tailEnd/>
          </a:ln>
        </p:spPr>
      </p:pic>
    </p:spTree>
    <p:extLst>
      <p:ext uri="{BB962C8B-B14F-4D97-AF65-F5344CB8AC3E}">
        <p14:creationId xmlns:p14="http://schemas.microsoft.com/office/powerpoint/2010/main" val="362961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1268760"/>
          </a:xfrm>
          <a:prstGeom prst="rect">
            <a:avLst/>
          </a:prstGeom>
        </p:spPr>
        <p:txBody>
          <a:bodyPr anchor="ctr" anchorCtr="1">
            <a:normAutofit/>
          </a:bodyPr>
          <a:lstStyle>
            <a:lvl1pPr algn="ctr" defTabSz="914400" rtl="0" eaLnBrk="1" latinLnBrk="0" hangingPunct="1">
              <a:spcBef>
                <a:spcPct val="0"/>
              </a:spcBef>
              <a:buNone/>
              <a:defRPr sz="4400" kern="1200">
                <a:ln w="3175">
                  <a:solidFill>
                    <a:schemeClr val="accent5">
                      <a:lumMod val="50000"/>
                      <a:alpha val="30000"/>
                    </a:schemeClr>
                  </a:solidFill>
                </a:ln>
                <a:solidFill>
                  <a:schemeClr val="accent5"/>
                </a:solidFill>
                <a:latin typeface="+mj-lt"/>
                <a:ea typeface="+mj-ea"/>
                <a:cs typeface="+mj-cs"/>
              </a:defRPr>
            </a:lvl1pPr>
          </a:lstStyle>
          <a:p>
            <a:pPr fontAlgn="auto">
              <a:spcAft>
                <a:spcPts val="0"/>
              </a:spcAft>
              <a:defRPr/>
            </a:pPr>
            <a:r>
              <a:rPr lang="en-US" b="1" dirty="0" smtClean="0">
                <a:solidFill>
                  <a:schemeClr val="accent3"/>
                </a:solidFill>
              </a:rPr>
              <a:t>IDR Project</a:t>
            </a:r>
            <a:endParaRPr lang="en-US" dirty="0"/>
          </a:p>
        </p:txBody>
      </p:sp>
      <p:graphicFrame>
        <p:nvGraphicFramePr>
          <p:cNvPr id="5" name="Table 4"/>
          <p:cNvGraphicFramePr>
            <a:graphicFrameLocks noGrp="1"/>
          </p:cNvGraphicFramePr>
          <p:nvPr/>
        </p:nvGraphicFramePr>
        <p:xfrm>
          <a:off x="0" y="0"/>
          <a:ext cx="1193800" cy="9715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9625">
                <a:tc>
                  <a:txBody>
                    <a:bodyPr/>
                    <a:lstStyle/>
                    <a:p>
                      <a:pPr algn="l" fontAlgn="t"/>
                      <a:r>
                        <a:rPr lang="en-US" sz="1000" b="0" i="0" u="none" strike="noStrike" dirty="0">
                          <a:solidFill>
                            <a:srgbClr val="000000"/>
                          </a:solidFill>
                          <a:latin typeface="Calibri"/>
                        </a:rPr>
                        <a:t>BBS aspires to set up a data warehouse but the required equipment for this is yet to be procured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0" y="980728"/>
          <a:ext cx="1193800" cy="821998"/>
        </p:xfrm>
        <a:graphic>
          <a:graphicData uri="http://schemas.openxmlformats.org/drawingml/2006/table">
            <a:tbl>
              <a:tblPr/>
              <a:tblGrid>
                <a:gridCol w="1193800"/>
              </a:tblGrid>
              <a:tr h="13201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073">
                <a:tc>
                  <a:txBody>
                    <a:bodyPr/>
                    <a:lstStyle/>
                    <a:p>
                      <a:pPr algn="l" fontAlgn="t"/>
                      <a:r>
                        <a:rPr lang="en-US" sz="1000" b="0" i="0" u="none" strike="noStrike" dirty="0">
                          <a:solidFill>
                            <a:srgbClr val="000000"/>
                          </a:solidFill>
                          <a:latin typeface="Calibri"/>
                        </a:rPr>
                        <a:t>No data can be collected from BBS without physical visit to the head office.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0" y="4581128"/>
          <a:ext cx="1193800" cy="1471589"/>
        </p:xfrm>
        <a:graphic>
          <a:graphicData uri="http://schemas.openxmlformats.org/drawingml/2006/table">
            <a:tbl>
              <a:tblPr/>
              <a:tblGrid>
                <a:gridCol w="1193800"/>
              </a:tblGrid>
              <a:tr h="130496">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9664">
                <a:tc>
                  <a:txBody>
                    <a:bodyPr/>
                    <a:lstStyle/>
                    <a:p>
                      <a:pPr algn="l" fontAlgn="t"/>
                      <a:r>
                        <a:rPr lang="en-US" sz="1000" b="0" i="0" u="none" strike="noStrike" dirty="0">
                          <a:solidFill>
                            <a:srgbClr val="000000"/>
                          </a:solidFill>
                          <a:latin typeface="Calibri"/>
                        </a:rPr>
                        <a:t>Access to metadata (concepts, definitions, classifications, basis of data recording, data sources, compilation method, and explanatory note etc.) is yet to be provided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0" y="1772816"/>
          <a:ext cx="1193800" cy="113347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dirty="0">
                          <a:solidFill>
                            <a:srgbClr val="000000"/>
                          </a:solidFill>
                          <a:latin typeface="Calibri"/>
                        </a:rPr>
                        <a:t>Long time required to give the final estimates of any statistics, especially the macro economic variables.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1187624" y="0"/>
          <a:ext cx="1193800" cy="1458069"/>
        </p:xfrm>
        <a:graphic>
          <a:graphicData uri="http://schemas.openxmlformats.org/drawingml/2006/table">
            <a:tbl>
              <a:tblPr/>
              <a:tblGrid>
                <a:gridCol w="1193800"/>
              </a:tblGrid>
              <a:tr h="144016">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44">
                <a:tc>
                  <a:txBody>
                    <a:bodyPr/>
                    <a:lstStyle/>
                    <a:p>
                      <a:pPr algn="l" fontAlgn="t"/>
                      <a:r>
                        <a:rPr lang="en-US" sz="1000" b="0" i="0" u="none" strike="noStrike" dirty="0">
                          <a:solidFill>
                            <a:srgbClr val="000000"/>
                          </a:solidFill>
                          <a:latin typeface="Calibri"/>
                        </a:rPr>
                        <a:t>Some limited description of concepts and definitions of the disseminated statistics are currently provided, but these are not adequate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0" y="2852936"/>
          <a:ext cx="1193800" cy="680383"/>
        </p:xfrm>
        <a:graphic>
          <a:graphicData uri="http://schemas.openxmlformats.org/drawingml/2006/table">
            <a:tbl>
              <a:tblPr/>
              <a:tblGrid>
                <a:gridCol w="1193800"/>
              </a:tblGrid>
              <a:tr h="129614">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458">
                <a:tc>
                  <a:txBody>
                    <a:bodyPr/>
                    <a:lstStyle/>
                    <a:p>
                      <a:pPr algn="l" fontAlgn="t"/>
                      <a:r>
                        <a:rPr lang="en-US" sz="1000" b="0" i="0" u="none" strike="noStrike" dirty="0">
                          <a:solidFill>
                            <a:srgbClr val="000000"/>
                          </a:solidFill>
                          <a:latin typeface="Calibri"/>
                        </a:rPr>
                        <a:t>There is no guideline or principle followed in providing metadata.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0" y="3501008"/>
          <a:ext cx="1193800" cy="1026021"/>
        </p:xfrm>
        <a:graphic>
          <a:graphicData uri="http://schemas.openxmlformats.org/drawingml/2006/table">
            <a:tbl>
              <a:tblPr/>
              <a:tblGrid>
                <a:gridCol w="1193800"/>
              </a:tblGrid>
              <a:tr h="144016">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4096">
                <a:tc>
                  <a:txBody>
                    <a:bodyPr/>
                    <a:lstStyle/>
                    <a:p>
                      <a:pPr algn="l" fontAlgn="t"/>
                      <a:r>
                        <a:rPr lang="en-US" sz="1000" b="0" i="0" u="none" strike="noStrike" dirty="0">
                          <a:solidFill>
                            <a:srgbClr val="000000"/>
                          </a:solidFill>
                          <a:latin typeface="Calibri"/>
                        </a:rPr>
                        <a:t>Because of the inadequate ICT capacity, dissemination is still hardcopy dependent.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nvGraphicFramePr>
        <p:xfrm>
          <a:off x="1187624" y="1484784"/>
          <a:ext cx="1193800" cy="9715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9625">
                <a:tc>
                  <a:txBody>
                    <a:bodyPr/>
                    <a:lstStyle/>
                    <a:p>
                      <a:pPr algn="l" fontAlgn="t"/>
                      <a:r>
                        <a:rPr lang="en-US" sz="1000" b="0" i="0" u="none" strike="noStrike" dirty="0">
                          <a:solidFill>
                            <a:srgbClr val="000000"/>
                          </a:solidFill>
                          <a:latin typeface="Calibri"/>
                        </a:rPr>
                        <a:t>The website is yet to be made an effective platform for sharing and disseminating statistics.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nvGraphicFramePr>
        <p:xfrm>
          <a:off x="0" y="6093296"/>
          <a:ext cx="1193800" cy="113347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dirty="0">
                          <a:solidFill>
                            <a:srgbClr val="000000"/>
                          </a:solidFill>
                          <a:latin typeface="Calibri"/>
                        </a:rPr>
                        <a:t>Problems currently faced include lack of technical knowledge on data migration and preparation of metadata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nvGraphicFramePr>
        <p:xfrm>
          <a:off x="1187624" y="2492896"/>
          <a:ext cx="1193800" cy="64770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a:txBody>
                    <a:bodyPr/>
                    <a:lstStyle/>
                    <a:p>
                      <a:pPr algn="l" fontAlgn="t"/>
                      <a:r>
                        <a:rPr lang="en-US" sz="1000" b="0" i="0" u="none" strike="noStrike" dirty="0">
                          <a:solidFill>
                            <a:srgbClr val="000000"/>
                          </a:solidFill>
                          <a:latin typeface="Calibri"/>
                        </a:rPr>
                        <a:t>BBS provides limited access to micro 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nvGraphicFramePr>
        <p:xfrm>
          <a:off x="1187624" y="3140968"/>
          <a:ext cx="1193800" cy="113347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dirty="0">
                          <a:solidFill>
                            <a:srgbClr val="000000"/>
                          </a:solidFill>
                          <a:latin typeface="Calibri"/>
                        </a:rPr>
                        <a:t>The problem of equipment and infrastructure is acute in the NHS at both central and </a:t>
                      </a:r>
                      <a:r>
                        <a:rPr lang="en-US" sz="1000" b="0" i="0" u="none" strike="noStrike" dirty="0" err="1">
                          <a:solidFill>
                            <a:srgbClr val="000000"/>
                          </a:solidFill>
                          <a:latin typeface="Calibri"/>
                        </a:rPr>
                        <a:t>sectoral</a:t>
                      </a:r>
                      <a:r>
                        <a:rPr lang="en-US" sz="1000" b="0" i="0" u="none" strike="noStrike" dirty="0">
                          <a:solidFill>
                            <a:srgbClr val="000000"/>
                          </a:solidFill>
                          <a:latin typeface="Calibri"/>
                        </a:rPr>
                        <a:t> levels.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nvGraphicFramePr>
        <p:xfrm>
          <a:off x="1187624" y="4293096"/>
          <a:ext cx="1193800" cy="80962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700">
                <a:tc>
                  <a:txBody>
                    <a:bodyPr/>
                    <a:lstStyle/>
                    <a:p>
                      <a:pPr algn="l" fontAlgn="t"/>
                      <a:r>
                        <a:rPr lang="en-US" sz="1000" b="0" i="0" u="none" strike="noStrike" dirty="0">
                          <a:solidFill>
                            <a:srgbClr val="000000"/>
                          </a:solidFill>
                          <a:latin typeface="Calibri"/>
                        </a:rPr>
                        <a:t>The NSS does not yet have a quality assurance framework.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nvGraphicFramePr>
        <p:xfrm>
          <a:off x="1187624" y="5157192"/>
          <a:ext cx="1193800" cy="1170037"/>
        </p:xfrm>
        <a:graphic>
          <a:graphicData uri="http://schemas.openxmlformats.org/drawingml/2006/table">
            <a:tbl>
              <a:tblPr/>
              <a:tblGrid>
                <a:gridCol w="1193800"/>
              </a:tblGrid>
              <a:tr h="144016">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8112">
                <a:tc>
                  <a:txBody>
                    <a:bodyPr/>
                    <a:lstStyle/>
                    <a:p>
                      <a:pPr algn="l" fontAlgn="t"/>
                      <a:r>
                        <a:rPr lang="en-US" sz="1000" b="0" i="0" u="none" strike="noStrike" dirty="0">
                          <a:solidFill>
                            <a:srgbClr val="000000"/>
                          </a:solidFill>
                          <a:latin typeface="Calibri"/>
                        </a:rPr>
                        <a:t>non-timeliness of production, the absence of a publication schedule and the lack of regular publication metadata.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nvGraphicFramePr>
        <p:xfrm>
          <a:off x="2411760" y="0"/>
          <a:ext cx="1193800" cy="113347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dirty="0">
                          <a:solidFill>
                            <a:srgbClr val="000000"/>
                          </a:solidFill>
                          <a:latin typeface="Calibri"/>
                        </a:rPr>
                        <a:t>Currently managing process data does not follow a systematic way with international standards.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nvGraphicFramePr>
        <p:xfrm>
          <a:off x="2411760" y="1124744"/>
          <a:ext cx="1193800" cy="1458069"/>
        </p:xfrm>
        <a:graphic>
          <a:graphicData uri="http://schemas.openxmlformats.org/drawingml/2006/table">
            <a:tbl>
              <a:tblPr/>
              <a:tblGrid>
                <a:gridCol w="1193800"/>
              </a:tblGrid>
              <a:tr h="144016">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44">
                <a:tc>
                  <a:txBody>
                    <a:bodyPr/>
                    <a:lstStyle/>
                    <a:p>
                      <a:pPr algn="l" fontAlgn="t"/>
                      <a:r>
                        <a:rPr lang="en-US" sz="1000" b="0" i="0" u="none" strike="noStrike" dirty="0">
                          <a:solidFill>
                            <a:srgbClr val="000000"/>
                          </a:solidFill>
                          <a:latin typeface="Calibri"/>
                        </a:rPr>
                        <a:t>There is no standard format for the dissemination of data and because of the lack of partnership with the media, the scope of the release of the SSN is very low.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nvGraphicFramePr>
        <p:xfrm>
          <a:off x="1187624" y="6210300"/>
          <a:ext cx="1193800" cy="64770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a:txBody>
                    <a:bodyPr/>
                    <a:lstStyle/>
                    <a:p>
                      <a:pPr algn="l" fontAlgn="t"/>
                      <a:r>
                        <a:rPr lang="en-US" sz="1000" b="0" i="0" u="none" strike="noStrike" dirty="0">
                          <a:solidFill>
                            <a:srgbClr val="000000"/>
                          </a:solidFill>
                          <a:latin typeface="Calibri"/>
                        </a:rPr>
                        <a:t>Burundi SSN lacks an archiving system and metadata.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2" name="Table 21"/>
          <p:cNvGraphicFramePr>
            <a:graphicFrameLocks noGrp="1"/>
          </p:cNvGraphicFramePr>
          <p:nvPr/>
        </p:nvGraphicFramePr>
        <p:xfrm>
          <a:off x="2411760" y="2564904"/>
          <a:ext cx="1193800" cy="1328455"/>
        </p:xfrm>
        <a:graphic>
          <a:graphicData uri="http://schemas.openxmlformats.org/drawingml/2006/table">
            <a:tbl>
              <a:tblPr/>
              <a:tblGrid>
                <a:gridCol w="1193800"/>
              </a:tblGrid>
              <a:tr h="129614">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6530">
                <a:tc>
                  <a:txBody>
                    <a:bodyPr/>
                    <a:lstStyle/>
                    <a:p>
                      <a:pPr algn="l" fontAlgn="t"/>
                      <a:r>
                        <a:rPr lang="en-US" sz="1000" b="0" i="0" u="none" strike="noStrike" dirty="0">
                          <a:solidFill>
                            <a:srgbClr val="000000"/>
                          </a:solidFill>
                          <a:latin typeface="Calibri"/>
                        </a:rPr>
                        <a:t>Data collected during surveys have not been fully exploited and the NHS is seeking support to exploit in terms of analysis and thematic studies.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3" name="Table 22"/>
          <p:cNvGraphicFramePr>
            <a:graphicFrameLocks noGrp="1"/>
          </p:cNvGraphicFramePr>
          <p:nvPr/>
        </p:nvGraphicFramePr>
        <p:xfrm>
          <a:off x="2411760" y="3933056"/>
          <a:ext cx="1193800" cy="2590800"/>
        </p:xfrm>
        <a:graphic>
          <a:graphicData uri="http://schemas.openxmlformats.org/drawingml/2006/table">
            <a:tbl>
              <a:tblPr/>
              <a:tblGrid>
                <a:gridCol w="1193800"/>
              </a:tblGrid>
              <a:tr h="161925">
                <a:tc>
                  <a:txBody>
                    <a:bodyPr/>
                    <a:lstStyle/>
                    <a:p>
                      <a:pPr algn="l" fontAlgn="t"/>
                      <a:r>
                        <a:rPr lang="en-US" sz="1000" b="0" i="0" u="none" strike="noStrike" dirty="0" err="1">
                          <a:solidFill>
                            <a:srgbClr val="000000"/>
                          </a:solidFill>
                          <a:latin typeface="Calibri"/>
                        </a:rPr>
                        <a:t>Cabo</a:t>
                      </a:r>
                      <a:r>
                        <a:rPr lang="en-US" sz="1000" b="0" i="0" u="none" strike="noStrike" dirty="0">
                          <a:solidFill>
                            <a:srgbClr val="000000"/>
                          </a:solidFill>
                          <a:latin typeface="Calibri"/>
                        </a:rPr>
                        <a:t> Verde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dirty="0">
                          <a:solidFill>
                            <a:srgbClr val="000000"/>
                          </a:solidFill>
                          <a:latin typeface="Calibri"/>
                        </a:rPr>
                        <a:t>2011. Its objective is to ensure the application of various technologies in an integrated and coherent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a:solidFill>
                            <a:srgbClr val="000000"/>
                          </a:solidFill>
                          <a:latin typeface="Calibri"/>
                        </a:rPr>
                        <a:t>way, and to modernise INE’s technological infrastructure so as to produce and disseminate official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a:txBody>
                    <a:bodyPr/>
                    <a:lstStyle/>
                    <a:p>
                      <a:pPr algn="l" fontAlgn="t"/>
                      <a:r>
                        <a:rPr lang="en-US" sz="1000" b="0" i="0" u="none" strike="noStrike" dirty="0">
                          <a:solidFill>
                            <a:srgbClr val="000000"/>
                          </a:solidFill>
                          <a:latin typeface="Calibri"/>
                        </a:rPr>
                        <a:t>statistical information efficiently.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nvGraphicFramePr>
        <p:xfrm>
          <a:off x="3635896" y="1"/>
          <a:ext cx="1193800" cy="2796488"/>
        </p:xfrm>
        <a:graphic>
          <a:graphicData uri="http://schemas.openxmlformats.org/drawingml/2006/table">
            <a:tbl>
              <a:tblPr/>
              <a:tblGrid>
                <a:gridCol w="1193800"/>
              </a:tblGrid>
              <a:tr h="146365">
                <a:tc>
                  <a:txBody>
                    <a:bodyPr/>
                    <a:lstStyle/>
                    <a:p>
                      <a:pPr algn="l" fontAlgn="t"/>
                      <a:r>
                        <a:rPr lang="en-US" sz="1000" b="0" i="0" u="none" strike="noStrike" dirty="0" err="1">
                          <a:solidFill>
                            <a:srgbClr val="000000"/>
                          </a:solidFill>
                          <a:latin typeface="Calibri"/>
                        </a:rPr>
                        <a:t>Cabo</a:t>
                      </a:r>
                      <a:r>
                        <a:rPr lang="en-US" sz="1000" b="0" i="0" u="none" strike="noStrike" dirty="0">
                          <a:solidFill>
                            <a:srgbClr val="000000"/>
                          </a:solidFill>
                          <a:latin typeface="Calibri"/>
                        </a:rPr>
                        <a:t> Verde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4563">
                <a:tc>
                  <a:txBody>
                    <a:bodyPr/>
                    <a:lstStyle/>
                    <a:p>
                      <a:pPr algn="l" fontAlgn="t"/>
                      <a:r>
                        <a:rPr lang="en-US" sz="1000" b="0" i="0" u="none" strike="noStrike" dirty="0">
                          <a:solidFill>
                            <a:srgbClr val="000000"/>
                          </a:solidFill>
                          <a:latin typeface="Calibri"/>
                        </a:rPr>
                        <a:t> there are no formal processes for consulting with users, such as mechanisms that would allow the INE to: identify users’ needs ensure the integration of users’ expectations into plans for improving statistical products make products and services available within a framework that sets out delivery and dissemination schedules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5" name="Table 24"/>
          <p:cNvGraphicFramePr>
            <a:graphicFrameLocks noGrp="1"/>
          </p:cNvGraphicFramePr>
          <p:nvPr/>
        </p:nvGraphicFramePr>
        <p:xfrm>
          <a:off x="3635896" y="2852936"/>
          <a:ext cx="1193800" cy="2389673"/>
        </p:xfrm>
        <a:graphic>
          <a:graphicData uri="http://schemas.openxmlformats.org/drawingml/2006/table">
            <a:tbl>
              <a:tblPr/>
              <a:tblGrid>
                <a:gridCol w="1193800"/>
              </a:tblGrid>
              <a:tr h="148517">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7748">
                <a:tc>
                  <a:txBody>
                    <a:bodyPr/>
                    <a:lstStyle/>
                    <a:p>
                      <a:pPr algn="l" fontAlgn="t"/>
                      <a:r>
                        <a:rPr lang="en-US" sz="1000" b="0" i="0" u="none" strike="noStrike" dirty="0">
                          <a:solidFill>
                            <a:srgbClr val="000000"/>
                          </a:solidFill>
                          <a:latin typeface="Calibri"/>
                        </a:rPr>
                        <a:t>The problem of equipment and infrastructure is acute in the NHS at the central, provincial and </a:t>
                      </a:r>
                      <a:r>
                        <a:rPr lang="en-US" sz="1000" b="0" i="0" u="none" strike="noStrike" dirty="0" err="1">
                          <a:solidFill>
                            <a:srgbClr val="000000"/>
                          </a:solidFill>
                          <a:latin typeface="Calibri"/>
                        </a:rPr>
                        <a:t>sectoral</a:t>
                      </a:r>
                      <a:r>
                        <a:rPr lang="en-US" sz="1000" b="0" i="0" u="none" strike="noStrike" dirty="0">
                          <a:solidFill>
                            <a:srgbClr val="000000"/>
                          </a:solidFill>
                          <a:latin typeface="Calibri"/>
                        </a:rPr>
                        <a:t> levels and that, due to insufficient budget. Arguably infrastructure available including the SSN INS are no longer adequate in terms of its mission.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nvGraphicFramePr>
        <p:xfrm>
          <a:off x="3635896" y="5229200"/>
          <a:ext cx="1193800" cy="1328455"/>
        </p:xfrm>
        <a:graphic>
          <a:graphicData uri="http://schemas.openxmlformats.org/drawingml/2006/table">
            <a:tbl>
              <a:tblPr/>
              <a:tblGrid>
                <a:gridCol w="1193800"/>
              </a:tblGrid>
              <a:tr h="129614">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6530">
                <a:tc>
                  <a:txBody>
                    <a:bodyPr/>
                    <a:lstStyle/>
                    <a:p>
                      <a:pPr algn="l" fontAlgn="t"/>
                      <a:r>
                        <a:rPr lang="en-US" sz="1000" b="0" i="0" u="none" strike="noStrike" dirty="0">
                          <a:solidFill>
                            <a:srgbClr val="000000"/>
                          </a:solidFill>
                          <a:latin typeface="Calibri"/>
                        </a:rPr>
                        <a:t>The NHS does not yet have a quality assurance framework but the Congolese SSN gives high priority to improving the quality of statistical supply.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7" name="Table 26"/>
          <p:cNvGraphicFramePr>
            <a:graphicFrameLocks noGrp="1"/>
          </p:cNvGraphicFramePr>
          <p:nvPr/>
        </p:nvGraphicFramePr>
        <p:xfrm>
          <a:off x="4860032" y="0"/>
          <a:ext cx="1193800" cy="64770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a:txBody>
                    <a:bodyPr/>
                    <a:lstStyle/>
                    <a:p>
                      <a:pPr algn="l" fontAlgn="t"/>
                      <a:r>
                        <a:rPr lang="en-US" sz="1000" b="0" i="0" u="none" strike="noStrike" dirty="0">
                          <a:solidFill>
                            <a:srgbClr val="000000"/>
                          </a:solidFill>
                          <a:latin typeface="Calibri"/>
                        </a:rPr>
                        <a:t>, the INS does not regularly publish data on its website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8" name="Table 27"/>
          <p:cNvGraphicFramePr>
            <a:graphicFrameLocks noGrp="1"/>
          </p:cNvGraphicFramePr>
          <p:nvPr/>
        </p:nvGraphicFramePr>
        <p:xfrm>
          <a:off x="4860032" y="692696"/>
          <a:ext cx="1193800" cy="129540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3475">
                <a:tc>
                  <a:txBody>
                    <a:bodyPr/>
                    <a:lstStyle/>
                    <a:p>
                      <a:pPr algn="l" fontAlgn="t"/>
                      <a:r>
                        <a:rPr lang="en-US" sz="1000" b="0" i="0" u="none" strike="noStrike" dirty="0">
                          <a:solidFill>
                            <a:srgbClr val="000000"/>
                          </a:solidFill>
                          <a:latin typeface="Calibri"/>
                        </a:rPr>
                        <a:t>non-timeliness of production, the absence of a publication schedule and the lack of regular publication metadata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9" name="Table 28"/>
          <p:cNvGraphicFramePr>
            <a:graphicFrameLocks noGrp="1"/>
          </p:cNvGraphicFramePr>
          <p:nvPr/>
        </p:nvGraphicFramePr>
        <p:xfrm>
          <a:off x="4860032" y="1916832"/>
          <a:ext cx="1193800" cy="3435477"/>
        </p:xfrm>
        <a:graphic>
          <a:graphicData uri="http://schemas.openxmlformats.org/drawingml/2006/table">
            <a:tbl>
              <a:tblPr/>
              <a:tblGrid>
                <a:gridCol w="1193800"/>
              </a:tblGrid>
              <a:tr h="155448">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3552">
                <a:tc>
                  <a:txBody>
                    <a:bodyPr/>
                    <a:lstStyle/>
                    <a:p>
                      <a:pPr algn="l" fontAlgn="t"/>
                      <a:r>
                        <a:rPr lang="en-US" sz="1000" b="0" i="0" u="none" strike="noStrike" dirty="0">
                          <a:solidFill>
                            <a:srgbClr val="000000"/>
                          </a:solidFill>
                          <a:latin typeface="Calibri"/>
                        </a:rPr>
                        <a:t>Without proper dissemination policy, any statistical production may not reach on time different users including national spheres of decision-makers. At this stage, the INS has not yet adopted a standard format for data dissemination and because of the lack of partnership with the media and general lack of policies for the dissemination of statistical data, the scope of the release of VMS is very low.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0" name="Table 29"/>
          <p:cNvGraphicFramePr>
            <a:graphicFrameLocks noGrp="1"/>
          </p:cNvGraphicFramePr>
          <p:nvPr/>
        </p:nvGraphicFramePr>
        <p:xfrm>
          <a:off x="4860032" y="5301208"/>
          <a:ext cx="1193800" cy="1250046"/>
        </p:xfrm>
        <a:graphic>
          <a:graphicData uri="http://schemas.openxmlformats.org/drawingml/2006/table">
            <a:tbl>
              <a:tblPr/>
              <a:tblGrid>
                <a:gridCol w="1193800"/>
              </a:tblGrid>
              <a:tr h="136015">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8121">
                <a:tc>
                  <a:txBody>
                    <a:bodyPr/>
                    <a:lstStyle/>
                    <a:p>
                      <a:pPr algn="l" fontAlgn="t"/>
                      <a:r>
                        <a:rPr lang="en-US" sz="1000" b="0" i="0" u="none" strike="noStrike" dirty="0">
                          <a:solidFill>
                            <a:srgbClr val="000000"/>
                          </a:solidFill>
                          <a:latin typeface="Calibri"/>
                        </a:rPr>
                        <a:t>Lacks of an archiving system for data and metadata. For example data from the General Census of Population, 1984 were not kept on computer.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1" name="Table 30"/>
          <p:cNvGraphicFramePr>
            <a:graphicFrameLocks noGrp="1"/>
          </p:cNvGraphicFramePr>
          <p:nvPr/>
        </p:nvGraphicFramePr>
        <p:xfrm>
          <a:off x="6084168" y="0"/>
          <a:ext cx="1193800" cy="9715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9625">
                <a:tc>
                  <a:txBody>
                    <a:bodyPr/>
                    <a:lstStyle/>
                    <a:p>
                      <a:pPr algn="l" fontAlgn="t"/>
                      <a:r>
                        <a:rPr lang="en-US" sz="1000" b="0" i="0" u="none" strike="noStrike" dirty="0">
                          <a:solidFill>
                            <a:srgbClr val="000000"/>
                          </a:solidFill>
                          <a:latin typeface="Calibri"/>
                        </a:rPr>
                        <a:t>Out-dated computer equipment, both hardware and software, is a serious problem.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2" name="Table 31"/>
          <p:cNvGraphicFramePr>
            <a:graphicFrameLocks noGrp="1"/>
          </p:cNvGraphicFramePr>
          <p:nvPr/>
        </p:nvGraphicFramePr>
        <p:xfrm>
          <a:off x="6084168" y="980728"/>
          <a:ext cx="1193800" cy="1458069"/>
        </p:xfrm>
        <a:graphic>
          <a:graphicData uri="http://schemas.openxmlformats.org/drawingml/2006/table">
            <a:tbl>
              <a:tblPr/>
              <a:tblGrid>
                <a:gridCol w="1193800"/>
              </a:tblGrid>
              <a:tr h="144016">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44">
                <a:tc>
                  <a:txBody>
                    <a:bodyPr/>
                    <a:lstStyle/>
                    <a:p>
                      <a:pPr algn="l" fontAlgn="t"/>
                      <a:r>
                        <a:rPr lang="en-US" sz="1000" b="0" i="0" u="none" strike="noStrike" dirty="0">
                          <a:solidFill>
                            <a:srgbClr val="000000"/>
                          </a:solidFill>
                          <a:latin typeface="Calibri"/>
                        </a:rPr>
                        <a:t>Constraints preclude a database-enabled CSO website; even downloadable data files are not regularly updated, leading to out of date statistics on the CSO website.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3" name="Table 32"/>
          <p:cNvGraphicFramePr>
            <a:graphicFrameLocks noGrp="1"/>
          </p:cNvGraphicFramePr>
          <p:nvPr/>
        </p:nvGraphicFramePr>
        <p:xfrm>
          <a:off x="6084168" y="2492896"/>
          <a:ext cx="1193800" cy="80962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700">
                <a:tc>
                  <a:txBody>
                    <a:bodyPr/>
                    <a:lstStyle/>
                    <a:p>
                      <a:pPr algn="l" fontAlgn="t"/>
                      <a:r>
                        <a:rPr lang="en-US" sz="1000" b="0" i="0" u="none" strike="noStrike" dirty="0">
                          <a:solidFill>
                            <a:srgbClr val="000000"/>
                          </a:solidFill>
                          <a:latin typeface="Calibri"/>
                        </a:rPr>
                        <a:t>most interviewees were very critical about the timeliness of CSO’s 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4" name="Table 33"/>
          <p:cNvGraphicFramePr>
            <a:graphicFrameLocks noGrp="1"/>
          </p:cNvGraphicFramePr>
          <p:nvPr/>
        </p:nvGraphicFramePr>
        <p:xfrm>
          <a:off x="6084168" y="3284984"/>
          <a:ext cx="1193800" cy="2100998"/>
        </p:xfrm>
        <a:graphic>
          <a:graphicData uri="http://schemas.openxmlformats.org/drawingml/2006/table">
            <a:tbl>
              <a:tblPr/>
              <a:tblGrid>
                <a:gridCol w="1193800"/>
              </a:tblGrid>
              <a:tr h="149159">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9073">
                <a:tc>
                  <a:txBody>
                    <a:bodyPr/>
                    <a:lstStyle/>
                    <a:p>
                      <a:pPr algn="l" fontAlgn="t"/>
                      <a:r>
                        <a:rPr lang="en-US" sz="1000" b="0" i="0" u="none" strike="noStrike" dirty="0">
                          <a:solidFill>
                            <a:srgbClr val="000000"/>
                          </a:solidFill>
                          <a:latin typeface="Calibri"/>
                        </a:rPr>
                        <a:t>Access to CSO’s statistics is the biggest problem identified consistently by interviewees from all parts of the national statistical system.  restrictions in the amount of data available from Central Bank, were a source of complaint.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5" name="Table 34"/>
          <p:cNvGraphicFramePr>
            <a:graphicFrameLocks noGrp="1"/>
          </p:cNvGraphicFramePr>
          <p:nvPr/>
        </p:nvGraphicFramePr>
        <p:xfrm>
          <a:off x="6084168" y="5445224"/>
          <a:ext cx="1193800" cy="16192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7325">
                <a:tc>
                  <a:txBody>
                    <a:bodyPr/>
                    <a:lstStyle/>
                    <a:p>
                      <a:pPr algn="l" fontAlgn="t"/>
                      <a:r>
                        <a:rPr lang="en-US" sz="1000" b="0" i="0" u="none" strike="noStrike" dirty="0">
                          <a:solidFill>
                            <a:srgbClr val="000000"/>
                          </a:solidFill>
                          <a:latin typeface="Calibri"/>
                        </a:rPr>
                        <a:t>Data collection instruments have too many questions, which are too complicated. Hence, the cost of response to statistical questionnaires for business is too high.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6" name="Table 35"/>
          <p:cNvGraphicFramePr>
            <a:graphicFrameLocks noGrp="1"/>
          </p:cNvGraphicFramePr>
          <p:nvPr/>
        </p:nvGraphicFramePr>
        <p:xfrm>
          <a:off x="7308304" y="0"/>
          <a:ext cx="1193800" cy="16192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7325">
                <a:tc>
                  <a:txBody>
                    <a:bodyPr/>
                    <a:lstStyle/>
                    <a:p>
                      <a:pPr algn="l" fontAlgn="t"/>
                      <a:r>
                        <a:rPr lang="en-US" sz="1000" b="0" i="0" u="none" strike="noStrike" dirty="0">
                          <a:solidFill>
                            <a:srgbClr val="000000"/>
                          </a:solidFill>
                          <a:latin typeface="Calibri"/>
                        </a:rPr>
                        <a:t>Outside the CSO database system was so limited and inflexible that each year it had to erase the previous year’s records in order to accommodate the new survey 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7" name="Table 36"/>
          <p:cNvGraphicFramePr>
            <a:graphicFrameLocks noGrp="1"/>
          </p:cNvGraphicFramePr>
          <p:nvPr/>
        </p:nvGraphicFramePr>
        <p:xfrm>
          <a:off x="7308304" y="3933056"/>
          <a:ext cx="1193800" cy="1309188"/>
        </p:xfrm>
        <a:graphic>
          <a:graphicData uri="http://schemas.openxmlformats.org/drawingml/2006/table">
            <a:tbl>
              <a:tblPr/>
              <a:tblGrid>
                <a:gridCol w="1193800"/>
              </a:tblGrid>
              <a:tr h="148881">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7263">
                <a:tc>
                  <a:txBody>
                    <a:bodyPr/>
                    <a:lstStyle/>
                    <a:p>
                      <a:pPr algn="l" fontAlgn="t"/>
                      <a:r>
                        <a:rPr lang="en-US" sz="1000" b="0" i="0" u="none" strike="noStrike" dirty="0">
                          <a:solidFill>
                            <a:srgbClr val="000000"/>
                          </a:solidFill>
                          <a:latin typeface="Calibri"/>
                        </a:rPr>
                        <a:t>Lack of dissemination of CSO’s statistics is considered the most serious deficiency of the national statistical system of Trinidad and Tobago.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8" name="Table 37"/>
          <p:cNvGraphicFramePr>
            <a:graphicFrameLocks noGrp="1"/>
          </p:cNvGraphicFramePr>
          <p:nvPr/>
        </p:nvGraphicFramePr>
        <p:xfrm>
          <a:off x="7308304" y="1628800"/>
          <a:ext cx="1193800" cy="2254658"/>
        </p:xfrm>
        <a:graphic>
          <a:graphicData uri="http://schemas.openxmlformats.org/drawingml/2006/table">
            <a:tbl>
              <a:tblPr/>
              <a:tblGrid>
                <a:gridCol w="1193800"/>
              </a:tblGrid>
              <a:tr h="139516">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2733">
                <a:tc>
                  <a:txBody>
                    <a:bodyPr/>
                    <a:lstStyle/>
                    <a:p>
                      <a:pPr algn="l" fontAlgn="t"/>
                      <a:r>
                        <a:rPr lang="en-US" sz="1000" b="0" i="0" u="none" strike="noStrike" dirty="0">
                          <a:solidFill>
                            <a:srgbClr val="000000"/>
                          </a:solidFill>
                          <a:latin typeface="Calibri"/>
                        </a:rPr>
                        <a:t>One of the most common complaints about CSO data dissemination refers to the Census data.  The population census is available in </a:t>
                      </a:r>
                      <a:r>
                        <a:rPr lang="en-US" sz="1000" b="0" i="0" u="none" strike="noStrike" dirty="0" err="1">
                          <a:solidFill>
                            <a:srgbClr val="000000"/>
                          </a:solidFill>
                          <a:latin typeface="Calibri"/>
                        </a:rPr>
                        <a:t>pdf</a:t>
                      </a:r>
                      <a:r>
                        <a:rPr lang="en-US" sz="1000" b="0" i="0" u="none" strike="noStrike" dirty="0">
                          <a:solidFill>
                            <a:srgbClr val="000000"/>
                          </a:solidFill>
                          <a:latin typeface="Calibri"/>
                        </a:rPr>
                        <a:t> form from the CSO website.   The remainder of the series of publications, referred to in the census preface, has not appeared.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9" name="Table 38"/>
          <p:cNvGraphicFramePr>
            <a:graphicFrameLocks noGrp="1"/>
          </p:cNvGraphicFramePr>
          <p:nvPr/>
        </p:nvGraphicFramePr>
        <p:xfrm>
          <a:off x="8547100" y="0"/>
          <a:ext cx="1193800" cy="23050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5">
                <a:tc>
                  <a:txBody>
                    <a:bodyPr/>
                    <a:lstStyle/>
                    <a:p>
                      <a:pPr algn="l" fontAlgn="t"/>
                      <a:r>
                        <a:rPr lang="en-US" sz="1000" b="0" i="0" u="none" strike="noStrike" dirty="0">
                          <a:solidFill>
                            <a:srgbClr val="000000"/>
                          </a:solidFill>
                          <a:latin typeface="Calibri"/>
                        </a:rPr>
                        <a:t>Access to CSO </a:t>
                      </a:r>
                      <a:r>
                        <a:rPr lang="en-US" sz="1000" b="0" i="0" u="none" strike="noStrike" dirty="0" err="1">
                          <a:solidFill>
                            <a:srgbClr val="000000"/>
                          </a:solidFill>
                          <a:latin typeface="Calibri"/>
                        </a:rPr>
                        <a:t>microdata</a:t>
                      </a:r>
                      <a:r>
                        <a:rPr lang="en-US" sz="1000" b="0" i="0" u="none" strike="noStrike" dirty="0">
                          <a:solidFill>
                            <a:srgbClr val="000000"/>
                          </a:solidFill>
                          <a:latin typeface="Calibri"/>
                        </a:rPr>
                        <a:t> is highly restricted, not least by the systems available.  One respondent had, after a two-year process and the signature of an extensive legal document, obtained access to detailed data from the population census.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0" name="Table 39"/>
          <p:cNvGraphicFramePr>
            <a:graphicFrameLocks noGrp="1"/>
          </p:cNvGraphicFramePr>
          <p:nvPr/>
        </p:nvGraphicFramePr>
        <p:xfrm>
          <a:off x="7308304" y="5301208"/>
          <a:ext cx="1193800" cy="21526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725">
                <a:tc>
                  <a:txBody>
                    <a:bodyPr/>
                    <a:lstStyle/>
                    <a:p>
                      <a:pPr algn="l" fontAlgn="t"/>
                      <a:r>
                        <a:rPr lang="en-US" sz="1000" b="0" i="0" u="none" strike="noStrike" dirty="0">
                          <a:solidFill>
                            <a:srgbClr val="000000"/>
                          </a:solidFill>
                          <a:latin typeface="Calibri"/>
                        </a:rPr>
                        <a:t>Most non-academic interviewees answered on archiving question by referring to physical storage of paper documents.  This indicates that there is a lack of awareness of the opportunities for analysis of historical 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1" name="Table 40"/>
          <p:cNvGraphicFramePr>
            <a:graphicFrameLocks noGrp="1"/>
          </p:cNvGraphicFramePr>
          <p:nvPr/>
        </p:nvGraphicFramePr>
        <p:xfrm>
          <a:off x="8547100" y="2348880"/>
          <a:ext cx="1193800" cy="8572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Philippines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325">
                <a:tc>
                  <a:txBody>
                    <a:bodyPr/>
                    <a:lstStyle/>
                    <a:p>
                      <a:pPr algn="l" fontAlgn="t"/>
                      <a:r>
                        <a:rPr lang="en-US" sz="1000" b="0" i="0" u="none" strike="noStrike" dirty="0">
                          <a:solidFill>
                            <a:srgbClr val="000000"/>
                          </a:solidFill>
                          <a:latin typeface="Calibri"/>
                        </a:rPr>
                        <a:t>1) Not all the staff have access to the internet 2) Problems with OCR machines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2" name="Table 41"/>
          <p:cNvGraphicFramePr>
            <a:graphicFrameLocks noGrp="1"/>
          </p:cNvGraphicFramePr>
          <p:nvPr/>
        </p:nvGraphicFramePr>
        <p:xfrm>
          <a:off x="8532440" y="3212976"/>
          <a:ext cx="1224136" cy="2202044"/>
        </p:xfrm>
        <a:graphic>
          <a:graphicData uri="http://schemas.openxmlformats.org/drawingml/2006/table">
            <a:tbl>
              <a:tblPr/>
              <a:tblGrid>
                <a:gridCol w="1224136"/>
              </a:tblGrid>
              <a:tr h="55812">
                <a:tc>
                  <a:txBody>
                    <a:bodyPr/>
                    <a:lstStyle/>
                    <a:p>
                      <a:pPr algn="l" fontAlgn="t"/>
                      <a:r>
                        <a:rPr lang="en-US" sz="600" b="0" i="0" u="none" strike="noStrike" dirty="0">
                          <a:solidFill>
                            <a:srgbClr val="000000"/>
                          </a:solidFill>
                          <a:latin typeface="Calibri"/>
                        </a:rPr>
                        <a:t>Philippines</a:t>
                      </a:r>
                    </a:p>
                  </a:txBody>
                  <a:tcPr marL="6176" marR="6176" marT="6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4428">
                <a:tc>
                  <a:txBody>
                    <a:bodyPr/>
                    <a:lstStyle/>
                    <a:p>
                      <a:pPr algn="l" fontAlgn="t"/>
                      <a:r>
                        <a:rPr lang="en-US" sz="600" b="0" i="0" u="none" strike="noStrike" dirty="0">
                          <a:solidFill>
                            <a:srgbClr val="000000"/>
                          </a:solidFill>
                          <a:latin typeface="Calibri"/>
                        </a:rPr>
                        <a:t>1.Some agencies selectively provide data to users/media practitioners 2.Lack of transparency in some government agencies.3.Service in some agencies of the PSA better than in others 4.PUFs users of the NSO have become more sophisticated in their data demands5.Users find it difficult to understand some methodologies such as  for deriving estimates like the MMR 6.Data dissemination forums not as effective as could be because there are no </a:t>
                      </a:r>
                      <a:r>
                        <a:rPr lang="en-US" sz="600" b="0" i="0" u="none" strike="noStrike" dirty="0" err="1">
                          <a:solidFill>
                            <a:srgbClr val="000000"/>
                          </a:solidFill>
                          <a:latin typeface="Calibri"/>
                        </a:rPr>
                        <a:t>presentors</a:t>
                      </a:r>
                      <a:r>
                        <a:rPr lang="en-US" sz="600" b="0" i="0" u="none" strike="noStrike" dirty="0">
                          <a:solidFill>
                            <a:srgbClr val="000000"/>
                          </a:solidFill>
                          <a:latin typeface="Calibri"/>
                        </a:rPr>
                        <a:t> from the users side, only discussants/reactors.7.Some PSA agencies cannot commit to release dates for products needed by other government agencies8.With some agencies, it is very difficult to ask for data, with data users needing to talk from one person/unit to another, sometimes eventually getting nothing.</a:t>
                      </a:r>
                    </a:p>
                  </a:txBody>
                  <a:tcPr marL="6176" marR="6176" marT="6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3" name="Table 42"/>
          <p:cNvGraphicFramePr>
            <a:graphicFrameLocks noGrp="1"/>
          </p:cNvGraphicFramePr>
          <p:nvPr/>
        </p:nvGraphicFramePr>
        <p:xfrm>
          <a:off x="8547100" y="5301208"/>
          <a:ext cx="1193800" cy="259080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Colombia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8875">
                <a:tc>
                  <a:txBody>
                    <a:bodyPr/>
                    <a:lstStyle/>
                    <a:p>
                      <a:pPr algn="l" fontAlgn="t"/>
                      <a:r>
                        <a:rPr lang="en-US" sz="1000" b="0" i="0" u="none" strike="noStrike" dirty="0">
                          <a:solidFill>
                            <a:srgbClr val="000000"/>
                          </a:solidFill>
                          <a:latin typeface="Calibri"/>
                        </a:rPr>
                        <a:t>Improvements in data dissemination is one of the areas of greatest consensus amongst interviewees. The DANE publishes the data online pursuant to an official publication policy, shares them with all users at the same time and shares the metadata in a standard format.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961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3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3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3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3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36"/>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4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39"/>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4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4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1268760"/>
          </a:xfrm>
          <a:prstGeom prst="rect">
            <a:avLst/>
          </a:prstGeom>
        </p:spPr>
        <p:txBody>
          <a:bodyPr anchor="ctr" anchorCtr="1">
            <a:normAutofit/>
          </a:bodyPr>
          <a:lstStyle>
            <a:lvl1pPr algn="ctr" defTabSz="914400" rtl="0" eaLnBrk="1" latinLnBrk="0" hangingPunct="1">
              <a:spcBef>
                <a:spcPct val="0"/>
              </a:spcBef>
              <a:buNone/>
              <a:defRPr sz="4400" kern="1200">
                <a:ln w="3175">
                  <a:solidFill>
                    <a:schemeClr val="accent5">
                      <a:lumMod val="50000"/>
                      <a:alpha val="30000"/>
                    </a:schemeClr>
                  </a:solidFill>
                </a:ln>
                <a:solidFill>
                  <a:schemeClr val="accent5"/>
                </a:solidFill>
                <a:latin typeface="+mj-lt"/>
                <a:ea typeface="+mj-ea"/>
                <a:cs typeface="+mj-cs"/>
              </a:defRPr>
            </a:lvl1pPr>
          </a:lstStyle>
          <a:p>
            <a:pPr fontAlgn="auto">
              <a:spcAft>
                <a:spcPts val="0"/>
              </a:spcAft>
              <a:defRPr/>
            </a:pPr>
            <a:r>
              <a:rPr lang="en-US" b="1" dirty="0" smtClean="0">
                <a:solidFill>
                  <a:schemeClr val="accent3"/>
                </a:solidFill>
              </a:rPr>
              <a:t>IDR Project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14884205"/>
              </p:ext>
            </p:extLst>
          </p:nvPr>
        </p:nvGraphicFramePr>
        <p:xfrm>
          <a:off x="0" y="0"/>
          <a:ext cx="1193800" cy="9715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9625">
                <a:tc>
                  <a:txBody>
                    <a:bodyPr/>
                    <a:lstStyle/>
                    <a:p>
                      <a:pPr algn="l" fontAlgn="t"/>
                      <a:r>
                        <a:rPr lang="en-US" sz="1000" b="0" i="0" u="none" strike="noStrike" dirty="0">
                          <a:solidFill>
                            <a:srgbClr val="000000"/>
                          </a:solidFill>
                          <a:latin typeface="Calibri"/>
                        </a:rPr>
                        <a:t>BBS aspires to set up a data warehouse but the required equipment for this is yet to be procured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0" y="980728"/>
          <a:ext cx="1193800" cy="821998"/>
        </p:xfrm>
        <a:graphic>
          <a:graphicData uri="http://schemas.openxmlformats.org/drawingml/2006/table">
            <a:tbl>
              <a:tblPr/>
              <a:tblGrid>
                <a:gridCol w="1193800"/>
              </a:tblGrid>
              <a:tr h="13201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0073">
                <a:tc>
                  <a:txBody>
                    <a:bodyPr/>
                    <a:lstStyle/>
                    <a:p>
                      <a:pPr algn="l" fontAlgn="t"/>
                      <a:r>
                        <a:rPr lang="en-US" sz="1000" b="0" i="0" u="none" strike="noStrike" dirty="0">
                          <a:solidFill>
                            <a:srgbClr val="000000"/>
                          </a:solidFill>
                          <a:latin typeface="Calibri"/>
                        </a:rPr>
                        <a:t>No data can be collected from BBS without physical visit to the head office.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0" y="4581128"/>
          <a:ext cx="1193800" cy="1471589"/>
        </p:xfrm>
        <a:graphic>
          <a:graphicData uri="http://schemas.openxmlformats.org/drawingml/2006/table">
            <a:tbl>
              <a:tblPr/>
              <a:tblGrid>
                <a:gridCol w="1193800"/>
              </a:tblGrid>
              <a:tr h="130496">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09664">
                <a:tc>
                  <a:txBody>
                    <a:bodyPr/>
                    <a:lstStyle/>
                    <a:p>
                      <a:pPr algn="l" fontAlgn="t"/>
                      <a:r>
                        <a:rPr lang="en-US" sz="1000" b="0" i="0" u="none" strike="noStrike" dirty="0">
                          <a:solidFill>
                            <a:srgbClr val="000000"/>
                          </a:solidFill>
                          <a:latin typeface="Calibri"/>
                        </a:rPr>
                        <a:t>Access to metadata (concepts, definitions, classifications, basis of data recording, data sources, compilation method, and explanatory note etc.) is yet to be provided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0" y="1772816"/>
          <a:ext cx="1193800" cy="113347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dirty="0">
                          <a:solidFill>
                            <a:srgbClr val="000000"/>
                          </a:solidFill>
                          <a:latin typeface="Calibri"/>
                        </a:rPr>
                        <a:t>Long time required to give the final estimates of any statistics, especially the macro economic variables.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1187624" y="0"/>
          <a:ext cx="1193800" cy="1458069"/>
        </p:xfrm>
        <a:graphic>
          <a:graphicData uri="http://schemas.openxmlformats.org/drawingml/2006/table">
            <a:tbl>
              <a:tblPr/>
              <a:tblGrid>
                <a:gridCol w="1193800"/>
              </a:tblGrid>
              <a:tr h="144016">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44">
                <a:tc>
                  <a:txBody>
                    <a:bodyPr/>
                    <a:lstStyle/>
                    <a:p>
                      <a:pPr algn="l" fontAlgn="t"/>
                      <a:r>
                        <a:rPr lang="en-US" sz="1000" b="0" i="0" u="none" strike="noStrike" dirty="0">
                          <a:solidFill>
                            <a:srgbClr val="000000"/>
                          </a:solidFill>
                          <a:latin typeface="Calibri"/>
                        </a:rPr>
                        <a:t>Some limited description of concepts and definitions of the disseminated statistics are currently provided, but these are not adequate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0" y="2852936"/>
          <a:ext cx="1193800" cy="680383"/>
        </p:xfrm>
        <a:graphic>
          <a:graphicData uri="http://schemas.openxmlformats.org/drawingml/2006/table">
            <a:tbl>
              <a:tblPr/>
              <a:tblGrid>
                <a:gridCol w="1193800"/>
              </a:tblGrid>
              <a:tr h="129614">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458">
                <a:tc>
                  <a:txBody>
                    <a:bodyPr/>
                    <a:lstStyle/>
                    <a:p>
                      <a:pPr algn="l" fontAlgn="t"/>
                      <a:r>
                        <a:rPr lang="en-US" sz="1000" b="0" i="0" u="none" strike="noStrike" dirty="0">
                          <a:solidFill>
                            <a:srgbClr val="000000"/>
                          </a:solidFill>
                          <a:latin typeface="Calibri"/>
                        </a:rPr>
                        <a:t>There is no guideline or principle followed in providing metadata.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0" y="3501008"/>
          <a:ext cx="1193800" cy="1026021"/>
        </p:xfrm>
        <a:graphic>
          <a:graphicData uri="http://schemas.openxmlformats.org/drawingml/2006/table">
            <a:tbl>
              <a:tblPr/>
              <a:tblGrid>
                <a:gridCol w="1193800"/>
              </a:tblGrid>
              <a:tr h="144016">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4096">
                <a:tc>
                  <a:txBody>
                    <a:bodyPr/>
                    <a:lstStyle/>
                    <a:p>
                      <a:pPr algn="l" fontAlgn="t"/>
                      <a:r>
                        <a:rPr lang="en-US" sz="1000" b="0" i="0" u="none" strike="noStrike" dirty="0">
                          <a:solidFill>
                            <a:srgbClr val="000000"/>
                          </a:solidFill>
                          <a:latin typeface="Calibri"/>
                        </a:rPr>
                        <a:t>Because of the inadequate ICT capacity, dissemination is still hardcopy dependent.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nvGraphicFramePr>
        <p:xfrm>
          <a:off x="1187624" y="1484784"/>
          <a:ext cx="1193800" cy="9715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9625">
                <a:tc>
                  <a:txBody>
                    <a:bodyPr/>
                    <a:lstStyle/>
                    <a:p>
                      <a:pPr algn="l" fontAlgn="t"/>
                      <a:r>
                        <a:rPr lang="en-US" sz="1000" b="0" i="0" u="none" strike="noStrike" dirty="0">
                          <a:solidFill>
                            <a:srgbClr val="000000"/>
                          </a:solidFill>
                          <a:latin typeface="Calibri"/>
                        </a:rPr>
                        <a:t>The website is yet to be made an effective platform for sharing and disseminating statistics.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nvGraphicFramePr>
        <p:xfrm>
          <a:off x="0" y="6093296"/>
          <a:ext cx="1193800" cy="113347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dirty="0">
                          <a:solidFill>
                            <a:srgbClr val="000000"/>
                          </a:solidFill>
                          <a:latin typeface="Calibri"/>
                        </a:rPr>
                        <a:t>Problems currently faced include lack of technical knowledge on data migration and preparation of metadata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nvGraphicFramePr>
        <p:xfrm>
          <a:off x="1187624" y="2492896"/>
          <a:ext cx="1193800" cy="64770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Bangladesh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a:txBody>
                    <a:bodyPr/>
                    <a:lstStyle/>
                    <a:p>
                      <a:pPr algn="l" fontAlgn="t"/>
                      <a:r>
                        <a:rPr lang="en-US" sz="1000" b="0" i="0" u="none" strike="noStrike" dirty="0">
                          <a:solidFill>
                            <a:srgbClr val="000000"/>
                          </a:solidFill>
                          <a:latin typeface="Calibri"/>
                        </a:rPr>
                        <a:t>BBS provides limited access to micro 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nvGraphicFramePr>
        <p:xfrm>
          <a:off x="1187624" y="3140968"/>
          <a:ext cx="1193800" cy="113347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dirty="0">
                          <a:solidFill>
                            <a:srgbClr val="000000"/>
                          </a:solidFill>
                          <a:latin typeface="Calibri"/>
                        </a:rPr>
                        <a:t>The problem of equipment and infrastructure is acute in the NHS at both central and </a:t>
                      </a:r>
                      <a:r>
                        <a:rPr lang="en-US" sz="1000" b="0" i="0" u="none" strike="noStrike" dirty="0" err="1">
                          <a:solidFill>
                            <a:srgbClr val="000000"/>
                          </a:solidFill>
                          <a:latin typeface="Calibri"/>
                        </a:rPr>
                        <a:t>sectoral</a:t>
                      </a:r>
                      <a:r>
                        <a:rPr lang="en-US" sz="1000" b="0" i="0" u="none" strike="noStrike" dirty="0">
                          <a:solidFill>
                            <a:srgbClr val="000000"/>
                          </a:solidFill>
                          <a:latin typeface="Calibri"/>
                        </a:rPr>
                        <a:t> levels.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nvGraphicFramePr>
        <p:xfrm>
          <a:off x="1187624" y="4293096"/>
          <a:ext cx="1193800" cy="80962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700">
                <a:tc>
                  <a:txBody>
                    <a:bodyPr/>
                    <a:lstStyle/>
                    <a:p>
                      <a:pPr algn="l" fontAlgn="t"/>
                      <a:r>
                        <a:rPr lang="en-US" sz="1000" b="0" i="0" u="none" strike="noStrike" dirty="0">
                          <a:solidFill>
                            <a:srgbClr val="000000"/>
                          </a:solidFill>
                          <a:latin typeface="Calibri"/>
                        </a:rPr>
                        <a:t>The NSS does not yet have a quality assurance framework.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nvGraphicFramePr>
        <p:xfrm>
          <a:off x="1187624" y="5157192"/>
          <a:ext cx="1193800" cy="1170037"/>
        </p:xfrm>
        <a:graphic>
          <a:graphicData uri="http://schemas.openxmlformats.org/drawingml/2006/table">
            <a:tbl>
              <a:tblPr/>
              <a:tblGrid>
                <a:gridCol w="1193800"/>
              </a:tblGrid>
              <a:tr h="144016">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8112">
                <a:tc>
                  <a:txBody>
                    <a:bodyPr/>
                    <a:lstStyle/>
                    <a:p>
                      <a:pPr algn="l" fontAlgn="t"/>
                      <a:r>
                        <a:rPr lang="en-US" sz="1000" b="0" i="0" u="none" strike="noStrike" dirty="0">
                          <a:solidFill>
                            <a:srgbClr val="000000"/>
                          </a:solidFill>
                          <a:latin typeface="Calibri"/>
                        </a:rPr>
                        <a:t>non-timeliness of production, the absence of a publication schedule and the lack of regular publication metadata.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nvGraphicFramePr>
        <p:xfrm>
          <a:off x="2411760" y="0"/>
          <a:ext cx="1193800" cy="113347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dirty="0">
                          <a:solidFill>
                            <a:srgbClr val="000000"/>
                          </a:solidFill>
                          <a:latin typeface="Calibri"/>
                        </a:rPr>
                        <a:t>Currently managing process data does not follow a systematic way with international standards.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Table 19"/>
          <p:cNvGraphicFramePr>
            <a:graphicFrameLocks noGrp="1"/>
          </p:cNvGraphicFramePr>
          <p:nvPr/>
        </p:nvGraphicFramePr>
        <p:xfrm>
          <a:off x="2411760" y="1124744"/>
          <a:ext cx="1193800" cy="1458069"/>
        </p:xfrm>
        <a:graphic>
          <a:graphicData uri="http://schemas.openxmlformats.org/drawingml/2006/table">
            <a:tbl>
              <a:tblPr/>
              <a:tblGrid>
                <a:gridCol w="1193800"/>
              </a:tblGrid>
              <a:tr h="144016">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44">
                <a:tc>
                  <a:txBody>
                    <a:bodyPr/>
                    <a:lstStyle/>
                    <a:p>
                      <a:pPr algn="l" fontAlgn="t"/>
                      <a:r>
                        <a:rPr lang="en-US" sz="1000" b="0" i="0" u="none" strike="noStrike" dirty="0">
                          <a:solidFill>
                            <a:srgbClr val="000000"/>
                          </a:solidFill>
                          <a:latin typeface="Calibri"/>
                        </a:rPr>
                        <a:t>There is no standard format for the dissemination of data and because of the lack of partnership with the media, the scope of the release of the SSN is very low.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nvGraphicFramePr>
        <p:xfrm>
          <a:off x="1187624" y="6210300"/>
          <a:ext cx="1193800" cy="64770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a:txBody>
                    <a:bodyPr/>
                    <a:lstStyle/>
                    <a:p>
                      <a:pPr algn="l" fontAlgn="t"/>
                      <a:r>
                        <a:rPr lang="en-US" sz="1000" b="0" i="0" u="none" strike="noStrike" dirty="0">
                          <a:solidFill>
                            <a:srgbClr val="000000"/>
                          </a:solidFill>
                          <a:latin typeface="Calibri"/>
                        </a:rPr>
                        <a:t>Burundi SSN lacks an archiving system and metadata.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2" name="Table 21"/>
          <p:cNvGraphicFramePr>
            <a:graphicFrameLocks noGrp="1"/>
          </p:cNvGraphicFramePr>
          <p:nvPr/>
        </p:nvGraphicFramePr>
        <p:xfrm>
          <a:off x="2411760" y="2564904"/>
          <a:ext cx="1193800" cy="1328455"/>
        </p:xfrm>
        <a:graphic>
          <a:graphicData uri="http://schemas.openxmlformats.org/drawingml/2006/table">
            <a:tbl>
              <a:tblPr/>
              <a:tblGrid>
                <a:gridCol w="1193800"/>
              </a:tblGrid>
              <a:tr h="129614">
                <a:tc>
                  <a:txBody>
                    <a:bodyPr/>
                    <a:lstStyle/>
                    <a:p>
                      <a:pPr algn="l" fontAlgn="t"/>
                      <a:r>
                        <a:rPr lang="en-US" sz="1000" b="0" i="0" u="none" strike="noStrike" dirty="0">
                          <a:solidFill>
                            <a:srgbClr val="000000"/>
                          </a:solidFill>
                          <a:latin typeface="Calibri"/>
                        </a:rPr>
                        <a:t>Burundi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6530">
                <a:tc>
                  <a:txBody>
                    <a:bodyPr/>
                    <a:lstStyle/>
                    <a:p>
                      <a:pPr algn="l" fontAlgn="t"/>
                      <a:r>
                        <a:rPr lang="en-US" sz="1000" b="0" i="0" u="none" strike="noStrike" dirty="0">
                          <a:solidFill>
                            <a:srgbClr val="000000"/>
                          </a:solidFill>
                          <a:latin typeface="Calibri"/>
                        </a:rPr>
                        <a:t>Data collected during surveys have not been fully exploited and the NHS is seeking support to exploit in terms of analysis and thematic studies.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3" name="Table 22"/>
          <p:cNvGraphicFramePr>
            <a:graphicFrameLocks noGrp="1"/>
          </p:cNvGraphicFramePr>
          <p:nvPr/>
        </p:nvGraphicFramePr>
        <p:xfrm>
          <a:off x="2411760" y="3933056"/>
          <a:ext cx="1193800" cy="2590800"/>
        </p:xfrm>
        <a:graphic>
          <a:graphicData uri="http://schemas.openxmlformats.org/drawingml/2006/table">
            <a:tbl>
              <a:tblPr/>
              <a:tblGrid>
                <a:gridCol w="1193800"/>
              </a:tblGrid>
              <a:tr h="161925">
                <a:tc>
                  <a:txBody>
                    <a:bodyPr/>
                    <a:lstStyle/>
                    <a:p>
                      <a:pPr algn="l" fontAlgn="t"/>
                      <a:r>
                        <a:rPr lang="en-US" sz="1000" b="0" i="0" u="none" strike="noStrike" dirty="0" err="1">
                          <a:solidFill>
                            <a:srgbClr val="000000"/>
                          </a:solidFill>
                          <a:latin typeface="Calibri"/>
                        </a:rPr>
                        <a:t>Cabo</a:t>
                      </a:r>
                      <a:r>
                        <a:rPr lang="en-US" sz="1000" b="0" i="0" u="none" strike="noStrike" dirty="0">
                          <a:solidFill>
                            <a:srgbClr val="000000"/>
                          </a:solidFill>
                          <a:latin typeface="Calibri"/>
                        </a:rPr>
                        <a:t> Verde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dirty="0">
                          <a:solidFill>
                            <a:srgbClr val="000000"/>
                          </a:solidFill>
                          <a:latin typeface="Calibri"/>
                        </a:rPr>
                        <a:t>2011. Its objective is to ensure the application of various technologies in an integrated and coherent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1550">
                <a:tc>
                  <a:txBody>
                    <a:bodyPr/>
                    <a:lstStyle/>
                    <a:p>
                      <a:pPr algn="l" fontAlgn="t"/>
                      <a:r>
                        <a:rPr lang="en-US" sz="1000" b="0" i="0" u="none" strike="noStrike">
                          <a:solidFill>
                            <a:srgbClr val="000000"/>
                          </a:solidFill>
                          <a:latin typeface="Calibri"/>
                        </a:rPr>
                        <a:t>way, and to modernise INE’s technological infrastructure so as to produce and disseminate official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a:txBody>
                    <a:bodyPr/>
                    <a:lstStyle/>
                    <a:p>
                      <a:pPr algn="l" fontAlgn="t"/>
                      <a:r>
                        <a:rPr lang="en-US" sz="1000" b="0" i="0" u="none" strike="noStrike" dirty="0">
                          <a:solidFill>
                            <a:srgbClr val="000000"/>
                          </a:solidFill>
                          <a:latin typeface="Calibri"/>
                        </a:rPr>
                        <a:t>statistical information efficiently.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nvGraphicFramePr>
        <p:xfrm>
          <a:off x="3635896" y="1"/>
          <a:ext cx="1193800" cy="2796488"/>
        </p:xfrm>
        <a:graphic>
          <a:graphicData uri="http://schemas.openxmlformats.org/drawingml/2006/table">
            <a:tbl>
              <a:tblPr/>
              <a:tblGrid>
                <a:gridCol w="1193800"/>
              </a:tblGrid>
              <a:tr h="146365">
                <a:tc>
                  <a:txBody>
                    <a:bodyPr/>
                    <a:lstStyle/>
                    <a:p>
                      <a:pPr algn="l" fontAlgn="t"/>
                      <a:r>
                        <a:rPr lang="en-US" sz="1000" b="0" i="0" u="none" strike="noStrike" dirty="0" err="1">
                          <a:solidFill>
                            <a:srgbClr val="000000"/>
                          </a:solidFill>
                          <a:latin typeface="Calibri"/>
                        </a:rPr>
                        <a:t>Cabo</a:t>
                      </a:r>
                      <a:r>
                        <a:rPr lang="en-US" sz="1000" b="0" i="0" u="none" strike="noStrike" dirty="0">
                          <a:solidFill>
                            <a:srgbClr val="000000"/>
                          </a:solidFill>
                          <a:latin typeface="Calibri"/>
                        </a:rPr>
                        <a:t> Verde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4563">
                <a:tc>
                  <a:txBody>
                    <a:bodyPr/>
                    <a:lstStyle/>
                    <a:p>
                      <a:pPr algn="l" fontAlgn="t"/>
                      <a:r>
                        <a:rPr lang="en-US" sz="1000" b="0" i="0" u="none" strike="noStrike" dirty="0">
                          <a:solidFill>
                            <a:srgbClr val="000000"/>
                          </a:solidFill>
                          <a:latin typeface="Calibri"/>
                        </a:rPr>
                        <a:t> there are no formal processes for consulting with users, such as mechanisms that would allow the INE to: identify users’ needs ensure the integration of users’ expectations into plans for improving statistical products make products and services available within a framework that sets out delivery and dissemination schedules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5" name="Table 24"/>
          <p:cNvGraphicFramePr>
            <a:graphicFrameLocks noGrp="1"/>
          </p:cNvGraphicFramePr>
          <p:nvPr/>
        </p:nvGraphicFramePr>
        <p:xfrm>
          <a:off x="3635896" y="2852936"/>
          <a:ext cx="1193800" cy="2389673"/>
        </p:xfrm>
        <a:graphic>
          <a:graphicData uri="http://schemas.openxmlformats.org/drawingml/2006/table">
            <a:tbl>
              <a:tblPr/>
              <a:tblGrid>
                <a:gridCol w="1193800"/>
              </a:tblGrid>
              <a:tr h="148517">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7748">
                <a:tc>
                  <a:txBody>
                    <a:bodyPr/>
                    <a:lstStyle/>
                    <a:p>
                      <a:pPr algn="l" fontAlgn="t"/>
                      <a:r>
                        <a:rPr lang="en-US" sz="1000" b="0" i="0" u="none" strike="noStrike" dirty="0">
                          <a:solidFill>
                            <a:srgbClr val="000000"/>
                          </a:solidFill>
                          <a:latin typeface="Calibri"/>
                        </a:rPr>
                        <a:t>The problem of equipment and infrastructure is acute in the NHS at the central, provincial and </a:t>
                      </a:r>
                      <a:r>
                        <a:rPr lang="en-US" sz="1000" b="0" i="0" u="none" strike="noStrike" dirty="0" err="1">
                          <a:solidFill>
                            <a:srgbClr val="000000"/>
                          </a:solidFill>
                          <a:latin typeface="Calibri"/>
                        </a:rPr>
                        <a:t>sectoral</a:t>
                      </a:r>
                      <a:r>
                        <a:rPr lang="en-US" sz="1000" b="0" i="0" u="none" strike="noStrike" dirty="0">
                          <a:solidFill>
                            <a:srgbClr val="000000"/>
                          </a:solidFill>
                          <a:latin typeface="Calibri"/>
                        </a:rPr>
                        <a:t> levels and that, due to insufficient budget. Arguably infrastructure available including the SSN INS are no longer adequate in terms of its mission.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nvGraphicFramePr>
        <p:xfrm>
          <a:off x="3635896" y="5229200"/>
          <a:ext cx="1193800" cy="1328455"/>
        </p:xfrm>
        <a:graphic>
          <a:graphicData uri="http://schemas.openxmlformats.org/drawingml/2006/table">
            <a:tbl>
              <a:tblPr/>
              <a:tblGrid>
                <a:gridCol w="1193800"/>
              </a:tblGrid>
              <a:tr h="129614">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6530">
                <a:tc>
                  <a:txBody>
                    <a:bodyPr/>
                    <a:lstStyle/>
                    <a:p>
                      <a:pPr algn="l" fontAlgn="t"/>
                      <a:r>
                        <a:rPr lang="en-US" sz="1000" b="0" i="0" u="none" strike="noStrike" dirty="0">
                          <a:solidFill>
                            <a:srgbClr val="000000"/>
                          </a:solidFill>
                          <a:latin typeface="Calibri"/>
                        </a:rPr>
                        <a:t>The NHS does not yet have a quality assurance framework but the Congolese SSN gives high priority to improving the quality of statistical supply.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7" name="Table 26"/>
          <p:cNvGraphicFramePr>
            <a:graphicFrameLocks noGrp="1"/>
          </p:cNvGraphicFramePr>
          <p:nvPr/>
        </p:nvGraphicFramePr>
        <p:xfrm>
          <a:off x="4860032" y="0"/>
          <a:ext cx="1193800" cy="64770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a:txBody>
                    <a:bodyPr/>
                    <a:lstStyle/>
                    <a:p>
                      <a:pPr algn="l" fontAlgn="t"/>
                      <a:r>
                        <a:rPr lang="en-US" sz="1000" b="0" i="0" u="none" strike="noStrike" dirty="0">
                          <a:solidFill>
                            <a:srgbClr val="000000"/>
                          </a:solidFill>
                          <a:latin typeface="Calibri"/>
                        </a:rPr>
                        <a:t>, the INS does not regularly publish data on its website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8" name="Table 27"/>
          <p:cNvGraphicFramePr>
            <a:graphicFrameLocks noGrp="1"/>
          </p:cNvGraphicFramePr>
          <p:nvPr/>
        </p:nvGraphicFramePr>
        <p:xfrm>
          <a:off x="4860032" y="692696"/>
          <a:ext cx="1193800" cy="129540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3475">
                <a:tc>
                  <a:txBody>
                    <a:bodyPr/>
                    <a:lstStyle/>
                    <a:p>
                      <a:pPr algn="l" fontAlgn="t"/>
                      <a:r>
                        <a:rPr lang="en-US" sz="1000" b="0" i="0" u="none" strike="noStrike" dirty="0">
                          <a:solidFill>
                            <a:srgbClr val="000000"/>
                          </a:solidFill>
                          <a:latin typeface="Calibri"/>
                        </a:rPr>
                        <a:t>non-timeliness of production, the absence of a publication schedule and the lack of regular publication metadata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9" name="Table 28"/>
          <p:cNvGraphicFramePr>
            <a:graphicFrameLocks noGrp="1"/>
          </p:cNvGraphicFramePr>
          <p:nvPr/>
        </p:nvGraphicFramePr>
        <p:xfrm>
          <a:off x="4860032" y="1916832"/>
          <a:ext cx="1193800" cy="3435477"/>
        </p:xfrm>
        <a:graphic>
          <a:graphicData uri="http://schemas.openxmlformats.org/drawingml/2006/table">
            <a:tbl>
              <a:tblPr/>
              <a:tblGrid>
                <a:gridCol w="1193800"/>
              </a:tblGrid>
              <a:tr h="155448">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3552">
                <a:tc>
                  <a:txBody>
                    <a:bodyPr/>
                    <a:lstStyle/>
                    <a:p>
                      <a:pPr algn="l" fontAlgn="t"/>
                      <a:r>
                        <a:rPr lang="en-US" sz="1000" b="0" i="0" u="none" strike="noStrike" dirty="0">
                          <a:solidFill>
                            <a:srgbClr val="000000"/>
                          </a:solidFill>
                          <a:latin typeface="Calibri"/>
                        </a:rPr>
                        <a:t>Without proper dissemination policy, any statistical production may not reach on time different users including national spheres of decision-makers. At this stage, the INS has not yet adopted a standard format for data dissemination and because of the lack of partnership with the media and general lack of policies for the dissemination of statistical data, the scope of the release of VMS is very low.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0" name="Table 29"/>
          <p:cNvGraphicFramePr>
            <a:graphicFrameLocks noGrp="1"/>
          </p:cNvGraphicFramePr>
          <p:nvPr/>
        </p:nvGraphicFramePr>
        <p:xfrm>
          <a:off x="4860032" y="5301208"/>
          <a:ext cx="1193800" cy="1250046"/>
        </p:xfrm>
        <a:graphic>
          <a:graphicData uri="http://schemas.openxmlformats.org/drawingml/2006/table">
            <a:tbl>
              <a:tblPr/>
              <a:tblGrid>
                <a:gridCol w="1193800"/>
              </a:tblGrid>
              <a:tr h="136015">
                <a:tc>
                  <a:txBody>
                    <a:bodyPr/>
                    <a:lstStyle/>
                    <a:p>
                      <a:pPr algn="l" fontAlgn="t"/>
                      <a:r>
                        <a:rPr lang="en-US" sz="1000" b="0" i="0" u="none" strike="noStrike" dirty="0">
                          <a:solidFill>
                            <a:srgbClr val="000000"/>
                          </a:solidFill>
                          <a:latin typeface="Calibri"/>
                        </a:rPr>
                        <a:t>DR Congo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8121">
                <a:tc>
                  <a:txBody>
                    <a:bodyPr/>
                    <a:lstStyle/>
                    <a:p>
                      <a:pPr algn="l" fontAlgn="t"/>
                      <a:r>
                        <a:rPr lang="en-US" sz="1000" b="0" i="0" u="none" strike="noStrike" dirty="0">
                          <a:solidFill>
                            <a:srgbClr val="000000"/>
                          </a:solidFill>
                          <a:latin typeface="Calibri"/>
                        </a:rPr>
                        <a:t>Lacks of an archiving system for data and metadata. For example data from the General Census of Population, 1984 were not kept on computer.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1" name="Table 30"/>
          <p:cNvGraphicFramePr>
            <a:graphicFrameLocks noGrp="1"/>
          </p:cNvGraphicFramePr>
          <p:nvPr/>
        </p:nvGraphicFramePr>
        <p:xfrm>
          <a:off x="6084168" y="0"/>
          <a:ext cx="1193800" cy="9715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9625">
                <a:tc>
                  <a:txBody>
                    <a:bodyPr/>
                    <a:lstStyle/>
                    <a:p>
                      <a:pPr algn="l" fontAlgn="t"/>
                      <a:r>
                        <a:rPr lang="en-US" sz="1000" b="0" i="0" u="none" strike="noStrike" dirty="0">
                          <a:solidFill>
                            <a:srgbClr val="000000"/>
                          </a:solidFill>
                          <a:latin typeface="Calibri"/>
                        </a:rPr>
                        <a:t>Out-dated computer equipment, both hardware and software, is a serious problem.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2" name="Table 31"/>
          <p:cNvGraphicFramePr>
            <a:graphicFrameLocks noGrp="1"/>
          </p:cNvGraphicFramePr>
          <p:nvPr/>
        </p:nvGraphicFramePr>
        <p:xfrm>
          <a:off x="6084168" y="980728"/>
          <a:ext cx="1193800" cy="1458069"/>
        </p:xfrm>
        <a:graphic>
          <a:graphicData uri="http://schemas.openxmlformats.org/drawingml/2006/table">
            <a:tbl>
              <a:tblPr/>
              <a:tblGrid>
                <a:gridCol w="1193800"/>
              </a:tblGrid>
              <a:tr h="144016">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44">
                <a:tc>
                  <a:txBody>
                    <a:bodyPr/>
                    <a:lstStyle/>
                    <a:p>
                      <a:pPr algn="l" fontAlgn="t"/>
                      <a:r>
                        <a:rPr lang="en-US" sz="1000" b="0" i="0" u="none" strike="noStrike" dirty="0">
                          <a:solidFill>
                            <a:srgbClr val="000000"/>
                          </a:solidFill>
                          <a:latin typeface="Calibri"/>
                        </a:rPr>
                        <a:t>Constraints preclude a database-enabled CSO website; even downloadable data files are not regularly updated, leading to out of date statistics on the CSO website.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3" name="Table 32"/>
          <p:cNvGraphicFramePr>
            <a:graphicFrameLocks noGrp="1"/>
          </p:cNvGraphicFramePr>
          <p:nvPr/>
        </p:nvGraphicFramePr>
        <p:xfrm>
          <a:off x="6084168" y="2492896"/>
          <a:ext cx="1193800" cy="809625"/>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700">
                <a:tc>
                  <a:txBody>
                    <a:bodyPr/>
                    <a:lstStyle/>
                    <a:p>
                      <a:pPr algn="l" fontAlgn="t"/>
                      <a:r>
                        <a:rPr lang="en-US" sz="1000" b="0" i="0" u="none" strike="noStrike" dirty="0">
                          <a:solidFill>
                            <a:srgbClr val="000000"/>
                          </a:solidFill>
                          <a:latin typeface="Calibri"/>
                        </a:rPr>
                        <a:t>most interviewees were very critical about the timeliness of CSO’s 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4" name="Table 33"/>
          <p:cNvGraphicFramePr>
            <a:graphicFrameLocks noGrp="1"/>
          </p:cNvGraphicFramePr>
          <p:nvPr/>
        </p:nvGraphicFramePr>
        <p:xfrm>
          <a:off x="6084168" y="3284984"/>
          <a:ext cx="1193800" cy="2100998"/>
        </p:xfrm>
        <a:graphic>
          <a:graphicData uri="http://schemas.openxmlformats.org/drawingml/2006/table">
            <a:tbl>
              <a:tblPr/>
              <a:tblGrid>
                <a:gridCol w="1193800"/>
              </a:tblGrid>
              <a:tr h="149159">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39073">
                <a:tc>
                  <a:txBody>
                    <a:bodyPr/>
                    <a:lstStyle/>
                    <a:p>
                      <a:pPr algn="l" fontAlgn="t"/>
                      <a:r>
                        <a:rPr lang="en-US" sz="1000" b="0" i="0" u="none" strike="noStrike" dirty="0">
                          <a:solidFill>
                            <a:srgbClr val="000000"/>
                          </a:solidFill>
                          <a:latin typeface="Calibri"/>
                        </a:rPr>
                        <a:t>Access to CSO’s statistics is the biggest problem identified consistently by interviewees from all parts of the national statistical system.  restrictions in the amount of data available from Central Bank, were a source of complaint.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5" name="Table 34"/>
          <p:cNvGraphicFramePr>
            <a:graphicFrameLocks noGrp="1"/>
          </p:cNvGraphicFramePr>
          <p:nvPr/>
        </p:nvGraphicFramePr>
        <p:xfrm>
          <a:off x="6084168" y="5445224"/>
          <a:ext cx="1193800" cy="16192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7325">
                <a:tc>
                  <a:txBody>
                    <a:bodyPr/>
                    <a:lstStyle/>
                    <a:p>
                      <a:pPr algn="l" fontAlgn="t"/>
                      <a:r>
                        <a:rPr lang="en-US" sz="1000" b="0" i="0" u="none" strike="noStrike" dirty="0">
                          <a:solidFill>
                            <a:srgbClr val="000000"/>
                          </a:solidFill>
                          <a:latin typeface="Calibri"/>
                        </a:rPr>
                        <a:t>Data collection instruments have too many questions, which are too complicated. Hence, the cost of response to statistical questionnaires for business is too high.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6" name="Table 35"/>
          <p:cNvGraphicFramePr>
            <a:graphicFrameLocks noGrp="1"/>
          </p:cNvGraphicFramePr>
          <p:nvPr/>
        </p:nvGraphicFramePr>
        <p:xfrm>
          <a:off x="7308304" y="0"/>
          <a:ext cx="1193800" cy="16192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7325">
                <a:tc>
                  <a:txBody>
                    <a:bodyPr/>
                    <a:lstStyle/>
                    <a:p>
                      <a:pPr algn="l" fontAlgn="t"/>
                      <a:r>
                        <a:rPr lang="en-US" sz="1000" b="0" i="0" u="none" strike="noStrike" dirty="0">
                          <a:solidFill>
                            <a:srgbClr val="000000"/>
                          </a:solidFill>
                          <a:latin typeface="Calibri"/>
                        </a:rPr>
                        <a:t>Outside the CSO database system was so limited and inflexible that each year it had to erase the previous year’s records in order to accommodate the new survey 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7" name="Table 36"/>
          <p:cNvGraphicFramePr>
            <a:graphicFrameLocks noGrp="1"/>
          </p:cNvGraphicFramePr>
          <p:nvPr/>
        </p:nvGraphicFramePr>
        <p:xfrm>
          <a:off x="7308304" y="3933056"/>
          <a:ext cx="1193800" cy="1309188"/>
        </p:xfrm>
        <a:graphic>
          <a:graphicData uri="http://schemas.openxmlformats.org/drawingml/2006/table">
            <a:tbl>
              <a:tblPr/>
              <a:tblGrid>
                <a:gridCol w="1193800"/>
              </a:tblGrid>
              <a:tr h="148881">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7263">
                <a:tc>
                  <a:txBody>
                    <a:bodyPr/>
                    <a:lstStyle/>
                    <a:p>
                      <a:pPr algn="l" fontAlgn="t"/>
                      <a:r>
                        <a:rPr lang="en-US" sz="1000" b="0" i="0" u="none" strike="noStrike" dirty="0">
                          <a:solidFill>
                            <a:srgbClr val="000000"/>
                          </a:solidFill>
                          <a:latin typeface="Calibri"/>
                        </a:rPr>
                        <a:t>Lack of dissemination of CSO’s statistics is considered the most serious deficiency of the national statistical system of Trinidad and Tobago.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8" name="Table 37"/>
          <p:cNvGraphicFramePr>
            <a:graphicFrameLocks noGrp="1"/>
          </p:cNvGraphicFramePr>
          <p:nvPr/>
        </p:nvGraphicFramePr>
        <p:xfrm>
          <a:off x="7308304" y="1628800"/>
          <a:ext cx="1193800" cy="2254658"/>
        </p:xfrm>
        <a:graphic>
          <a:graphicData uri="http://schemas.openxmlformats.org/drawingml/2006/table">
            <a:tbl>
              <a:tblPr/>
              <a:tblGrid>
                <a:gridCol w="1193800"/>
              </a:tblGrid>
              <a:tr h="139516">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2733">
                <a:tc>
                  <a:txBody>
                    <a:bodyPr/>
                    <a:lstStyle/>
                    <a:p>
                      <a:pPr algn="l" fontAlgn="t"/>
                      <a:r>
                        <a:rPr lang="en-US" sz="1000" b="0" i="0" u="none" strike="noStrike" dirty="0">
                          <a:solidFill>
                            <a:srgbClr val="000000"/>
                          </a:solidFill>
                          <a:latin typeface="Calibri"/>
                        </a:rPr>
                        <a:t>One of the most common complaints about CSO data dissemination refers to the Census data.  The population census is available in </a:t>
                      </a:r>
                      <a:r>
                        <a:rPr lang="en-US" sz="1000" b="0" i="0" u="none" strike="noStrike" dirty="0" err="1">
                          <a:solidFill>
                            <a:srgbClr val="000000"/>
                          </a:solidFill>
                          <a:latin typeface="Calibri"/>
                        </a:rPr>
                        <a:t>pdf</a:t>
                      </a:r>
                      <a:r>
                        <a:rPr lang="en-US" sz="1000" b="0" i="0" u="none" strike="noStrike" dirty="0">
                          <a:solidFill>
                            <a:srgbClr val="000000"/>
                          </a:solidFill>
                          <a:latin typeface="Calibri"/>
                        </a:rPr>
                        <a:t> form from the CSO website.   The remainder of the series of publications, referred to in the census preface, has not appeared.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9" name="Table 38"/>
          <p:cNvGraphicFramePr>
            <a:graphicFrameLocks noGrp="1"/>
          </p:cNvGraphicFramePr>
          <p:nvPr/>
        </p:nvGraphicFramePr>
        <p:xfrm>
          <a:off x="8547100" y="0"/>
          <a:ext cx="1193800" cy="23050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125">
                <a:tc>
                  <a:txBody>
                    <a:bodyPr/>
                    <a:lstStyle/>
                    <a:p>
                      <a:pPr algn="l" fontAlgn="t"/>
                      <a:r>
                        <a:rPr lang="en-US" sz="1000" b="0" i="0" u="none" strike="noStrike" dirty="0">
                          <a:solidFill>
                            <a:srgbClr val="000000"/>
                          </a:solidFill>
                          <a:latin typeface="Calibri"/>
                        </a:rPr>
                        <a:t>Access to CSO </a:t>
                      </a:r>
                      <a:r>
                        <a:rPr lang="en-US" sz="1000" b="0" i="0" u="none" strike="noStrike" dirty="0" err="1">
                          <a:solidFill>
                            <a:srgbClr val="000000"/>
                          </a:solidFill>
                          <a:latin typeface="Calibri"/>
                        </a:rPr>
                        <a:t>microdata</a:t>
                      </a:r>
                      <a:r>
                        <a:rPr lang="en-US" sz="1000" b="0" i="0" u="none" strike="noStrike" dirty="0">
                          <a:solidFill>
                            <a:srgbClr val="000000"/>
                          </a:solidFill>
                          <a:latin typeface="Calibri"/>
                        </a:rPr>
                        <a:t> is highly restricted, not least by the systems available.  One respondent had, after a two-year process and the signature of an extensive legal document, obtained access to detailed data from the population census.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0" name="Table 39"/>
          <p:cNvGraphicFramePr>
            <a:graphicFrameLocks noGrp="1"/>
          </p:cNvGraphicFramePr>
          <p:nvPr/>
        </p:nvGraphicFramePr>
        <p:xfrm>
          <a:off x="7308304" y="5301208"/>
          <a:ext cx="1193800" cy="21526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Trinidad &amp; Tobago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0725">
                <a:tc>
                  <a:txBody>
                    <a:bodyPr/>
                    <a:lstStyle/>
                    <a:p>
                      <a:pPr algn="l" fontAlgn="t"/>
                      <a:r>
                        <a:rPr lang="en-US" sz="1000" b="0" i="0" u="none" strike="noStrike" dirty="0">
                          <a:solidFill>
                            <a:srgbClr val="000000"/>
                          </a:solidFill>
                          <a:latin typeface="Calibri"/>
                        </a:rPr>
                        <a:t>Most non-academic interviewees answered on archiving question by referring to physical storage of paper documents.  This indicates that there is a lack of awareness of the opportunities for analysis of historical data.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1" name="Table 40"/>
          <p:cNvGraphicFramePr>
            <a:graphicFrameLocks noGrp="1"/>
          </p:cNvGraphicFramePr>
          <p:nvPr/>
        </p:nvGraphicFramePr>
        <p:xfrm>
          <a:off x="8547100" y="2348880"/>
          <a:ext cx="1193800" cy="85725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Philippines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5325">
                <a:tc>
                  <a:txBody>
                    <a:bodyPr/>
                    <a:lstStyle/>
                    <a:p>
                      <a:pPr algn="l" fontAlgn="t"/>
                      <a:r>
                        <a:rPr lang="en-US" sz="1000" b="0" i="0" u="none" strike="noStrike" dirty="0">
                          <a:solidFill>
                            <a:srgbClr val="000000"/>
                          </a:solidFill>
                          <a:latin typeface="Calibri"/>
                        </a:rPr>
                        <a:t>1) Not all the staff have access to the internet 2) Problems with OCR machines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2" name="Table 41"/>
          <p:cNvGraphicFramePr>
            <a:graphicFrameLocks noGrp="1"/>
          </p:cNvGraphicFramePr>
          <p:nvPr/>
        </p:nvGraphicFramePr>
        <p:xfrm>
          <a:off x="8532440" y="3212976"/>
          <a:ext cx="1224136" cy="2202044"/>
        </p:xfrm>
        <a:graphic>
          <a:graphicData uri="http://schemas.openxmlformats.org/drawingml/2006/table">
            <a:tbl>
              <a:tblPr/>
              <a:tblGrid>
                <a:gridCol w="1224136"/>
              </a:tblGrid>
              <a:tr h="55812">
                <a:tc>
                  <a:txBody>
                    <a:bodyPr/>
                    <a:lstStyle/>
                    <a:p>
                      <a:pPr algn="l" fontAlgn="t"/>
                      <a:r>
                        <a:rPr lang="en-US" sz="600" b="0" i="0" u="none" strike="noStrike" dirty="0">
                          <a:solidFill>
                            <a:srgbClr val="000000"/>
                          </a:solidFill>
                          <a:latin typeface="Calibri"/>
                        </a:rPr>
                        <a:t>Philippines</a:t>
                      </a:r>
                    </a:p>
                  </a:txBody>
                  <a:tcPr marL="6176" marR="6176" marT="6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4428">
                <a:tc>
                  <a:txBody>
                    <a:bodyPr/>
                    <a:lstStyle/>
                    <a:p>
                      <a:pPr algn="l" fontAlgn="t"/>
                      <a:r>
                        <a:rPr lang="en-US" sz="600" b="0" i="0" u="none" strike="noStrike" dirty="0">
                          <a:solidFill>
                            <a:srgbClr val="000000"/>
                          </a:solidFill>
                          <a:latin typeface="Calibri"/>
                        </a:rPr>
                        <a:t>1.Some agencies selectively provide data to users/media practitioners 2.Lack of transparency in some government agencies.3.Service in some agencies of the PSA better than in others 4.PUFs users of the NSO have become more sophisticated in their data demands5.Users find it difficult to understand some methodologies such as  for deriving estimates like the MMR 6.Data dissemination forums not as effective as could be because there are no </a:t>
                      </a:r>
                      <a:r>
                        <a:rPr lang="en-US" sz="600" b="0" i="0" u="none" strike="noStrike" dirty="0" err="1">
                          <a:solidFill>
                            <a:srgbClr val="000000"/>
                          </a:solidFill>
                          <a:latin typeface="Calibri"/>
                        </a:rPr>
                        <a:t>presentors</a:t>
                      </a:r>
                      <a:r>
                        <a:rPr lang="en-US" sz="600" b="0" i="0" u="none" strike="noStrike" dirty="0">
                          <a:solidFill>
                            <a:srgbClr val="000000"/>
                          </a:solidFill>
                          <a:latin typeface="Calibri"/>
                        </a:rPr>
                        <a:t> from the users side, only discussants/reactors.7.Some PSA agencies cannot commit to release dates for products needed by other government agencies8.With some agencies, it is very difficult to ask for data, with data users needing to talk from one person/unit to another, sometimes eventually getting nothing.</a:t>
                      </a:r>
                    </a:p>
                  </a:txBody>
                  <a:tcPr marL="6176" marR="6176" marT="61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3" name="Table 42"/>
          <p:cNvGraphicFramePr>
            <a:graphicFrameLocks noGrp="1"/>
          </p:cNvGraphicFramePr>
          <p:nvPr/>
        </p:nvGraphicFramePr>
        <p:xfrm>
          <a:off x="8547100" y="5301208"/>
          <a:ext cx="1193800" cy="2590800"/>
        </p:xfrm>
        <a:graphic>
          <a:graphicData uri="http://schemas.openxmlformats.org/drawingml/2006/table">
            <a:tbl>
              <a:tblPr/>
              <a:tblGrid>
                <a:gridCol w="1193800"/>
              </a:tblGrid>
              <a:tr h="161925">
                <a:tc>
                  <a:txBody>
                    <a:bodyPr/>
                    <a:lstStyle/>
                    <a:p>
                      <a:pPr algn="l" fontAlgn="t"/>
                      <a:r>
                        <a:rPr lang="en-US" sz="1000" b="0" i="0" u="none" strike="noStrike" dirty="0">
                          <a:solidFill>
                            <a:srgbClr val="000000"/>
                          </a:solidFill>
                          <a:latin typeface="Calibri"/>
                        </a:rPr>
                        <a:t>Colombia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8875">
                <a:tc>
                  <a:txBody>
                    <a:bodyPr/>
                    <a:lstStyle/>
                    <a:p>
                      <a:pPr algn="l" fontAlgn="t"/>
                      <a:r>
                        <a:rPr lang="en-US" sz="1000" b="0" i="0" u="none" strike="noStrike" dirty="0">
                          <a:solidFill>
                            <a:srgbClr val="000000"/>
                          </a:solidFill>
                          <a:latin typeface="Calibri"/>
                        </a:rPr>
                        <a:t>Improvements in data dissemination is one of the areas of greatest consensus amongst interviewees. The DANE publishes the data online pursuant to an official publication policy, shares them with all users at the same time and shares the metadata in a standard format.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4" name="Explosion 2 43"/>
          <p:cNvSpPr/>
          <p:nvPr/>
        </p:nvSpPr>
        <p:spPr>
          <a:xfrm>
            <a:off x="251520" y="332656"/>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Explosion 2 44"/>
          <p:cNvSpPr/>
          <p:nvPr/>
        </p:nvSpPr>
        <p:spPr>
          <a:xfrm>
            <a:off x="251520" y="1124744"/>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xplosion 2 45"/>
          <p:cNvSpPr/>
          <p:nvPr/>
        </p:nvSpPr>
        <p:spPr>
          <a:xfrm>
            <a:off x="198887" y="3789040"/>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xplosion 2 46"/>
          <p:cNvSpPr/>
          <p:nvPr/>
        </p:nvSpPr>
        <p:spPr>
          <a:xfrm>
            <a:off x="1475656" y="1844824"/>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xplosion 2 47"/>
          <p:cNvSpPr/>
          <p:nvPr/>
        </p:nvSpPr>
        <p:spPr>
          <a:xfrm>
            <a:off x="1475656" y="5379527"/>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Explosion 2 48"/>
          <p:cNvSpPr/>
          <p:nvPr/>
        </p:nvSpPr>
        <p:spPr>
          <a:xfrm>
            <a:off x="2699792" y="1700808"/>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Explosion 2 49"/>
          <p:cNvSpPr/>
          <p:nvPr/>
        </p:nvSpPr>
        <p:spPr>
          <a:xfrm>
            <a:off x="2627784" y="5229200"/>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Explosion 2 50"/>
          <p:cNvSpPr/>
          <p:nvPr/>
        </p:nvSpPr>
        <p:spPr>
          <a:xfrm>
            <a:off x="3851920" y="1681516"/>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Explosion 2 51"/>
          <p:cNvSpPr/>
          <p:nvPr/>
        </p:nvSpPr>
        <p:spPr>
          <a:xfrm>
            <a:off x="5076056" y="128125"/>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xplosion 2 52"/>
          <p:cNvSpPr/>
          <p:nvPr/>
        </p:nvSpPr>
        <p:spPr>
          <a:xfrm>
            <a:off x="5148064" y="1340768"/>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xplosion 2 53"/>
          <p:cNvSpPr/>
          <p:nvPr/>
        </p:nvSpPr>
        <p:spPr>
          <a:xfrm>
            <a:off x="5148064" y="3265692"/>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Explosion 2 54"/>
          <p:cNvSpPr/>
          <p:nvPr/>
        </p:nvSpPr>
        <p:spPr>
          <a:xfrm>
            <a:off x="6444208" y="1484784"/>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xplosion 2 55"/>
          <p:cNvSpPr/>
          <p:nvPr/>
        </p:nvSpPr>
        <p:spPr>
          <a:xfrm>
            <a:off x="6372200" y="4030322"/>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Explosion 2 56"/>
          <p:cNvSpPr/>
          <p:nvPr/>
        </p:nvSpPr>
        <p:spPr>
          <a:xfrm>
            <a:off x="7524328" y="485056"/>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Explosion 2 57"/>
          <p:cNvSpPr/>
          <p:nvPr/>
        </p:nvSpPr>
        <p:spPr>
          <a:xfrm>
            <a:off x="7548607" y="2420888"/>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xplosion 2 58"/>
          <p:cNvSpPr/>
          <p:nvPr/>
        </p:nvSpPr>
        <p:spPr>
          <a:xfrm>
            <a:off x="7548607" y="4437112"/>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Explosion 2 59"/>
          <p:cNvSpPr/>
          <p:nvPr/>
        </p:nvSpPr>
        <p:spPr>
          <a:xfrm>
            <a:off x="8855968" y="3956493"/>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Explosion 2 60"/>
          <p:cNvSpPr/>
          <p:nvPr/>
        </p:nvSpPr>
        <p:spPr>
          <a:xfrm>
            <a:off x="8748464" y="5889929"/>
            <a:ext cx="576064" cy="504056"/>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250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1268760"/>
          </a:xfrm>
          <a:prstGeom prst="rect">
            <a:avLst/>
          </a:prstGeom>
        </p:spPr>
        <p:txBody>
          <a:bodyPr anchor="ctr" anchorCtr="1">
            <a:normAutofit fontScale="92500"/>
          </a:bodyPr>
          <a:lstStyle>
            <a:lvl1pPr algn="ctr" defTabSz="914400" rtl="0" eaLnBrk="1" latinLnBrk="0" hangingPunct="1">
              <a:spcBef>
                <a:spcPct val="0"/>
              </a:spcBef>
              <a:buNone/>
              <a:defRPr sz="4400" kern="1200">
                <a:ln w="3175">
                  <a:solidFill>
                    <a:schemeClr val="accent5">
                      <a:lumMod val="50000"/>
                      <a:alpha val="30000"/>
                    </a:schemeClr>
                  </a:solidFill>
                </a:ln>
                <a:solidFill>
                  <a:schemeClr val="accent5"/>
                </a:solidFill>
                <a:latin typeface="+mj-lt"/>
                <a:ea typeface="+mj-ea"/>
                <a:cs typeface="+mj-cs"/>
              </a:defRPr>
            </a:lvl1pPr>
          </a:lstStyle>
          <a:p>
            <a:pPr fontAlgn="auto">
              <a:spcAft>
                <a:spcPts val="0"/>
              </a:spcAft>
              <a:defRPr/>
            </a:pPr>
            <a:r>
              <a:rPr lang="en-US" b="1" dirty="0">
                <a:solidFill>
                  <a:schemeClr val="accent3"/>
                </a:solidFill>
              </a:rPr>
              <a:t>IDR Project – Developing Country needs</a:t>
            </a:r>
            <a:endParaRPr lang="en-US" dirty="0"/>
          </a:p>
        </p:txBody>
      </p:sp>
      <p:pic>
        <p:nvPicPr>
          <p:cNvPr id="5" name="Picture 4" descr="GSBPM-2"/>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82458" y="-409480"/>
            <a:ext cx="5379085" cy="8591550"/>
          </a:xfrm>
          <a:prstGeom prst="rect">
            <a:avLst/>
          </a:prstGeom>
          <a:noFill/>
          <a:ln>
            <a:noFill/>
          </a:ln>
        </p:spPr>
      </p:pic>
      <p:sp>
        <p:nvSpPr>
          <p:cNvPr id="6" name="Explosion 2 5"/>
          <p:cNvSpPr/>
          <p:nvPr/>
        </p:nvSpPr>
        <p:spPr>
          <a:xfrm>
            <a:off x="6732240" y="2276872"/>
            <a:ext cx="914400" cy="2232248"/>
          </a:xfrm>
          <a:prstGeom prst="irregularSeal2">
            <a:avLst/>
          </a:prstGeom>
          <a:noFill/>
          <a:ln w="34925">
            <a:solidFill>
              <a:srgbClr val="FF00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961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PARIS21-PPT-Template-Nov2013">
  <a:themeElements>
    <a:clrScheme name="PARIS21">
      <a:dk1>
        <a:sysClr val="windowText" lastClr="000000"/>
      </a:dk1>
      <a:lt1>
        <a:srgbClr val="FFFFFF"/>
      </a:lt1>
      <a:dk2>
        <a:srgbClr val="C7D6DF"/>
      </a:dk2>
      <a:lt2>
        <a:srgbClr val="EEECE1"/>
      </a:lt2>
      <a:accent1>
        <a:srgbClr val="ED7D27"/>
      </a:accent1>
      <a:accent2>
        <a:srgbClr val="B7D28B"/>
      </a:accent2>
      <a:accent3>
        <a:srgbClr val="9E7346"/>
      </a:accent3>
      <a:accent4>
        <a:srgbClr val="F8CF58"/>
      </a:accent4>
      <a:accent5>
        <a:srgbClr val="7099AF"/>
      </a:accent5>
      <a:accent6>
        <a:srgbClr val="ED7D27"/>
      </a:accent6>
      <a:hlink>
        <a:srgbClr val="ED7D27"/>
      </a:hlink>
      <a:folHlink>
        <a:srgbClr val="9E73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ae36a3ffbc694c3abe07f98ac039f7fd xmlns="bac24aee-c3c6-421c-80f4-4b66ef3c1524" xsi:nil="true"/>
    <OECDKimBussinessContext xmlns="54c4cd27-f286-408f-9ce0-33c1e0f3ab39" xsi:nil="true"/>
    <eSharePWBTaxHTField0 xmlns="c9f238dd-bb73-4aef-a7a5-d644ad823e52">
      <Terms xmlns="http://schemas.microsoft.com/office/infopath/2007/PartnerControls">
        <TermInfo xmlns="http://schemas.microsoft.com/office/infopath/2007/PartnerControls">
          <TermName xmlns="http://schemas.microsoft.com/office/infopath/2007/PartnerControls">5.1.5.1 National Strategies for the Development of Statistics (NSDS): Good practice reports and guidance on statistical development in developing countries.</TermName>
          <TermId xmlns="http://schemas.microsoft.com/office/infopath/2007/PartnerControls">0a339a4e-dde3-4b33-988d-7d651f2d0774</TermId>
        </TermInfo>
      </Terms>
    </eSharePWBTaxHTField0>
    <ib47e70ad3914e2a95ae7a85fde5d52a xmlns="bac24aee-c3c6-421c-80f4-4b66ef3c1524">
      <Terms xmlns="http://schemas.microsoft.com/office/infopath/2007/PartnerControls">
        <TermInfo xmlns="http://schemas.microsoft.com/office/infopath/2007/PartnerControls">
          <TermName xmlns="http://schemas.microsoft.com/office/infopath/2007/PartnerControls">DCD/P21</TermName>
          <TermId xmlns="http://schemas.microsoft.com/office/infopath/2007/PartnerControls">d2b4da76-9902-42cf-8872-e08072d5f096</TermId>
        </TermInfo>
      </Terms>
    </ib47e70ad3914e2a95ae7a85fde5d52a>
    <IconOverlay xmlns="http://schemas.microsoft.com/sharepoint/v4" xsi:nil="true"/>
    <OECDProjectMembers xmlns="bac24aee-c3c6-421c-80f4-4b66ef3c1524">
      <UserInfo>
        <DisplayName>FLETCHER Trevor, DCD/P21</DisplayName>
        <AccountId>253</AccountId>
        <AccountType/>
      </UserInfo>
      <UserInfo>
        <DisplayName>ZBIRANSKI Till, DCD/P21</DisplayName>
        <AccountId>230</AccountId>
        <AccountType/>
      </UserInfo>
      <UserInfo>
        <DisplayName>GULLY Christopher, DCD/P21</DisplayName>
        <AccountId>58</AccountId>
        <AccountType/>
      </UserInfo>
      <UserInfo>
        <DisplayName>COINTREAU Margo, DCD/P21</DisplayName>
        <AccountId>206</AccountId>
        <AccountType/>
      </UserInfo>
      <UserInfo>
        <DisplayName>JÜTTING Johannes, DCD/P21</DisplayName>
        <AccountId>213</AccountId>
        <AccountType/>
      </UserInfo>
      <UserInfo>
        <DisplayName>WALTER Sylvie, DCD/P21</DisplayName>
        <AccountId>170</AccountId>
        <AccountType/>
      </UserInfo>
      <UserInfo>
        <DisplayName>KLEIN Thilo, DCD/P21</DisplayName>
        <AccountId>416</AccountId>
        <AccountType/>
      </UserInfo>
      <UserInfo>
        <DisplayName>OZOUX Yvonne, DCD/P21</DisplayName>
        <AccountId>373</AccountId>
        <AccountType/>
      </UserInfo>
      <UserInfo>
        <DisplayName>GREENWELL Geoffrey, DCD/P21</DisplayName>
        <AccountId>250</AccountId>
        <AccountType/>
      </UserInfo>
      <UserInfo>
        <DisplayName>RAE Leslie, DCD/P21</DisplayName>
        <AccountId>234</AccountId>
        <AccountType/>
      </UserInfo>
    </OECDProjectMembers>
    <DocumentSetDescription xmlns="http://schemas.microsoft.com/sharepoint/v3" xsi:nil="true"/>
    <OECDProjectLookup xmlns="bac24aee-c3c6-421c-80f4-4b66ef3c1524">14</OECDProjectLookup>
    <OECDMainProject xmlns="bac24aee-c3c6-421c-80f4-4b66ef3c1524" xsi:nil="true"/>
    <OECDProjectManager xmlns="bac24aee-c3c6-421c-80f4-4b66ef3c1524">
      <UserInfo>
        <DisplayName/>
        <AccountId>253</AccountId>
        <AccountType/>
      </UserInfo>
    </OECDProjectManager>
    <d1c6879728324d5ebfd7eaae72d7b99f xmlns="bac24aee-c3c6-421c-80f4-4b66ef3c1524" xsi:nil="true"/>
    <OECDExpirationDate xmlns="3e8be076-f08f-4743-861f-4e327af0d5b9" xsi:nil="true"/>
    <OECDPinnedBy xmlns="bac24aee-c3c6-421c-80f4-4b66ef3c1524">
      <UserInfo>
        <DisplayName/>
        <AccountId xsi:nil="true"/>
        <AccountType/>
      </UserInfo>
    </OECDPinnedBy>
    <eShareCommitteeTaxHTField0 xmlns="c9f238dd-bb73-4aef-a7a5-d644ad823e52">
      <Terms xmlns="http://schemas.microsoft.com/office/infopath/2007/PartnerControls"/>
    </eShareCommitteeTaxHTField0>
    <gb49509ed4b547c3a776a54197a04d05 xmlns="3e8be076-f08f-4743-861f-4e327af0d5b9">
      <Terms xmlns="http://schemas.microsoft.com/office/infopath/2007/PartnerControls"/>
    </gb49509ed4b547c3a776a54197a04d05>
    <OECDTagsCache xmlns="bac24aee-c3c6-421c-80f4-4b66ef3c1524" xsi:nil="true"/>
    <la7711aa934748bb87e5f2c63fedaa50 xmlns="bac24aee-c3c6-421c-80f4-4b66ef3c1524" xsi:nil="true"/>
    <OECDKimProvenance xmlns="54c4cd27-f286-408f-9ce0-33c1e0f3ab39" xsi:nil="true"/>
    <OECDKimStatus xmlns="54c4cd27-f286-408f-9ce0-33c1e0f3ab39" xsi:nil="true"/>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Statistical capacity</TermName>
          <TermId xmlns="http://schemas.microsoft.com/office/infopath/2007/PartnerControls">b5dc1790-83ee-4eee-8edb-d1919acae3a4</TermId>
        </TermInfo>
        <TermInfo xmlns="http://schemas.microsoft.com/office/infopath/2007/PartnerControls">
          <TermName xmlns="http://schemas.microsoft.com/office/infopath/2007/PartnerControls">Data revolution</TermName>
          <TermId xmlns="http://schemas.microsoft.com/office/infopath/2007/PartnerControls">a95ff653-e501-4b74-90e9-ee9ba5c6e6a1</TermId>
        </TermInfo>
        <TermInfo xmlns="http://schemas.microsoft.com/office/infopath/2007/PartnerControls">
          <TermName xmlns="http://schemas.microsoft.com/office/infopath/2007/PartnerControls">PARIS21</TermName>
          <TermId xmlns="http://schemas.microsoft.com/office/infopath/2007/PartnerControls">69a82039-b463-46a0-89db-844dc6ff4751</TermId>
        </TermInfo>
      </Terms>
    </eShareTopicTaxHTField0>
    <eShareKeywordsTaxHTField0 xmlns="c9f238dd-bb73-4aef-a7a5-d644ad823e52">
      <Terms xmlns="http://schemas.microsoft.com/office/infopath/2007/PartnerControls">
        <TermInfo xmlns="http://schemas.microsoft.com/office/infopath/2007/PartnerControls">
          <TermName xmlns="http://schemas.microsoft.com/office/infopath/2007/PartnerControls">IDR</TermName>
          <TermId xmlns="http://schemas.microsoft.com/office/infopath/2007/PartnerControls">20d8eb93-0346-418a-80ea-452f294dac0a</TermId>
        </TermInfo>
        <TermInfo xmlns="http://schemas.microsoft.com/office/infopath/2007/PartnerControls">
          <TermName xmlns="http://schemas.microsoft.com/office/infopath/2007/PartnerControls">roadmap</TermName>
          <TermId xmlns="http://schemas.microsoft.com/office/infopath/2007/PartnerControls">f1175fc3-d44f-4d4b-adc2-97f0c24e152e</TermId>
        </TermInfo>
      </Terms>
    </eShareKeywordsTaxHTField0>
    <TaxCatchAll xmlns="ca82dde9-3436-4d3d-bddd-d31447390034">
      <Value>373</Value>
      <Value>139</Value>
      <Value>359</Value>
      <Value>577</Value>
      <Value>384</Value>
      <Value>189</Value>
      <Value>353</Value>
    </TaxCatchAll>
  </documentManagement>
</p:properties>
</file>

<file path=customXml/item2.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3.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F0CB3DD0076BB84D8BA69C33B827F6A7" ma:contentTypeVersion="235" ma:contentTypeDescription="Create a new document." ma:contentTypeScope="" ma:versionID="d525d536053eac1287470c7ce6670ae0">
  <xsd:schema xmlns:xsd="http://www.w3.org/2001/XMLSchema" xmlns:xs="http://www.w3.org/2001/XMLSchema" xmlns:p="http://schemas.microsoft.com/office/2006/metadata/properties" xmlns:ns1="http://schemas.microsoft.com/sharepoint/v3" xmlns:ns2="54c4cd27-f286-408f-9ce0-33c1e0f3ab39" xmlns:ns3="3e8be076-f08f-4743-861f-4e327af0d5b9" xmlns:ns4="bac24aee-c3c6-421c-80f4-4b66ef3c1524" xmlns:ns5="c9f238dd-bb73-4aef-a7a5-d644ad823e52" xmlns:ns6="ca82dde9-3436-4d3d-bddd-d31447390034" xmlns:ns7="http://schemas.microsoft.com/sharepoint/v4" targetNamespace="http://schemas.microsoft.com/office/2006/metadata/properties" ma:root="true" ma:fieldsID="42c53fe9ac17d62958db852cbc047b14" ns1:_="" ns2:_="" ns3:_="" ns4:_="" ns5:_="" ns6:_="" ns7:_="">
    <xsd:import namespace="http://schemas.microsoft.com/sharepoint/v3"/>
    <xsd:import namespace="54c4cd27-f286-408f-9ce0-33c1e0f3ab39"/>
    <xsd:import namespace="3e8be076-f08f-4743-861f-4e327af0d5b9"/>
    <xsd:import namespace="bac24aee-c3c6-421c-80f4-4b66ef3c1524"/>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2:OECDKimStatus" minOccurs="0"/>
                <xsd:element ref="ns4:OECDProjectLookup" minOccurs="0"/>
                <xsd:element ref="ns4:OECDProjectManager" minOccurs="0"/>
                <xsd:element ref="ns4:OECDProjectMembers" minOccurs="0"/>
                <xsd:element ref="ns4:OECDTagsCache" minOccurs="0"/>
                <xsd:element ref="ns4: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4:Project_x003a_Project_x0020_status" minOccurs="0"/>
                <xsd:element ref="ns4:Project_x003A_ID1" minOccurs="0"/>
                <xsd:element ref="ns4:d1c6879728324d5ebfd7eaae72d7b99f" minOccurs="0"/>
                <xsd:element ref="ns4:ae36a3ffbc694c3abe07f98ac039f7fd" minOccurs="0"/>
                <xsd:element ref="ns4:la7711aa934748bb87e5f2c63fedaa50" minOccurs="0"/>
                <xsd:element ref="ns6:TaxCatchAll" minOccurs="0"/>
                <xsd:element ref="ns2:OECDKimBussinessContext" minOccurs="0"/>
                <xsd:element ref="ns6:TaxCatchAllLabel" minOccurs="0"/>
                <xsd:element ref="ns1:DocumentSetDescription" minOccurs="0"/>
                <xsd:element ref="ns2:OECDKimProvenance" minOccurs="0"/>
                <xsd:element ref="ns7:IconOverlay" minOccurs="0"/>
                <xsd:element ref="ns3:OECDExpirationDate" minOccurs="0"/>
                <xsd:element ref="ns4:OECDMainProject" minOccurs="0"/>
                <xsd:element ref="ns4:Project_x003a_ID" minOccurs="0"/>
                <xsd:element ref="ns3:gb49509ed4b547c3a776a54197a04d05" minOccurs="0"/>
                <xsd:element ref="ns4:ib47e70ad3914e2a95ae7a85fde5d52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35"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7" nillable="true" ma:displayName="Kim status" ma:hidden="true" ma:internalName="OECDKimStatus" ma:readOnly="false">
      <xsd:simpleType>
        <xsd:restriction base="dms:Text"/>
      </xsd:simpleType>
    </xsd:element>
    <xsd:element name="OECDKimBussinessContext" ma:index="32" nillable="true" ma:displayName="Kim Bussiness Context" ma:description="Kim Id Card Columns" ma:hidden="true" ma:internalName="OECDKimBussinessContext" ma:readOnly="false">
      <xsd:simpleType>
        <xsd:restriction base="dms:Text"/>
      </xsd:simpleType>
    </xsd:element>
    <xsd:element name="OECDKimProvenance" ma:index="37" nillable="true" ma:displayName="Kim Provenance" ma:description="Kim Id Card Columns" ma:hidden="true" ma:internalName="OECDKimProvenanc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8be076-f08f-4743-861f-4e327af0d5b9" elementFormDefault="qualified">
    <xsd:import namespace="http://schemas.microsoft.com/office/2006/documentManagement/types"/>
    <xsd:import namespace="http://schemas.microsoft.com/office/infopath/2007/PartnerControls"/>
    <xsd:element name="OECDExpirationDate" ma:index="39" nillable="true" ma:displayName="Highlights" ma:default="" ma:description="" ma:format="DateOnly" ma:indexed="true" ma:internalName="OECDExpirationDate">
      <xsd:simpleType>
        <xsd:restriction base="dms:DateTime"/>
      </xsd:simpleType>
    </xsd:element>
    <xsd:element name="gb49509ed4b547c3a776a54197a04d05" ma:index="42" nillable="true" ma:taxonomy="true" ma:internalName="gb49509ed4b547c3a776a54197a04d05" ma:taxonomyFieldName="OECDHorizontalProjects" ma:displayName="Horizontal project" ma:default="" ma:fieldId="{0b49509e-d4b5-47c3-a776-a54197a04d0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c24aee-c3c6-421c-80f4-4b66ef3c1524" elementFormDefault="qualified">
    <xsd:import namespace="http://schemas.microsoft.com/office/2006/documentManagement/types"/>
    <xsd:import namespace="http://schemas.microsoft.com/office/infopath/2007/PartnerControls"/>
    <xsd:element name="OECDProjectLookup" ma:index="8" nillable="true" ma:displayName="Project" ma:hidden="true" ma:indexed="true" ma:list="d7c62838-b964-49db-983e-a9b6b18df504" ma:internalName="OECDProjectLookup" ma:readOnly="false" ma:showField="OECDShortProjectName" ma:web="bac24aee-c3c6-421c-80f4-4b66ef3c1524">
      <xsd:simpleType>
        <xsd:restriction base="dms:Unknown"/>
      </xsd:simpleType>
    </xsd:element>
    <xsd:element name="OECDProjectManager" ma:index="14"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5"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maxLength value="255"/>
        </xsd:restriction>
      </xsd:simpleType>
    </xsd:element>
    <xsd:element name="OECDPinnedBy" ma:index="18"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3a_Project_x0020_status" ma:index="25" nillable="true" ma:displayName="Project:Project status" ma:hidden="true" ma:list="d7c62838-b964-49db-983e-a9b6b18df504" ma:internalName="Project_x003A_Project_x0020_status" ma:readOnly="true" ma:showField="OECDProjectStatus" ma:web="bac24aee-c3c6-421c-80f4-4b66ef3c1524">
      <xsd:simpleType>
        <xsd:restriction base="dms:Lookup"/>
      </xsd:simpleType>
    </xsd:element>
    <xsd:element name="Project_x003A_ID1" ma:index="26" nillable="true" ma:displayName="Project:ID" ma:list="d7c62838-b964-49db-983e-a9b6b18df504" ma:internalName="Project_x003A_ID1" ma:readOnly="true" ma:showField="ID" ma:web="bac24aee-c3c6-421c-80f4-4b66ef3c1524">
      <xsd:simpleType>
        <xsd:restriction base="dms:Lookup"/>
      </xsd:simpleType>
    </xsd:element>
    <xsd:element name="d1c6879728324d5ebfd7eaae72d7b99f" ma:index="27" nillable="true" ma:displayName="Project partners_0" ma:hidden="true" ma:internalName="d1c6879728324d5ebfd7eaae72d7b99f">
      <xsd:simpleType>
        <xsd:restriction base="dms:Note"/>
      </xsd:simpleType>
    </xsd:element>
    <xsd:element name="ae36a3ffbc694c3abe07f98ac039f7fd" ma:index="28" nillable="true" ma:displayName="Deliverable partners_0" ma:hidden="true" ma:internalName="ae36a3ffbc694c3abe07f98ac039f7fd">
      <xsd:simpleType>
        <xsd:restriction base="dms:Note"/>
      </xsd:simpleType>
    </xsd:element>
    <xsd:element name="la7711aa934748bb87e5f2c63fedaa50" ma:index="29" nillable="true" ma:displayName="Deliverable owner_0" ma:hidden="true" ma:internalName="la7711aa934748bb87e5f2c63fedaa50">
      <xsd:simpleType>
        <xsd:restriction base="dms:Note"/>
      </xsd:simpleType>
    </xsd:element>
    <xsd:element name="OECDMainProject" ma:index="40" nillable="true" ma:displayName="Main project" ma:description="" ma:hidden="true" ma:list="d7c62838-b964-49db-983e-a9b6b18df504" ma:internalName="OECDMainProject" ma:readOnly="false" ma:showField="OECDShortProjectName">
      <xsd:simpleType>
        <xsd:restriction base="dms:Unknown"/>
      </xsd:simpleType>
    </xsd:element>
    <xsd:element name="Project_x003a_ID" ma:index="41" nillable="true" ma:displayName="Project:ID" ma:hidden="true" ma:list="d7c62838-b964-49db-983e-a9b6b18df504" ma:internalName="Project_x003A_ID" ma:readOnly="true" ma:showField="ID" ma:web="bac24aee-c3c6-421c-80f4-4b66ef3c1524">
      <xsd:simpleType>
        <xsd:restriction base="dms:Lookup"/>
      </xsd:simpleType>
    </xsd:element>
    <xsd:element name="ib47e70ad3914e2a95ae7a85fde5d52a" ma:index="43" nillable="true" ma:taxonomy="true" ma:internalName="ib47e70ad3914e2a95ae7a85fde5d52a" ma:taxonomyFieldName="OECDProjectOwnerStructure" ma:displayName="Project owner" ma:indexed="true" ma:readOnly="false" ma:default="" ma:fieldId="2b47e70a-d391-4e2a-95ae-7a85fde5d52a" ma:sspId="27ec883c-a62c-444f-a935-fcddb579e39d" ma:termSetId="aeec4dcb-19ee-4bc0-941f-681845b568c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0"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21"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2"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3" nillable="true" ma:taxonomy="true" ma:internalName="eShareCommitteeTaxHTField0" ma:taxonomyFieldName="OECDCommittee" ma:displayName="Committee" ma:readOnly="false" ma:default=""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4" nillable="true" ma:taxonomy="true" ma:internalName="eSharePWBTaxHTField0" ma:taxonomyFieldName="OECDPWB" ma:displayName="PWB" ma:readOnly="false"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30" nillable="true" ma:displayName="Taxonomy Catch All Column" ma:hidden="true" ma:list="{362277b6-0334-4fe8-bf9a-6a5dba1ba3c3}" ma:internalName="TaxCatchAll" ma:showField="CatchAllData" ma:web="3e8be076-f08f-4743-861f-4e327af0d5b9">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362277b6-0334-4fe8-bf9a-6a5dba1ba3c3}" ma:internalName="TaxCatchAllLabel" ma:readOnly="true" ma:showField="CatchAllDataLabel" ma:web="3e8be076-f08f-4743-861f-4e327af0d5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OECDListFormCollapsible</Display>
  <Edit>OECDListFormCollapsible</Edit>
  <New>OECDListFormCollapsible</New>
</FormTemplates>
</file>

<file path=customXml/item5.xml><?xml version="1.0" encoding="utf-8"?>
<?mso-contentType ?>
<CtFieldPriority xmlns="http://www.oecd.org/eshare/projectsentre/CtFieldPriority/" xmlns:i="http://www.w3.org/2001/XMLSchema-instance" NameSpaceURI="http://www.oecd.org/eshare/projectsentre/CtFieldPriority/">
  <PriorityFields xmlns:a="http://schemas.microsoft.com/2003/10/Serialization/Arrays">
    <a:string>Title</a:string>
    <a:string>FileLeafRef</a:string>
    <a:string>OECDCountry</a:string>
    <a:string>OECDTopic</a:string>
    <a:string>OECDKeywords</a:string>
  </PriorityFields>
</CtFieldPriority>
</file>

<file path=customXml/itemProps1.xml><?xml version="1.0" encoding="utf-8"?>
<ds:datastoreItem xmlns:ds="http://schemas.openxmlformats.org/officeDocument/2006/customXml" ds:itemID="{2E65119F-3BE6-4B37-8CED-823B2EFD43F8}">
  <ds:schemaRefs>
    <ds:schemaRef ds:uri="c9f238dd-bb73-4aef-a7a5-d644ad823e52"/>
    <ds:schemaRef ds:uri="http://schemas.microsoft.com/office/2006/metadata/properties"/>
    <ds:schemaRef ds:uri="http://purl.org/dc/dcmitype/"/>
    <ds:schemaRef ds:uri="http://schemas.microsoft.com/sharepoint/v4"/>
    <ds:schemaRef ds:uri="http://purl.org/dc/terms/"/>
    <ds:schemaRef ds:uri="http://purl.org/dc/elements/1.1/"/>
    <ds:schemaRef ds:uri="bac24aee-c3c6-421c-80f4-4b66ef3c1524"/>
    <ds:schemaRef ds:uri="http://schemas.microsoft.com/office/infopath/2007/PartnerControls"/>
    <ds:schemaRef ds:uri="http://schemas.microsoft.com/office/2006/documentManagement/types"/>
    <ds:schemaRef ds:uri="http://schemas.microsoft.com/sharepoint/v3"/>
    <ds:schemaRef ds:uri="http://www.w3.org/XML/1998/namespace"/>
    <ds:schemaRef ds:uri="http://schemas.openxmlformats.org/package/2006/metadata/core-properties"/>
    <ds:schemaRef ds:uri="ca82dde9-3436-4d3d-bddd-d31447390034"/>
    <ds:schemaRef ds:uri="3e8be076-f08f-4743-861f-4e327af0d5b9"/>
    <ds:schemaRef ds:uri="54c4cd27-f286-408f-9ce0-33c1e0f3ab39"/>
  </ds:schemaRefs>
</ds:datastoreItem>
</file>

<file path=customXml/itemProps2.xml><?xml version="1.0" encoding="utf-8"?>
<ds:datastoreItem xmlns:ds="http://schemas.openxmlformats.org/officeDocument/2006/customXml" ds:itemID="{2DF959F5-DBF6-414D-AE7E-80488B1DF1DA}">
  <ds:schemaRefs>
    <ds:schemaRef ds:uri="Microsoft.SharePoint.Taxonomy.ContentTypeSync"/>
  </ds:schemaRefs>
</ds:datastoreItem>
</file>

<file path=customXml/itemProps3.xml><?xml version="1.0" encoding="utf-8"?>
<ds:datastoreItem xmlns:ds="http://schemas.openxmlformats.org/officeDocument/2006/customXml" ds:itemID="{F2B39FCC-8787-4AEB-8F4C-679E298A9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4cd27-f286-408f-9ce0-33c1e0f3ab39"/>
    <ds:schemaRef ds:uri="3e8be076-f08f-4743-861f-4e327af0d5b9"/>
    <ds:schemaRef ds:uri="bac24aee-c3c6-421c-80f4-4b66ef3c1524"/>
    <ds:schemaRef ds:uri="c9f238dd-bb73-4aef-a7a5-d644ad823e52"/>
    <ds:schemaRef ds:uri="ca82dde9-3436-4d3d-bddd-d314473900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789B500-0F5F-460B-A250-D9A0F7124499}">
  <ds:schemaRefs>
    <ds:schemaRef ds:uri="http://schemas.microsoft.com/sharepoint/v3/contenttype/forms"/>
  </ds:schemaRefs>
</ds:datastoreItem>
</file>

<file path=customXml/itemProps5.xml><?xml version="1.0" encoding="utf-8"?>
<ds:datastoreItem xmlns:ds="http://schemas.openxmlformats.org/officeDocument/2006/customXml" ds:itemID="{076566EB-2269-4F4F-9CA9-1135D143F58C}">
  <ds:schemaRefs>
    <ds:schemaRef ds:uri="http://www.oecd.org/eshare/projectsentre/CtFieldPriority/"/>
    <ds:schemaRef ds:uri="http://schemas.microsoft.com/2003/10/Serialization/Arrays"/>
  </ds:schemaRefs>
</ds:datastoreItem>
</file>

<file path=docProps/app.xml><?xml version="1.0" encoding="utf-8"?>
<Properties xmlns="http://schemas.openxmlformats.org/officeDocument/2006/extended-properties" xmlns:vt="http://schemas.openxmlformats.org/officeDocument/2006/docPropsVTypes">
  <TotalTime>3371</TotalTime>
  <Words>2599</Words>
  <Application>Microsoft Office PowerPoint</Application>
  <PresentationFormat>On-screen Show (4:3)</PresentationFormat>
  <Paragraphs>208</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PARIS21-PPT-Template-Nov2013</vt:lpstr>
      <vt:lpstr>Costs &amp; Benefits of International Collaboration CSPA -  a platform for developing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the NSDS: The main steps</dc:title>
  <dc:creator>Le Nay</dc:creator>
  <cp:lastModifiedBy>FLETCHER Trevor</cp:lastModifiedBy>
  <cp:revision>360</cp:revision>
  <dcterms:created xsi:type="dcterms:W3CDTF">2014-04-16T14:27:37Z</dcterms:created>
  <dcterms:modified xsi:type="dcterms:W3CDTF">2015-04-10T08:54:11Z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0x0101008B4DD370EC31429186F3AD49F0D3098F00D44DBCB9EB4F45278CB5C9765BE5299500A4858B360C6A491AA753F8BCA47AA91000F0CB3DD0076BB84D8BA69C33B827F6A7</vt:lpwstr>
  </property>
  <property fmtid="{D5CDD505-2E9C-101B-9397-08002B2CF9AE}" pid="3" name="OECDProjectOwnerStructure">
    <vt:lpwstr>139;#DCD/P21|d2b4da76-9902-42cf-8872-e08072d5f096</vt:lpwstr>
  </property>
  <property fmtid="{D5CDD505-2E9C-101B-9397-08002B2CF9AE}" pid="4" name="OECDTopic">
    <vt:lpwstr>189;#Statistical capacity|b5dc1790-83ee-4eee-8edb-d1919acae3a4;#353;#Data revolution|a95ff653-e501-4b74-90e9-ee9ba5c6e6a1;#373;#PARIS21|69a82039-b463-46a0-89db-844dc6ff4751</vt:lpwstr>
  </property>
  <property fmtid="{D5CDD505-2E9C-101B-9397-08002B2CF9AE}" pid="5" name="OECDProjectPageLink">
    <vt:lpwstr>5518</vt:lpwstr>
  </property>
  <property fmtid="{D5CDD505-2E9C-101B-9397-08002B2CF9AE}" pid="6" name="OECDCountry">
    <vt:lpwstr/>
  </property>
  <property fmtid="{D5CDD505-2E9C-101B-9397-08002B2CF9AE}" pid="7" name="OECDCommittee">
    <vt:lpwstr/>
  </property>
  <property fmtid="{D5CDD505-2E9C-101B-9397-08002B2CF9AE}" pid="8" name="OECDProjectPartnersStructure">
    <vt:lpwstr/>
  </property>
  <property fmtid="{D5CDD505-2E9C-101B-9397-08002B2CF9AE}" pid="9" name="OECDPWB">
    <vt:lpwstr>359;#5.1.5.1 National Strategies for the Development of Statistics (NSDS): Good practice reports and guidance on statistical development in developing countries.|0a339a4e-dde3-4b33-988d-7d651f2d0774</vt:lpwstr>
  </property>
  <property fmtid="{D5CDD505-2E9C-101B-9397-08002B2CF9AE}" pid="10" name="OECDKeywords">
    <vt:lpwstr>577;#IDR|20d8eb93-0346-418a-80ea-452f294dac0a;#384;#roadmap|f1175fc3-d44f-4d4b-adc2-97f0c24e152e</vt:lpwstr>
  </property>
  <property fmtid="{D5CDD505-2E9C-101B-9397-08002B2CF9AE}" pid="11" name="eShareOrganisationTaxHTField0">
    <vt:lpwstr/>
  </property>
  <property fmtid="{D5CDD505-2E9C-101B-9397-08002B2CF9AE}" pid="12" name="OECDHorizontalProjects">
    <vt:lpwstr/>
  </property>
  <property fmtid="{D5CDD505-2E9C-101B-9397-08002B2CF9AE}" pid="13" name="OECDOrganisation">
    <vt:lpwstr/>
  </property>
</Properties>
</file>