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7" r:id="rId2"/>
    <p:sldId id="285" r:id="rId3"/>
    <p:sldId id="295" r:id="rId4"/>
    <p:sldId id="286" r:id="rId5"/>
    <p:sldId id="294" r:id="rId6"/>
    <p:sldId id="289" r:id="rId7"/>
    <p:sldId id="290" r:id="rId8"/>
    <p:sldId id="292" r:id="rId9"/>
    <p:sldId id="291" r:id="rId10"/>
    <p:sldId id="318" r:id="rId11"/>
    <p:sldId id="296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297" r:id="rId22"/>
    <p:sldId id="298" r:id="rId23"/>
    <p:sldId id="299" r:id="rId24"/>
    <p:sldId id="300" r:id="rId25"/>
    <p:sldId id="301" r:id="rId26"/>
    <p:sldId id="303" r:id="rId27"/>
    <p:sldId id="304" r:id="rId28"/>
    <p:sldId id="305" r:id="rId29"/>
    <p:sldId id="306" r:id="rId30"/>
    <p:sldId id="307" r:id="rId31"/>
    <p:sldId id="308" r:id="rId32"/>
  </p:sldIdLst>
  <p:sldSz cx="10080625" cy="7561263"/>
  <p:notesSz cx="6797675" cy="9926638"/>
  <p:defaultTextStyle>
    <a:defPPr>
      <a:defRPr lang="en-US"/>
    </a:defPPr>
    <a:lvl1pPr marL="0" algn="l" defTabSz="10024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1202" algn="l" defTabSz="10024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2408" algn="l" defTabSz="10024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3614" algn="l" defTabSz="10024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4814" algn="l" defTabSz="10024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6021" algn="l" defTabSz="10024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7223" algn="l" defTabSz="10024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8416" algn="l" defTabSz="10024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9626" algn="l" defTabSz="10024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EBB"/>
    <a:srgbClr val="487EBB"/>
    <a:srgbClr val="37E93F"/>
    <a:srgbClr val="3FE1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6923" autoAdjust="0"/>
  </p:normalViewPr>
  <p:slideViewPr>
    <p:cSldViewPr>
      <p:cViewPr varScale="1">
        <p:scale>
          <a:sx n="65" d="100"/>
          <a:sy n="65" d="100"/>
        </p:scale>
        <p:origin x="-1122" y="-114"/>
      </p:cViewPr>
      <p:guideLst>
        <p:guide orient="horz" pos="2382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F24CE-753A-45B0-B79C-5574739915F0}" type="datetimeFigureOut">
              <a:rPr lang="en-AU" smtClean="0"/>
              <a:pPr/>
              <a:t>30/10/2013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B1760-0638-4800-84B5-8301DD2FF20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61687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24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1202" algn="l" defTabSz="10024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2408" algn="l" defTabSz="10024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3614" algn="l" defTabSz="10024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4814" algn="l" defTabSz="10024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06021" algn="l" defTabSz="10024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7223" algn="l" defTabSz="10024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8416" algn="l" defTabSz="10024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9626" algn="l" defTabSz="10024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4063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153"/>
            <a:ext cx="5437783" cy="4368893"/>
          </a:xfrm>
        </p:spPr>
        <p:txBody>
          <a:bodyPr/>
          <a:lstStyle>
            <a:defPPr lvl="0">
              <a:buClr>
                <a:srgbClr val="D17974"/>
              </a:buClr>
              <a:buSzPct val="100000"/>
              <a:buFont typeface="Arial" pitchFamily="34"/>
              <a:buNone/>
            </a:defPPr>
            <a:lvl1pPr lvl="0">
              <a:buClr>
                <a:srgbClr val="D17974"/>
              </a:buClr>
              <a:buSzPct val="100000"/>
              <a:buFont typeface="Arial" pitchFamily="34"/>
              <a:buChar char="•"/>
            </a:lvl1pPr>
            <a:lvl2pPr lvl="1">
              <a:buClr>
                <a:srgbClr val="D17974"/>
              </a:buClr>
              <a:buSzPct val="100000"/>
              <a:buFont typeface="Arial" pitchFamily="34"/>
              <a:buChar char="•"/>
            </a:lvl2pPr>
            <a:lvl3pPr lvl="2">
              <a:buClr>
                <a:srgbClr val="D17974"/>
              </a:buClr>
              <a:buSzPct val="100000"/>
              <a:buFont typeface="Arial" pitchFamily="34"/>
              <a:buChar char="•"/>
            </a:lvl3pPr>
            <a:lvl4pPr lvl="3">
              <a:buClr>
                <a:srgbClr val="D17974"/>
              </a:buClr>
              <a:buSzPct val="100000"/>
              <a:buFont typeface="Arial" pitchFamily="34"/>
              <a:buChar char="•"/>
            </a:lvl4pPr>
            <a:lvl5pPr lvl="4">
              <a:buClr>
                <a:srgbClr val="D17974"/>
              </a:buClr>
              <a:buSzPct val="100000"/>
              <a:buFont typeface="Arial" pitchFamily="34"/>
              <a:buChar char="•"/>
            </a:lvl5pPr>
            <a:lvl6pPr lvl="5">
              <a:buClr>
                <a:srgbClr val="D17974"/>
              </a:buClr>
              <a:buSzPct val="100000"/>
              <a:buFont typeface="Arial" pitchFamily="34"/>
              <a:buChar char="•"/>
            </a:lvl6pPr>
            <a:lvl7pPr lvl="6">
              <a:buClr>
                <a:srgbClr val="D17974"/>
              </a:buClr>
              <a:buSzPct val="100000"/>
              <a:buFont typeface="Arial" pitchFamily="34"/>
              <a:buChar char="•"/>
            </a:lvl7pPr>
            <a:lvl8pPr lvl="7">
              <a:buClr>
                <a:srgbClr val="D17974"/>
              </a:buClr>
              <a:buSzPct val="100000"/>
              <a:buFont typeface="Arial" pitchFamily="34"/>
              <a:buChar char="•"/>
            </a:lvl8pPr>
            <a:lvl9pPr lvl="8">
              <a:buClr>
                <a:srgbClr val="D17974"/>
              </a:buClr>
              <a:buSzPct val="100000"/>
              <a:buFont typeface="Arial" pitchFamily="34"/>
              <a:buChar char="•"/>
            </a:lvl9pPr>
          </a:lstStyle>
          <a:p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4063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153"/>
            <a:ext cx="5437783" cy="4368893"/>
          </a:xfrm>
        </p:spPr>
        <p:txBody>
          <a:bodyPr/>
          <a:lstStyle>
            <a:defPPr lvl="0">
              <a:buClr>
                <a:srgbClr val="D17974"/>
              </a:buClr>
              <a:buSzPct val="100000"/>
              <a:buFont typeface="Arial" pitchFamily="34"/>
              <a:buNone/>
            </a:defPPr>
            <a:lvl1pPr lvl="0">
              <a:buClr>
                <a:srgbClr val="D17974"/>
              </a:buClr>
              <a:buSzPct val="100000"/>
              <a:buFont typeface="Arial" pitchFamily="34"/>
              <a:buChar char="•"/>
            </a:lvl1pPr>
            <a:lvl2pPr lvl="1">
              <a:buClr>
                <a:srgbClr val="D17974"/>
              </a:buClr>
              <a:buSzPct val="100000"/>
              <a:buFont typeface="Arial" pitchFamily="34"/>
              <a:buChar char="•"/>
            </a:lvl2pPr>
            <a:lvl3pPr lvl="2">
              <a:buClr>
                <a:srgbClr val="D17974"/>
              </a:buClr>
              <a:buSzPct val="100000"/>
              <a:buFont typeface="Arial" pitchFamily="34"/>
              <a:buChar char="•"/>
            </a:lvl3pPr>
            <a:lvl4pPr lvl="3">
              <a:buClr>
                <a:srgbClr val="D17974"/>
              </a:buClr>
              <a:buSzPct val="100000"/>
              <a:buFont typeface="Arial" pitchFamily="34"/>
              <a:buChar char="•"/>
            </a:lvl4pPr>
            <a:lvl5pPr lvl="4">
              <a:buClr>
                <a:srgbClr val="D17974"/>
              </a:buClr>
              <a:buSzPct val="100000"/>
              <a:buFont typeface="Arial" pitchFamily="34"/>
              <a:buChar char="•"/>
            </a:lvl5pPr>
            <a:lvl6pPr lvl="5">
              <a:buClr>
                <a:srgbClr val="D17974"/>
              </a:buClr>
              <a:buSzPct val="100000"/>
              <a:buFont typeface="Arial" pitchFamily="34"/>
              <a:buChar char="•"/>
            </a:lvl6pPr>
            <a:lvl7pPr lvl="6">
              <a:buClr>
                <a:srgbClr val="D17974"/>
              </a:buClr>
              <a:buSzPct val="100000"/>
              <a:buFont typeface="Arial" pitchFamily="34"/>
              <a:buChar char="•"/>
            </a:lvl7pPr>
            <a:lvl8pPr lvl="7">
              <a:buClr>
                <a:srgbClr val="D17974"/>
              </a:buClr>
              <a:buSzPct val="100000"/>
              <a:buFont typeface="Arial" pitchFamily="34"/>
              <a:buChar char="•"/>
            </a:lvl8pPr>
            <a:lvl9pPr lvl="8">
              <a:buClr>
                <a:srgbClr val="D17974"/>
              </a:buClr>
              <a:buSzPct val="100000"/>
              <a:buFont typeface="Arial" pitchFamily="34"/>
              <a:buChar char="•"/>
            </a:lvl9pPr>
          </a:lstStyle>
          <a:p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8406"/>
            <a:ext cx="8569325" cy="16211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975"/>
            <a:ext cx="7056438" cy="19323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FA6E-2326-405A-AC0C-D1DCF923F69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82245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5F55-1308-48A1-9C74-1BCF2691777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8846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9700" y="166723"/>
            <a:ext cx="1963738" cy="65799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65313" y="166723"/>
            <a:ext cx="5741988" cy="65799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A4C-1457-4C95-9415-A718995EFF4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2919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218F-E9DE-4D8A-9077-9B3AC6918D4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33874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8831"/>
            <a:ext cx="8567738" cy="15020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4248"/>
            <a:ext cx="8567738" cy="165452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6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2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39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85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3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7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2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7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680E-5B81-4C42-AA41-271A553BB61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6431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65312" y="1309963"/>
            <a:ext cx="3852863" cy="54367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0577" y="1309963"/>
            <a:ext cx="3852863" cy="54367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8C39-F715-46F4-AB52-8005A56EF3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4291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7" y="303337"/>
            <a:ext cx="9072563" cy="125915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631"/>
            <a:ext cx="4452938" cy="7049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1" indent="0">
              <a:buNone/>
              <a:defRPr sz="2000" b="1"/>
            </a:lvl2pPr>
            <a:lvl3pPr marL="909279" indent="0">
              <a:buNone/>
              <a:defRPr sz="1800" b="1"/>
            </a:lvl3pPr>
            <a:lvl4pPr marL="1363928" indent="0">
              <a:buNone/>
              <a:defRPr sz="1700" b="1"/>
            </a:lvl4pPr>
            <a:lvl5pPr marL="1818569" indent="0">
              <a:buNone/>
              <a:defRPr sz="1700" b="1"/>
            </a:lvl5pPr>
            <a:lvl6pPr marL="2273195" indent="0">
              <a:buNone/>
              <a:defRPr sz="1700" b="1"/>
            </a:lvl6pPr>
            <a:lvl7pPr marL="2727849" indent="0">
              <a:buNone/>
              <a:defRPr sz="1700" b="1"/>
            </a:lvl7pPr>
            <a:lvl8pPr marL="3182490" indent="0">
              <a:buNone/>
              <a:defRPr sz="1700" b="1"/>
            </a:lvl8pPr>
            <a:lvl9pPr marL="363714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629"/>
            <a:ext cx="4452938" cy="43570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631"/>
            <a:ext cx="4456113" cy="7049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1" indent="0">
              <a:buNone/>
              <a:defRPr sz="2000" b="1"/>
            </a:lvl2pPr>
            <a:lvl3pPr marL="909279" indent="0">
              <a:buNone/>
              <a:defRPr sz="1800" b="1"/>
            </a:lvl3pPr>
            <a:lvl4pPr marL="1363928" indent="0">
              <a:buNone/>
              <a:defRPr sz="1700" b="1"/>
            </a:lvl4pPr>
            <a:lvl5pPr marL="1818569" indent="0">
              <a:buNone/>
              <a:defRPr sz="1700" b="1"/>
            </a:lvl5pPr>
            <a:lvl6pPr marL="2273195" indent="0">
              <a:buNone/>
              <a:defRPr sz="1700" b="1"/>
            </a:lvl6pPr>
            <a:lvl7pPr marL="2727849" indent="0">
              <a:buNone/>
              <a:defRPr sz="1700" b="1"/>
            </a:lvl7pPr>
            <a:lvl8pPr marL="3182490" indent="0">
              <a:buNone/>
              <a:defRPr sz="1700" b="1"/>
            </a:lvl8pPr>
            <a:lvl9pPr marL="363714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629"/>
            <a:ext cx="4456113" cy="43570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731C-505B-43CA-94C4-9D467157937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393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AE5-B06D-4DDA-A2D9-1BF2CFF61B0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62098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131C-3794-48D0-8790-CBF6024734F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8064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89"/>
            <a:ext cx="3316288" cy="12797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8" y="301693"/>
            <a:ext cx="5635625" cy="64529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543"/>
            <a:ext cx="3316288" cy="5173162"/>
          </a:xfrm>
        </p:spPr>
        <p:txBody>
          <a:bodyPr/>
          <a:lstStyle>
            <a:lvl1pPr marL="0" indent="0">
              <a:buNone/>
              <a:defRPr sz="1400"/>
            </a:lvl1pPr>
            <a:lvl2pPr marL="454641" indent="0">
              <a:buNone/>
              <a:defRPr sz="1200"/>
            </a:lvl2pPr>
            <a:lvl3pPr marL="909279" indent="0">
              <a:buNone/>
              <a:defRPr sz="1000"/>
            </a:lvl3pPr>
            <a:lvl4pPr marL="1363928" indent="0">
              <a:buNone/>
              <a:defRPr sz="900"/>
            </a:lvl4pPr>
            <a:lvl5pPr marL="1818569" indent="0">
              <a:buNone/>
              <a:defRPr sz="900"/>
            </a:lvl5pPr>
            <a:lvl6pPr marL="2273195" indent="0">
              <a:buNone/>
              <a:defRPr sz="900"/>
            </a:lvl6pPr>
            <a:lvl7pPr marL="2727849" indent="0">
              <a:buNone/>
              <a:defRPr sz="900"/>
            </a:lvl7pPr>
            <a:lvl8pPr marL="3182490" indent="0">
              <a:buNone/>
              <a:defRPr sz="900"/>
            </a:lvl8pPr>
            <a:lvl9pPr marL="36371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B975-AE6B-4CBA-8EEC-1D9B4908656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1240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3" y="5292251"/>
            <a:ext cx="6048375" cy="6256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3" y="674830"/>
            <a:ext cx="6048375" cy="4538028"/>
          </a:xfrm>
        </p:spPr>
        <p:txBody>
          <a:bodyPr/>
          <a:lstStyle>
            <a:lvl1pPr marL="0" indent="0">
              <a:buNone/>
              <a:defRPr sz="3200"/>
            </a:lvl1pPr>
            <a:lvl2pPr marL="454641" indent="0">
              <a:buNone/>
              <a:defRPr sz="2800"/>
            </a:lvl2pPr>
            <a:lvl3pPr marL="909279" indent="0">
              <a:buNone/>
              <a:defRPr sz="2400"/>
            </a:lvl3pPr>
            <a:lvl4pPr marL="1363928" indent="0">
              <a:buNone/>
              <a:defRPr sz="2000"/>
            </a:lvl4pPr>
            <a:lvl5pPr marL="1818569" indent="0">
              <a:buNone/>
              <a:defRPr sz="2000"/>
            </a:lvl5pPr>
            <a:lvl6pPr marL="2273195" indent="0">
              <a:buNone/>
              <a:defRPr sz="2000"/>
            </a:lvl6pPr>
            <a:lvl7pPr marL="2727849" indent="0">
              <a:buNone/>
              <a:defRPr sz="2000"/>
            </a:lvl7pPr>
            <a:lvl8pPr marL="3182490" indent="0">
              <a:buNone/>
              <a:defRPr sz="2000"/>
            </a:lvl8pPr>
            <a:lvl9pPr marL="3637144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3" y="5917856"/>
            <a:ext cx="6048375" cy="887598"/>
          </a:xfrm>
        </p:spPr>
        <p:txBody>
          <a:bodyPr/>
          <a:lstStyle>
            <a:lvl1pPr marL="0" indent="0">
              <a:buNone/>
              <a:defRPr sz="1400"/>
            </a:lvl1pPr>
            <a:lvl2pPr marL="454641" indent="0">
              <a:buNone/>
              <a:defRPr sz="1200"/>
            </a:lvl2pPr>
            <a:lvl3pPr marL="909279" indent="0">
              <a:buNone/>
              <a:defRPr sz="1000"/>
            </a:lvl3pPr>
            <a:lvl4pPr marL="1363928" indent="0">
              <a:buNone/>
              <a:defRPr sz="900"/>
            </a:lvl4pPr>
            <a:lvl5pPr marL="1818569" indent="0">
              <a:buNone/>
              <a:defRPr sz="900"/>
            </a:lvl5pPr>
            <a:lvl6pPr marL="2273195" indent="0">
              <a:buNone/>
              <a:defRPr sz="900"/>
            </a:lvl6pPr>
            <a:lvl7pPr marL="2727849" indent="0">
              <a:buNone/>
              <a:defRPr sz="900"/>
            </a:lvl7pPr>
            <a:lvl8pPr marL="3182490" indent="0">
              <a:buNone/>
              <a:defRPr sz="900"/>
            </a:lvl8pPr>
            <a:lvl9pPr marL="36371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AD28-D47E-401A-B06F-6D8EDABDAE0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56957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876684" y="167496"/>
            <a:ext cx="7846199" cy="10233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2"/>
          </p:nvPr>
        </p:nvSpPr>
        <p:spPr>
          <a:xfrm>
            <a:off x="1854001" y="6885366"/>
            <a:ext cx="2351880" cy="525711"/>
          </a:xfrm>
          <a:prstGeom prst="rect">
            <a:avLst/>
          </a:prstGeom>
          <a:noFill/>
          <a:ln>
            <a:noFill/>
          </a:ln>
        </p:spPr>
        <p:txBody>
          <a:bodyPr wrap="square" lIns="89487" tIns="46540" rIns="89487" bIns="46540" anchor="t" anchorCtr="0"/>
          <a:lstStyle>
            <a:lvl1pPr marL="0" marR="0" lvl="0" indent="0" rtl="0" hangingPunct="0">
              <a:buNone/>
              <a:tabLst/>
              <a:defRPr lang="en-AU" sz="1400" kern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909279"/>
            <a:endParaRPr lang="en-AU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3"/>
          </p:nvPr>
        </p:nvSpPr>
        <p:spPr>
          <a:xfrm>
            <a:off x="4228204" y="6885366"/>
            <a:ext cx="3192120" cy="525711"/>
          </a:xfrm>
          <a:prstGeom prst="rect">
            <a:avLst/>
          </a:prstGeom>
          <a:noFill/>
          <a:ln>
            <a:noFill/>
          </a:ln>
        </p:spPr>
        <p:txBody>
          <a:bodyPr wrap="square" lIns="89487" tIns="46540" rIns="89487" bIns="46540" anchor="t" anchorCtr="0"/>
          <a:lstStyle>
            <a:lvl1pPr marL="0" marR="0" lvl="0" indent="0" algn="ctr" rtl="0" hangingPunct="0">
              <a:buNone/>
              <a:tabLst/>
              <a:defRPr lang="en-AU" sz="1400" kern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909279"/>
            <a:endParaRPr lang="en-AU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4"/>
          </p:nvPr>
        </p:nvSpPr>
        <p:spPr>
          <a:xfrm>
            <a:off x="7451644" y="6885366"/>
            <a:ext cx="2351880" cy="525711"/>
          </a:xfrm>
          <a:prstGeom prst="rect">
            <a:avLst/>
          </a:prstGeom>
          <a:noFill/>
          <a:ln>
            <a:noFill/>
          </a:ln>
        </p:spPr>
        <p:txBody>
          <a:bodyPr wrap="square" lIns="89487" tIns="46540" rIns="89487" bIns="46540" anchor="t" anchorCtr="0"/>
          <a:lstStyle>
            <a:lvl1pPr marL="0" marR="0" lvl="0" indent="0" algn="r" rtl="0" hangingPunct="0">
              <a:buNone/>
              <a:tabLst/>
              <a:defRPr lang="en-AU" sz="1400" kern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909279"/>
            <a:fld id="{7A594504-5637-4CC1-9288-90450BB31A26}" type="slidenum">
              <a:rPr lang="en-AU" smtClean="0"/>
              <a:pPr defTabSz="909279"/>
              <a:t>‹#›</a:t>
            </a:fld>
            <a:endParaRPr lang="en-AU" dirty="0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1865160" y="1309595"/>
            <a:ext cx="7857720" cy="54378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AU" sz="32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AU" sz="32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AU" sz="28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AU" sz="24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8pPr>
            <a:lvl9pPr marL="1944000" marR="0" lvl="8" indent="-2160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6598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09279" algn="l"/>
          <a:tab pos="1818569" algn="l"/>
          <a:tab pos="2727849" algn="l"/>
          <a:tab pos="3637144" algn="l"/>
          <a:tab pos="4546408" algn="l"/>
          <a:tab pos="5455698" algn="l"/>
          <a:tab pos="6364980" algn="l"/>
          <a:tab pos="7274276" algn="l"/>
          <a:tab pos="8183546" algn="l"/>
          <a:tab pos="9092831" algn="l"/>
          <a:tab pos="10002117" algn="l"/>
        </a:tabLst>
        <a:defRPr lang="en-AU" sz="4400" b="0" i="0" kern="1200" baseline="0">
          <a:ln>
            <a:noFill/>
          </a:ln>
          <a:solidFill>
            <a:srgbClr val="000000"/>
          </a:solidFill>
          <a:latin typeface="Arial" pitchFamily="18"/>
          <a:cs typeface="Tahoma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568121" algn="l"/>
          <a:tab pos="1477407" algn="l"/>
          <a:tab pos="2386692" algn="l"/>
          <a:tab pos="3295968" algn="l"/>
          <a:tab pos="4205257" algn="l"/>
          <a:tab pos="5114541" algn="l"/>
          <a:tab pos="6023828" algn="l"/>
          <a:tab pos="6933104" algn="l"/>
          <a:tab pos="7842384" algn="l"/>
          <a:tab pos="8751676" algn="l"/>
          <a:tab pos="9660956" algn="l"/>
        </a:tabLst>
        <a:defRPr lang="en-AU" sz="3200" b="0" i="0" kern="1200" baseline="0">
          <a:ln>
            <a:noFill/>
          </a:ln>
          <a:solidFill>
            <a:srgbClr val="000000"/>
          </a:solidFill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76680" y="981397"/>
            <a:ext cx="7846199" cy="1354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  <a:defRPr/>
            </a:defPPr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909279" algn="l"/>
                <a:tab pos="1818569" algn="l"/>
                <a:tab pos="2727849" algn="l"/>
                <a:tab pos="3637144" algn="l"/>
                <a:tab pos="4546408" algn="l"/>
                <a:tab pos="5455698" algn="l"/>
                <a:tab pos="6364980" algn="l"/>
                <a:tab pos="7274276" algn="l"/>
                <a:tab pos="8183546" algn="l"/>
                <a:tab pos="9092831" algn="l"/>
                <a:tab pos="10002117" algn="l"/>
              </a:tabLst>
              <a:defRPr lang="en-AU" sz="4400" b="0" i="0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ctr" defTabSz="914400">
              <a:buNone/>
              <a:tabLst>
                <a:tab pos="-457200" algn="l"/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</a:tabLst>
            </a:pPr>
            <a:r>
              <a:rPr lang="en-AU" b="1" dirty="0" smtClean="0"/>
              <a:t>ABS </a:t>
            </a:r>
            <a:r>
              <a:rPr lang="en-AU" b="1" dirty="0" err="1" smtClean="0"/>
              <a:t>Tablebuilder</a:t>
            </a:r>
            <a:r>
              <a:rPr lang="en-AU" b="1" dirty="0" smtClean="0"/>
              <a:t> and DataAnalyser</a:t>
            </a:r>
            <a:endParaRPr lang="en-AU" b="1" dirty="0">
              <a:solidFill>
                <a:srgbClr val="00B050"/>
              </a:solidFill>
              <a:latin typeface="Helv" pitchFamily="34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72491" y="3676907"/>
            <a:ext cx="8254576" cy="34778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AU" sz="32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AU" sz="32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AU" sz="28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AU" sz="24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8pPr>
            <a:lvl9pPr marL="1944000" marR="0" lvl="8" indent="-2160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9pPr>
          </a:lstStyle>
          <a:p>
            <a:pPr marL="0" indent="0" algn="ctr" defTabSz="91440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 smtClean="0"/>
              <a:t>Session 7</a:t>
            </a:r>
            <a:br>
              <a:rPr lang="en-AU" dirty="0" smtClean="0"/>
            </a:br>
            <a:r>
              <a:rPr lang="en-AU" dirty="0" smtClean="0"/>
              <a:t>UNECE </a:t>
            </a:r>
            <a:r>
              <a:rPr lang="en-AU" dirty="0"/>
              <a:t>Work Session on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Statistical Data Confidentiality</a:t>
            </a:r>
            <a:br>
              <a:rPr lang="en-AU" dirty="0" smtClean="0"/>
            </a:br>
            <a:r>
              <a:rPr lang="en-AU" dirty="0" smtClean="0">
                <a:solidFill>
                  <a:schemeClr val="tx1"/>
                </a:solidFill>
              </a:rPr>
              <a:t>28-30 October</a:t>
            </a:r>
            <a:r>
              <a:rPr lang="en-AU" dirty="0" smtClean="0">
                <a:solidFill>
                  <a:schemeClr val="tx1"/>
                </a:solidFill>
                <a:latin typeface="Arial" pitchFamily="34"/>
                <a:ea typeface="Verdana" pitchFamily="34"/>
                <a:cs typeface="Verdana" pitchFamily="34"/>
              </a:rPr>
              <a:t> 2013</a:t>
            </a:r>
          </a:p>
          <a:p>
            <a:pPr marL="0" indent="0" algn="ctr" defTabSz="914400">
              <a:spcBef>
                <a:spcPts val="0"/>
              </a:spcBef>
              <a:spcAft>
                <a:spcPts val="601"/>
              </a:spcAft>
              <a:buFont typeface="Arial" pitchFamily="34"/>
              <a:buNone/>
              <a:tabLst>
                <a:tab pos="-457200" algn="l"/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</a:tabLst>
            </a:pPr>
            <a:endParaRPr lang="en-AU" b="1" dirty="0" smtClean="0">
              <a:latin typeface="Arial" pitchFamily="34"/>
              <a:ea typeface="Verdana" pitchFamily="34"/>
              <a:cs typeface="Verdana" pitchFamily="34"/>
            </a:endParaRPr>
          </a:p>
          <a:p>
            <a:pPr marL="0" indent="0" algn="ctr" defTabSz="914400">
              <a:spcBef>
                <a:spcPts val="0"/>
              </a:spcBef>
              <a:spcAft>
                <a:spcPts val="601"/>
              </a:spcAft>
              <a:buFont typeface="Arial" pitchFamily="34"/>
              <a:buNone/>
              <a:tabLst>
                <a:tab pos="-457200" algn="l"/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</a:tabLst>
            </a:pPr>
            <a:r>
              <a:rPr lang="en-AU" dirty="0" smtClean="0">
                <a:solidFill>
                  <a:schemeClr val="tx1"/>
                </a:solidFill>
                <a:latin typeface="Arial" pitchFamily="34"/>
                <a:ea typeface="Verdana" pitchFamily="34"/>
                <a:cs typeface="Verdana" pitchFamily="34"/>
              </a:rPr>
              <a:t>Daniel </a:t>
            </a:r>
            <a:r>
              <a:rPr lang="en-AU" dirty="0" err="1" smtClean="0">
                <a:solidFill>
                  <a:schemeClr val="tx1"/>
                </a:solidFill>
                <a:latin typeface="Arial" pitchFamily="34"/>
                <a:ea typeface="Verdana" pitchFamily="34"/>
                <a:cs typeface="Verdana" pitchFamily="34"/>
              </a:rPr>
              <a:t>Elazar</a:t>
            </a:r>
            <a:endParaRPr lang="en-AU" dirty="0" smtClean="0">
              <a:solidFill>
                <a:schemeClr val="tx1"/>
              </a:solidFill>
              <a:latin typeface="Arial" pitchFamily="34"/>
              <a:ea typeface="Verdana" pitchFamily="34"/>
              <a:cs typeface="Verdana" pitchFamily="34"/>
            </a:endParaRPr>
          </a:p>
          <a:p>
            <a:pPr marL="0" indent="0" algn="ctr" defTabSz="914400">
              <a:spcBef>
                <a:spcPts val="0"/>
              </a:spcBef>
              <a:spcAft>
                <a:spcPts val="601"/>
              </a:spcAft>
              <a:buFont typeface="Arial" pitchFamily="34"/>
              <a:buNone/>
              <a:tabLst>
                <a:tab pos="-457200" algn="l"/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</a:tabLst>
            </a:pPr>
            <a:r>
              <a:rPr lang="en-AU" sz="2400" dirty="0" smtClean="0">
                <a:solidFill>
                  <a:schemeClr val="tx1"/>
                </a:solidFill>
                <a:latin typeface="Arial" pitchFamily="34"/>
                <a:ea typeface="Verdana" pitchFamily="34"/>
                <a:cs typeface="Verdana" pitchFamily="34"/>
              </a:rPr>
              <a:t>daniel.elazar@abs.gov.au</a:t>
            </a:r>
            <a:endParaRPr lang="en-AU" sz="2400" dirty="0">
              <a:solidFill>
                <a:schemeClr val="tx1"/>
              </a:solidFill>
              <a:latin typeface="Arial" pitchFamily="34"/>
              <a:ea typeface="Verdana" pitchFamily="34"/>
              <a:cs typeface="Verdan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82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6425" y="166688"/>
            <a:ext cx="7843838" cy="1020762"/>
          </a:xfrm>
          <a:prstGeom prst="rect">
            <a:avLst/>
          </a:prstGeom>
        </p:spPr>
        <p:txBody>
          <a:bodyPr/>
          <a:lstStyle>
            <a:lvl1pPr marL="0" marR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09279" algn="l"/>
                <a:tab pos="1818569" algn="l"/>
                <a:tab pos="2727849" algn="l"/>
                <a:tab pos="3637144" algn="l"/>
                <a:tab pos="4546408" algn="l"/>
                <a:tab pos="5455698" algn="l"/>
                <a:tab pos="6364980" algn="l"/>
                <a:tab pos="7274276" algn="l"/>
                <a:tab pos="8183546" algn="l"/>
                <a:tab pos="9092831" algn="l"/>
                <a:tab pos="10002117" algn="l"/>
              </a:tabLst>
              <a:defRPr lang="en-AU" sz="4400" b="0" i="0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cs typeface="Tahoma" pitchFamily="2"/>
              </a:defRPr>
            </a:lvl1pPr>
          </a:lstStyle>
          <a:p>
            <a:pPr defTabSz="914400"/>
            <a:r>
              <a:rPr lang="en-AU" smtClean="0"/>
              <a:t>Hex-bin plots</a:t>
            </a:r>
            <a:endParaRPr lang="en-AU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33" y="1726879"/>
            <a:ext cx="6121922" cy="49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34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7484738"/>
              </p:ext>
            </p:extLst>
          </p:nvPr>
        </p:nvGraphicFramePr>
        <p:xfrm>
          <a:off x="2087984" y="1188343"/>
          <a:ext cx="7176632" cy="5508552"/>
        </p:xfrm>
        <a:graphic>
          <a:graphicData uri="http://schemas.openxmlformats.org/drawingml/2006/table">
            <a:tbl>
              <a:tblPr bandRow="1">
                <a:effectLst/>
                <a:tableStyleId>{93296810-A885-4BE3-A3E7-6D5BEEA58F35}</a:tableStyleId>
              </a:tblPr>
              <a:tblGrid>
                <a:gridCol w="435568"/>
                <a:gridCol w="6741064"/>
              </a:tblGrid>
              <a:tr h="54000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701"/>
                        </a:spcAft>
                        <a:buFontTx/>
                        <a:buNone/>
                      </a:pP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A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1701"/>
                        </a:spcAft>
                        <a:buFont typeface="+mj-lt"/>
                        <a:buNone/>
                      </a:pP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Collaborations with other NSIs</a:t>
                      </a:r>
                      <a:endParaRPr lang="en-A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836264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A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Enhancements to TableBuilder and DataAnalyser: </a:t>
                      </a:r>
                      <a:b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hierarchical datasets</a:t>
                      </a:r>
                      <a:b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better performance with large datasets / high loads</a:t>
                      </a:r>
                      <a:b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linked datasets</a:t>
                      </a:r>
                      <a:b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sophisticated metadata handler</a:t>
                      </a:r>
                      <a:endParaRPr lang="en-A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A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user consultation </a:t>
                      </a: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advanced functionality for DataAnalyser - e.g. multilevel models</a:t>
                      </a:r>
                      <a:endParaRPr lang="en-A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A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data</a:t>
                      </a:r>
                      <a:endParaRPr lang="en-A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A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ABS publication system </a:t>
                      </a:r>
                      <a:b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(single source of truth – consistency of confidentialised outputs)</a:t>
                      </a:r>
                      <a:endParaRPr lang="en-A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A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 of utility – information loss</a:t>
                      </a:r>
                      <a:endParaRPr lang="en-A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16956" y="396255"/>
            <a:ext cx="3123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/>
              <a:t>Future Directions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xmlns="" val="42206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921" y="1332359"/>
            <a:ext cx="855005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467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57264"/>
            <a:ext cx="10086809" cy="474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167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8" y="1339116"/>
            <a:ext cx="10080872" cy="596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751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4335"/>
            <a:ext cx="10080625" cy="640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474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8" y="1494582"/>
            <a:ext cx="9975929" cy="603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953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20279"/>
            <a:ext cx="10072177" cy="613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377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762" y="341313"/>
            <a:ext cx="4346797" cy="706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976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944" y="1692399"/>
            <a:ext cx="82581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240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3"/>
          <p:cNvSpPr txBox="1">
            <a:spLocks noGrp="1"/>
          </p:cNvSpPr>
          <p:nvPr>
            <p:ph type="title" idx="4294967295"/>
          </p:nvPr>
        </p:nvSpPr>
        <p:spPr>
          <a:xfrm>
            <a:off x="1876684" y="31326"/>
            <a:ext cx="7846199" cy="1296273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 dirty="0" smtClean="0"/>
              <a:t>Traditional Framework for Analysis </a:t>
            </a:r>
            <a:r>
              <a:rPr lang="en-AU" dirty="0"/>
              <a:t>of </a:t>
            </a:r>
            <a:r>
              <a:rPr lang="en-AU" dirty="0" smtClean="0"/>
              <a:t>Microdata</a:t>
            </a:r>
            <a:endParaRPr lang="en-AU" dirty="0"/>
          </a:p>
        </p:txBody>
      </p:sp>
      <p:sp>
        <p:nvSpPr>
          <p:cNvPr id="3" name="Outline Text2"/>
          <p:cNvSpPr txBox="1">
            <a:spLocks noGrp="1"/>
          </p:cNvSpPr>
          <p:nvPr>
            <p:ph type="body" idx="4294967295"/>
          </p:nvPr>
        </p:nvSpPr>
        <p:spPr>
          <a:xfrm>
            <a:off x="1800003" y="1666789"/>
            <a:ext cx="7857720" cy="5557768"/>
          </a:xfrm>
        </p:spPr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AU" sz="32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AU" sz="32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AU" sz="28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AU" sz="24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8pPr>
            <a:lvl9pPr marL="1944000" marR="0" lvl="8" indent="-2160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n-AU" dirty="0">
                <a:latin typeface="" pitchFamily="16"/>
              </a:rPr>
              <a:t>Users' Environment</a:t>
            </a:r>
          </a:p>
          <a:p>
            <a:pPr lvl="1" rtl="0"/>
            <a:r>
              <a:rPr lang="en-AU" dirty="0">
                <a:latin typeface="" pitchFamily="16"/>
              </a:rPr>
              <a:t>Basic CURFs on CD-ROM</a:t>
            </a:r>
          </a:p>
          <a:p>
            <a:pPr lvl="0"/>
            <a:r>
              <a:rPr lang="en-AU" dirty="0">
                <a:latin typeface="" pitchFamily="16"/>
              </a:rPr>
              <a:t>Remote Execution - RADL</a:t>
            </a:r>
          </a:p>
          <a:p>
            <a:pPr lvl="1" rtl="0"/>
            <a:r>
              <a:rPr lang="en-AU" dirty="0">
                <a:latin typeface="" pitchFamily="16"/>
              </a:rPr>
              <a:t>Remote access to Basic and Expanded CURFs for statistical analysis in SAS, SPSS and STATA.</a:t>
            </a:r>
          </a:p>
          <a:p>
            <a:pPr lvl="0"/>
            <a:r>
              <a:rPr lang="en-AU" dirty="0">
                <a:latin typeface="" pitchFamily="16"/>
              </a:rPr>
              <a:t>On-site - ABSDL</a:t>
            </a:r>
            <a:br>
              <a:rPr lang="en-AU" dirty="0">
                <a:latin typeface="" pitchFamily="16"/>
              </a:rPr>
            </a:br>
            <a:r>
              <a:rPr lang="en-AU" dirty="0">
                <a:latin typeface="" pitchFamily="16"/>
              </a:rPr>
              <a:t>- Access to Expanded or Specialist </a:t>
            </a:r>
            <a:r>
              <a:rPr lang="en-AU" dirty="0" smtClean="0">
                <a:latin typeface="" pitchFamily="16"/>
              </a:rPr>
              <a:t>CURFs</a:t>
            </a:r>
          </a:p>
          <a:p>
            <a:pPr lvl="0"/>
            <a:r>
              <a:rPr lang="en-AU" dirty="0" smtClean="0">
                <a:solidFill>
                  <a:srgbClr val="000080"/>
                </a:solidFill>
                <a:latin typeface="" pitchFamily="16"/>
              </a:rPr>
              <a:t>Special </a:t>
            </a:r>
            <a:r>
              <a:rPr lang="en-AU" dirty="0">
                <a:solidFill>
                  <a:srgbClr val="000080"/>
                </a:solidFill>
                <a:latin typeface="" pitchFamily="16"/>
              </a:rPr>
              <a:t>Data Service/Consultancies</a:t>
            </a:r>
          </a:p>
          <a:p>
            <a:pPr lvl="0">
              <a:buNone/>
            </a:pPr>
            <a:endParaRPr lang="en-AU" dirty="0">
              <a:solidFill>
                <a:srgbClr val="000080"/>
              </a:solidFill>
              <a:latin typeface="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57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24" y="1243842"/>
            <a:ext cx="9433048" cy="63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688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939" y="920097"/>
            <a:ext cx="8424688" cy="590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566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857" y="790661"/>
            <a:ext cx="8617023" cy="558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678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045" y="908050"/>
            <a:ext cx="8584827" cy="533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42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91" y="1620391"/>
            <a:ext cx="10139258" cy="482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706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656" y="2122551"/>
            <a:ext cx="8585970" cy="367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317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13" y="1884363"/>
            <a:ext cx="96774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207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333" y="756295"/>
            <a:ext cx="8642547" cy="67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168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655" y="1531938"/>
            <a:ext cx="86582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014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973" y="1439341"/>
            <a:ext cx="81438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008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1871960" y="179437"/>
            <a:ext cx="9293" cy="727280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  <a:effectLst>
            <a:reflection blurRad="533400" stA="60000" endPos="0" dist="1905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08365" y="2149565"/>
            <a:ext cx="936104" cy="32864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Analysis Service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368238" y="1619597"/>
            <a:ext cx="936104" cy="39345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CURFs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8492" y="971526"/>
            <a:ext cx="936104" cy="30243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Remote Access Data Lab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28744" y="691937"/>
            <a:ext cx="936104" cy="23318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ABS Data Lab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7788619" y="899517"/>
            <a:ext cx="936104" cy="26873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Special Data Service / Consultancies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52470" y="10388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Most  Sophisticated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228111" y="3995861"/>
            <a:ext cx="936104" cy="2376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Survey Table  Builder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7984" y="4715941"/>
            <a:ext cx="936104" cy="23961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Publication Output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43177" y="629547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Less  Sophisticated</a:t>
            </a:r>
            <a:endParaRPr lang="en-AU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090657" y="26977"/>
            <a:ext cx="5757967" cy="1196576"/>
          </a:xfrm>
          <a:prstGeom prst="rect">
            <a:avLst/>
          </a:prstGeom>
        </p:spPr>
        <p:txBody>
          <a:bodyPr/>
          <a:lstStyle>
            <a:lvl1pPr marL="0" marR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AU" sz="4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cs typeface="Tahoma" pitchFamily="2"/>
              </a:defRPr>
            </a:lvl1pPr>
          </a:lstStyle>
          <a:p>
            <a:r>
              <a:rPr lang="en-AU" sz="3500" dirty="0" smtClean="0"/>
              <a:t>ABS Analysis Services by </a:t>
            </a:r>
            <a:br>
              <a:rPr lang="en-AU" sz="3500" dirty="0" smtClean="0"/>
            </a:br>
            <a:r>
              <a:rPr lang="en-AU" sz="3500" dirty="0" smtClean="0"/>
              <a:t>“Market Segment”</a:t>
            </a:r>
            <a:endParaRPr lang="en-AU" sz="3500" dirty="0"/>
          </a:p>
        </p:txBody>
      </p:sp>
    </p:spTree>
    <p:extLst>
      <p:ext uri="{BB962C8B-B14F-4D97-AF65-F5344CB8AC3E}">
        <p14:creationId xmlns:p14="http://schemas.microsoft.com/office/powerpoint/2010/main" xmlns="" val="89304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944" y="1360488"/>
            <a:ext cx="81438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392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928" y="36215"/>
            <a:ext cx="7984181" cy="751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079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4"/>
          <p:cNvSpPr txBox="1">
            <a:spLocks noGrp="1"/>
          </p:cNvSpPr>
          <p:nvPr>
            <p:ph type="title" idx="4294967295"/>
          </p:nvPr>
        </p:nvSpPr>
        <p:spPr>
          <a:xfrm>
            <a:off x="1876684" y="252239"/>
            <a:ext cx="7846199" cy="61080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 sz="4000" dirty="0"/>
              <a:t>Evaluation of </a:t>
            </a:r>
            <a:r>
              <a:rPr lang="en-AU" sz="4000" dirty="0" smtClean="0"/>
              <a:t>Current Framework</a:t>
            </a:r>
            <a:endParaRPr lang="en-AU" sz="4000" dirty="0"/>
          </a:p>
        </p:txBody>
      </p:sp>
      <p:sp>
        <p:nvSpPr>
          <p:cNvPr id="3" name="Outline Text3"/>
          <p:cNvSpPr txBox="1">
            <a:spLocks noGrp="1" noChangeAspect="1"/>
          </p:cNvSpPr>
          <p:nvPr>
            <p:ph type="body" idx="4294967295"/>
          </p:nvPr>
        </p:nvSpPr>
        <p:spPr>
          <a:xfrm>
            <a:off x="1583928" y="1080227"/>
            <a:ext cx="4176464" cy="6114494"/>
          </a:xfrm>
          <a:ln w="9525">
            <a:solidFill>
              <a:srgbClr val="00B050"/>
            </a:solidFill>
          </a:ln>
        </p:spPr>
        <p:txBody>
          <a:bodyPr wrap="square">
            <a:spAutoFit/>
          </a:bodyPr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AU" sz="32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AU" sz="32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AU" sz="28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AU" sz="24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8pPr>
            <a:lvl9pPr marL="1944000" marR="0" lvl="8" indent="-2160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9pPr>
          </a:lstStyle>
          <a:p>
            <a:pPr marL="452438" lvl="0" indent="-452438" algn="ctr">
              <a:buSzPct val="45000"/>
              <a:buNone/>
              <a:tabLst>
                <a:tab pos="452438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AU" sz="2800" b="1" dirty="0" smtClean="0">
                <a:solidFill>
                  <a:schemeClr val="tx1"/>
                </a:solidFill>
                <a:latin typeface="+mj-lt"/>
              </a:rPr>
              <a:t>Pluses</a:t>
            </a:r>
          </a:p>
          <a:p>
            <a:pPr marL="452438" lvl="0" indent="-452438">
              <a:buSzPct val="45000"/>
              <a:buNone/>
              <a:tabLst>
                <a:tab pos="452438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AU" sz="2800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R	</a:t>
            </a:r>
            <a:r>
              <a:rPr lang="en-AU" sz="2800" dirty="0" smtClean="0">
                <a:latin typeface="" pitchFamily="16"/>
              </a:rPr>
              <a:t>Analysis </a:t>
            </a:r>
            <a:r>
              <a:rPr lang="en-AU" sz="2800" dirty="0">
                <a:latin typeface="" pitchFamily="16"/>
              </a:rPr>
              <a:t>of Confidentialised URF CD-ROM or RADL</a:t>
            </a:r>
          </a:p>
          <a:p>
            <a:pPr marL="452438" lvl="0" indent="-452438">
              <a:buSzPct val="45000"/>
              <a:buNone/>
              <a:tabLst>
                <a:tab pos="452438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AU" sz="2800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R	</a:t>
            </a:r>
            <a:r>
              <a:rPr lang="en-AU" sz="2800" dirty="0" smtClean="0">
                <a:latin typeface="" pitchFamily="16"/>
              </a:rPr>
              <a:t>RADL supports SAS, </a:t>
            </a:r>
            <a:r>
              <a:rPr lang="en-AU" sz="2800" dirty="0">
                <a:latin typeface="" pitchFamily="16"/>
              </a:rPr>
              <a:t>SPSS or </a:t>
            </a:r>
            <a:r>
              <a:rPr lang="en-AU" sz="2800" dirty="0" smtClean="0">
                <a:latin typeface="" pitchFamily="16"/>
              </a:rPr>
              <a:t>STATA</a:t>
            </a:r>
          </a:p>
          <a:p>
            <a:pPr marL="452438" indent="-452438">
              <a:buSzPct val="45000"/>
              <a:buNone/>
              <a:tabLst>
                <a:tab pos="452438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AU" sz="2800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R</a:t>
            </a:r>
            <a:r>
              <a:rPr lang="en-AU" sz="2800" dirty="0">
                <a:solidFill>
                  <a:srgbClr val="00B050"/>
                </a:solidFill>
                <a:latin typeface="Wingdings 2" panose="05020102010507070707" pitchFamily="18" charset="2"/>
              </a:rPr>
              <a:t>	</a:t>
            </a:r>
            <a:r>
              <a:rPr lang="en-AU" sz="2800" dirty="0" smtClean="0">
                <a:latin typeface="" pitchFamily="16"/>
              </a:rPr>
              <a:t>’Free’ coding suited to complex manipulations of data</a:t>
            </a:r>
            <a:endParaRPr lang="en-AU" sz="2800" dirty="0">
              <a:latin typeface="" pitchFamily="16"/>
            </a:endParaRPr>
          </a:p>
          <a:p>
            <a:pPr marL="452438" lvl="0" indent="-452438">
              <a:buSzPct val="45000"/>
              <a:buNone/>
              <a:tabLst>
                <a:tab pos="452438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AU" sz="2800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R	</a:t>
            </a:r>
            <a:r>
              <a:rPr lang="en-AU" sz="2800" dirty="0" smtClean="0">
                <a:latin typeface="" pitchFamily="16"/>
              </a:rPr>
              <a:t>Variety </a:t>
            </a:r>
            <a:r>
              <a:rPr lang="en-AU" sz="2800" dirty="0">
                <a:latin typeface="" pitchFamily="16"/>
              </a:rPr>
              <a:t>of </a:t>
            </a:r>
            <a:r>
              <a:rPr lang="en-AU" sz="2800" dirty="0" smtClean="0">
                <a:latin typeface="" pitchFamily="16"/>
              </a:rPr>
              <a:t>household </a:t>
            </a:r>
            <a:r>
              <a:rPr lang="en-AU" sz="2800" dirty="0">
                <a:latin typeface="" pitchFamily="16"/>
              </a:rPr>
              <a:t>survey datasets available for </a:t>
            </a:r>
            <a:r>
              <a:rPr lang="en-AU" sz="2800" dirty="0" smtClean="0">
                <a:latin typeface="" pitchFamily="16"/>
              </a:rPr>
              <a:t>analysis</a:t>
            </a:r>
          </a:p>
          <a:p>
            <a:pPr marL="452438" lvl="0" indent="-452438">
              <a:buSzPct val="45000"/>
              <a:buNone/>
              <a:tabLst>
                <a:tab pos="452438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AU" sz="2800" dirty="0">
              <a:latin typeface="" pitchFamily="16"/>
            </a:endParaRPr>
          </a:p>
        </p:txBody>
      </p:sp>
      <p:sp>
        <p:nvSpPr>
          <p:cNvPr id="4" name="Outline Text4"/>
          <p:cNvSpPr txBox="1">
            <a:spLocks noGrp="1"/>
          </p:cNvSpPr>
          <p:nvPr>
            <p:ph type="body" idx="4294967295"/>
          </p:nvPr>
        </p:nvSpPr>
        <p:spPr>
          <a:xfrm>
            <a:off x="5904408" y="1080226"/>
            <a:ext cx="4117459" cy="6300805"/>
          </a:xfrm>
          <a:noFill/>
          <a:ln>
            <a:solidFill>
              <a:srgbClr val="FF0000"/>
            </a:solidFill>
          </a:ln>
        </p:spPr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AU" sz="32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AU" sz="32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AU" sz="28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AU" sz="24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8pPr>
            <a:lvl9pPr marL="1944000" marR="0" lvl="8" indent="-2160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AU" sz="2000" b="0" i="0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2"/>
                <a:cs typeface="Tahoma" pitchFamily="2"/>
              </a:defRPr>
            </a:lvl9pPr>
          </a:lstStyle>
          <a:p>
            <a:pPr marL="452438" lvl="0" indent="-452438" algn="ctr">
              <a:buSzPct val="45000"/>
              <a:buNone/>
              <a:tabLst>
                <a:tab pos="452438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AU" sz="2800" b="1" dirty="0" smtClean="0">
                <a:solidFill>
                  <a:schemeClr val="tx1"/>
                </a:solidFill>
                <a:latin typeface="+mn-lt"/>
              </a:rPr>
              <a:t>Minuses</a:t>
            </a:r>
          </a:p>
          <a:p>
            <a:pPr marL="452438" lvl="0" indent="-452438">
              <a:buSzPct val="45000"/>
              <a:buNone/>
              <a:tabLst>
                <a:tab pos="452438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AU" sz="28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T	</a:t>
            </a:r>
            <a:r>
              <a:rPr lang="en-AU" sz="2800" dirty="0" smtClean="0">
                <a:latin typeface="" pitchFamily="16"/>
              </a:rPr>
              <a:t>RADL </a:t>
            </a:r>
            <a:r>
              <a:rPr lang="en-AU" sz="2800" dirty="0">
                <a:latin typeface="" pitchFamily="16"/>
              </a:rPr>
              <a:t>protections not tight enough to enable analysis of more detailed data</a:t>
            </a:r>
          </a:p>
          <a:p>
            <a:pPr marL="452438" lvl="0" indent="-452438">
              <a:buSzPct val="45000"/>
              <a:buNone/>
              <a:tabLst>
                <a:tab pos="452438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AU" sz="28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T	</a:t>
            </a:r>
            <a:r>
              <a:rPr lang="en-AU" sz="2800" dirty="0" smtClean="0">
                <a:latin typeface="" pitchFamily="16"/>
              </a:rPr>
              <a:t>Limited to SAS</a:t>
            </a:r>
            <a:r>
              <a:rPr lang="en-AU" sz="2800" dirty="0">
                <a:latin typeface="" pitchFamily="16"/>
              </a:rPr>
              <a:t>, SPSS or STATA</a:t>
            </a:r>
          </a:p>
          <a:p>
            <a:pPr marL="452438" lvl="0" indent="-452438">
              <a:buSzPct val="45000"/>
              <a:buNone/>
              <a:tabLst>
                <a:tab pos="452438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AU" sz="28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T	</a:t>
            </a:r>
            <a:r>
              <a:rPr lang="en-AU" sz="2800" dirty="0" smtClean="0">
                <a:latin typeface="" pitchFamily="16"/>
              </a:rPr>
              <a:t>Very </a:t>
            </a:r>
            <a:r>
              <a:rPr lang="en-AU" sz="2800" dirty="0">
                <a:latin typeface="" pitchFamily="16"/>
              </a:rPr>
              <a:t>few Business CURFs</a:t>
            </a:r>
          </a:p>
          <a:p>
            <a:pPr marL="452438" lvl="0" indent="-452438">
              <a:buSzPct val="45000"/>
              <a:buNone/>
              <a:tabLst>
                <a:tab pos="452438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AU" sz="28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T	</a:t>
            </a:r>
            <a:r>
              <a:rPr lang="en-AU" sz="2800" dirty="0" smtClean="0">
                <a:latin typeface="" pitchFamily="16"/>
              </a:rPr>
              <a:t>Lengthy </a:t>
            </a:r>
            <a:r>
              <a:rPr lang="en-AU" sz="2800" dirty="0">
                <a:latin typeface="" pitchFamily="16"/>
              </a:rPr>
              <a:t>CURF creation process</a:t>
            </a:r>
          </a:p>
          <a:p>
            <a:pPr marL="452438" lvl="0" indent="-452438">
              <a:buSzPct val="45000"/>
              <a:buNone/>
              <a:tabLst>
                <a:tab pos="452438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AU" sz="28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T	</a:t>
            </a:r>
            <a:r>
              <a:rPr lang="en-AU" sz="2800" dirty="0" smtClean="0">
                <a:latin typeface="" pitchFamily="16"/>
              </a:rPr>
              <a:t>Metadata </a:t>
            </a:r>
            <a:r>
              <a:rPr lang="en-AU" sz="2800" dirty="0">
                <a:latin typeface="" pitchFamily="16"/>
              </a:rPr>
              <a:t>not searchable</a:t>
            </a:r>
          </a:p>
        </p:txBody>
      </p:sp>
    </p:spTree>
    <p:extLst>
      <p:ext uri="{BB962C8B-B14F-4D97-AF65-F5344CB8AC3E}">
        <p14:creationId xmlns:p14="http://schemas.microsoft.com/office/powerpoint/2010/main" xmlns="" val="171821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Frame7"/>
          <p:cNvSpPr txBox="1">
            <a:spLocks noChangeArrowheads="1"/>
          </p:cNvSpPr>
          <p:nvPr/>
        </p:nvSpPr>
        <p:spPr bwMode="auto">
          <a:xfrm>
            <a:off x="1601350" y="762968"/>
            <a:ext cx="5759607" cy="63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AU" sz="2600">
                <a:ea typeface="Lucida Sans Unicode" pitchFamily="34" charset="0"/>
                <a:cs typeface="Tahoma" pitchFamily="34" charset="0"/>
              </a:rPr>
              <a:t>Future ABS Tabulation Environment</a:t>
            </a:r>
          </a:p>
        </p:txBody>
      </p:sp>
      <p:sp>
        <p:nvSpPr>
          <p:cNvPr id="3" name="Text Frame8"/>
          <p:cNvSpPr txBox="1">
            <a:spLocks noChangeArrowheads="1"/>
          </p:cNvSpPr>
          <p:nvPr/>
        </p:nvSpPr>
        <p:spPr bwMode="auto">
          <a:xfrm>
            <a:off x="1601350" y="3303858"/>
            <a:ext cx="6036124" cy="55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4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AU" sz="2600">
                <a:ea typeface="Lucida Sans Unicode" pitchFamily="34" charset="0"/>
                <a:cs typeface="Tahoma" pitchFamily="34" charset="0"/>
              </a:rPr>
              <a:t>Future ABS Research Environment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7601" y="1636180"/>
            <a:ext cx="1268829" cy="1111202"/>
          </a:xfrm>
          <a:prstGeom prst="rect">
            <a:avLst/>
          </a:prstGeom>
          <a:gradFill>
            <a:gsLst>
              <a:gs pos="0">
                <a:srgbClr val="FF9799"/>
              </a:gs>
              <a:gs pos="28000">
                <a:srgbClr val="FF9799"/>
              </a:gs>
              <a:gs pos="100000">
                <a:schemeClr val="bg1"/>
              </a:gs>
            </a:gsLst>
          </a:gradFill>
          <a:ln>
            <a:solidFill>
              <a:srgbClr val="FF7C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>
              <a:buFont typeface="Wingdings" pitchFamily="2" charset="2"/>
              <a:buNone/>
              <a:defRPr/>
            </a:pPr>
            <a:r>
              <a:rPr lang="en-AU" dirty="0">
                <a:solidFill>
                  <a:schemeClr val="tx1"/>
                </a:solidFill>
              </a:rPr>
              <a:t>MURF</a:t>
            </a:r>
          </a:p>
        </p:txBody>
      </p:sp>
      <p:sp>
        <p:nvSpPr>
          <p:cNvPr id="5" name="Cube 4"/>
          <p:cNvSpPr>
            <a:spLocks noChangeAspect="1"/>
          </p:cNvSpPr>
          <p:nvPr/>
        </p:nvSpPr>
        <p:spPr>
          <a:xfrm>
            <a:off x="4923056" y="1700927"/>
            <a:ext cx="1597849" cy="1046455"/>
          </a:xfrm>
          <a:prstGeom prst="cube">
            <a:avLst>
              <a:gd name="adj" fmla="val 38367"/>
            </a:avLst>
          </a:prstGeom>
          <a:gradFill>
            <a:gsLst>
              <a:gs pos="0">
                <a:schemeClr val="accent1"/>
              </a:gs>
              <a:gs pos="0">
                <a:schemeClr val="accent1">
                  <a:lumMod val="9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>
              <a:buFont typeface="Wingdings" pitchFamily="2" charset="2"/>
              <a:buNone/>
              <a:defRPr/>
            </a:pPr>
            <a:r>
              <a:rPr lang="en-AU" dirty="0">
                <a:solidFill>
                  <a:schemeClr val="tx1"/>
                </a:solidFill>
              </a:rPr>
              <a:t>Table </a:t>
            </a:r>
            <a:br>
              <a:rPr lang="en-AU" dirty="0">
                <a:solidFill>
                  <a:schemeClr val="tx1"/>
                </a:solidFill>
              </a:rPr>
            </a:br>
            <a:r>
              <a:rPr lang="en-AU" dirty="0">
                <a:solidFill>
                  <a:schemeClr val="tx1"/>
                </a:solidFill>
              </a:rPr>
              <a:t>Builder</a:t>
            </a:r>
          </a:p>
        </p:txBody>
      </p:sp>
      <p:sp>
        <p:nvSpPr>
          <p:cNvPr id="6" name="Pentagon 5"/>
          <p:cNvSpPr/>
          <p:nvPr/>
        </p:nvSpPr>
        <p:spPr>
          <a:xfrm>
            <a:off x="8507278" y="1874170"/>
            <a:ext cx="1447339" cy="554726"/>
          </a:xfrm>
          <a:prstGeom prst="homePlate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>
              <a:buFont typeface="Wingdings" pitchFamily="2" charset="2"/>
              <a:buNone/>
              <a:defRPr/>
            </a:pPr>
            <a:r>
              <a:rPr lang="en-AU" dirty="0">
                <a:solidFill>
                  <a:schemeClr val="tx1"/>
                </a:solidFill>
              </a:rPr>
              <a:t>Output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20904" y="2192656"/>
            <a:ext cx="193212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6431" y="2255654"/>
            <a:ext cx="1984623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627601" y="4136842"/>
            <a:ext cx="8334017" cy="3027371"/>
            <a:chOff x="1627601" y="4096574"/>
            <a:chExt cx="8334017" cy="3027371"/>
          </a:xfrm>
        </p:grpSpPr>
        <p:sp>
          <p:nvSpPr>
            <p:cNvPr id="10" name="Rectangle 9"/>
            <p:cNvSpPr/>
            <p:nvPr/>
          </p:nvSpPr>
          <p:spPr>
            <a:xfrm>
              <a:off x="5992372" y="4642551"/>
              <a:ext cx="1667854" cy="348234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00794" tIns="50397" rIns="100794" bIns="50397" anchor="ctr"/>
            <a:lstStyle/>
            <a:p>
              <a:pPr>
                <a:buFont typeface="Wingdings" pitchFamily="2" charset="2"/>
                <a:buNone/>
                <a:defRPr/>
              </a:pPr>
              <a:r>
                <a:rPr lang="en-AU" dirty="0">
                  <a:solidFill>
                    <a:schemeClr val="tx1"/>
                  </a:solidFill>
                </a:rPr>
                <a:t>Filter 1</a:t>
              </a:r>
            </a:p>
          </p:txBody>
        </p:sp>
        <p:cxnSp>
          <p:nvCxnSpPr>
            <p:cNvPr id="11" name="Straight Arrow Connector 10"/>
            <p:cNvCxnSpPr>
              <a:endCxn id="15" idx="2"/>
            </p:cNvCxnSpPr>
            <p:nvPr/>
          </p:nvCxnSpPr>
          <p:spPr>
            <a:xfrm>
              <a:off x="2817675" y="5953244"/>
              <a:ext cx="801550" cy="70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7" idx="5"/>
              <a:endCxn id="10" idx="1"/>
            </p:cNvCxnSpPr>
            <p:nvPr/>
          </p:nvCxnSpPr>
          <p:spPr>
            <a:xfrm>
              <a:off x="5357083" y="4808793"/>
              <a:ext cx="635289" cy="875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be 12"/>
            <p:cNvSpPr>
              <a:spLocks/>
            </p:cNvSpPr>
            <p:nvPr/>
          </p:nvSpPr>
          <p:spPr>
            <a:xfrm>
              <a:off x="3619225" y="6474722"/>
              <a:ext cx="1737858" cy="649223"/>
            </a:xfrm>
            <a:prstGeom prst="cube">
              <a:avLst>
                <a:gd name="adj" fmla="val 38367"/>
              </a:avLst>
            </a:prstGeom>
            <a:gradFill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</a:gradFill>
            <a:ln>
              <a:solidFill>
                <a:srgbClr val="0099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0794" tIns="50397" rIns="100794" bIns="50397" anchor="ctr"/>
            <a:lstStyle/>
            <a:p>
              <a:pPr>
                <a:buFont typeface="Wingdings" pitchFamily="2" charset="2"/>
                <a:buNone/>
                <a:defRPr/>
              </a:pPr>
              <a:r>
                <a:rPr lang="en-AU" dirty="0">
                  <a:solidFill>
                    <a:schemeClr val="tx1"/>
                  </a:solidFill>
                </a:rPr>
                <a:t>Multinomial</a:t>
              </a:r>
            </a:p>
          </p:txBody>
        </p:sp>
        <p:sp>
          <p:nvSpPr>
            <p:cNvPr id="14" name="Cube 13"/>
            <p:cNvSpPr>
              <a:spLocks/>
            </p:cNvSpPr>
            <p:nvPr/>
          </p:nvSpPr>
          <p:spPr>
            <a:xfrm>
              <a:off x="3619225" y="6012742"/>
              <a:ext cx="1737858" cy="591475"/>
            </a:xfrm>
            <a:prstGeom prst="cube">
              <a:avLst>
                <a:gd name="adj" fmla="val 38367"/>
              </a:avLst>
            </a:prstGeom>
            <a:gradFill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</a:gradFill>
            <a:ln>
              <a:solidFill>
                <a:srgbClr val="0099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0794" tIns="50397" rIns="100794" bIns="50397" anchor="ctr"/>
            <a:lstStyle/>
            <a:p>
              <a:pPr>
                <a:buFont typeface="Wingdings" pitchFamily="2" charset="2"/>
                <a:buNone/>
                <a:defRPr/>
              </a:pPr>
              <a:r>
                <a:rPr lang="en-AU" dirty="0">
                  <a:solidFill>
                    <a:schemeClr val="tx1"/>
                  </a:solidFill>
                </a:rPr>
                <a:t>Probit</a:t>
              </a:r>
            </a:p>
          </p:txBody>
        </p:sp>
        <p:sp>
          <p:nvSpPr>
            <p:cNvPr id="15" name="Cube 14"/>
            <p:cNvSpPr>
              <a:spLocks/>
            </p:cNvSpPr>
            <p:nvPr/>
          </p:nvSpPr>
          <p:spPr>
            <a:xfrm>
              <a:off x="3619225" y="5550762"/>
              <a:ext cx="1737858" cy="591475"/>
            </a:xfrm>
            <a:prstGeom prst="cube">
              <a:avLst>
                <a:gd name="adj" fmla="val 38367"/>
              </a:avLst>
            </a:prstGeom>
            <a:gradFill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</a:gradFill>
            <a:ln>
              <a:solidFill>
                <a:srgbClr val="0099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0794" tIns="50397" rIns="100794" bIns="50397" anchor="ctr"/>
            <a:lstStyle/>
            <a:p>
              <a:pPr>
                <a:buFont typeface="Wingdings" pitchFamily="2" charset="2"/>
                <a:buNone/>
                <a:defRPr/>
              </a:pPr>
              <a:r>
                <a:rPr lang="en-AU" dirty="0">
                  <a:solidFill>
                    <a:schemeClr val="tx1"/>
                  </a:solidFill>
                </a:rPr>
                <a:t>Logistic</a:t>
              </a:r>
            </a:p>
          </p:txBody>
        </p:sp>
        <p:sp>
          <p:nvSpPr>
            <p:cNvPr id="16" name="Cube 15"/>
            <p:cNvSpPr>
              <a:spLocks/>
            </p:cNvSpPr>
            <p:nvPr/>
          </p:nvSpPr>
          <p:spPr>
            <a:xfrm>
              <a:off x="3619225" y="5088782"/>
              <a:ext cx="1737858" cy="591475"/>
            </a:xfrm>
            <a:prstGeom prst="cube">
              <a:avLst>
                <a:gd name="adj" fmla="val 38367"/>
              </a:avLst>
            </a:prstGeom>
            <a:gradFill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</a:gradFill>
            <a:ln>
              <a:solidFill>
                <a:srgbClr val="0099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0794" tIns="50397" rIns="100794" bIns="50397" anchor="ctr"/>
            <a:lstStyle/>
            <a:p>
              <a:pPr>
                <a:buFont typeface="Wingdings" pitchFamily="2" charset="2"/>
                <a:buNone/>
                <a:defRPr/>
              </a:pPr>
              <a:r>
                <a:rPr lang="en-AU" dirty="0">
                  <a:solidFill>
                    <a:schemeClr val="tx1"/>
                  </a:solidFill>
                </a:rPr>
                <a:t>Linear</a:t>
              </a:r>
            </a:p>
          </p:txBody>
        </p:sp>
        <p:sp>
          <p:nvSpPr>
            <p:cNvPr id="17" name="Cube 16"/>
            <p:cNvSpPr>
              <a:spLocks/>
            </p:cNvSpPr>
            <p:nvPr/>
          </p:nvSpPr>
          <p:spPr>
            <a:xfrm>
              <a:off x="3619225" y="4626801"/>
              <a:ext cx="1737858" cy="591475"/>
            </a:xfrm>
            <a:prstGeom prst="cube">
              <a:avLst>
                <a:gd name="adj" fmla="val 38367"/>
              </a:avLst>
            </a:prstGeom>
            <a:gradFill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</a:gradFill>
            <a:ln>
              <a:solidFill>
                <a:srgbClr val="0099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0794" tIns="50397" rIns="100794" bIns="50397" anchor="ctr"/>
            <a:lstStyle/>
            <a:p>
              <a:pPr>
                <a:buFont typeface="Wingdings" pitchFamily="2" charset="2"/>
                <a:buNone/>
                <a:defRPr/>
              </a:pPr>
              <a:r>
                <a:rPr lang="en-AU" dirty="0">
                  <a:solidFill>
                    <a:schemeClr val="tx1"/>
                  </a:solidFill>
                </a:rPr>
                <a:t>Tabular</a:t>
              </a:r>
            </a:p>
          </p:txBody>
        </p:sp>
        <p:cxnSp>
          <p:nvCxnSpPr>
            <p:cNvPr id="18" name="Straight Arrow Connector 17"/>
            <p:cNvCxnSpPr>
              <a:endCxn id="17" idx="2"/>
            </p:cNvCxnSpPr>
            <p:nvPr/>
          </p:nvCxnSpPr>
          <p:spPr>
            <a:xfrm flipV="1">
              <a:off x="2817675" y="5036283"/>
              <a:ext cx="801550" cy="91696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6" idx="2"/>
            </p:cNvCxnSpPr>
            <p:nvPr/>
          </p:nvCxnSpPr>
          <p:spPr>
            <a:xfrm flipV="1">
              <a:off x="2817675" y="5498264"/>
              <a:ext cx="801550" cy="45498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4" idx="2"/>
            </p:cNvCxnSpPr>
            <p:nvPr/>
          </p:nvCxnSpPr>
          <p:spPr>
            <a:xfrm>
              <a:off x="2817675" y="5953244"/>
              <a:ext cx="801550" cy="46898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3" idx="2"/>
            </p:cNvCxnSpPr>
            <p:nvPr/>
          </p:nvCxnSpPr>
          <p:spPr>
            <a:xfrm>
              <a:off x="2817675" y="5953245"/>
              <a:ext cx="801550" cy="96945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992372" y="5099281"/>
              <a:ext cx="1667854" cy="348236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00794" tIns="50397" rIns="100794" bIns="50397" anchor="ctr"/>
            <a:lstStyle/>
            <a:p>
              <a:pPr>
                <a:buFont typeface="Wingdings" pitchFamily="2" charset="2"/>
                <a:buNone/>
                <a:defRPr/>
              </a:pPr>
              <a:r>
                <a:rPr lang="en-AU" dirty="0">
                  <a:solidFill>
                    <a:schemeClr val="tx1"/>
                  </a:solidFill>
                </a:rPr>
                <a:t>Filter 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92372" y="5575261"/>
              <a:ext cx="1667854" cy="348236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00794" tIns="50397" rIns="100794" bIns="50397" anchor="ctr"/>
            <a:lstStyle/>
            <a:p>
              <a:pPr>
                <a:buFont typeface="Wingdings" pitchFamily="2" charset="2"/>
                <a:buNone/>
                <a:defRPr/>
              </a:pPr>
              <a:r>
                <a:rPr lang="en-AU" dirty="0">
                  <a:solidFill>
                    <a:schemeClr val="tx1"/>
                  </a:solidFill>
                </a:rPr>
                <a:t>Filter 3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92372" y="6031991"/>
              <a:ext cx="1667854" cy="348234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00794" tIns="50397" rIns="100794" bIns="50397" anchor="ctr"/>
            <a:lstStyle/>
            <a:p>
              <a:pPr>
                <a:buFont typeface="Wingdings" pitchFamily="2" charset="2"/>
                <a:buNone/>
                <a:defRPr/>
              </a:pPr>
              <a:r>
                <a:rPr lang="en-AU" dirty="0">
                  <a:solidFill>
                    <a:schemeClr val="tx1"/>
                  </a:solidFill>
                </a:rPr>
                <a:t>Filter 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92372" y="6507971"/>
              <a:ext cx="1667854" cy="348234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00794" tIns="50397" rIns="100794" bIns="50397" anchor="ctr"/>
            <a:lstStyle/>
            <a:p>
              <a:pPr>
                <a:buFont typeface="Wingdings" pitchFamily="2" charset="2"/>
                <a:buNone/>
                <a:defRPr/>
              </a:pPr>
              <a:r>
                <a:rPr lang="en-AU" dirty="0">
                  <a:solidFill>
                    <a:schemeClr val="tx1"/>
                  </a:solidFill>
                </a:rPr>
                <a:t>Filter 5</a:t>
              </a:r>
            </a:p>
          </p:txBody>
        </p:sp>
        <p:cxnSp>
          <p:nvCxnSpPr>
            <p:cNvPr id="26" name="Straight Arrow Connector 25"/>
            <p:cNvCxnSpPr>
              <a:stCxn id="16" idx="5"/>
              <a:endCxn id="22" idx="1"/>
            </p:cNvCxnSpPr>
            <p:nvPr/>
          </p:nvCxnSpPr>
          <p:spPr>
            <a:xfrm>
              <a:off x="5357083" y="5270774"/>
              <a:ext cx="635289" cy="175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5" idx="5"/>
              <a:endCxn id="23" idx="1"/>
            </p:cNvCxnSpPr>
            <p:nvPr/>
          </p:nvCxnSpPr>
          <p:spPr>
            <a:xfrm>
              <a:off x="5357083" y="5732753"/>
              <a:ext cx="635289" cy="1575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4" idx="5"/>
              <a:endCxn id="24" idx="1"/>
            </p:cNvCxnSpPr>
            <p:nvPr/>
          </p:nvCxnSpPr>
          <p:spPr>
            <a:xfrm>
              <a:off x="5357083" y="6194734"/>
              <a:ext cx="635289" cy="105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3" idx="5"/>
              <a:endCxn id="25" idx="1"/>
            </p:cNvCxnSpPr>
            <p:nvPr/>
          </p:nvCxnSpPr>
          <p:spPr>
            <a:xfrm>
              <a:off x="5357083" y="6674213"/>
              <a:ext cx="635289" cy="70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0" idx="3"/>
              <a:endCxn id="39" idx="1"/>
            </p:cNvCxnSpPr>
            <p:nvPr/>
          </p:nvCxnSpPr>
          <p:spPr>
            <a:xfrm>
              <a:off x="7660225" y="4817543"/>
              <a:ext cx="854053" cy="98695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2" idx="3"/>
              <a:endCxn id="39" idx="1"/>
            </p:cNvCxnSpPr>
            <p:nvPr/>
          </p:nvCxnSpPr>
          <p:spPr>
            <a:xfrm>
              <a:off x="7660225" y="5272524"/>
              <a:ext cx="854053" cy="531977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3" idx="3"/>
              <a:endCxn id="39" idx="1"/>
            </p:cNvCxnSpPr>
            <p:nvPr/>
          </p:nvCxnSpPr>
          <p:spPr>
            <a:xfrm>
              <a:off x="7660225" y="5748503"/>
              <a:ext cx="854053" cy="5599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3"/>
              <a:endCxn id="39" idx="1"/>
            </p:cNvCxnSpPr>
            <p:nvPr/>
          </p:nvCxnSpPr>
          <p:spPr>
            <a:xfrm flipV="1">
              <a:off x="7660225" y="5804502"/>
              <a:ext cx="854053" cy="400732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5" idx="3"/>
              <a:endCxn id="39" idx="1"/>
            </p:cNvCxnSpPr>
            <p:nvPr/>
          </p:nvCxnSpPr>
          <p:spPr>
            <a:xfrm flipV="1">
              <a:off x="7660225" y="5804501"/>
              <a:ext cx="854053" cy="876712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7"/>
            <p:cNvSpPr txBox="1">
              <a:spLocks noChangeArrowheads="1"/>
            </p:cNvSpPr>
            <p:nvPr/>
          </p:nvSpPr>
          <p:spPr bwMode="auto">
            <a:xfrm>
              <a:off x="2359146" y="4658300"/>
              <a:ext cx="1253078" cy="50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AU" sz="1300" b="1" dirty="0">
                  <a:solidFill>
                    <a:srgbClr val="00B0F0"/>
                  </a:solidFill>
                </a:rPr>
                <a:t>Data 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en-AU" sz="1300" b="1" dirty="0">
                  <a:solidFill>
                    <a:srgbClr val="00B0F0"/>
                  </a:solidFill>
                </a:rPr>
                <a:t>Transforms</a:t>
              </a:r>
            </a:p>
          </p:txBody>
        </p:sp>
        <p:sp>
          <p:nvSpPr>
            <p:cNvPr id="36" name="TextBox 38"/>
            <p:cNvSpPr txBox="1">
              <a:spLocks noChangeArrowheads="1"/>
            </p:cNvSpPr>
            <p:nvPr/>
          </p:nvSpPr>
          <p:spPr bwMode="auto">
            <a:xfrm>
              <a:off x="3769734" y="4096574"/>
              <a:ext cx="1508594" cy="50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AU" sz="1300" b="1" dirty="0">
                  <a:solidFill>
                    <a:srgbClr val="00B0F0"/>
                  </a:solidFill>
                </a:rPr>
                <a:t>User selects technique</a:t>
              </a:r>
            </a:p>
          </p:txBody>
        </p:sp>
        <p:sp>
          <p:nvSpPr>
            <p:cNvPr id="37" name="TextBox 39"/>
            <p:cNvSpPr txBox="1">
              <a:spLocks noChangeArrowheads="1"/>
            </p:cNvSpPr>
            <p:nvPr/>
          </p:nvSpPr>
          <p:spPr bwMode="auto">
            <a:xfrm>
              <a:off x="6072877" y="4096574"/>
              <a:ext cx="1506844" cy="50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AU" sz="1300" b="1">
                  <a:solidFill>
                    <a:srgbClr val="00B0F0"/>
                  </a:solidFill>
                </a:rPr>
                <a:t>Confidentiality Filters</a:t>
              </a:r>
            </a:p>
          </p:txBody>
        </p:sp>
        <p:sp>
          <p:nvSpPr>
            <p:cNvPr id="38" name="TextBox 40"/>
            <p:cNvSpPr txBox="1">
              <a:spLocks noChangeArrowheads="1"/>
            </p:cNvSpPr>
            <p:nvPr/>
          </p:nvSpPr>
          <p:spPr bwMode="auto">
            <a:xfrm>
              <a:off x="8355018" y="4857792"/>
              <a:ext cx="1606600" cy="50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4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AU" sz="1300" b="1">
                  <a:solidFill>
                    <a:srgbClr val="00B0F0"/>
                  </a:solidFill>
                </a:rPr>
                <a:t>Confidentialised Outputs</a:t>
              </a:r>
            </a:p>
          </p:txBody>
        </p:sp>
        <p:sp>
          <p:nvSpPr>
            <p:cNvPr id="39" name="Pentagon 38"/>
            <p:cNvSpPr/>
            <p:nvPr/>
          </p:nvSpPr>
          <p:spPr>
            <a:xfrm>
              <a:off x="8514279" y="5526262"/>
              <a:ext cx="1447339" cy="554727"/>
            </a:xfrm>
            <a:prstGeom prst="homePlate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</a:schemeClr>
                </a:gs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00794" tIns="50397" rIns="100794" bIns="50397" anchor="ctr"/>
            <a:lstStyle/>
            <a:p>
              <a:pPr>
                <a:buFont typeface="Wingdings" pitchFamily="2" charset="2"/>
                <a:buNone/>
                <a:defRPr/>
              </a:pPr>
              <a:r>
                <a:rPr lang="en-AU" dirty="0">
                  <a:solidFill>
                    <a:schemeClr val="tx1"/>
                  </a:solidFill>
                </a:rPr>
                <a:t>Output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27601" y="5500014"/>
              <a:ext cx="1268829" cy="1111202"/>
            </a:xfrm>
            <a:prstGeom prst="rect">
              <a:avLst/>
            </a:prstGeom>
            <a:gradFill>
              <a:gsLst>
                <a:gs pos="0">
                  <a:srgbClr val="FF9799"/>
                </a:gs>
                <a:gs pos="28000">
                  <a:srgbClr val="FF9799"/>
                </a:gs>
                <a:gs pos="100000">
                  <a:schemeClr val="bg1"/>
                </a:gs>
              </a:gsLst>
            </a:gradFill>
            <a:ln>
              <a:solidFill>
                <a:srgbClr val="FF7C8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00794" tIns="50397" rIns="100794" bIns="50397" anchor="ctr"/>
            <a:lstStyle/>
            <a:p>
              <a:pPr>
                <a:buFont typeface="Wingdings" pitchFamily="2" charset="2"/>
                <a:buNone/>
                <a:defRPr/>
              </a:pPr>
              <a:r>
                <a:rPr lang="en-AU" dirty="0">
                  <a:solidFill>
                    <a:schemeClr val="tx1"/>
                  </a:solidFill>
                </a:rPr>
                <a:t>MURF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9540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Frame3"/>
          <p:cNvSpPr txBox="1"/>
          <p:nvPr/>
        </p:nvSpPr>
        <p:spPr>
          <a:xfrm>
            <a:off x="1620000" y="-35793"/>
            <a:ext cx="7668784" cy="720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09373">
              <a:buNone/>
              <a:tabLst>
                <a:tab pos="0" algn="l"/>
                <a:tab pos="909373" algn="l"/>
                <a:tab pos="1818757" algn="l"/>
                <a:tab pos="2728131" algn="l"/>
                <a:tab pos="3637521" algn="l"/>
                <a:tab pos="4546880" algn="l"/>
                <a:tab pos="5456264" algn="l"/>
                <a:tab pos="6365639" algn="l"/>
                <a:tab pos="7275030" algn="l"/>
                <a:tab pos="8184394" algn="l"/>
                <a:tab pos="9093774" algn="l"/>
                <a:tab pos="10003154" algn="l"/>
              </a:tabLst>
            </a:pPr>
            <a:r>
              <a:rPr lang="en-AU" sz="2800" b="1" dirty="0" smtClean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TableBuilder Functionality</a:t>
            </a:r>
            <a:endParaRPr lang="en-AU" sz="2800" b="1" dirty="0">
              <a:solidFill>
                <a:srgbClr val="000000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5916270"/>
              </p:ext>
            </p:extLst>
          </p:nvPr>
        </p:nvGraphicFramePr>
        <p:xfrm>
          <a:off x="2256542" y="1260351"/>
          <a:ext cx="5376058" cy="204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03"/>
                <a:gridCol w="1528669"/>
                <a:gridCol w="1439786"/>
              </a:tblGrid>
              <a:tr h="408868"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Weighted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RSEs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Counts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chemeClr val="dk1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R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>
                          <a:solidFill>
                            <a:schemeClr val="dk1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R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Estimates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>
                          <a:solidFill>
                            <a:schemeClr val="dk1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R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>
                          <a:solidFill>
                            <a:schemeClr val="dk1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R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Means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chemeClr val="dk1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R</a:t>
                      </a:r>
                      <a:endParaRPr lang="en-AU" sz="2000" dirty="0">
                        <a:latin typeface="Wingdings 2" pitchFamily="18" charset="2"/>
                      </a:endParaRPr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>
                          <a:solidFill>
                            <a:schemeClr val="dk1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R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Quantiles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chemeClr val="dk1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R</a:t>
                      </a:r>
                      <a:endParaRPr lang="en-AU" sz="2000" dirty="0">
                        <a:latin typeface="Wingdings 2" pitchFamily="18" charset="2"/>
                      </a:endParaRPr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>
                          <a:solidFill>
                            <a:schemeClr val="dk1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R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330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Frame3"/>
          <p:cNvSpPr txBox="1"/>
          <p:nvPr/>
        </p:nvSpPr>
        <p:spPr>
          <a:xfrm>
            <a:off x="1620000" y="-35792"/>
            <a:ext cx="7668784" cy="720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09373">
              <a:buNone/>
              <a:tabLst>
                <a:tab pos="0" algn="l"/>
                <a:tab pos="909373" algn="l"/>
                <a:tab pos="1818757" algn="l"/>
                <a:tab pos="2728131" algn="l"/>
                <a:tab pos="3637521" algn="l"/>
                <a:tab pos="4546880" algn="l"/>
                <a:tab pos="5456264" algn="l"/>
                <a:tab pos="6365639" algn="l"/>
                <a:tab pos="7275030" algn="l"/>
                <a:tab pos="8184394" algn="l"/>
                <a:tab pos="9093774" algn="l"/>
                <a:tab pos="10003154" algn="l"/>
              </a:tabLst>
            </a:pPr>
            <a:r>
              <a:rPr lang="en-AU" sz="2800" b="1" dirty="0" smtClean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TableBuilder Protections</a:t>
            </a:r>
            <a:endParaRPr lang="en-AU" sz="2800" b="1" dirty="0">
              <a:solidFill>
                <a:srgbClr val="000000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5073799"/>
              </p:ext>
            </p:extLst>
          </p:nvPr>
        </p:nvGraphicFramePr>
        <p:xfrm>
          <a:off x="2256542" y="828303"/>
          <a:ext cx="6240154" cy="43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730"/>
                <a:gridCol w="3816424"/>
              </a:tblGrid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Protection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Description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Perturbation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Statistical noise added to values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Custom Ranges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min, max, min interval width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Field Exclusion Rules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Certain combinations of variable that increase identification risk are prohibited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Additivity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Restores additivity of inner cells to margins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Sparsity</a:t>
                      </a:r>
                      <a:r>
                        <a:rPr lang="en-AU" sz="2000" dirty="0" smtClean="0"/>
                        <a:t> checks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Tables with too high a proportion of cells with a small number of contributors are not released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RSEs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Further adjusted; quality </a:t>
                      </a:r>
                      <a:r>
                        <a:rPr lang="en-AU" sz="2000" dirty="0" err="1" smtClean="0"/>
                        <a:t>cutoff</a:t>
                      </a:r>
                      <a:r>
                        <a:rPr lang="en-AU" sz="2000" dirty="0" smtClean="0"/>
                        <a:t> 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288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Frame3"/>
          <p:cNvSpPr txBox="1"/>
          <p:nvPr/>
        </p:nvSpPr>
        <p:spPr>
          <a:xfrm>
            <a:off x="1620000" y="-35792"/>
            <a:ext cx="7668784" cy="720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09373">
              <a:buNone/>
              <a:tabLst>
                <a:tab pos="0" algn="l"/>
                <a:tab pos="909373" algn="l"/>
                <a:tab pos="1818757" algn="l"/>
                <a:tab pos="2728131" algn="l"/>
                <a:tab pos="3637521" algn="l"/>
                <a:tab pos="4546880" algn="l"/>
                <a:tab pos="5456264" algn="l"/>
                <a:tab pos="6365639" algn="l"/>
                <a:tab pos="7275030" algn="l"/>
                <a:tab pos="8184394" algn="l"/>
                <a:tab pos="9093774" algn="l"/>
                <a:tab pos="10003154" algn="l"/>
              </a:tabLst>
            </a:pPr>
            <a:r>
              <a:rPr lang="en-AU" sz="2800" b="1" dirty="0" smtClean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DataAnalyser Functionality</a:t>
            </a:r>
            <a:endParaRPr lang="en-AU" sz="2800" b="1" dirty="0">
              <a:solidFill>
                <a:srgbClr val="000000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ounded Rectangle 3"/>
          <p:cNvSpPr>
            <a:spLocks noChangeAspect="1"/>
          </p:cNvSpPr>
          <p:nvPr/>
        </p:nvSpPr>
        <p:spPr bwMode="auto">
          <a:xfrm>
            <a:off x="1655638" y="1966911"/>
            <a:ext cx="1181067" cy="3399815"/>
          </a:xfrm>
          <a:prstGeom prst="roundRect">
            <a:avLst/>
          </a:prstGeom>
          <a:solidFill>
            <a:srgbClr val="C3D69B"/>
          </a:solidFill>
          <a:ln w="190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buFont typeface="Wingdings" pitchFamily="2" charset="2"/>
              <a:buNone/>
              <a:defRPr/>
            </a:pPr>
            <a:endParaRPr lang="en-AU" sz="90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 bwMode="auto">
          <a:xfrm>
            <a:off x="3475473" y="1771161"/>
            <a:ext cx="1181067" cy="3648415"/>
          </a:xfrm>
          <a:prstGeom prst="roundRect">
            <a:avLst/>
          </a:prstGeom>
          <a:solidFill>
            <a:srgbClr val="C3D69B"/>
          </a:solidFill>
          <a:ln w="190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buFont typeface="Wingdings" pitchFamily="2" charset="2"/>
              <a:buNone/>
              <a:defRPr/>
            </a:pPr>
            <a:endParaRPr lang="en-AU" sz="900"/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5270937" y="2288825"/>
            <a:ext cx="1181067" cy="2990976"/>
          </a:xfrm>
          <a:prstGeom prst="roundRect">
            <a:avLst/>
          </a:prstGeom>
          <a:solidFill>
            <a:srgbClr val="C3D69B"/>
          </a:solidFill>
          <a:ln w="190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buFont typeface="Wingdings" pitchFamily="2" charset="2"/>
              <a:buNone/>
              <a:defRPr/>
            </a:pPr>
            <a:endParaRPr lang="en-AU" sz="900"/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 bwMode="auto">
          <a:xfrm>
            <a:off x="6908960" y="2352401"/>
            <a:ext cx="1181067" cy="2910237"/>
          </a:xfrm>
          <a:prstGeom prst="roundRect">
            <a:avLst/>
          </a:prstGeom>
          <a:solidFill>
            <a:srgbClr val="C3D69B"/>
          </a:solidFill>
          <a:ln w="190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buFont typeface="Wingdings" pitchFamily="2" charset="2"/>
              <a:buNone/>
              <a:defRPr/>
            </a:pPr>
            <a:endParaRPr lang="en-AU" sz="900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8652516" y="2352401"/>
            <a:ext cx="1181067" cy="2910237"/>
          </a:xfrm>
          <a:prstGeom prst="roundRect">
            <a:avLst/>
          </a:prstGeom>
          <a:solidFill>
            <a:srgbClr val="C3D69B"/>
          </a:solidFill>
          <a:ln w="190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buFont typeface="Wingdings" pitchFamily="2" charset="2"/>
              <a:buNone/>
              <a:defRPr/>
            </a:pPr>
            <a:endParaRPr lang="en-AU" sz="900"/>
          </a:p>
        </p:txBody>
      </p:sp>
      <p:sp>
        <p:nvSpPr>
          <p:cNvPr id="11" name="TextBox 10"/>
          <p:cNvSpPr txBox="1"/>
          <p:nvPr/>
        </p:nvSpPr>
        <p:spPr>
          <a:xfrm>
            <a:off x="3168104" y="6372919"/>
            <a:ext cx="1984623" cy="1086663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marL="188989" indent="-188989">
              <a:buFont typeface="Arial" pitchFamily="34" charset="0"/>
              <a:buChar char="•"/>
              <a:defRPr/>
            </a:pPr>
            <a:r>
              <a:rPr lang="en-AU" sz="1600" b="1" dirty="0" smtClean="0">
                <a:latin typeface="Arial Narrow" pitchFamily="34" charset="0"/>
              </a:rPr>
              <a:t>Written </a:t>
            </a:r>
            <a:r>
              <a:rPr lang="en-AU" sz="1600" b="1" dirty="0">
                <a:latin typeface="Arial Narrow" pitchFamily="34" charset="0"/>
              </a:rPr>
              <a:t>in </a:t>
            </a:r>
            <a:r>
              <a:rPr lang="en-AU" sz="1600" b="1" dirty="0" smtClean="0">
                <a:latin typeface="Arial Narrow" pitchFamily="34" charset="0"/>
              </a:rPr>
              <a:t>R</a:t>
            </a:r>
            <a:endParaRPr lang="en-AU" sz="1600" b="1" dirty="0">
              <a:latin typeface="Arial Narrow" pitchFamily="34" charset="0"/>
            </a:endParaRPr>
          </a:p>
          <a:p>
            <a:pPr marL="188989" indent="-188989">
              <a:buFont typeface="Arial" pitchFamily="34" charset="0"/>
              <a:buChar char="•"/>
              <a:defRPr/>
            </a:pPr>
            <a:r>
              <a:rPr lang="en-AU" sz="1600" b="1" dirty="0">
                <a:latin typeface="Arial Narrow" pitchFamily="34" charset="0"/>
              </a:rPr>
              <a:t>Full  User Authentication</a:t>
            </a:r>
          </a:p>
          <a:p>
            <a:pPr marL="188989" indent="-188989">
              <a:buFont typeface="Arial" pitchFamily="34" charset="0"/>
              <a:buChar char="•"/>
              <a:defRPr/>
            </a:pPr>
            <a:r>
              <a:rPr lang="en-AU" sz="1600" b="1" dirty="0">
                <a:latin typeface="Arial Narrow" pitchFamily="34" charset="0"/>
              </a:rPr>
              <a:t>Audit </a:t>
            </a:r>
            <a:r>
              <a:rPr lang="en-AU" sz="1600" b="1" dirty="0" smtClean="0">
                <a:latin typeface="Arial Narrow" pitchFamily="34" charset="0"/>
              </a:rPr>
              <a:t>System</a:t>
            </a:r>
            <a:endParaRPr lang="en-AU" sz="1600" b="1" dirty="0">
              <a:latin typeface="Arial Narrow" pitchFamily="34" charset="0"/>
            </a:endParaRPr>
          </a:p>
        </p:txBody>
      </p:sp>
      <p:sp>
        <p:nvSpPr>
          <p:cNvPr id="12" name="TextBox 23556"/>
          <p:cNvSpPr txBox="1">
            <a:spLocks noChangeAspect="1" noChangeArrowheads="1"/>
          </p:cNvSpPr>
          <p:nvPr/>
        </p:nvSpPr>
        <p:spPr bwMode="auto">
          <a:xfrm>
            <a:off x="1654954" y="1107250"/>
            <a:ext cx="1297126" cy="59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AU" sz="1600" b="1" dirty="0">
                <a:latin typeface="Arial Narrow" pitchFamily="34" charset="0"/>
              </a:rPr>
              <a:t>Exploratory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sz="1600" b="1" dirty="0">
                <a:latin typeface="Arial Narrow" pitchFamily="34" charset="0"/>
              </a:rPr>
              <a:t>Data Analysis</a:t>
            </a:r>
          </a:p>
        </p:txBody>
      </p:sp>
      <p:sp>
        <p:nvSpPr>
          <p:cNvPr id="13" name="TextBox 38"/>
          <p:cNvSpPr txBox="1">
            <a:spLocks noChangeAspect="1" noChangeArrowheads="1"/>
          </p:cNvSpPr>
          <p:nvPr/>
        </p:nvSpPr>
        <p:spPr bwMode="auto">
          <a:xfrm>
            <a:off x="3449900" y="1107250"/>
            <a:ext cx="1518404" cy="59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AU" sz="1600" b="1" dirty="0">
                <a:latin typeface="Arial Narrow" pitchFamily="34" charset="0"/>
              </a:rPr>
              <a:t>Transformations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sz="1600" b="1" dirty="0">
                <a:latin typeface="Arial Narrow" pitchFamily="34" charset="0"/>
              </a:rPr>
              <a:t>/ Derivations</a:t>
            </a:r>
          </a:p>
        </p:txBody>
      </p:sp>
      <p:sp>
        <p:nvSpPr>
          <p:cNvPr id="14" name="TextBox 39"/>
          <p:cNvSpPr txBox="1">
            <a:spLocks noChangeAspect="1" noChangeArrowheads="1"/>
          </p:cNvSpPr>
          <p:nvPr/>
        </p:nvSpPr>
        <p:spPr bwMode="auto">
          <a:xfrm>
            <a:off x="5184328" y="971523"/>
            <a:ext cx="1386573" cy="84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AU" sz="1600" b="1" dirty="0">
                <a:latin typeface="Arial Narrow" pitchFamily="34" charset="0"/>
              </a:rPr>
              <a:t>Analysis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sz="1600" b="1" dirty="0">
                <a:latin typeface="Arial Narrow" pitchFamily="34" charset="0"/>
              </a:rPr>
              <a:t>Procedures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sz="1600" b="1" dirty="0">
                <a:latin typeface="Arial Narrow" pitchFamily="34" charset="0"/>
              </a:rPr>
              <a:t>/Specifications</a:t>
            </a:r>
          </a:p>
        </p:txBody>
      </p:sp>
      <p:sp>
        <p:nvSpPr>
          <p:cNvPr id="15" name="TextBox 40"/>
          <p:cNvSpPr txBox="1">
            <a:spLocks noChangeAspect="1" noChangeArrowheads="1"/>
          </p:cNvSpPr>
          <p:nvPr/>
        </p:nvSpPr>
        <p:spPr bwMode="auto">
          <a:xfrm>
            <a:off x="7018807" y="1276526"/>
            <a:ext cx="847964" cy="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AU" sz="1600" b="1" dirty="0" smtClean="0">
                <a:latin typeface="Arial Narrow" pitchFamily="34" charset="0"/>
              </a:rPr>
              <a:t>Outputs</a:t>
            </a:r>
            <a:endParaRPr lang="en-AU" sz="1600" b="1" dirty="0">
              <a:latin typeface="Arial Narrow" pitchFamily="34" charset="0"/>
            </a:endParaRPr>
          </a:p>
        </p:txBody>
      </p:sp>
      <p:sp>
        <p:nvSpPr>
          <p:cNvPr id="16" name="TextBox 41"/>
          <p:cNvSpPr txBox="1">
            <a:spLocks noChangeAspect="1" noChangeArrowheads="1"/>
          </p:cNvSpPr>
          <p:nvPr/>
        </p:nvSpPr>
        <p:spPr bwMode="auto">
          <a:xfrm>
            <a:off x="8797830" y="1115535"/>
            <a:ext cx="865597" cy="59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AU" sz="1600" b="1" dirty="0">
                <a:latin typeface="Arial Narrow" pitchFamily="34" charset="0"/>
              </a:rPr>
              <a:t>Output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sz="1600" b="1" dirty="0">
                <a:latin typeface="Arial Narrow" pitchFamily="34" charset="0"/>
              </a:rPr>
              <a:t>Formats</a:t>
            </a:r>
          </a:p>
        </p:txBody>
      </p:sp>
      <p:sp>
        <p:nvSpPr>
          <p:cNvPr id="17" name="TextBox 43"/>
          <p:cNvSpPr txBox="1">
            <a:spLocks noChangeAspect="1" noChangeArrowheads="1"/>
          </p:cNvSpPr>
          <p:nvPr/>
        </p:nvSpPr>
        <p:spPr bwMode="auto">
          <a:xfrm>
            <a:off x="1664289" y="2651864"/>
            <a:ext cx="1215783" cy="264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1100" b="1" dirty="0">
                <a:latin typeface="Arial Narrow" pitchFamily="34" charset="0"/>
              </a:rPr>
              <a:t>Summary statistics </a:t>
            </a:r>
          </a:p>
          <a:p>
            <a:pPr eaLnBrk="1" hangingPunct="1"/>
            <a:r>
              <a:rPr lang="en-AU" sz="1100" b="1" dirty="0">
                <a:latin typeface="Arial Narrow" pitchFamily="34" charset="0"/>
              </a:rPr>
              <a:t>(sums, counts)</a:t>
            </a:r>
          </a:p>
          <a:p>
            <a:pPr eaLnBrk="1" hangingPunct="1"/>
            <a:endParaRPr lang="en-AU" sz="1100" b="1" dirty="0">
              <a:latin typeface="Arial Narrow" pitchFamily="34" charset="0"/>
            </a:endParaRPr>
          </a:p>
          <a:p>
            <a:pPr eaLnBrk="1" hangingPunct="1"/>
            <a:r>
              <a:rPr lang="en-AU" sz="1100" b="1" dirty="0" smtClean="0">
                <a:latin typeface="Arial Narrow" pitchFamily="34" charset="0"/>
              </a:rPr>
              <a:t>Summary Tables</a:t>
            </a:r>
            <a:endParaRPr lang="en-AU" sz="1100" b="1" dirty="0">
              <a:latin typeface="Arial Narrow" pitchFamily="34" charset="0"/>
            </a:endParaRPr>
          </a:p>
          <a:p>
            <a:pPr eaLnBrk="1" hangingPunct="1"/>
            <a:endParaRPr lang="en-AU" sz="1100" b="1" dirty="0">
              <a:latin typeface="Arial Narrow" pitchFamily="34" charset="0"/>
            </a:endParaRPr>
          </a:p>
          <a:p>
            <a:pPr eaLnBrk="1" hangingPunct="1"/>
            <a:r>
              <a:rPr lang="en-AU" sz="1100" b="1" dirty="0">
                <a:latin typeface="Arial Narrow" pitchFamily="34" charset="0"/>
              </a:rPr>
              <a:t>Graphics </a:t>
            </a:r>
          </a:p>
          <a:p>
            <a:pPr eaLnBrk="1" hangingPunct="1"/>
            <a:r>
              <a:rPr lang="en-AU" sz="1100" b="1" dirty="0">
                <a:latin typeface="Arial Narrow" pitchFamily="34" charset="0"/>
              </a:rPr>
              <a:t>(side-by-side box plots)</a:t>
            </a:r>
          </a:p>
          <a:p>
            <a:pPr algn="l" eaLnBrk="1" hangingPunct="1">
              <a:buFont typeface="Wingdings" pitchFamily="2" charset="2"/>
              <a:buNone/>
            </a:pPr>
            <a:endParaRPr lang="en-AU" sz="1100" b="1" dirty="0">
              <a:latin typeface="Arial Narrow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AU" sz="1100" b="1" dirty="0" smtClean="0">
                <a:latin typeface="Arial Narrow" pitchFamily="34" charset="0"/>
              </a:rPr>
              <a:t>Summary </a:t>
            </a:r>
            <a:r>
              <a:rPr lang="en-AU" sz="1100" b="1" dirty="0">
                <a:latin typeface="Arial Narrow" pitchFamily="34" charset="0"/>
              </a:rPr>
              <a:t>statistics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AU" sz="1100" b="1" dirty="0" smtClean="0">
                <a:latin typeface="Arial Narrow" pitchFamily="34" charset="0"/>
              </a:rPr>
              <a:t>(count)</a:t>
            </a:r>
            <a:endParaRPr lang="en-AU" sz="1100" b="1" dirty="0">
              <a:latin typeface="Arial Narrow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AU" sz="1100" b="1" dirty="0">
              <a:latin typeface="Arial Narrow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AU" sz="1100" b="1" dirty="0" smtClean="0">
                <a:latin typeface="Arial Narrow" pitchFamily="34" charset="0"/>
              </a:rPr>
              <a:t>Graphics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8" name="TextBox 48"/>
          <p:cNvSpPr txBox="1">
            <a:spLocks noChangeAspect="1" noChangeArrowheads="1"/>
          </p:cNvSpPr>
          <p:nvPr/>
        </p:nvSpPr>
        <p:spPr bwMode="auto">
          <a:xfrm>
            <a:off x="3449882" y="2482587"/>
            <a:ext cx="1213561" cy="28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1100" b="1" dirty="0">
                <a:latin typeface="Arial Narrow" pitchFamily="34" charset="0"/>
              </a:rPr>
              <a:t>Logical </a:t>
            </a:r>
            <a:r>
              <a:rPr lang="en-AU" sz="1100" b="1" dirty="0" smtClean="0">
                <a:latin typeface="Arial Narrow" pitchFamily="34" charset="0"/>
              </a:rPr>
              <a:t>derivations</a:t>
            </a:r>
            <a:endParaRPr lang="en-AU" sz="1100" b="1" dirty="0">
              <a:latin typeface="Arial Narrow" pitchFamily="34" charset="0"/>
            </a:endParaRPr>
          </a:p>
          <a:p>
            <a:pPr eaLnBrk="1" hangingPunct="1"/>
            <a:endParaRPr lang="en-AU" sz="1100" b="1" dirty="0">
              <a:latin typeface="Arial Narrow" pitchFamily="34" charset="0"/>
            </a:endParaRPr>
          </a:p>
          <a:p>
            <a:pPr eaLnBrk="1" hangingPunct="1"/>
            <a:r>
              <a:rPr lang="en-AU" sz="1100" b="1" dirty="0">
                <a:latin typeface="Arial Narrow" pitchFamily="34" charset="0"/>
              </a:rPr>
              <a:t>Categorical/ Dummy variables</a:t>
            </a:r>
          </a:p>
          <a:p>
            <a:pPr eaLnBrk="1" hangingPunct="1"/>
            <a:endParaRPr lang="en-AU" sz="1100" b="1" dirty="0">
              <a:latin typeface="Arial Narrow" pitchFamily="34" charset="0"/>
            </a:endParaRPr>
          </a:p>
          <a:p>
            <a:pPr eaLnBrk="1" hangingPunct="1"/>
            <a:r>
              <a:rPr lang="en-AU" sz="1100" b="1" dirty="0" smtClean="0">
                <a:latin typeface="Arial Narrow" pitchFamily="34" charset="0"/>
              </a:rPr>
              <a:t>Category </a:t>
            </a:r>
            <a:r>
              <a:rPr lang="en-AU" sz="1100" b="1" dirty="0">
                <a:latin typeface="Arial Narrow" pitchFamily="34" charset="0"/>
              </a:rPr>
              <a:t>collapsing</a:t>
            </a:r>
          </a:p>
          <a:p>
            <a:pPr algn="l" eaLnBrk="1" hangingPunct="1">
              <a:buFont typeface="Wingdings" pitchFamily="2" charset="2"/>
              <a:buNone/>
            </a:pPr>
            <a:endParaRPr lang="en-AU" sz="1100" b="1" dirty="0" smtClean="0">
              <a:latin typeface="Arial Narrow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AU" sz="1100" b="1" dirty="0" smtClean="0">
                <a:latin typeface="Arial Narrow" pitchFamily="34" charset="0"/>
              </a:rPr>
              <a:t>Expression Editor for </a:t>
            </a:r>
            <a:r>
              <a:rPr lang="en-AU" sz="1100" b="1" dirty="0" err="1" smtClean="0">
                <a:latin typeface="Arial Narrow" pitchFamily="34" charset="0"/>
              </a:rPr>
              <a:t>categ</a:t>
            </a:r>
            <a:r>
              <a:rPr lang="en-AU" sz="1100" b="1" dirty="0" smtClean="0">
                <a:latin typeface="Arial Narrow" pitchFamily="34" charset="0"/>
              </a:rPr>
              <a:t>. </a:t>
            </a:r>
            <a:r>
              <a:rPr lang="en-AU" sz="1100" b="1" dirty="0" err="1" smtClean="0">
                <a:latin typeface="Arial Narrow" pitchFamily="34" charset="0"/>
              </a:rPr>
              <a:t>vars</a:t>
            </a:r>
            <a:endParaRPr lang="en-AU" sz="1100" b="1" dirty="0" smtClean="0">
              <a:latin typeface="Arial Narrow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AU" sz="1100" b="1" dirty="0">
              <a:latin typeface="Arial Narrow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AU" sz="1100" b="1" dirty="0" smtClean="0">
                <a:latin typeface="Arial Narrow" pitchFamily="34" charset="0"/>
              </a:rPr>
              <a:t>Drop variables / records</a:t>
            </a:r>
          </a:p>
          <a:p>
            <a:pPr algn="l" eaLnBrk="1" hangingPunct="1">
              <a:buFont typeface="Wingdings" pitchFamily="2" charset="2"/>
              <a:buNone/>
            </a:pPr>
            <a:endParaRPr lang="en-AU" sz="1100" b="1" dirty="0">
              <a:latin typeface="Arial Narrow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AU" sz="1100" b="1" dirty="0" smtClean="0">
                <a:latin typeface="Arial Narrow" pitchFamily="34" charset="0"/>
              </a:rPr>
              <a:t>Action List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5257836" y="2464658"/>
            <a:ext cx="1213561" cy="2640935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AU" sz="1100" b="1" dirty="0" smtClean="0">
                <a:latin typeface="Arial Narrow" pitchFamily="34" charset="0"/>
              </a:rPr>
              <a:t>Robust Linear </a:t>
            </a:r>
            <a:r>
              <a:rPr lang="en-AU" sz="1100" b="1" dirty="0">
                <a:latin typeface="Arial Narrow" pitchFamily="34" charset="0"/>
              </a:rPr>
              <a:t>Regression</a:t>
            </a:r>
          </a:p>
          <a:p>
            <a:pPr algn="l">
              <a:buFont typeface="Wingdings" pitchFamily="2" charset="2"/>
              <a:buNone/>
              <a:defRPr/>
            </a:pPr>
            <a:endParaRPr lang="en-AU" sz="1100" b="1" dirty="0">
              <a:latin typeface="Arial Narrow" pitchFamily="34" charset="0"/>
            </a:endParaRPr>
          </a:p>
          <a:p>
            <a:pPr algn="l">
              <a:buFont typeface="Wingdings" pitchFamily="2" charset="2"/>
              <a:buNone/>
              <a:defRPr/>
            </a:pPr>
            <a:r>
              <a:rPr lang="en-AU" sz="1100" b="1" dirty="0">
                <a:latin typeface="Arial Narrow" pitchFamily="34" charset="0"/>
              </a:rPr>
              <a:t>Binomial </a:t>
            </a:r>
            <a:r>
              <a:rPr lang="en-AU" sz="1100" b="1" dirty="0" smtClean="0">
                <a:latin typeface="Arial Narrow" pitchFamily="34" charset="0"/>
              </a:rPr>
              <a:t>logistic</a:t>
            </a:r>
          </a:p>
          <a:p>
            <a:pPr algn="l">
              <a:buFont typeface="Wingdings" pitchFamily="2" charset="2"/>
              <a:buNone/>
              <a:defRPr/>
            </a:pPr>
            <a:endParaRPr lang="en-AU" sz="1100" b="1" dirty="0">
              <a:latin typeface="Arial Narrow" pitchFamily="34" charset="0"/>
            </a:endParaRPr>
          </a:p>
          <a:p>
            <a:pPr>
              <a:defRPr/>
            </a:pPr>
            <a:r>
              <a:rPr lang="en-AU" sz="1100" b="1" dirty="0" err="1" smtClean="0">
                <a:latin typeface="Arial Narrow" pitchFamily="34" charset="0"/>
              </a:rPr>
              <a:t>Probit</a:t>
            </a:r>
            <a:endParaRPr lang="en-AU" sz="1100" b="1" dirty="0" smtClean="0">
              <a:latin typeface="Arial Narrow" pitchFamily="34" charset="0"/>
            </a:endParaRPr>
          </a:p>
          <a:p>
            <a:pPr>
              <a:defRPr/>
            </a:pPr>
            <a:endParaRPr lang="en-AU" sz="1100" b="1" dirty="0">
              <a:latin typeface="Arial Narrow" pitchFamily="34" charset="0"/>
            </a:endParaRPr>
          </a:p>
          <a:p>
            <a:pPr>
              <a:defRPr/>
            </a:pPr>
            <a:r>
              <a:rPr lang="en-AU" sz="1100" b="1" dirty="0" smtClean="0">
                <a:latin typeface="Arial Narrow" pitchFamily="34" charset="0"/>
              </a:rPr>
              <a:t>Multinomial</a:t>
            </a:r>
          </a:p>
          <a:p>
            <a:pPr>
              <a:defRPr/>
            </a:pPr>
            <a:endParaRPr lang="en-AU" sz="1100" b="1" dirty="0" smtClean="0">
              <a:latin typeface="Arial Narrow" pitchFamily="34" charset="0"/>
            </a:endParaRPr>
          </a:p>
          <a:p>
            <a:pPr>
              <a:defRPr/>
            </a:pPr>
            <a:r>
              <a:rPr lang="en-AU" sz="1100" b="1" dirty="0" smtClean="0">
                <a:latin typeface="Arial Narrow" pitchFamily="34" charset="0"/>
              </a:rPr>
              <a:t>Poisson</a:t>
            </a:r>
            <a:endParaRPr lang="en-AU" sz="1100" b="1" dirty="0">
              <a:latin typeface="Arial Narrow" pitchFamily="34" charset="0"/>
            </a:endParaRPr>
          </a:p>
          <a:p>
            <a:pPr algn="l">
              <a:buFont typeface="Wingdings" pitchFamily="2" charset="2"/>
              <a:buNone/>
              <a:defRPr/>
            </a:pPr>
            <a:endParaRPr lang="en-AU" sz="1100" b="1" dirty="0">
              <a:latin typeface="Arial Narrow" pitchFamily="34" charset="0"/>
            </a:endParaRPr>
          </a:p>
          <a:p>
            <a:pPr algn="l">
              <a:buFont typeface="Wingdings" pitchFamily="2" charset="2"/>
              <a:buNone/>
              <a:defRPr/>
            </a:pPr>
            <a:r>
              <a:rPr lang="en-AU" sz="1100" b="1" dirty="0" smtClean="0">
                <a:latin typeface="Arial Narrow" pitchFamily="34" charset="0"/>
              </a:rPr>
              <a:t>Diagnostics</a:t>
            </a:r>
          </a:p>
          <a:p>
            <a:pPr algn="l">
              <a:buFont typeface="Wingdings" pitchFamily="2" charset="2"/>
              <a:buNone/>
              <a:defRPr/>
            </a:pPr>
            <a:endParaRPr lang="en-AU" sz="1100" b="1" dirty="0">
              <a:latin typeface="Arial Narrow" pitchFamily="34" charset="0"/>
            </a:endParaRPr>
          </a:p>
          <a:p>
            <a:pPr>
              <a:defRPr/>
            </a:pPr>
            <a:r>
              <a:rPr lang="en-AU" sz="1100" b="1" dirty="0">
                <a:latin typeface="Arial Narrow" pitchFamily="34" charset="0"/>
              </a:rPr>
              <a:t>Weighted  </a:t>
            </a:r>
            <a:r>
              <a:rPr lang="en-AU" sz="1100" b="1" dirty="0" smtClean="0">
                <a:latin typeface="Arial Narrow" pitchFamily="34" charset="0"/>
              </a:rPr>
              <a:t>Analysis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0" name="TextBox 50"/>
          <p:cNvSpPr txBox="1">
            <a:spLocks noChangeAspect="1" noChangeArrowheads="1"/>
          </p:cNvSpPr>
          <p:nvPr/>
        </p:nvSpPr>
        <p:spPr bwMode="auto">
          <a:xfrm>
            <a:off x="6925228" y="2483687"/>
            <a:ext cx="1215781" cy="162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1100" b="1" dirty="0">
                <a:latin typeface="Arial Narrow" pitchFamily="34" charset="0"/>
              </a:rPr>
              <a:t>R-squared</a:t>
            </a:r>
          </a:p>
          <a:p>
            <a:pPr eaLnBrk="1" hangingPunct="1"/>
            <a:endParaRPr lang="en-AU" sz="1100" b="1" dirty="0">
              <a:latin typeface="Arial Narrow" pitchFamily="34" charset="0"/>
            </a:endParaRPr>
          </a:p>
          <a:p>
            <a:pPr eaLnBrk="1" hangingPunct="1"/>
            <a:r>
              <a:rPr lang="en-AU" sz="1100" b="1" dirty="0">
                <a:latin typeface="Arial Narrow" pitchFamily="34" charset="0"/>
              </a:rPr>
              <a:t>Pseudo R-squared</a:t>
            </a:r>
          </a:p>
          <a:p>
            <a:pPr eaLnBrk="1" hangingPunct="1"/>
            <a:endParaRPr lang="en-AU" sz="1100" b="1" dirty="0">
              <a:latin typeface="Arial Narrow" pitchFamily="34" charset="0"/>
            </a:endParaRPr>
          </a:p>
          <a:p>
            <a:pPr eaLnBrk="1" hangingPunct="1"/>
            <a:r>
              <a:rPr lang="en-AU" sz="1100" b="1" dirty="0">
                <a:latin typeface="Arial Narrow" pitchFamily="34" charset="0"/>
              </a:rPr>
              <a:t>Coefficients</a:t>
            </a:r>
          </a:p>
          <a:p>
            <a:pPr eaLnBrk="1" hangingPunct="1"/>
            <a:endParaRPr lang="en-AU" sz="1100" b="1" dirty="0">
              <a:latin typeface="Arial Narrow" pitchFamily="34" charset="0"/>
            </a:endParaRPr>
          </a:p>
          <a:p>
            <a:pPr eaLnBrk="1" hangingPunct="1"/>
            <a:r>
              <a:rPr lang="en-AU" sz="1100" b="1" dirty="0">
                <a:latin typeface="Arial Narrow" pitchFamily="34" charset="0"/>
              </a:rPr>
              <a:t>Standard errors</a:t>
            </a:r>
          </a:p>
          <a:p>
            <a:pPr algn="l" eaLnBrk="1" hangingPunct="1">
              <a:buFont typeface="Wingdings" pitchFamily="2" charset="2"/>
              <a:buNone/>
            </a:pPr>
            <a:endParaRPr lang="en-AU" sz="1100" b="1" dirty="0" smtClean="0">
              <a:latin typeface="Arial Narrow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AU" sz="1100" b="1" dirty="0" smtClean="0">
                <a:latin typeface="Arial Narrow" pitchFamily="34" charset="0"/>
              </a:rPr>
              <a:t>Other </a:t>
            </a:r>
            <a:r>
              <a:rPr lang="en-AU" sz="1100" b="1" dirty="0">
                <a:latin typeface="Arial Narrow" pitchFamily="34" charset="0"/>
              </a:rPr>
              <a:t>Diagnostics</a:t>
            </a:r>
          </a:p>
        </p:txBody>
      </p:sp>
      <p:sp>
        <p:nvSpPr>
          <p:cNvPr id="21" name="TextBox 51"/>
          <p:cNvSpPr txBox="1">
            <a:spLocks noChangeAspect="1" noChangeArrowheads="1"/>
          </p:cNvSpPr>
          <p:nvPr/>
        </p:nvSpPr>
        <p:spPr bwMode="auto">
          <a:xfrm>
            <a:off x="8649065" y="2483685"/>
            <a:ext cx="1215783" cy="94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4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None/>
            </a:pPr>
            <a:r>
              <a:rPr lang="en-AU" sz="1100" b="1" dirty="0">
                <a:latin typeface="Arial Narrow" pitchFamily="34" charset="0"/>
              </a:rPr>
              <a:t>CSV</a:t>
            </a:r>
          </a:p>
          <a:p>
            <a:pPr algn="l" eaLnBrk="1" hangingPunct="1">
              <a:buFont typeface="Wingdings" pitchFamily="2" charset="2"/>
              <a:buNone/>
            </a:pPr>
            <a:endParaRPr lang="en-AU" sz="1100" b="1" dirty="0">
              <a:latin typeface="Arial Narrow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AU" sz="1100" b="1" dirty="0" smtClean="0">
                <a:latin typeface="Arial Narrow" pitchFamily="34" charset="0"/>
              </a:rPr>
              <a:t>Storage </a:t>
            </a:r>
            <a:r>
              <a:rPr lang="en-AU" sz="1100" b="1" dirty="0">
                <a:latin typeface="Arial Narrow" pitchFamily="34" charset="0"/>
              </a:rPr>
              <a:t>of intermediate datasets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12073" y="6372919"/>
            <a:ext cx="1984623" cy="1086663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marL="188989" indent="-188989">
              <a:buFont typeface="Arial" pitchFamily="34" charset="0"/>
              <a:buChar char="•"/>
              <a:defRPr/>
            </a:pPr>
            <a:r>
              <a:rPr lang="en-AU" sz="1600" b="1" dirty="0" smtClean="0">
                <a:latin typeface="Arial Narrow" pitchFamily="34" charset="0"/>
              </a:rPr>
              <a:t>Workflow </a:t>
            </a:r>
            <a:r>
              <a:rPr lang="en-AU" sz="1600" b="1" dirty="0">
                <a:latin typeface="Arial Narrow" pitchFamily="34" charset="0"/>
              </a:rPr>
              <a:t>Control</a:t>
            </a:r>
          </a:p>
          <a:p>
            <a:pPr marL="188989" indent="-188989">
              <a:buFont typeface="Arial" pitchFamily="34" charset="0"/>
              <a:buChar char="•"/>
              <a:defRPr/>
            </a:pPr>
            <a:r>
              <a:rPr lang="en-AU" sz="1600" b="1" dirty="0">
                <a:latin typeface="Arial Narrow" pitchFamily="34" charset="0"/>
              </a:rPr>
              <a:t>Data Repository Interface</a:t>
            </a:r>
          </a:p>
          <a:p>
            <a:pPr marL="188989" indent="-188989">
              <a:buFont typeface="Arial" pitchFamily="34" charset="0"/>
              <a:buChar char="•"/>
              <a:defRPr/>
            </a:pPr>
            <a:r>
              <a:rPr lang="en-AU" sz="1600" b="1" dirty="0">
                <a:latin typeface="Arial Narrow" pitchFamily="34" charset="0"/>
              </a:rPr>
              <a:t>Metadata </a:t>
            </a:r>
            <a:r>
              <a:rPr lang="en-AU" sz="1600" b="1" dirty="0" smtClean="0">
                <a:latin typeface="Arial Narrow" pitchFamily="34" charset="0"/>
              </a:rPr>
              <a:t>Handler</a:t>
            </a:r>
            <a:endParaRPr lang="en-AU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02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Frame3"/>
          <p:cNvSpPr txBox="1"/>
          <p:nvPr/>
        </p:nvSpPr>
        <p:spPr>
          <a:xfrm>
            <a:off x="1620000" y="-35792"/>
            <a:ext cx="7668784" cy="720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09373">
              <a:buNone/>
              <a:tabLst>
                <a:tab pos="0" algn="l"/>
                <a:tab pos="909373" algn="l"/>
                <a:tab pos="1818757" algn="l"/>
                <a:tab pos="2728131" algn="l"/>
                <a:tab pos="3637521" algn="l"/>
                <a:tab pos="4546880" algn="l"/>
                <a:tab pos="5456264" algn="l"/>
                <a:tab pos="6365639" algn="l"/>
                <a:tab pos="7275030" algn="l"/>
                <a:tab pos="8184394" algn="l"/>
                <a:tab pos="9093774" algn="l"/>
                <a:tab pos="10003154" algn="l"/>
              </a:tabLst>
            </a:pPr>
            <a:r>
              <a:rPr lang="en-AU" sz="2800" b="1" dirty="0" smtClean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DataAnalyser Protections (additional to TB)</a:t>
            </a:r>
            <a:endParaRPr lang="en-AU" sz="2800" b="1" dirty="0">
              <a:solidFill>
                <a:srgbClr val="000000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3409209"/>
              </p:ext>
            </p:extLst>
          </p:nvPr>
        </p:nvGraphicFramePr>
        <p:xfrm>
          <a:off x="1620000" y="1014319"/>
          <a:ext cx="8064896" cy="579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476"/>
                <a:gridCol w="4932420"/>
              </a:tblGrid>
              <a:tr h="408868"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Perturbation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Statistical noise added to regression score function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Linear Robust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Huber Mallows robustness incorporating perturbation for outliers and leverage points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Hex Bin Plots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Replaces scatter plots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Coverage and scope based Perturbation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Perturbation controlled by the specific units included in scope and the definition of scope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Drop k units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One</a:t>
                      </a:r>
                      <a:r>
                        <a:rPr lang="en-AU" sz="2000" baseline="0" dirty="0" smtClean="0"/>
                        <a:t> record is</a:t>
                      </a:r>
                      <a:r>
                        <a:rPr lang="en-AU" sz="2000" dirty="0" smtClean="0"/>
                        <a:t> dropped for each category of each explanatory categorical variable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Explanatory Only Variables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Demographic variables not allowed in the response variable field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Sparsity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Regressions based on to few units are not released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  <a:tr h="40886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Leverage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Regressions on data containing units with excessive leverag</a:t>
                      </a:r>
                      <a:r>
                        <a:rPr lang="en-AU" sz="2000" baseline="0" dirty="0" smtClean="0"/>
                        <a:t>e are not released</a:t>
                      </a:r>
                      <a:endParaRPr lang="en-AU" sz="2000" dirty="0"/>
                    </a:p>
                  </a:txBody>
                  <a:tcPr marL="100806" marR="100806" marT="50408" marB="504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254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ABS%20Domains%2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439</Words>
  <Application>Microsoft Office PowerPoint</Application>
  <PresentationFormat>Custom</PresentationFormat>
  <Paragraphs>182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ABS%20Domains%202</vt:lpstr>
      <vt:lpstr>Slide 1</vt:lpstr>
      <vt:lpstr>Traditional Framework for Analysis of Microdata</vt:lpstr>
      <vt:lpstr>Slide 3</vt:lpstr>
      <vt:lpstr>Evaluation of Current Framework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ABS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L Leaver</dc:creator>
  <cp:lastModifiedBy>LPTADM1</cp:lastModifiedBy>
  <cp:revision>107</cp:revision>
  <cp:lastPrinted>2013-10-03T21:51:45Z</cp:lastPrinted>
  <dcterms:created xsi:type="dcterms:W3CDTF">2011-10-20T04:48:49Z</dcterms:created>
  <dcterms:modified xsi:type="dcterms:W3CDTF">2013-10-30T12:46:40Z</dcterms:modified>
</cp:coreProperties>
</file>