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845" r:id="rId2"/>
    <p:sldId id="902" r:id="rId3"/>
    <p:sldId id="903" r:id="rId4"/>
    <p:sldId id="851" r:id="rId5"/>
    <p:sldId id="881" r:id="rId6"/>
    <p:sldId id="858" r:id="rId7"/>
    <p:sldId id="904" r:id="rId8"/>
    <p:sldId id="908" r:id="rId9"/>
    <p:sldId id="907" r:id="rId10"/>
    <p:sldId id="909" r:id="rId11"/>
    <p:sldId id="910" r:id="rId12"/>
    <p:sldId id="911" r:id="rId13"/>
    <p:sldId id="912" r:id="rId14"/>
    <p:sldId id="913" r:id="rId15"/>
    <p:sldId id="898" r:id="rId16"/>
    <p:sldId id="914" r:id="rId17"/>
    <p:sldId id="906" r:id="rId1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5F6"/>
    <a:srgbClr val="99FFFF"/>
    <a:srgbClr val="CCFFCC"/>
    <a:srgbClr val="E7F9F7"/>
    <a:srgbClr val="CC0000"/>
    <a:srgbClr val="F7F9A5"/>
    <a:srgbClr val="EFF7A7"/>
    <a:srgbClr val="F4FA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492" autoAdjust="0"/>
  </p:normalViewPr>
  <p:slideViewPr>
    <p:cSldViewPr>
      <p:cViewPr varScale="1">
        <p:scale>
          <a:sx n="48" d="100"/>
          <a:sy n="48" d="100"/>
        </p:scale>
        <p:origin x="-960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9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87631C8-3E6B-4D0C-A3F3-43C21C9D317D}" type="datetimeFigureOut">
              <a:rPr lang="en-US"/>
              <a:pPr>
                <a:defRPr/>
              </a:pPr>
              <a:t>10/11/2013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991D5B2-9674-4D5C-A415-3FB762423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24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F2073D2-FA71-445B-8D04-A5D478F86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98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C95495C5-BF9F-4C18-8FA1-93F07E34BE48}" type="slidenum">
              <a:rPr lang="en-US" altLang="en-US" sz="1300" smtClean="0"/>
              <a:pPr/>
              <a:t>1</a:t>
            </a:fld>
            <a:endParaRPr lang="en-US" altLang="en-US" sz="13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D3F69F11-EF20-4FEF-9A51-276B364C685D}" type="slidenum">
              <a:rPr lang="en-US" altLang="en-US" sz="1300" smtClean="0"/>
              <a:pPr/>
              <a:t>13</a:t>
            </a:fld>
            <a:endParaRPr lang="en-US" altLang="en-US" sz="13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D3F69F11-EF20-4FEF-9A51-276B364C685D}" type="slidenum">
              <a:rPr lang="en-US" altLang="en-US" sz="1300" smtClean="0"/>
              <a:pPr/>
              <a:t>14</a:t>
            </a:fld>
            <a:endParaRPr lang="en-US" altLang="en-US" sz="13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091E02BF-B0A1-4D78-9B82-8880FA4EA27C}" type="slidenum">
              <a:rPr lang="en-US" altLang="en-US" sz="1300" smtClean="0"/>
              <a:pPr/>
              <a:t>15</a:t>
            </a:fld>
            <a:endParaRPr lang="en-US" altLang="en-US" sz="13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091E02BF-B0A1-4D78-9B82-8880FA4EA27C}" type="slidenum">
              <a:rPr lang="en-US" altLang="en-US" sz="1300" smtClean="0"/>
              <a:pPr/>
              <a:t>16</a:t>
            </a:fld>
            <a:endParaRPr lang="en-US" altLang="en-US" sz="13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F7112FD1-FE00-40B4-A197-39198003B485}" type="slidenum">
              <a:rPr lang="en-US" altLang="en-US" sz="1300" smtClean="0"/>
              <a:pPr/>
              <a:t>17</a:t>
            </a:fld>
            <a:endParaRPr lang="en-US" altLang="en-US" sz="13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D3F69F11-EF20-4FEF-9A51-276B364C685D}" type="slidenum">
              <a:rPr lang="en-US" altLang="en-US" sz="1300" smtClean="0"/>
              <a:pPr/>
              <a:t>2</a:t>
            </a:fld>
            <a:endParaRPr lang="en-US" altLang="en-US" sz="13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10823D30-5638-4D20-AD97-904461502DB5}" type="slidenum">
              <a:rPr lang="en-US" altLang="en-US" sz="1300" smtClean="0"/>
              <a:pPr/>
              <a:t>4</a:t>
            </a:fld>
            <a:endParaRPr lang="en-US" altLang="en-US" sz="130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D3F69F11-EF20-4FEF-9A51-276B364C685D}" type="slidenum">
              <a:rPr lang="en-US" altLang="en-US" sz="1300" smtClean="0"/>
              <a:pPr/>
              <a:t>6</a:t>
            </a:fld>
            <a:endParaRPr lang="en-US" altLang="en-US" sz="13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D3F69F11-EF20-4FEF-9A51-276B364C685D}" type="slidenum">
              <a:rPr lang="en-US" altLang="en-US" sz="1300" smtClean="0"/>
              <a:pPr/>
              <a:t>7</a:t>
            </a:fld>
            <a:endParaRPr lang="en-US" altLang="en-US" sz="13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D3F69F11-EF20-4FEF-9A51-276B364C685D}" type="slidenum">
              <a:rPr lang="en-US" altLang="en-US" sz="1300" smtClean="0"/>
              <a:pPr/>
              <a:t>9</a:t>
            </a:fld>
            <a:endParaRPr lang="en-US" altLang="en-US" sz="13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D3F69F11-EF20-4FEF-9A51-276B364C685D}" type="slidenum">
              <a:rPr lang="en-US" altLang="en-US" sz="1300" smtClean="0"/>
              <a:pPr/>
              <a:t>10</a:t>
            </a:fld>
            <a:endParaRPr lang="en-US" altLang="en-US" sz="13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D3F69F11-EF20-4FEF-9A51-276B364C685D}" type="slidenum">
              <a:rPr lang="en-US" altLang="en-US" sz="1300" smtClean="0"/>
              <a:pPr/>
              <a:t>11</a:t>
            </a:fld>
            <a:endParaRPr lang="en-US" altLang="en-US" sz="13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D3F69F11-EF20-4FEF-9A51-276B364C685D}" type="slidenum">
              <a:rPr lang="en-US" altLang="en-US" sz="1300" smtClean="0"/>
              <a:pPr/>
              <a:t>12</a:t>
            </a:fld>
            <a:endParaRPr lang="en-US" altLang="en-US" sz="13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02E84-BFC4-417B-A072-73DB9D549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1714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F1238-B39B-4803-989E-EA0118472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2026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DC6E6-525B-4DBB-BFF8-776986283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7930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85F14-09E3-4C5C-BA00-3F4F996B5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6809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C9114-4748-48B4-B36C-4EAC95E65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724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E389C-DB01-4580-863D-2179FB364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6949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B6D62-D355-4100-B69D-4666BA402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401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C734F-1F03-4A47-9C3B-65DF26E73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89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2D23-AE85-46FE-A9B7-4A6BF21EE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0609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1B2C0-9F1B-4099-A524-94840688A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9681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76A81-9DEA-42DD-AD99-5E9B5964B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9950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basic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616CB6E-200D-4CA1-9FA8-383511771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rmccaa@umn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ums.org/internationa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10.jpeg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image" Target="../media/image5.emf"/><Relationship Id="rId9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ChangeArrowheads="1"/>
          </p:cNvSpPr>
          <p:nvPr/>
        </p:nvSpPr>
        <p:spPr bwMode="auto">
          <a:xfrm>
            <a:off x="139700" y="1133475"/>
            <a:ext cx="89185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-128"/>
              </a:rPr>
              <a:t>Controlled shuffling experiment:  detailed</a:t>
            </a:r>
            <a:b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-128"/>
              </a:rPr>
            </a:br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-128"/>
              </a:rPr>
              <a:t>10% sample of 2011 census of Ireland - </a:t>
            </a:r>
            <a:b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-128"/>
              </a:rPr>
            </a:br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-128"/>
              </a:rPr>
              <a:t>Risk, confidentiality and utility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sz="32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 charset="-128"/>
            </a:endParaRPr>
          </a:p>
        </p:txBody>
      </p:sp>
      <p:pic>
        <p:nvPicPr>
          <p:cNvPr id="13315" name="Picture 3" descr="IPUMS-~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101600"/>
            <a:ext cx="1447800" cy="752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508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0" y="2971800"/>
            <a:ext cx="9144000" cy="0"/>
          </a:xfrm>
          <a:prstGeom prst="line">
            <a:avLst/>
          </a:prstGeom>
          <a:noFill/>
          <a:ln w="5080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6019800"/>
            <a:ext cx="87630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609600" indent="-609600" eaLnBrk="1" hangingPunct="1">
              <a:spcBef>
                <a:spcPct val="20000"/>
              </a:spcBef>
              <a:buClr>
                <a:srgbClr val="CC0000"/>
              </a:buClr>
              <a:buSzPct val="110000"/>
              <a:defRPr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52401" y="3124200"/>
            <a:ext cx="8905874" cy="3276600"/>
          </a:xfrm>
          <a:prstGeom prst="rect">
            <a:avLst/>
          </a:prstGeom>
          <a:solidFill>
            <a:srgbClr val="99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-128"/>
                <a:cs typeface="+mj-cs"/>
              </a:rPr>
              <a:t>Presenter:  Robert </a:t>
            </a:r>
            <a:r>
              <a:rPr lang="en-US" sz="32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-128"/>
                <a:cs typeface="+mj-cs"/>
              </a:rPr>
              <a:t>McCaa, </a:t>
            </a:r>
            <a:r>
              <a:rPr lang="en-US" sz="32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-128"/>
                <a:cs typeface="+mj-cs"/>
                <a:hlinkClick r:id="rId4"/>
              </a:rPr>
              <a:t>rmccaa@umn.edu</a:t>
            </a:r>
            <a:r>
              <a:rPr lang="en-US" sz="32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-128"/>
                <a:cs typeface="+mj-cs"/>
              </a:rPr>
              <a:t/>
            </a:r>
            <a:br>
              <a:rPr lang="en-US" sz="32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-128"/>
                <a:cs typeface="+mj-cs"/>
              </a:rPr>
            </a:br>
            <a:r>
              <a:rPr lang="en-US" sz="32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Co-authors:  </a:t>
            </a:r>
            <a:br>
              <a:rPr lang="en-US" sz="32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</a:br>
            <a:r>
              <a:rPr lang="en-GB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Krish</a:t>
            </a: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Muralidhar</a:t>
            </a:r>
          </a:p>
          <a:p>
            <a:pPr algn="ctr">
              <a:defRPr/>
            </a:pPr>
            <a:r>
              <a:rPr lang="en-GB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Rathindra</a:t>
            </a: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Sarathy</a:t>
            </a:r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  <a:t>Michael Comerford</a:t>
            </a:r>
            <a:br>
              <a:rPr lang="en-US" sz="3200" b="1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ＭＳ Ｐゴシック" charset="-128"/>
                <a:cs typeface="Times New Roman" panose="02020603050405020304" pitchFamily="18" charset="0"/>
              </a:rPr>
            </a:b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Albert </a:t>
            </a:r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Esteve</a:t>
            </a:r>
            <a:endParaRPr lang="en-US" sz="32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5FC094-DFE8-4A6D-A4B7-D98517D07515}" type="slidenum">
              <a:rPr lang="en-US" altLang="en-US" sz="2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5105400"/>
          </a:xfrm>
          <a:solidFill>
            <a:schemeClr val="bg1"/>
          </a:solidFill>
        </p:spPr>
        <p:txBody>
          <a:bodyPr lIns="92075" tIns="46038" rIns="92075" bIns="46038"/>
          <a:lstStyle/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Garamond" pitchFamily="18" charset="0"/>
              <a:buChar char="»"/>
              <a:defRPr/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Wingdings" pitchFamily="2" charset="2"/>
              <a:buChar char="Ø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3 of 4 person records were modified: </a:t>
            </a:r>
          </a:p>
          <a:p>
            <a:pPr marL="1009650" lvl="1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Wingdings" pitchFamily="2" charset="2"/>
              <a:buChar char="Ø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Age – 				50.1% of records </a:t>
            </a:r>
          </a:p>
          <a:p>
            <a:pPr marL="1009650" lvl="1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Wingdings" pitchFamily="2" charset="2"/>
              <a:buChar char="Ø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Sex – 				13.6% </a:t>
            </a:r>
          </a:p>
          <a:p>
            <a:pPr marL="1009650" lvl="1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Wingdings" pitchFamily="2" charset="2"/>
              <a:buChar char="Ø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Educational attainment – 	  8.1% </a:t>
            </a:r>
          </a:p>
          <a:p>
            <a:pPr marL="1009650" lvl="1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Wingdings" pitchFamily="2" charset="2"/>
              <a:buChar char="Ø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Industry – 			13.7%</a:t>
            </a:r>
          </a:p>
          <a:p>
            <a:pPr marL="1009650" lvl="1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Wingdings" pitchFamily="2" charset="2"/>
              <a:buChar char="Ø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Occupation – 			12.4%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Wingdings" pitchFamily="2" charset="2"/>
              <a:buChar char="Ø"/>
              <a:defRPr/>
            </a:pP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Multiple shuffles for adults, couples and household</a:t>
            </a:r>
          </a:p>
          <a:p>
            <a:pPr marL="1009650" lvl="1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Wingdings" pitchFamily="2" charset="2"/>
              <a:buChar char="Ø"/>
              <a:defRPr/>
            </a:pP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Adults – 80% with at least 1 shuffled value; 25% with 2 or more</a:t>
            </a:r>
          </a:p>
          <a:p>
            <a:pPr marL="1009650" lvl="1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Wingdings" pitchFamily="2" charset="2"/>
              <a:buChar char="Ø"/>
              <a:defRPr/>
            </a:pP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Couples – 50% of couples with both ages perturbed; 91% with at least one age perturbed</a:t>
            </a:r>
          </a:p>
          <a:p>
            <a:pPr marL="1009650" lvl="1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Wingdings" pitchFamily="2" charset="2"/>
              <a:buChar char="Ø"/>
              <a:defRPr/>
            </a:pP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Perturbations at the individual level are compounded for households.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Wingdings" pitchFamily="2" charset="2"/>
              <a:buChar char="Ø"/>
              <a:defRPr/>
            </a:pP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Note:  we do not intend to provide this information unless requested by the data provider.</a:t>
            </a:r>
          </a:p>
          <a:p>
            <a:pPr marL="1009650" lvl="1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Wingdings" pitchFamily="2" charset="2"/>
              <a:buChar char="Ø"/>
              <a:defRPr/>
            </a:pPr>
            <a:endParaRPr lang="en-GB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838200"/>
          </a:xfrm>
          <a:solidFill>
            <a:srgbClr val="99FFFF"/>
          </a:solidFill>
        </p:spPr>
        <p:txBody>
          <a:bodyPr lIns="92075" tIns="46038" rIns="92075" bIns="46038"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Confidential Protections are considered strong</a:t>
            </a:r>
          </a:p>
        </p:txBody>
      </p:sp>
      <p:pic>
        <p:nvPicPr>
          <p:cNvPr id="18436" name="Picture 4" descr="IPUMS-~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1447800" cy="752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382D5C-2104-49BA-944C-6A2914E1EF6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36719157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5105400"/>
          </a:xfrm>
          <a:solidFill>
            <a:schemeClr val="bg1"/>
          </a:solidFill>
        </p:spPr>
        <p:txBody>
          <a:bodyPr lIns="92075" tIns="46038" rIns="92075" bIns="46038"/>
          <a:lstStyle/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Garamond" pitchFamily="18" charset="0"/>
              <a:buChar char="»"/>
              <a:defRPr/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+mj-lt"/>
              <a:buAutoNum type="arabicPeriod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A. Age gap between spouses (Husband’s age – wife’s) 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+mj-lt"/>
              <a:buAutoNum type="arabicPeriod"/>
              <a:defRPr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+mj-lt"/>
              <a:buAutoNum type="arabicPeriod"/>
              <a:defRPr/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+mj-lt"/>
              <a:buAutoNum type="arabicPeriod"/>
              <a:defRPr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+mj-lt"/>
              <a:buAutoNum type="arabicPeriod"/>
              <a:defRPr/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+mj-lt"/>
              <a:buAutoNum type="arabicPeriod"/>
              <a:defRPr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Clr>
                <a:srgbClr val="CC0000"/>
              </a:buClr>
              <a:buSzPct val="110000"/>
              <a:buNone/>
              <a:defRPr/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838200"/>
          </a:xfrm>
          <a:solidFill>
            <a:srgbClr val="99FFFF"/>
          </a:solidFill>
        </p:spPr>
        <p:txBody>
          <a:bodyPr lIns="92075" tIns="46038" rIns="92075" bIns="46038"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Analytical Utility:  3 tests</a:t>
            </a:r>
          </a:p>
        </p:txBody>
      </p:sp>
      <p:pic>
        <p:nvPicPr>
          <p:cNvPr id="18436" name="Picture 4" descr="IPUMS-~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1447800" cy="752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382D5C-2104-49BA-944C-6A2914E1EF6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 smtClean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2"/>
          <a:stretch/>
        </p:blipFill>
        <p:spPr bwMode="auto">
          <a:xfrm>
            <a:off x="1529398" y="2057400"/>
            <a:ext cx="5100001" cy="43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8" name="Picture 4" descr="http://ts1.mm.bing.net/th?id=H.4623198472177788&amp;w=137&amp;h=183&amp;c=7&amp;rs=1&amp;pid=1.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4" y="3733800"/>
            <a:ext cx="130492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398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5105400"/>
          </a:xfrm>
          <a:solidFill>
            <a:schemeClr val="bg1"/>
          </a:solidFill>
        </p:spPr>
        <p:txBody>
          <a:bodyPr lIns="92075" tIns="46038" rIns="92075" bIns="46038"/>
          <a:lstStyle/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Garamond" pitchFamily="18" charset="0"/>
              <a:buChar char="»"/>
              <a:defRPr/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+mj-lt"/>
              <a:buAutoNum type="arabicPeriod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B. Perturbations gone wrong (US 2000 census PUMS):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+mj-lt"/>
              <a:buAutoNum type="arabicPeriod"/>
              <a:defRPr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Clr>
                <a:srgbClr val="CC0000"/>
              </a:buClr>
              <a:buSzPct val="110000"/>
              <a:buNone/>
              <a:defRPr/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+mj-lt"/>
              <a:buAutoNum type="arabicPeriod"/>
              <a:defRPr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+mj-lt"/>
              <a:buAutoNum type="arabicPeriod"/>
              <a:defRPr/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+mj-lt"/>
              <a:buAutoNum type="arabicPeriod"/>
              <a:defRPr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Clr>
                <a:srgbClr val="CC0000"/>
              </a:buClr>
              <a:buSzPct val="110000"/>
              <a:buNone/>
              <a:defRPr/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838200"/>
          </a:xfrm>
          <a:solidFill>
            <a:srgbClr val="99FFFF"/>
          </a:solidFill>
        </p:spPr>
        <p:txBody>
          <a:bodyPr lIns="92075" tIns="46038" rIns="92075" bIns="46038"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Analytical Utility:  3 tests</a:t>
            </a:r>
          </a:p>
        </p:txBody>
      </p:sp>
      <p:pic>
        <p:nvPicPr>
          <p:cNvPr id="18436" name="Picture 4" descr="IPUMS-~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1447800" cy="752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382D5C-2104-49BA-944C-6A2914E1EF6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52600"/>
            <a:ext cx="4876800" cy="4719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2" name="Picture 4" descr="http://www.reactiongifs.com/wp-content/uploads/2011/12/Gladiator_Thumb_Down_0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1" y="3388442"/>
            <a:ext cx="3429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1929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5105400"/>
          </a:xfrm>
          <a:solidFill>
            <a:schemeClr val="bg1"/>
          </a:solidFill>
        </p:spPr>
        <p:txBody>
          <a:bodyPr lIns="92075" tIns="46038" rIns="92075" bIns="46038"/>
          <a:lstStyle/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Garamond" pitchFamily="18" charset="0"/>
              <a:buChar char="»"/>
              <a:defRPr/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</a:endParaRPr>
          </a:p>
          <a:p>
            <a:pPr marL="0" indent="0" eaLnBrk="1" hangingPunct="1">
              <a:lnSpc>
                <a:spcPct val="90000"/>
              </a:lnSpc>
              <a:buClr>
                <a:srgbClr val="CC0000"/>
              </a:buClr>
              <a:buSzPct val="110000"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2.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Matches mothers with children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to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construct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annual birth series by single year of age of mothers.  Note: CSO confirmed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Age-specific and Total Fertility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estimates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against vital registration figures. </a:t>
            </a: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+mj-lt"/>
              <a:buAutoNum type="arabicPeriod"/>
              <a:defRPr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+mj-lt"/>
              <a:buAutoNum type="arabicPeriod"/>
              <a:defRPr/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+mj-lt"/>
              <a:buAutoNum type="arabicPeriod"/>
              <a:defRPr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+mj-lt"/>
              <a:buAutoNum type="arabicPeriod"/>
              <a:defRPr/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+mj-lt"/>
              <a:buAutoNum type="arabicPeriod"/>
              <a:defRPr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Clr>
                <a:srgbClr val="CC0000"/>
              </a:buClr>
              <a:buSzPct val="110000"/>
              <a:buNone/>
              <a:defRPr/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838200"/>
          </a:xfrm>
          <a:solidFill>
            <a:srgbClr val="99FFFF"/>
          </a:solidFill>
        </p:spPr>
        <p:txBody>
          <a:bodyPr lIns="92075" tIns="46038" rIns="92075" bIns="46038"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Analytical Utility:  Test # 2: Own-Child Fertility</a:t>
            </a:r>
          </a:p>
        </p:txBody>
      </p:sp>
      <p:pic>
        <p:nvPicPr>
          <p:cNvPr id="18436" name="Picture 4" descr="IPUMS-~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1447800" cy="752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382D5C-2104-49BA-944C-6A2914E1EF6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 smtClean="0"/>
          </a:p>
        </p:txBody>
      </p:sp>
      <p:pic>
        <p:nvPicPr>
          <p:cNvPr id="52228" name="Picture 4" descr="http://ts1.mm.bing.net/th?id=H.4623198472177788&amp;w=137&amp;h=183&amp;c=7&amp;rs=1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761592"/>
            <a:ext cx="130492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4" name="Chart 1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08" t="4832" r="-7918" b="-5081"/>
          <a:stretch/>
        </p:blipFill>
        <p:spPr bwMode="auto">
          <a:xfrm>
            <a:off x="1537138" y="2632841"/>
            <a:ext cx="5410200" cy="417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0484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5105400"/>
          </a:xfrm>
          <a:solidFill>
            <a:schemeClr val="bg1"/>
          </a:solidFill>
        </p:spPr>
        <p:txBody>
          <a:bodyPr lIns="92075" tIns="46038" rIns="92075" bIns="46038"/>
          <a:lstStyle/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Garamond" pitchFamily="18" charset="0"/>
              <a:buChar char="»"/>
              <a:defRPr/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</a:endParaRPr>
          </a:p>
          <a:p>
            <a:pPr marL="0" indent="0" eaLnBrk="1" hangingPunct="1">
              <a:lnSpc>
                <a:spcPct val="90000"/>
              </a:lnSpc>
              <a:buClr>
                <a:srgbClr val="CC0000"/>
              </a:buClr>
              <a:buSzPct val="110000"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3.  Log-odds of similarity in educational attainment of husbands with wives</a:t>
            </a:r>
          </a:p>
        </p:txBody>
      </p:sp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838200"/>
          </a:xfrm>
          <a:solidFill>
            <a:srgbClr val="99FFFF"/>
          </a:solidFill>
        </p:spPr>
        <p:txBody>
          <a:bodyPr lIns="92075" tIns="46038" rIns="92075" bIns="46038"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Analytical Utility:  Test # 3: Educational Homogamy</a:t>
            </a:r>
          </a:p>
        </p:txBody>
      </p:sp>
      <p:pic>
        <p:nvPicPr>
          <p:cNvPr id="18436" name="Picture 4" descr="IPUMS-~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1447800" cy="752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382D5C-2104-49BA-944C-6A2914E1EF6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 smtClean="0"/>
          </a:p>
        </p:txBody>
      </p:sp>
      <p:pic>
        <p:nvPicPr>
          <p:cNvPr id="55298" name="Chart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93" y="2362200"/>
            <a:ext cx="5562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87814" y="2362200"/>
            <a:ext cx="259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 so good—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the difference may be due to an error in linking couples—discovered after shuffling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7784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4953000"/>
          </a:xfrm>
          <a:solidFill>
            <a:schemeClr val="bg1"/>
          </a:solidFill>
        </p:spPr>
        <p:txBody>
          <a:bodyPr lIns="92075" tIns="46038" rIns="92075" bIns="46038"/>
          <a:lstStyle/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Wingdings" pitchFamily="2" charset="2"/>
              <a:buChar char="Ø"/>
              <a:defRPr/>
            </a:pP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Wingdings" pitchFamily="2" charset="2"/>
              <a:buChar char="Ø"/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Precision:  more closely approximate frequencies in the unperturbed data 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Wingdings" pitchFamily="2" charset="2"/>
              <a:buChar char="Ø"/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Fine-tune 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controlled 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shuffling: 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9650" lvl="1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Wingdings" pitchFamily="2" charset="2"/>
              <a:buChar char="Ø"/>
              <a:defRPr/>
            </a:pP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shuffling sex for unmarried children aged 0-19, take into account educational 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attainment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9650" lvl="1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Wingdings" pitchFamily="2" charset="2"/>
              <a:buChar char="Ø"/>
              <a:defRPr/>
            </a:pP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industry, take into account 23 first level groups instead of only 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9650" lvl="1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Wingdings" pitchFamily="2" charset="2"/>
              <a:buChar char="Ø"/>
              <a:defRPr/>
            </a:pP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occupation and industry, maintain 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associations  with other social variables: segment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social 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disability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9650" lvl="1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Wingdings" pitchFamily="2" charset="2"/>
              <a:buChar char="Ø"/>
              <a:defRPr/>
            </a:pP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educational attainment, take into account the joint characteristics of spouses, and associate with field of 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838200"/>
          </a:xfrm>
          <a:solidFill>
            <a:srgbClr val="99FFFF"/>
          </a:solidFill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+mj-ea"/>
              </a:rPr>
              <a:t>Conclusions, 1: Refinements to be made</a:t>
            </a:r>
            <a:endParaRPr lang="en-US" sz="32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+mj-ea"/>
            </a:endParaRPr>
          </a:p>
        </p:txBody>
      </p:sp>
      <p:pic>
        <p:nvPicPr>
          <p:cNvPr id="939012" name="Picture 4" descr="IPUMS-~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1447800" cy="752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F25140-0D0A-467C-AB41-CCAE039C12D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4953000"/>
          </a:xfrm>
          <a:solidFill>
            <a:schemeClr val="bg1"/>
          </a:solidFill>
        </p:spPr>
        <p:txBody>
          <a:bodyPr lIns="92075" tIns="46038" rIns="92075" bIns="46038"/>
          <a:lstStyle/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Wingdings" pitchFamily="2" charset="2"/>
              <a:buChar char="Ø"/>
              <a:defRPr/>
            </a:pP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Wingdings" pitchFamily="2" charset="2"/>
              <a:buChar char="Ø"/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Apply 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classic technical protections for all datasets entrusted to 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IPUMS: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9650" lvl="1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Wingdings" pitchFamily="2" charset="2"/>
              <a:buChar char="Ø"/>
              <a:defRPr/>
            </a:pP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Top/bottom/group codes for sparse categories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9650" lvl="1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Wingdings" pitchFamily="2" charset="2"/>
              <a:buChar char="Ø"/>
              <a:defRPr/>
            </a:pP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Convert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large households to “group quarters” removing household identities. 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09650" lvl="1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Wingdings" pitchFamily="2" charset="2"/>
              <a:buChar char="Ø"/>
              <a:defRPr/>
            </a:pP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Swap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fraction of households across places of residence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Wingdings" pitchFamily="2" charset="2"/>
              <a:buChar char="Ø"/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Take 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into account 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lessons learned, criticisms 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suggestions.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Wingdings" pitchFamily="2" charset="2"/>
              <a:buChar char="Ø"/>
              <a:defRPr/>
            </a:pP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dditional protections required by CSO</a:t>
            </a:r>
          </a:p>
          <a:p>
            <a:pPr marL="609600" lvl="2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Wingdings" pitchFamily="2" charset="2"/>
              <a:buChar char="Ø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Invite others:  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Canada, Italy, Netherlands, South Korea, UK? </a:t>
            </a:r>
          </a:p>
        </p:txBody>
      </p:sp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838200"/>
          </a:xfrm>
          <a:solidFill>
            <a:srgbClr val="99FFFF"/>
          </a:solidFill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+mj-ea"/>
              </a:rPr>
              <a:t>Conclusions, 2: Refinements to be made</a:t>
            </a:r>
            <a:endParaRPr lang="en-US" sz="32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ea typeface="+mj-ea"/>
            </a:endParaRPr>
          </a:p>
        </p:txBody>
      </p:sp>
      <p:pic>
        <p:nvPicPr>
          <p:cNvPr id="939012" name="Picture 4" descr="IPUMS-~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1447800" cy="752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F25140-0D0A-467C-AB41-CCAE039C12D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422985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9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ChangeArrowheads="1"/>
          </p:cNvSpPr>
          <p:nvPr/>
        </p:nvSpPr>
        <p:spPr bwMode="auto">
          <a:xfrm>
            <a:off x="193675" y="2046288"/>
            <a:ext cx="8756650" cy="22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-128"/>
              </a:rPr>
              <a:t/>
            </a:r>
            <a:b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-128"/>
              </a:rPr>
            </a:br>
            <a:endParaRPr lang="en-US" sz="36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 charset="-128"/>
            </a:endParaRPr>
          </a:p>
          <a:p>
            <a:pPr algn="ctr" eaLnBrk="1" hangingPunct="1">
              <a:defRPr/>
            </a:pPr>
            <a:endParaRPr lang="en-US" sz="36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 charset="-128"/>
            </a:endParaRPr>
          </a:p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-128"/>
              </a:rPr>
              <a:t>Thank you!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-128"/>
              </a:rPr>
              <a:t/>
            </a:r>
            <a:b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-128"/>
              </a:rPr>
            </a:b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-128"/>
              </a:rPr>
              <a:t/>
            </a:r>
            <a:b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-128"/>
              </a:rPr>
            </a:b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-128"/>
              </a:rPr>
              <a:t/>
            </a:r>
            <a:b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-128"/>
              </a:rPr>
            </a:b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-128"/>
              </a:rPr>
              <a:t> </a:t>
            </a:r>
            <a:b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-128"/>
              </a:rPr>
            </a:b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-128"/>
                <a:hlinkClick r:id="rId3"/>
              </a:rPr>
              <a:t>www.ipums.org/international</a:t>
            </a: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-128"/>
              </a:rPr>
              <a:t/>
            </a:r>
            <a:b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-128"/>
              </a:rPr>
            </a:br>
            <a:endParaRPr lang="en-US" sz="36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ＭＳ Ｐゴシック" charset="-128"/>
            </a:endParaRPr>
          </a:p>
        </p:txBody>
      </p:sp>
      <p:pic>
        <p:nvPicPr>
          <p:cNvPr id="15363" name="Picture 3" descr="IPUMS-~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101600"/>
            <a:ext cx="1447800" cy="752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NIH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3" descr="NSF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8575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283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5334000"/>
          </a:xfrm>
          <a:solidFill>
            <a:schemeClr val="bg1"/>
          </a:solidFill>
        </p:spPr>
        <p:txBody>
          <a:bodyPr lIns="92075" tIns="46038" rIns="92075" bIns="46038"/>
          <a:lstStyle/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Garamond" pitchFamily="18" charset="0"/>
              <a:buChar char="»"/>
              <a:defRPr/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Tx/>
              <a:buAutoNum type="arabicPeriod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The challenge: disseminate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high precision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household census samples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minimum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risk and maximum utility</a:t>
            </a:r>
          </a:p>
          <a:p>
            <a:pPr marL="1409700" lvl="2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Wingdings" pitchFamily="2" charset="2"/>
              <a:buChar char="Ø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Test case:  Ireland 2011 – 10% sample, 60 variables, 1,500 unique codes, including single years of age, relationship to head, 3 digit occupation and industry, etc. </a:t>
            </a:r>
            <a:endParaRPr 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Tx/>
              <a:buAutoNum type="arabicPeriod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Risk – although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anonymized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, a highly risky sample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Tx/>
              <a:buAutoNum type="arabicPeriod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Controlled shuffling – 5 variables, 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Tx/>
              <a:buAutoNum type="arabicPeriod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Utility – after 3 experiments, amazingly good utility 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Tx/>
              <a:buAutoNum type="arabicPeriod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Next steps</a:t>
            </a:r>
          </a:p>
          <a:p>
            <a:pPr marL="1409700" lvl="2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Wingdings" pitchFamily="2" charset="2"/>
              <a:buChar char="Ø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Re-do the experiment to increase precision</a:t>
            </a:r>
          </a:p>
          <a:p>
            <a:pPr marL="1409700" lvl="2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Wingdings" pitchFamily="2" charset="2"/>
              <a:buChar char="Ø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Apply the IPUMS suite of disclosure controls</a:t>
            </a:r>
          </a:p>
          <a:p>
            <a:pPr marL="1409700" lvl="2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Wingdings" pitchFamily="2" charset="2"/>
              <a:buChar char="Ø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Submit the sample to CSO-Ireland for testing and approval</a:t>
            </a:r>
          </a:p>
          <a:p>
            <a:pPr marL="1409700" lvl="2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Wingdings" pitchFamily="2" charset="2"/>
              <a:buChar char="Ø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Integrate and disseminate—for launch July 2014</a:t>
            </a:r>
          </a:p>
          <a:p>
            <a:pPr marL="1409700" lvl="2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Wingdings" pitchFamily="2" charset="2"/>
              <a:buChar char="Ø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Other candidates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Canada, Italy, Netherlands, South Korea, UK? </a:t>
            </a:r>
          </a:p>
        </p:txBody>
      </p:sp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838200"/>
          </a:xfrm>
          <a:solidFill>
            <a:srgbClr val="99FFFF"/>
          </a:solidFill>
        </p:spPr>
        <p:txBody>
          <a:bodyPr lIns="92075" tIns="46038" rIns="92075" bIns="46038"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Outline</a:t>
            </a:r>
          </a:p>
        </p:txBody>
      </p:sp>
      <p:pic>
        <p:nvPicPr>
          <p:cNvPr id="18436" name="Picture 4" descr="IPUMS-~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1447800" cy="752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382D5C-2104-49BA-944C-6A2914E1EF6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1122834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4" t="13271" r="18060" b="4688"/>
          <a:stretch>
            <a:fillRect/>
          </a:stretch>
        </p:blipFill>
        <p:spPr bwMode="auto">
          <a:xfrm>
            <a:off x="7118702" y="937419"/>
            <a:ext cx="1477664" cy="104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0" name="Group 89"/>
          <p:cNvGrpSpPr>
            <a:grpSpLocks/>
          </p:cNvGrpSpPr>
          <p:nvPr/>
        </p:nvGrpSpPr>
        <p:grpSpPr bwMode="auto">
          <a:xfrm>
            <a:off x="3382963" y="3352800"/>
            <a:ext cx="1849437" cy="1879600"/>
            <a:chOff x="5867401" y="4343400"/>
            <a:chExt cx="1850002" cy="1880175"/>
          </a:xfrm>
        </p:grpSpPr>
        <p:pic>
          <p:nvPicPr>
            <p:cNvPr id="17447" name="Picture 58" descr="women_computer.ai"/>
            <p:cNvPicPr>
              <a:picLocks noChangeAspect="1"/>
            </p:cNvPicPr>
            <p:nvPr/>
          </p:nvPicPr>
          <p:blipFill>
            <a:blip r:embed="rId4" cstate="print">
              <a:lum bright="5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1" y="4343400"/>
              <a:ext cx="1850002" cy="152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6248517" y="5639196"/>
              <a:ext cx="1448242" cy="5843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charset="-128"/>
                </a:rPr>
                <a:t>Trusted researcher</a:t>
              </a:r>
            </a:p>
          </p:txBody>
        </p:sp>
      </p:grp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pSp>
        <p:nvGrpSpPr>
          <p:cNvPr id="17412" name="Group 34"/>
          <p:cNvGrpSpPr>
            <a:grpSpLocks/>
          </p:cNvGrpSpPr>
          <p:nvPr/>
        </p:nvGrpSpPr>
        <p:grpSpPr bwMode="auto">
          <a:xfrm>
            <a:off x="4038600" y="1066800"/>
            <a:ext cx="1193800" cy="1104900"/>
            <a:chOff x="5410200" y="733213"/>
            <a:chExt cx="1193800" cy="1104900"/>
          </a:xfrm>
        </p:grpSpPr>
        <p:pic>
          <p:nvPicPr>
            <p:cNvPr id="17445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733213"/>
              <a:ext cx="1117600" cy="110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5410200" y="1038013"/>
              <a:ext cx="1066800" cy="33813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charset="-128"/>
                </a:rPr>
                <a:t>MPC</a:t>
              </a:r>
            </a:p>
          </p:txBody>
        </p:sp>
      </p:grpSp>
      <p:cxnSp>
        <p:nvCxnSpPr>
          <p:cNvPr id="28" name="Straight Connector 27"/>
          <p:cNvCxnSpPr/>
          <p:nvPr/>
        </p:nvCxnSpPr>
        <p:spPr>
          <a:xfrm flipV="1">
            <a:off x="2133600" y="1828800"/>
            <a:ext cx="1981200" cy="609600"/>
          </a:xfrm>
          <a:prstGeom prst="line">
            <a:avLst/>
          </a:prstGeom>
          <a:ln w="63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667000" y="1828800"/>
            <a:ext cx="4495800" cy="2209800"/>
          </a:xfrm>
          <a:prstGeom prst="line">
            <a:avLst/>
          </a:prstGeom>
          <a:ln w="6350" cmpd="sng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7415" name="Group 26"/>
          <p:cNvGrpSpPr>
            <a:grpSpLocks/>
          </p:cNvGrpSpPr>
          <p:nvPr/>
        </p:nvGrpSpPr>
        <p:grpSpPr bwMode="auto">
          <a:xfrm>
            <a:off x="762000" y="2133600"/>
            <a:ext cx="1295400" cy="646113"/>
            <a:chOff x="685800" y="2812245"/>
            <a:chExt cx="1295400" cy="645953"/>
          </a:xfrm>
        </p:grpSpPr>
        <p:pic>
          <p:nvPicPr>
            <p:cNvPr id="1744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812245"/>
              <a:ext cx="1295400" cy="645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85800" y="2896362"/>
              <a:ext cx="1295400" cy="3380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charset="-128"/>
                </a:rPr>
                <a:t>NSI  100+</a:t>
              </a:r>
            </a:p>
          </p:txBody>
        </p:sp>
      </p:grpSp>
      <p:grpSp>
        <p:nvGrpSpPr>
          <p:cNvPr id="17416" name="Group 28"/>
          <p:cNvGrpSpPr>
            <a:grpSpLocks/>
          </p:cNvGrpSpPr>
          <p:nvPr/>
        </p:nvGrpSpPr>
        <p:grpSpPr bwMode="auto">
          <a:xfrm>
            <a:off x="685800" y="609600"/>
            <a:ext cx="1295400" cy="646113"/>
            <a:chOff x="685800" y="2812245"/>
            <a:chExt cx="1295400" cy="645953"/>
          </a:xfrm>
        </p:grpSpPr>
        <p:pic>
          <p:nvPicPr>
            <p:cNvPr id="17441" name="Picture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812245"/>
              <a:ext cx="1295400" cy="645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838200" y="2896362"/>
              <a:ext cx="990600" cy="3380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charset="-128"/>
                </a:rPr>
                <a:t>NSI  1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838200" y="1524000"/>
            <a:ext cx="1066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….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1600200" y="1676400"/>
            <a:ext cx="2438400" cy="76200"/>
          </a:xfrm>
          <a:prstGeom prst="line">
            <a:avLst/>
          </a:prstGeom>
          <a:ln w="63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18" idx="1"/>
          </p:cNvCxnSpPr>
          <p:nvPr/>
        </p:nvCxnSpPr>
        <p:spPr>
          <a:xfrm>
            <a:off x="2057400" y="990600"/>
            <a:ext cx="1981200" cy="550863"/>
          </a:xfrm>
          <a:prstGeom prst="line">
            <a:avLst/>
          </a:prstGeom>
          <a:ln w="63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181600" y="1524000"/>
            <a:ext cx="1828800" cy="0"/>
          </a:xfrm>
          <a:prstGeom prst="line">
            <a:avLst/>
          </a:prstGeom>
          <a:ln w="63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181600" y="457200"/>
            <a:ext cx="18288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MPC integrates metadata and </a:t>
            </a:r>
            <a:r>
              <a:rPr lang="en-U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confidentializes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 microdata samples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4876800" y="1981200"/>
            <a:ext cx="2514600" cy="2362200"/>
          </a:xfrm>
          <a:prstGeom prst="line">
            <a:avLst/>
          </a:prstGeom>
          <a:ln w="6350" cmpd="sng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 flipH="1" flipV="1">
            <a:off x="6743700" y="2628900"/>
            <a:ext cx="1295400" cy="304800"/>
          </a:xfrm>
          <a:prstGeom prst="line">
            <a:avLst/>
          </a:prstGeom>
          <a:ln w="6350" cmpd="sng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648200" y="1981200"/>
            <a:ext cx="4191000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IPUMS-International manages access and entrusts  researchers with custom-tailored </a:t>
            </a:r>
            <a:r>
              <a:rPr lang="en-US" sz="16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ＭＳ Ｐゴシック" charset="-128"/>
              </a:rPr>
              <a:t>&lt;ddi&gt;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, SAS, STATA, and SPSS metadata and microdata extracts for any combination of countries,  censuses, sub-populations, and variables</a:t>
            </a:r>
          </a:p>
        </p:txBody>
      </p:sp>
      <p:grpSp>
        <p:nvGrpSpPr>
          <p:cNvPr id="17426" name="Group 89"/>
          <p:cNvGrpSpPr>
            <a:grpSpLocks/>
          </p:cNvGrpSpPr>
          <p:nvPr/>
        </p:nvGrpSpPr>
        <p:grpSpPr bwMode="auto">
          <a:xfrm>
            <a:off x="6248400" y="3352800"/>
            <a:ext cx="1849438" cy="1879600"/>
            <a:chOff x="5867401" y="4343400"/>
            <a:chExt cx="1850002" cy="1880175"/>
          </a:xfrm>
        </p:grpSpPr>
        <p:pic>
          <p:nvPicPr>
            <p:cNvPr id="17437" name="Picture 58" descr="women_computer.ai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1" y="4343400"/>
              <a:ext cx="1850002" cy="152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TextBox 72"/>
            <p:cNvSpPr txBox="1"/>
            <p:nvPr/>
          </p:nvSpPr>
          <p:spPr>
            <a:xfrm>
              <a:off x="6248517" y="5639196"/>
              <a:ext cx="1448242" cy="5843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charset="-128"/>
                </a:rPr>
                <a:t>Trusted researcher</a:t>
              </a:r>
            </a:p>
          </p:txBody>
        </p:sp>
      </p:grpSp>
      <p:graphicFrame>
        <p:nvGraphicFramePr>
          <p:cNvPr id="17427" name="Object 2"/>
          <p:cNvGraphicFramePr>
            <a:graphicFrameLocks noChangeAspect="1"/>
          </p:cNvGraphicFramePr>
          <p:nvPr/>
        </p:nvGraphicFramePr>
        <p:xfrm>
          <a:off x="7162800" y="3733800"/>
          <a:ext cx="571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2" name="Packager Shell Object" showAsIcon="1" r:id="rId7" imgW="398834" imgH="486383" progId="Package">
                  <p:embed/>
                </p:oleObj>
              </mc:Choice>
              <mc:Fallback>
                <p:oleObj name="Packager Shell Object" showAsIcon="1" r:id="rId7" imgW="398834" imgH="486383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9999"/>
                      <a:stretch>
                        <a:fillRect/>
                      </a:stretch>
                    </p:blipFill>
                    <p:spPr bwMode="auto">
                      <a:xfrm>
                        <a:off x="7162800" y="3733800"/>
                        <a:ext cx="571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28" name="Group 93"/>
          <p:cNvGrpSpPr>
            <a:grpSpLocks/>
          </p:cNvGrpSpPr>
          <p:nvPr/>
        </p:nvGrpSpPr>
        <p:grpSpPr bwMode="auto">
          <a:xfrm>
            <a:off x="914400" y="3352800"/>
            <a:ext cx="1849438" cy="1879600"/>
            <a:chOff x="381000" y="4267199"/>
            <a:chExt cx="1850002" cy="1880176"/>
          </a:xfrm>
        </p:grpSpPr>
        <p:pic>
          <p:nvPicPr>
            <p:cNvPr id="17434" name="Picture 55" descr="man_computer.ai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4267199"/>
              <a:ext cx="1850002" cy="152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TextBox 70"/>
            <p:cNvSpPr txBox="1"/>
            <p:nvPr/>
          </p:nvSpPr>
          <p:spPr>
            <a:xfrm>
              <a:off x="685893" y="5562996"/>
              <a:ext cx="1448242" cy="5843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charset="-128"/>
                </a:rPr>
                <a:t>Trusted researcher</a:t>
              </a:r>
            </a:p>
          </p:txBody>
        </p:sp>
        <p:pic>
          <p:nvPicPr>
            <p:cNvPr id="17436" name="Picture 3" descr="C:\Users\Bob\Desktop\SAS_TPTK_logo.gif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950" b="3488"/>
            <a:stretch>
              <a:fillRect/>
            </a:stretch>
          </p:blipFill>
          <p:spPr bwMode="auto">
            <a:xfrm>
              <a:off x="1219200" y="4859266"/>
              <a:ext cx="685800" cy="257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" name="TextBox 57"/>
          <p:cNvSpPr txBox="1"/>
          <p:nvPr/>
        </p:nvSpPr>
        <p:spPr>
          <a:xfrm>
            <a:off x="4191000" y="4191000"/>
            <a:ext cx="1066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….</a:t>
            </a:r>
          </a:p>
        </p:txBody>
      </p:sp>
      <p:pic>
        <p:nvPicPr>
          <p:cNvPr id="17430" name="Picture 4" descr="C:\Users\Bob\Desktop\stata_logo_blue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3898900"/>
            <a:ext cx="685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Rectangle 2"/>
          <p:cNvSpPr txBox="1">
            <a:spLocks noChangeArrowheads="1"/>
          </p:cNvSpPr>
          <p:nvPr/>
        </p:nvSpPr>
        <p:spPr>
          <a:xfrm>
            <a:off x="0" y="5334000"/>
            <a:ext cx="9144000" cy="1143000"/>
          </a:xfrm>
          <a:prstGeom prst="rect">
            <a:avLst/>
          </a:prstGeom>
          <a:solidFill>
            <a:srgbClr val="99FFFF"/>
          </a:solidFill>
        </p:spPr>
        <p:txBody>
          <a:bodyPr lIns="92075" tIns="46038" rIns="92075" bIns="46038" anchor="ctr">
            <a:normAutofit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IPUMS-International microdata 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dissemination:</a:t>
            </a: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Trusted </a:t>
            </a: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researchers download </a:t>
            </a:r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customized extracts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981200" y="152400"/>
            <a:ext cx="18288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NSI entrusts census metadata and anonymized microdata to MPC</a:t>
            </a:r>
          </a:p>
        </p:txBody>
      </p:sp>
      <p:sp>
        <p:nvSpPr>
          <p:cNvPr id="17433" name="Slide Number Placeholder 3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DAEC29-4F58-4B8B-94D0-24593BABBCD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/>
          </a:p>
        </p:txBody>
      </p:sp>
      <p:sp>
        <p:nvSpPr>
          <p:cNvPr id="44" name="TextBox 43"/>
          <p:cNvSpPr txBox="1"/>
          <p:nvPr/>
        </p:nvSpPr>
        <p:spPr bwMode="auto">
          <a:xfrm>
            <a:off x="7324134" y="1380632"/>
            <a:ext cx="1066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</a:rPr>
              <a:t>MPC</a:t>
            </a:r>
          </a:p>
        </p:txBody>
      </p:sp>
    </p:spTree>
    <p:extLst>
      <p:ext uri="{BB962C8B-B14F-4D97-AF65-F5344CB8AC3E}">
        <p14:creationId xmlns:p14="http://schemas.microsoft.com/office/powerpoint/2010/main" val="292263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866" name="Rectangle 2"/>
          <p:cNvSpPr>
            <a:spLocks noChangeArrowheads="1"/>
          </p:cNvSpPr>
          <p:nvPr/>
        </p:nvSpPr>
        <p:spPr bwMode="auto">
          <a:xfrm>
            <a:off x="0" y="0"/>
            <a:ext cx="9144000" cy="1752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1" hangingPunct="1">
              <a:defRPr/>
            </a:pPr>
            <a:r>
              <a:rPr lang="en-US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ＭＳ Ｐゴシック" charset="-128"/>
              </a:rPr>
              <a:t>IPUMS-International </a:t>
            </a:r>
            <a:br>
              <a:rPr lang="en-US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ＭＳ Ｐゴシック" charset="-128"/>
              </a:rPr>
            </a:br>
            <a:r>
              <a:rPr lang="es-ES" b="1" i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dark</a:t>
            </a:r>
            <a:r>
              <a:rPr lang="es-ES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 </a:t>
            </a:r>
            <a:r>
              <a:rPr lang="es-ES" b="1" i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green</a:t>
            </a:r>
            <a:r>
              <a:rPr lang="en-US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 = </a:t>
            </a:r>
            <a:r>
              <a:rPr lang="es-ES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74 </a:t>
            </a:r>
            <a:r>
              <a:rPr lang="es-ES" b="1" i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countries</a:t>
            </a:r>
            <a:r>
              <a:rPr lang="es-ES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, 238 </a:t>
            </a:r>
            <a:r>
              <a:rPr lang="es-ES" b="1" i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samples</a:t>
            </a:r>
            <a:r>
              <a:rPr lang="es-ES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, </a:t>
            </a:r>
            <a:r>
              <a:rPr lang="es-ES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544 </a:t>
            </a:r>
            <a:r>
              <a:rPr lang="es-ES" b="1" i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millon</a:t>
            </a:r>
            <a:r>
              <a:rPr lang="es-ES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 </a:t>
            </a:r>
            <a:r>
              <a:rPr lang="es-ES" b="1" i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person</a:t>
            </a:r>
            <a:r>
              <a:rPr lang="es-ES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 records </a:t>
            </a:r>
            <a:r>
              <a:rPr lang="en-US" b="1" i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confidentialized</a:t>
            </a:r>
            <a:r>
              <a:rPr lang="en-US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, harmonized and disseminating</a:t>
            </a:r>
            <a:r>
              <a:rPr lang="es-ES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 </a:t>
            </a:r>
            <a:r>
              <a:rPr lang="en-US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ＭＳ Ｐゴシック" charset="-128"/>
              </a:rPr>
              <a:t/>
            </a:r>
            <a:br>
              <a:rPr lang="en-US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ＭＳ Ｐゴシック" charset="-128"/>
              </a:rPr>
            </a:br>
            <a:r>
              <a:rPr lang="en-US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medium green = integrating (25 countries, 75 censuses, 100 mill.)</a:t>
            </a:r>
            <a:br>
              <a:rPr lang="en-US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</a:br>
            <a:r>
              <a:rPr lang="en-US" b="1" i="1" dirty="0">
                <a:solidFill>
                  <a:srgbClr val="CC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charset="-128"/>
              </a:rPr>
              <a:t>light green = negotiating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572000" y="6248400"/>
            <a:ext cx="13716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1265" tIns="30632" rIns="61265" bIns="30632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Mollweide projection</a:t>
            </a:r>
            <a:endParaRPr lang="en-US" altLang="en-US" sz="1000"/>
          </a:p>
        </p:txBody>
      </p:sp>
      <p:sp>
        <p:nvSpPr>
          <p:cNvPr id="932871" name="Text Box 7"/>
          <p:cNvSpPr txBox="1">
            <a:spLocks noChangeArrowheads="1"/>
          </p:cNvSpPr>
          <p:nvPr/>
        </p:nvSpPr>
        <p:spPr bwMode="auto">
          <a:xfrm>
            <a:off x="228600" y="-23813"/>
            <a:ext cx="8686800" cy="461963"/>
          </a:xfrm>
          <a:prstGeom prst="rect">
            <a:avLst/>
          </a:prstGeom>
          <a:solidFill>
            <a:srgbClr val="F0FDA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ＭＳ Ｐゴシック" charset="-128"/>
              </a:rPr>
              <a:t>IPUMS-International: 2013</a:t>
            </a:r>
          </a:p>
        </p:txBody>
      </p:sp>
      <p:pic>
        <p:nvPicPr>
          <p:cNvPr id="1536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7"/>
          <a:stretch>
            <a:fillRect/>
          </a:stretch>
        </p:blipFill>
        <p:spPr bwMode="auto">
          <a:xfrm>
            <a:off x="-1089025" y="1784350"/>
            <a:ext cx="11069638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31DB1B-47B9-49CF-9B63-82FECAF49B88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8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22225" y="76200"/>
            <a:ext cx="9144000" cy="838200"/>
          </a:xfrm>
          <a:prstGeom prst="rect">
            <a:avLst/>
          </a:prstGeom>
          <a:solidFill>
            <a:srgbClr val="99FFFF"/>
          </a:solidFill>
          <a:ln>
            <a:noFill/>
          </a:ln>
          <a:extLst/>
        </p:spPr>
        <p:txBody>
          <a:bodyPr lIns="92075" tIns="46038" rIns="92075" bIns="4603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238 samples, 74 countries, 544 million person records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(2014:  ~260 samples, 80 countries—Ireland 2011!)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914400"/>
          <a:ext cx="8762999" cy="55625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5530"/>
                <a:gridCol w="309889"/>
                <a:gridCol w="215202"/>
                <a:gridCol w="1635530"/>
                <a:gridCol w="309889"/>
                <a:gridCol w="215202"/>
                <a:gridCol w="1635530"/>
                <a:gridCol w="430404"/>
                <a:gridCol w="215202"/>
                <a:gridCol w="1635530"/>
                <a:gridCol w="309889"/>
                <a:gridCol w="215202"/>
              </a:tblGrid>
              <a:tr h="25284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Africa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Americas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</a:t>
                      </a:r>
                      <a:endParaRPr lang="en-US" sz="1600" b="1" i="0" u="sng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Europe</a:t>
                      </a:r>
                      <a:endParaRPr lang="en-US" sz="1600" b="1" i="0" u="sng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</a:tr>
              <a:tr h="252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Burkina Faso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Argentina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Armenia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Austria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</a:tr>
              <a:tr h="252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Cameroon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Bolivia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Bangladesh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Belarus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</a:tr>
              <a:tr h="252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Egypt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Brazil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Cambodia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France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</a:tr>
              <a:tr h="252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Ghana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Canada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Germany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</a:tr>
              <a:tr h="252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Guinea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Chile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Fiji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Greece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</a:tr>
              <a:tr h="252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Kenya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Colombia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Hungary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</a:tr>
              <a:tr h="252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Malawi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Costa Rica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Indonesia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Ireland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</a:tr>
              <a:tr h="252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Mali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Cuba 2002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Iran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Italy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</a:tr>
              <a:tr h="252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Moroco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Ecuador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Iraq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Netherlands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</a:tr>
              <a:tr h="252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Rwanda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Salvador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Israel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Portugal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</a:tr>
              <a:tr h="252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Senegal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Haiti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Jordan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Romania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</a:tr>
              <a:tr h="252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Sierra Leone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Jamaica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Kyrgyz Republic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Slovenia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</a:tr>
              <a:tr h="252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South Africa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Mexico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Malaysia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Spain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</a:tr>
              <a:tr h="252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South Sudan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Nicaragua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Mongolia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Switzerland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</a:tr>
              <a:tr h="252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Sudan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Panama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Nepal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Turkey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</a:tr>
              <a:tr h="252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Tanzania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Peru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Pakistan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United Kingdom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</a:tr>
              <a:tr h="25284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Uganda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Puerto Rico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Palestine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</a:tr>
              <a:tr h="252845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Saint Lucia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Philippines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</a:tr>
              <a:tr h="252845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United States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Thailand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</a:tr>
              <a:tr h="252845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Uruguay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Vietnam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</a:tr>
              <a:tr h="252845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Venezuela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22" marR="4922" marT="4922" marB="0" anchor="b"/>
                </a:tc>
              </a:tr>
            </a:tbl>
          </a:graphicData>
        </a:graphic>
      </p:graphicFrame>
      <p:sp>
        <p:nvSpPr>
          <p:cNvPr id="1668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B8AE3C-56DE-4465-9DE4-88F56E9350CB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/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6629400" y="4876800"/>
            <a:ext cx="3200400" cy="2209800"/>
          </a:xfrm>
          <a:prstGeom prst="irregularSeal2">
            <a:avLst/>
          </a:prstGeom>
          <a:solidFill>
            <a:srgbClr val="EAF5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ＭＳ Ｐゴシック" charset="-128"/>
              </a:rPr>
              <a:t>More countries </a:t>
            </a:r>
            <a:b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ＭＳ Ｐゴシック" charset="-128"/>
              </a:rPr>
            </a:b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ＭＳ Ｐゴシック" charset="-128"/>
              </a:rPr>
              <a:t>and samples</a:t>
            </a:r>
            <a:b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ＭＳ Ｐゴシック" charset="-128"/>
              </a:rPr>
            </a:b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ea typeface="ＭＳ Ｐゴシック" charset="-128"/>
              </a:rPr>
              <a:t>added yearly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839200" cy="5105400"/>
          </a:xfrm>
          <a:solidFill>
            <a:schemeClr val="bg1"/>
          </a:solidFill>
        </p:spPr>
        <p:txBody>
          <a:bodyPr lIns="92075" tIns="46038" rIns="92075" bIns="46038"/>
          <a:lstStyle/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Garamond" pitchFamily="18" charset="0"/>
              <a:buChar char="»"/>
              <a:defRPr/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</a:endParaRPr>
          </a:p>
          <a:p>
            <a:pPr marL="0" indent="0" eaLnBrk="1" hangingPunct="1">
              <a:lnSpc>
                <a:spcPct val="90000"/>
              </a:lnSpc>
              <a:buClr>
                <a:srgbClr val="CC0000"/>
              </a:buClr>
              <a:buSzPct val="110000"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Risks: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Wingdings" pitchFamily="2" charset="2"/>
              <a:buChar char="Ø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Big Data:  vast troves of electronic information in the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cybersphere</a:t>
            </a: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Wingdings" pitchFamily="2" charset="2"/>
              <a:buChar char="Ø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Data mining – large numbers of highly motivated geeks wanting to be the next Bill, Steve, or … Ed (Snowden)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Wingdings" pitchFamily="2" charset="2"/>
              <a:buChar char="Ø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Public anxiety about identity theft </a:t>
            </a:r>
          </a:p>
          <a:p>
            <a:pPr marL="0" indent="0" eaLnBrk="1" hangingPunct="1">
              <a:lnSpc>
                <a:spcPct val="90000"/>
              </a:lnSpc>
              <a:buClr>
                <a:srgbClr val="CC0000"/>
              </a:buClr>
              <a:buSzPct val="110000"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Demands: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Wingdings" pitchFamily="2" charset="2"/>
              <a:buChar char="Ø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Huge challenges the environmental, economic, social, cultural, and political foundations of nations, populations, …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Wingdings" pitchFamily="2" charset="2"/>
              <a:buChar char="Ø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Researchers demand/need more, higher quality data 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Wingdings" pitchFamily="2" charset="2"/>
              <a:buChar char="Ø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Population census microdata constitute one of the greatest treasures of official statistics </a:t>
            </a:r>
          </a:p>
        </p:txBody>
      </p:sp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838200"/>
          </a:xfrm>
          <a:solidFill>
            <a:srgbClr val="99FFFF"/>
          </a:solidFill>
        </p:spPr>
        <p:txBody>
          <a:bodyPr lIns="92075" tIns="46038" rIns="92075" bIns="46038"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2010 round of censuses pose increased confidentiality risks, yet the demand for data is greater than ever</a:t>
            </a:r>
          </a:p>
        </p:txBody>
      </p:sp>
      <p:pic>
        <p:nvPicPr>
          <p:cNvPr id="18436" name="Picture 4" descr="IPUMS-~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1447800" cy="752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382D5C-2104-49BA-944C-6A2914E1EF6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839200" cy="5105400"/>
          </a:xfrm>
          <a:solidFill>
            <a:schemeClr val="bg1"/>
          </a:solidFill>
        </p:spPr>
        <p:txBody>
          <a:bodyPr lIns="92075" tIns="46038" rIns="92075" bIns="46038"/>
          <a:lstStyle/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Garamond" pitchFamily="18" charset="0"/>
              <a:buChar char="»"/>
              <a:defRPr/>
            </a:pP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</a:endParaRPr>
          </a:p>
          <a:p>
            <a:pPr marL="0" indent="0" eaLnBrk="1" hangingPunct="1">
              <a:lnSpc>
                <a:spcPct val="90000"/>
              </a:lnSpc>
              <a:buClr>
                <a:srgbClr val="CC0000"/>
              </a:buClr>
              <a:buSzPct val="110000"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Initial 2011 sample of Ireland for IPUMS, drained of detail: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Wingdings" pitchFamily="2" charset="2"/>
              <a:buChar char="Ø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5 year age bands:  single year suppressed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Wingdings" pitchFamily="2" charset="2"/>
              <a:buChar char="Ø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Household, but relationship variable suppressed!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Wingdings" pitchFamily="2" charset="2"/>
              <a:buChar char="Ø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Geography, but only for 8 regions, no counties, etc.</a:t>
            </a:r>
          </a:p>
          <a:p>
            <a:pPr marL="0" indent="0" eaLnBrk="1" hangingPunct="1">
              <a:lnSpc>
                <a:spcPct val="90000"/>
              </a:lnSpc>
              <a:buClr>
                <a:srgbClr val="CC0000"/>
              </a:buClr>
              <a:buSzPct val="110000"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Meanwhile IPUMS is seeking a sample for a confidentiality test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Wingdings" pitchFamily="2" charset="2"/>
              <a:buChar char="Ø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CSO agreed to entrust a second, high precision sample with:</a:t>
            </a:r>
            <a:b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single years of age, relationship, geography…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60 variables, 1,500 unique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codes, every 10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household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Wingdings" pitchFamily="2" charset="2"/>
              <a:buChar char="Ø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Test controlled shuffling (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Muralidar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&amp;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Sarathy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agreed)</a:t>
            </a:r>
          </a:p>
          <a:p>
            <a:pPr marL="0" indent="0" eaLnBrk="1" hangingPunct="1">
              <a:lnSpc>
                <a:spcPct val="90000"/>
              </a:lnSpc>
              <a:buClr>
                <a:srgbClr val="CC0000"/>
              </a:buClr>
              <a:buSzPct val="110000"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2 challenges for Muralidhar &amp;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Sarathy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+mj-lt"/>
              <a:buAutoNum type="arabicPeriod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Persuade IPUMS of data utility (and precision)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+mj-lt"/>
              <a:buAutoNum type="arabicPeriod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Convince IPUMS &amp; CSO that confidentiality is protected</a:t>
            </a:r>
            <a:b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838200"/>
          </a:xfrm>
          <a:solidFill>
            <a:srgbClr val="99FFFF"/>
          </a:solidFill>
        </p:spPr>
        <p:txBody>
          <a:bodyPr lIns="92075" tIns="46038" rIns="92075" bIns="46038"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Ireland:  first to entrust 2011 census sample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challenge, opportunity</a:t>
            </a:r>
          </a:p>
        </p:txBody>
      </p:sp>
      <p:pic>
        <p:nvPicPr>
          <p:cNvPr id="18436" name="Picture 4" descr="IPUMS-~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1447800" cy="752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382D5C-2104-49BA-944C-6A2914E1EF6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533268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674920"/>
            <a:ext cx="1972561" cy="6128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1" y="404664"/>
            <a:ext cx="8597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+mj-lt"/>
              </a:rPr>
              <a:t>k-Anonymity Disclosure Risk Assessment</a:t>
            </a:r>
            <a:endParaRPr lang="en-GB" sz="36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7" y="1340768"/>
            <a:ext cx="852528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 standard k-anonymity approach used to assess disclosiveness of records:</a:t>
            </a:r>
          </a:p>
          <a:p>
            <a:endParaRPr lang="en-GB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Test parameters drawn from the data environment, sensitivity and characteristics.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Different configurations of quasi-identifiers were used.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Variables flagged and ranked by number of records effected.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We aim to provide some degree of ground truth on the relative uniqueness of records to inform later experiments.</a:t>
            </a:r>
          </a:p>
          <a:p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Results show that the variables age, education, occupational group, industry classification and geographic identifiers in that order of priority should be considered in the implementation of any disclosure control methods.  </a:t>
            </a: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47376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4953000"/>
          </a:xfrm>
          <a:solidFill>
            <a:schemeClr val="bg1"/>
          </a:solidFill>
        </p:spPr>
        <p:txBody>
          <a:bodyPr lIns="92075" tIns="46038" rIns="92075" bIns="46038"/>
          <a:lstStyle/>
          <a:p>
            <a:pPr marL="0" indent="0" eaLnBrk="1" hangingPunct="1">
              <a:lnSpc>
                <a:spcPct val="90000"/>
              </a:lnSpc>
              <a:buClr>
                <a:srgbClr val="CC0000"/>
              </a:buClr>
              <a:buSzPct val="110000"/>
              <a:buNone/>
              <a:defRPr/>
            </a:pP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Wingdings" pitchFamily="2" charset="2"/>
              <a:buChar char="Ø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Shuffling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is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ideal for nominal data with hierarchical structure, such as age, education, occupation, industry,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etc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.  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Wingdings" pitchFamily="2" charset="2"/>
              <a:buChar char="Ø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Shuffling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is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a multivariate procedure where values are re-assigned based on rank order correlation.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Wingdings" pitchFamily="2" charset="2"/>
              <a:buChar char="Ø"/>
              <a:defRPr/>
            </a:pP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shuffling offers the following advantages: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shuffled values Y have the same marginal distribution as the original values X. Hence, the results of all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univariate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analyses using Y provide exactly the same results as that using X.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rank order correlation matrix of {Y, S} is asymptotically the same as the rank order correlation matrix of {X, S}. Hence, the results of most multivariate analysis using {Y, S} should asymptotically provide the same results as using {X, S}.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CC0000"/>
              </a:buClr>
              <a:buSzPct val="110000"/>
              <a:buFont typeface="Wingdings" pitchFamily="2" charset="2"/>
              <a:buChar char="Ø"/>
              <a:defRPr/>
            </a:pP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“Controlled” shuffling -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disclosure protection 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specified </a:t>
            </a:r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data administrator</a:t>
            </a:r>
            <a:endParaRPr lang="en-US" sz="2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838200"/>
          </a:xfrm>
          <a:solidFill>
            <a:srgbClr val="99FFFF"/>
          </a:solidFill>
        </p:spPr>
        <p:txBody>
          <a:bodyPr lIns="92075" tIns="46038" rIns="92075" bIns="46038"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Data shuffling (see Muralidhar &amp;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Sarathy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2006)</a:t>
            </a:r>
          </a:p>
        </p:txBody>
      </p:sp>
      <p:pic>
        <p:nvPicPr>
          <p:cNvPr id="18436" name="Picture 4" descr="IPUMS-~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1447800" cy="752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3382D5C-2104-49BA-944C-6A2914E1EF6C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smtClean="0"/>
          </a:p>
        </p:txBody>
      </p:sp>
    </p:spTree>
    <p:extLst>
      <p:ext uri="{BB962C8B-B14F-4D97-AF65-F5344CB8AC3E}">
        <p14:creationId xmlns:p14="http://schemas.microsoft.com/office/powerpoint/2010/main" val="2209709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37349</TotalTime>
  <Words>1126</Words>
  <Application>Microsoft Office PowerPoint</Application>
  <PresentationFormat>On-screen Show (4:3)</PresentationFormat>
  <Paragraphs>314</Paragraphs>
  <Slides>17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Blank Presentation</vt:lpstr>
      <vt:lpstr>Packager Shell Object</vt:lpstr>
      <vt:lpstr>PowerPoint Presentation</vt:lpstr>
      <vt:lpstr>Outline</vt:lpstr>
      <vt:lpstr>PowerPoint Presentation</vt:lpstr>
      <vt:lpstr>PowerPoint Presentation</vt:lpstr>
      <vt:lpstr>PowerPoint Presentation</vt:lpstr>
      <vt:lpstr>2010 round of censuses pose increased confidentiality risks, yet the demand for data is greater than ever</vt:lpstr>
      <vt:lpstr>Ireland:  first to entrust 2011 census sample challenge, opportunity</vt:lpstr>
      <vt:lpstr>PowerPoint Presentation</vt:lpstr>
      <vt:lpstr>Data shuffling (see Muralidhar &amp; Sarathy, 2006)</vt:lpstr>
      <vt:lpstr>Confidential Protections are considered strong</vt:lpstr>
      <vt:lpstr>Analytical Utility:  3 tests</vt:lpstr>
      <vt:lpstr>Analytical Utility:  3 tests</vt:lpstr>
      <vt:lpstr>Analytical Utility:  Test # 2: Own-Child Fertility</vt:lpstr>
      <vt:lpstr>Analytical Utility:  Test # 3: Educational Homogamy</vt:lpstr>
      <vt:lpstr>Conclusions, 1: Refinements to be made</vt:lpstr>
      <vt:lpstr>Conclusions, 2: Refinements to be made</vt:lpstr>
      <vt:lpstr>PowerPoint Presentation</vt:lpstr>
    </vt:vector>
  </TitlesOfParts>
  <Company>Minnesota Population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Controlled Shuffling Ireland 2011 Household Sample</dc:title>
  <dc:creator>Robert McCaa</dc:creator>
  <cp:lastModifiedBy>Robert McCaa</cp:lastModifiedBy>
  <cp:revision>432</cp:revision>
  <dcterms:created xsi:type="dcterms:W3CDTF">2005-03-28T23:35:41Z</dcterms:created>
  <dcterms:modified xsi:type="dcterms:W3CDTF">2013-10-11T18:49:30Z</dcterms:modified>
</cp:coreProperties>
</file>