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3" r:id="rId8"/>
    <p:sldId id="264" r:id="rId9"/>
    <p:sldId id="262" r:id="rId10"/>
    <p:sldId id="266" r:id="rId11"/>
    <p:sldId id="259" r:id="rId12"/>
    <p:sldId id="271" r:id="rId13"/>
    <p:sldId id="269" r:id="rId14"/>
    <p:sldId id="268" r:id="rId15"/>
    <p:sldId id="270" r:id="rId16"/>
  </p:sldIdLst>
  <p:sldSz cx="9144000" cy="6858000" type="screen4x3"/>
  <p:notesSz cx="6807200" cy="9906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B91"/>
    <a:srgbClr val="DEE7F5"/>
    <a:srgbClr val="1586CB"/>
    <a:srgbClr val="1399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303" autoAdjust="0"/>
  </p:normalViewPr>
  <p:slideViewPr>
    <p:cSldViewPr>
      <p:cViewPr varScale="1">
        <p:scale>
          <a:sx n="63" d="100"/>
          <a:sy n="63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FB762-1B55-4E91-9F28-F0F089F7803C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90C11-DDE0-4DF6-9C3D-4E665C1E4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8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05350"/>
            <a:ext cx="544576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08981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A08407-18DE-4637-85DB-3D8F0471B0DE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019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lakat-pokoncen-za-power-angles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2130425"/>
            <a:ext cx="51847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sl-S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3886200"/>
            <a:ext cx="4537075" cy="11985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sl-SI" noProof="0" smtClean="0"/>
          </a:p>
        </p:txBody>
      </p:sp>
    </p:spTree>
    <p:extLst>
      <p:ext uri="{BB962C8B-B14F-4D97-AF65-F5344CB8AC3E}">
        <p14:creationId xmlns:p14="http://schemas.microsoft.com/office/powerpoint/2010/main" val="155286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D0B4-78DF-403D-BCC1-43FFF480A3A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08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D08B-0A53-4A3F-BCE3-08E4DD6136E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325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026F6-0D39-49D7-B889-2607DB92D31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1141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70E65-270F-4C46-AABF-4FC068D3432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834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1302A-2387-4100-B12A-EEB5A5FAE798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604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EA04-F10C-48FB-AFA8-0984016D41C4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2760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58F15-6649-47A3-8D32-D0F0D6A8A54D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12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1491C-3318-482E-A73F-0565BAFDDC7F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231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39430-1B1A-4C40-8C7A-6F7EC63F24B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423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35D82-3775-4769-9F8E-04BD218E5D79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278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pic>
        <p:nvPicPr>
          <p:cNvPr id="1028" name="Picture 11" descr="www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88" y="80963"/>
            <a:ext cx="151923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0" y="504825"/>
            <a:ext cx="9112250" cy="0"/>
          </a:xfrm>
          <a:prstGeom prst="line">
            <a:avLst/>
          </a:prstGeom>
          <a:noFill/>
          <a:ln w="31750">
            <a:solidFill>
              <a:srgbClr val="186B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6262688"/>
            <a:ext cx="9201150" cy="612775"/>
          </a:xfrm>
          <a:prstGeom prst="rect">
            <a:avLst/>
          </a:prstGeom>
          <a:solidFill>
            <a:srgbClr val="2A6B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6380163"/>
            <a:ext cx="5737225" cy="341312"/>
          </a:xfrm>
          <a:prstGeom prst="rect">
            <a:avLst/>
          </a:prstGeom>
          <a:solidFill>
            <a:srgbClr val="DEE7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381750"/>
            <a:ext cx="2133600" cy="342900"/>
          </a:xfrm>
          <a:prstGeom prst="rect">
            <a:avLst/>
          </a:prstGeom>
          <a:solidFill>
            <a:srgbClr val="DEE7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CDC03E-1244-4E7C-ADF8-C76BFC3E6C1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1033" name="Picture 19" descr="PASICA-ANG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46990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ja.smukavec@gov.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1196752"/>
            <a:ext cx="5216525" cy="3411537"/>
          </a:xfrm>
        </p:spPr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Metadata driven application for aggregation and tabular protection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31431" y="5157192"/>
            <a:ext cx="4537075" cy="1198563"/>
          </a:xfrm>
        </p:spPr>
        <p:txBody>
          <a:bodyPr/>
          <a:lstStyle/>
          <a:p>
            <a:pPr algn="l"/>
            <a:r>
              <a:rPr lang="en-GB" b="1" noProof="0" dirty="0" smtClean="0">
                <a:solidFill>
                  <a:srgbClr val="186B91"/>
                </a:solidFill>
              </a:rPr>
              <a:t>Andreja Smukavec</a:t>
            </a:r>
          </a:p>
          <a:p>
            <a:pPr algn="l"/>
            <a:r>
              <a:rPr lang="en-GB" sz="2800" b="1" noProof="0" dirty="0" smtClean="0">
                <a:solidFill>
                  <a:srgbClr val="186B91"/>
                </a:solidFill>
              </a:rPr>
              <a:t>SURS</a:t>
            </a:r>
          </a:p>
          <a:p>
            <a:pPr eaLnBrk="1" hangingPunct="1"/>
            <a:endParaRPr lang="en-GB" noProof="0" dirty="0" smtClean="0"/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966787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Table with statistics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sz="2800" noProof="0" dirty="0" smtClean="0"/>
              <a:t>Metadata database + general code </a:t>
            </a:r>
            <a:r>
              <a:rPr lang="sl-SI" sz="2800" dirty="0"/>
              <a:t> </a:t>
            </a:r>
            <a:r>
              <a:rPr lang="sl-SI" sz="2800" dirty="0" smtClean="0"/>
              <a:t> </a:t>
            </a:r>
            <a:r>
              <a:rPr lang="en-GB" sz="2800" noProof="0" dirty="0" smtClean="0"/>
              <a:t> </a:t>
            </a:r>
            <a:r>
              <a:rPr lang="sl-SI" sz="2800" noProof="0" dirty="0" smtClean="0"/>
              <a:t>  </a:t>
            </a:r>
            <a:r>
              <a:rPr lang="en-GB" sz="2800" noProof="0" dirty="0" smtClean="0"/>
              <a:t>table </a:t>
            </a:r>
            <a:r>
              <a:rPr lang="en-GB" sz="2800" noProof="0" dirty="0" smtClean="0"/>
              <a:t>with statistics</a:t>
            </a:r>
          </a:p>
          <a:p>
            <a:r>
              <a:rPr lang="en-GB" sz="2800" noProof="0" dirty="0" smtClean="0"/>
              <a:t>SAS environment, transfer to ORACLE planned </a:t>
            </a:r>
            <a:r>
              <a:rPr lang="sl-SI" sz="2800" noProof="0" dirty="0" err="1" smtClean="0"/>
              <a:t>by</a:t>
            </a:r>
            <a:r>
              <a:rPr lang="en-GB" sz="2800" noProof="0" dirty="0" smtClean="0"/>
              <a:t> the end 2013</a:t>
            </a:r>
          </a:p>
          <a:p>
            <a:r>
              <a:rPr lang="en-GB" sz="2800" noProof="0" dirty="0" smtClean="0"/>
              <a:t>It consist</a:t>
            </a:r>
            <a:r>
              <a:rPr lang="sl-SI" sz="2800" noProof="0" dirty="0" smtClean="0"/>
              <a:t>s</a:t>
            </a:r>
            <a:r>
              <a:rPr lang="en-GB" sz="2800" noProof="0" dirty="0" smtClean="0"/>
              <a:t> of 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Statistic‘s value for each domain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CV and standard error of statistic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Primary sensitivity status</a:t>
            </a:r>
          </a:p>
          <a:p>
            <a:r>
              <a:rPr lang="en-GB" sz="2800" noProof="0" dirty="0" smtClean="0"/>
              <a:t>Still missing: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Final confidentiality status (SAS-Tool)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Final dissemination status </a:t>
            </a:r>
            <a:endParaRPr lang="en-GB" noProof="0" dirty="0">
              <a:solidFill>
                <a:srgbClr val="186B9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16216" y="1484784"/>
            <a:ext cx="4279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4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Metadata driven application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77686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2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MetaSOP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1"/>
            <a:ext cx="7992888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3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Drawbacks and benefits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713387"/>
          </a:xfrm>
        </p:spPr>
        <p:txBody>
          <a:bodyPr/>
          <a:lstStyle/>
          <a:p>
            <a:r>
              <a:rPr lang="en-GB" sz="2800" noProof="0" dirty="0" smtClean="0"/>
              <a:t>Drawbacks: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Not all surveys are appropriate (only a part will be possible to use)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Better suppression pattern is usually found individually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Lot of work for the first reference period</a:t>
            </a:r>
          </a:p>
          <a:p>
            <a:r>
              <a:rPr lang="en-GB" sz="2800" noProof="0" dirty="0" smtClean="0"/>
              <a:t>Benefits: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Better transparency (all metadata available in one place)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Survey methodologist control</a:t>
            </a:r>
            <a:r>
              <a:rPr lang="sl-SI" sz="2400" noProof="0" dirty="0" smtClean="0">
                <a:solidFill>
                  <a:srgbClr val="186B91"/>
                </a:solidFill>
              </a:rPr>
              <a:t>s</a:t>
            </a:r>
            <a:r>
              <a:rPr lang="en-GB" sz="2400" noProof="0" dirty="0" smtClean="0">
                <a:solidFill>
                  <a:srgbClr val="186B91"/>
                </a:solidFill>
              </a:rPr>
              <a:t> </a:t>
            </a:r>
            <a:r>
              <a:rPr lang="sl-SI" sz="2400" noProof="0" dirty="0" smtClean="0">
                <a:solidFill>
                  <a:srgbClr val="186B91"/>
                </a:solidFill>
              </a:rPr>
              <a:t>the </a:t>
            </a:r>
            <a:r>
              <a:rPr lang="en-GB" sz="2400" noProof="0" dirty="0" smtClean="0">
                <a:solidFill>
                  <a:srgbClr val="186B91"/>
                </a:solidFill>
              </a:rPr>
              <a:t>whole process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Risk for errors will decrease</a:t>
            </a:r>
          </a:p>
          <a:p>
            <a:pPr lvl="1"/>
            <a:r>
              <a:rPr lang="en-GB" sz="2400" noProof="0" dirty="0" smtClean="0">
                <a:solidFill>
                  <a:srgbClr val="186B91"/>
                </a:solidFill>
              </a:rPr>
              <a:t>Small amount of work for the next reference periods </a:t>
            </a:r>
          </a:p>
          <a:p>
            <a:pPr lvl="1"/>
            <a:endParaRPr lang="en-GB" sz="2400" noProof="0" dirty="0" smtClean="0"/>
          </a:p>
          <a:p>
            <a:pPr lvl="1"/>
            <a:endParaRPr lang="en-GB" sz="2400" noProof="0" dirty="0" smtClean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862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Future plans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Missing parts of </a:t>
            </a:r>
            <a:r>
              <a:rPr lang="sl-SI" noProof="0" dirty="0" smtClean="0"/>
              <a:t>the </a:t>
            </a:r>
            <a:r>
              <a:rPr lang="en-GB" noProof="0" dirty="0" smtClean="0"/>
              <a:t>metadata database, table with statistics and general code have to be added</a:t>
            </a:r>
          </a:p>
          <a:p>
            <a:r>
              <a:rPr lang="en-GB" dirty="0"/>
              <a:t>The MetaSOP application has </a:t>
            </a:r>
            <a:r>
              <a:rPr lang="en-GB" noProof="0" dirty="0" smtClean="0"/>
              <a:t>to be upgraded</a:t>
            </a:r>
          </a:p>
          <a:p>
            <a:r>
              <a:rPr lang="en-GB" noProof="0" dirty="0" smtClean="0"/>
              <a:t>A system for all the corresponding code lists has to be developed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090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noProof="0" dirty="0" smtClean="0"/>
          </a:p>
          <a:p>
            <a:pPr marL="0" indent="0" algn="ctr">
              <a:buNone/>
            </a:pPr>
            <a:endParaRPr lang="en-GB" noProof="0" dirty="0" smtClean="0"/>
          </a:p>
          <a:p>
            <a:pPr marL="0" indent="0" algn="ctr">
              <a:buNone/>
            </a:pPr>
            <a:r>
              <a:rPr lang="en-GB" noProof="0" dirty="0" smtClean="0"/>
              <a:t>Thank you for your attention!</a:t>
            </a:r>
          </a:p>
          <a:p>
            <a:pPr marL="0" indent="0" algn="ctr">
              <a:buNone/>
            </a:pPr>
            <a:r>
              <a:rPr lang="en-GB" noProof="0" dirty="0" smtClean="0">
                <a:hlinkClick r:id="rId2"/>
              </a:rPr>
              <a:t>andreja.smukavec@gov.si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4637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pPr eaLnBrk="1" hangingPunct="1"/>
            <a:r>
              <a:rPr lang="en-GB" b="1" noProof="0" dirty="0" smtClean="0">
                <a:solidFill>
                  <a:srgbClr val="00B050"/>
                </a:solidFill>
              </a:rPr>
              <a:t>Practice at SURS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579296" cy="4896544"/>
          </a:xfrm>
        </p:spPr>
        <p:txBody>
          <a:bodyPr/>
          <a:lstStyle/>
          <a:p>
            <a:pPr eaLnBrk="1" hangingPunct="1"/>
            <a:r>
              <a:rPr lang="en-GB" noProof="0" dirty="0" smtClean="0"/>
              <a:t>More than once tabulated data for each survey: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Standard error estimation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Statistical disclosure control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Tabulation  </a:t>
            </a:r>
          </a:p>
          <a:p>
            <a:r>
              <a:rPr lang="en-GB" noProof="0" dirty="0" smtClean="0"/>
              <a:t>Tabular protection (cell suppression) is quite </a:t>
            </a:r>
            <a:r>
              <a:rPr lang="sl-SI" noProof="0" dirty="0" smtClean="0"/>
              <a:t>a </a:t>
            </a:r>
            <a:r>
              <a:rPr lang="en-GB" noProof="0" dirty="0" smtClean="0"/>
              <a:t>time-consuming operation.</a:t>
            </a:r>
          </a:p>
          <a:p>
            <a:r>
              <a:rPr lang="en-GB" noProof="0" dirty="0" smtClean="0"/>
              <a:t>Applying precision requirements and safety rules are two separate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Project Standardization of Data Treatment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281339"/>
          </a:xfrm>
        </p:spPr>
        <p:txBody>
          <a:bodyPr/>
          <a:lstStyle/>
          <a:p>
            <a:r>
              <a:rPr lang="en-GB" noProof="0" dirty="0" smtClean="0"/>
              <a:t>Started in 2011</a:t>
            </a:r>
          </a:p>
          <a:p>
            <a:r>
              <a:rPr lang="en-GB" noProof="0" dirty="0" smtClean="0"/>
              <a:t>Internal project</a:t>
            </a:r>
          </a:p>
          <a:p>
            <a:r>
              <a:rPr lang="en-GB" noProof="0" dirty="0" smtClean="0"/>
              <a:t>Composed of two major parts: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editing and imputations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aggregation, tabulation, sampling error estimation and confidentiality treatment</a:t>
            </a:r>
          </a:p>
          <a:p>
            <a:r>
              <a:rPr lang="en-GB" noProof="0" dirty="0" smtClean="0"/>
              <a:t>Final aim: construction of metadata driven application (MetaSOP).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4755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4497363"/>
          </a:xfrm>
        </p:spPr>
        <p:txBody>
          <a:bodyPr/>
          <a:lstStyle/>
          <a:p>
            <a:r>
              <a:rPr lang="en-GB" noProof="0" dirty="0" smtClean="0"/>
              <a:t>All the parameters for the particular survey will be provided in a metadata database (MS Access, transfer to Oracle </a:t>
            </a:r>
            <a:r>
              <a:rPr lang="sl-SI" noProof="0" dirty="0" err="1" smtClean="0"/>
              <a:t>by</a:t>
            </a:r>
            <a:r>
              <a:rPr lang="en-GB" noProof="0" dirty="0" smtClean="0"/>
              <a:t> the end of 2013).</a:t>
            </a:r>
          </a:p>
          <a:p>
            <a:r>
              <a:rPr lang="en-GB" noProof="0" dirty="0" smtClean="0"/>
              <a:t>The general code (SAS) will read from metadata database and execute required processes.</a:t>
            </a:r>
          </a:p>
          <a:p>
            <a:r>
              <a:rPr lang="en-GB" noProof="0" dirty="0" smtClean="0"/>
              <a:t>The dissemination of the data will be carried out.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Metadata driven application</a:t>
            </a:r>
            <a:endParaRPr lang="en-GB" b="1" noProof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8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Metadata database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en-GB" noProof="0" dirty="0" smtClean="0"/>
              <a:t>It consist</a:t>
            </a:r>
            <a:r>
              <a:rPr lang="sl-SI" noProof="0" dirty="0" smtClean="0"/>
              <a:t>s</a:t>
            </a:r>
            <a:r>
              <a:rPr lang="en-GB" noProof="0" dirty="0" smtClean="0"/>
              <a:t> of </a:t>
            </a:r>
          </a:p>
          <a:p>
            <a:r>
              <a:rPr lang="en-GB" sz="2600" noProof="0" dirty="0" smtClean="0">
                <a:solidFill>
                  <a:srgbClr val="186B91"/>
                </a:solidFill>
              </a:rPr>
              <a:t>Table of derived and dummy variables</a:t>
            </a:r>
          </a:p>
          <a:p>
            <a:r>
              <a:rPr lang="en-GB" sz="2600" noProof="0" dirty="0" smtClean="0">
                <a:solidFill>
                  <a:srgbClr val="186B91"/>
                </a:solidFill>
              </a:rPr>
              <a:t>Table of demanded statistics</a:t>
            </a:r>
          </a:p>
          <a:p>
            <a:r>
              <a:rPr lang="en-GB" sz="2600" noProof="0" dirty="0" smtClean="0">
                <a:solidFill>
                  <a:srgbClr val="186B91"/>
                </a:solidFill>
              </a:rPr>
              <a:t>Table of domains</a:t>
            </a:r>
          </a:p>
          <a:p>
            <a:pPr lvl="0"/>
            <a:r>
              <a:rPr lang="en-GB" sz="2600" noProof="0" dirty="0" smtClean="0">
                <a:solidFill>
                  <a:srgbClr val="186B91"/>
                </a:solidFill>
              </a:rPr>
              <a:t>Metadata for safety rules</a:t>
            </a:r>
          </a:p>
          <a:p>
            <a:pPr lvl="0"/>
            <a:r>
              <a:rPr lang="en-GB" sz="2600" noProof="0" dirty="0" smtClean="0">
                <a:solidFill>
                  <a:srgbClr val="186B91"/>
                </a:solidFill>
              </a:rPr>
              <a:t>Metadata for sampling error estimation</a:t>
            </a:r>
          </a:p>
          <a:p>
            <a:pPr lvl="0"/>
            <a:r>
              <a:rPr lang="en-GB" sz="2600" noProof="0" dirty="0" smtClean="0">
                <a:solidFill>
                  <a:srgbClr val="186B91"/>
                </a:solidFill>
              </a:rPr>
              <a:t>Metadata for tabulation</a:t>
            </a:r>
          </a:p>
          <a:p>
            <a:pPr marL="0" lvl="0" indent="0">
              <a:buNone/>
            </a:pPr>
            <a:r>
              <a:rPr lang="en-GB" sz="2800" noProof="0" dirty="0" smtClean="0"/>
              <a:t>Still missing</a:t>
            </a:r>
          </a:p>
          <a:p>
            <a:pPr lvl="0"/>
            <a:r>
              <a:rPr lang="en-GB" sz="2400" noProof="0" dirty="0" smtClean="0">
                <a:solidFill>
                  <a:srgbClr val="186B91"/>
                </a:solidFill>
              </a:rPr>
              <a:t>Metadata for </a:t>
            </a:r>
            <a:r>
              <a:rPr lang="sl-SI" sz="2400" dirty="0" err="1" smtClean="0">
                <a:solidFill>
                  <a:srgbClr val="186B91"/>
                </a:solidFill>
              </a:rPr>
              <a:t>tabular</a:t>
            </a:r>
            <a:r>
              <a:rPr lang="sl-SI" sz="2400" dirty="0" smtClean="0">
                <a:solidFill>
                  <a:srgbClr val="186B91"/>
                </a:solidFill>
              </a:rPr>
              <a:t> </a:t>
            </a:r>
            <a:r>
              <a:rPr lang="sl-SI" sz="2400" dirty="0" err="1" smtClean="0">
                <a:solidFill>
                  <a:srgbClr val="186B91"/>
                </a:solidFill>
              </a:rPr>
              <a:t>data</a:t>
            </a:r>
            <a:r>
              <a:rPr lang="sl-SI" sz="2400" dirty="0" smtClean="0">
                <a:solidFill>
                  <a:srgbClr val="186B91"/>
                </a:solidFill>
              </a:rPr>
              <a:t> </a:t>
            </a:r>
            <a:r>
              <a:rPr lang="sl-SI" sz="2400" dirty="0" err="1" smtClean="0">
                <a:solidFill>
                  <a:srgbClr val="186B91"/>
                </a:solidFill>
              </a:rPr>
              <a:t>protection</a:t>
            </a:r>
            <a:r>
              <a:rPr lang="sl-SI" sz="2400" dirty="0" smtClean="0">
                <a:solidFill>
                  <a:srgbClr val="186B91"/>
                </a:solidFill>
              </a:rPr>
              <a:t> </a:t>
            </a:r>
            <a:r>
              <a:rPr lang="en-GB" sz="2400" noProof="0" dirty="0" smtClean="0">
                <a:solidFill>
                  <a:srgbClr val="186B91"/>
                </a:solidFill>
              </a:rPr>
              <a:t>(</a:t>
            </a:r>
            <a:r>
              <a:rPr lang="sl-SI" sz="2400" noProof="0" dirty="0" err="1" smtClean="0">
                <a:solidFill>
                  <a:srgbClr val="186B91"/>
                </a:solidFill>
              </a:rPr>
              <a:t>input</a:t>
            </a:r>
            <a:r>
              <a:rPr lang="sl-SI" sz="2400" noProof="0" dirty="0" smtClean="0">
                <a:solidFill>
                  <a:srgbClr val="186B91"/>
                </a:solidFill>
              </a:rPr>
              <a:t> </a:t>
            </a:r>
            <a:r>
              <a:rPr lang="sl-SI" sz="2400" noProof="0" dirty="0" err="1" smtClean="0">
                <a:solidFill>
                  <a:srgbClr val="186B91"/>
                </a:solidFill>
              </a:rPr>
              <a:t>files</a:t>
            </a:r>
            <a:r>
              <a:rPr lang="sl-SI" sz="2400" noProof="0" dirty="0" smtClean="0">
                <a:solidFill>
                  <a:srgbClr val="186B91"/>
                </a:solidFill>
              </a:rPr>
              <a:t> </a:t>
            </a:r>
            <a:r>
              <a:rPr lang="sl-SI" sz="2400" noProof="0" dirty="0" err="1" smtClean="0">
                <a:solidFill>
                  <a:srgbClr val="186B91"/>
                </a:solidFill>
              </a:rPr>
              <a:t>for</a:t>
            </a:r>
            <a:r>
              <a:rPr lang="sl-SI" sz="2400" noProof="0" dirty="0" smtClean="0">
                <a:solidFill>
                  <a:srgbClr val="186B91"/>
                </a:solidFill>
              </a:rPr>
              <a:t> Tau Argus, </a:t>
            </a:r>
            <a:r>
              <a:rPr lang="en-GB" sz="2400" noProof="0" dirty="0" smtClean="0">
                <a:solidFill>
                  <a:srgbClr val="186B91"/>
                </a:solidFill>
              </a:rPr>
              <a:t>SAS-Tool</a:t>
            </a:r>
            <a:r>
              <a:rPr lang="en-GB" sz="2400" noProof="0" dirty="0" smtClean="0">
                <a:solidFill>
                  <a:srgbClr val="186B91"/>
                </a:solidFill>
              </a:rPr>
              <a:t>) </a:t>
            </a:r>
          </a:p>
          <a:p>
            <a:pPr lvl="0"/>
            <a:r>
              <a:rPr lang="en-GB" sz="2400" noProof="0" dirty="0" smtClean="0">
                <a:solidFill>
                  <a:srgbClr val="186B91"/>
                </a:solidFill>
              </a:rPr>
              <a:t>Metadata for publication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3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440160"/>
          </a:xfrm>
        </p:spPr>
        <p:txBody>
          <a:bodyPr/>
          <a:lstStyle/>
          <a:p>
            <a:pPr lvl="1"/>
            <a:r>
              <a:rPr lang="en-GB" b="1" noProof="0" dirty="0" smtClean="0">
                <a:solidFill>
                  <a:srgbClr val="00B050"/>
                </a:solidFill>
              </a:rPr>
              <a:t>Boundaries table in the metadata database</a:t>
            </a:r>
            <a:br>
              <a:rPr lang="en-GB" b="1" noProof="0" dirty="0" smtClean="0">
                <a:solidFill>
                  <a:srgbClr val="00B050"/>
                </a:solidFill>
              </a:rPr>
            </a:br>
            <a:endParaRPr lang="en-GB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noProof="0" dirty="0" smtClean="0"/>
              <a:t>Metadata for precision requirements: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Boundaries for distinction between precise, less precise and imprecise data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Type of sample</a:t>
            </a:r>
          </a:p>
          <a:p>
            <a:r>
              <a:rPr lang="en-GB" noProof="0" dirty="0" smtClean="0"/>
              <a:t>Metadata for safety rules: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Parameters for dominance rule, p% rule, threshold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Holding indicator</a:t>
            </a:r>
          </a:p>
          <a:p>
            <a:pPr lvl="1"/>
            <a:r>
              <a:rPr lang="en-GB" noProof="0" dirty="0" smtClean="0">
                <a:solidFill>
                  <a:srgbClr val="186B91"/>
                </a:solidFill>
              </a:rPr>
              <a:t>Safety margin for threshold</a:t>
            </a:r>
            <a:endParaRPr lang="en-GB" noProof="0" dirty="0">
              <a:solidFill>
                <a:srgbClr val="186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Types of statistics and corresponding safety rules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62719"/>
              </p:ext>
            </p:extLst>
          </p:nvPr>
        </p:nvGraphicFramePr>
        <p:xfrm>
          <a:off x="323528" y="1965800"/>
          <a:ext cx="8640961" cy="405548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634260"/>
                <a:gridCol w="5179631"/>
                <a:gridCol w="2827070"/>
              </a:tblGrid>
              <a:tr h="381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Type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Description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Safety rules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81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01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Number of reporting units with specific property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threshold 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81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02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 of reporting units with specific property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threshold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3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03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Sum of continuous variable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threshold, dominance rule, p%-rule, zero unsafe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34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04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Average of continuous variable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threshold, dominance rule, p%-rule, zero unsafe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44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Ratio of sums of two continuous variables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 sum in numerator or denominator is unsafe according to the rules for statistic type 03.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936104"/>
          </a:xfrm>
        </p:spPr>
        <p:txBody>
          <a:bodyPr/>
          <a:lstStyle/>
          <a:p>
            <a:r>
              <a:rPr lang="en-GB" sz="3800" b="1" noProof="0" dirty="0" smtClean="0">
                <a:solidFill>
                  <a:srgbClr val="00B050"/>
                </a:solidFill>
              </a:rPr>
              <a:t>Precision requirements - safety rules</a:t>
            </a:r>
            <a:endParaRPr lang="en-GB" sz="3800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en-GB" noProof="0" dirty="0" smtClean="0"/>
              <a:t>We included four possibilities: </a:t>
            </a:r>
          </a:p>
          <a:p>
            <a:pPr lvl="0"/>
            <a:r>
              <a:rPr lang="en-GB" sz="2800" noProof="0" dirty="0" smtClean="0">
                <a:solidFill>
                  <a:srgbClr val="186B91"/>
                </a:solidFill>
              </a:rPr>
              <a:t>Precision requirements and safety rules are used.</a:t>
            </a:r>
          </a:p>
          <a:p>
            <a:pPr lvl="1"/>
            <a:r>
              <a:rPr lang="en-GB" sz="2400" noProof="0" dirty="0" smtClean="0">
                <a:solidFill>
                  <a:srgbClr val="7030A0"/>
                </a:solidFill>
              </a:rPr>
              <a:t>If the statistic is imprecise (CV &gt; 30%) and primary sensitive, then we set its status to safe.</a:t>
            </a:r>
          </a:p>
          <a:p>
            <a:pPr lvl="1"/>
            <a:r>
              <a:rPr lang="en-GB" sz="2400" noProof="0" dirty="0" smtClean="0">
                <a:solidFill>
                  <a:srgbClr val="7030A0"/>
                </a:solidFill>
              </a:rPr>
              <a:t>If the statistic is less precise and primary sensitive, then it is still primary sensitive. </a:t>
            </a:r>
            <a:endParaRPr lang="en-GB" sz="2800" noProof="0" dirty="0" smtClean="0">
              <a:solidFill>
                <a:srgbClr val="7030A0"/>
              </a:solidFill>
            </a:endParaRPr>
          </a:p>
          <a:p>
            <a:pPr lvl="0"/>
            <a:r>
              <a:rPr lang="en-GB" sz="2800" noProof="0" dirty="0" smtClean="0">
                <a:solidFill>
                  <a:srgbClr val="186B91"/>
                </a:solidFill>
              </a:rPr>
              <a:t>Only precision requirements are used. </a:t>
            </a:r>
          </a:p>
          <a:p>
            <a:pPr lvl="0"/>
            <a:r>
              <a:rPr lang="en-GB" sz="2800" noProof="0" dirty="0" smtClean="0">
                <a:solidFill>
                  <a:srgbClr val="186B91"/>
                </a:solidFill>
              </a:rPr>
              <a:t>Only safety rules are used. </a:t>
            </a:r>
          </a:p>
          <a:p>
            <a:pPr lvl="0"/>
            <a:r>
              <a:rPr lang="en-GB" sz="2800" noProof="0" dirty="0" smtClean="0">
                <a:solidFill>
                  <a:srgbClr val="186B91"/>
                </a:solidFill>
              </a:rPr>
              <a:t>Neither precision requirements nor safety rules are used.</a:t>
            </a: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446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en-GB" b="1" noProof="0" dirty="0" smtClean="0">
                <a:solidFill>
                  <a:srgbClr val="00B050"/>
                </a:solidFill>
              </a:rPr>
              <a:t>General SAS code</a:t>
            </a:r>
            <a:endParaRPr lang="en-GB" b="1" noProof="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en-GB" noProof="0" dirty="0" smtClean="0"/>
              <a:t>It consist of 3 SAS macros:</a:t>
            </a:r>
          </a:p>
          <a:p>
            <a:r>
              <a:rPr lang="en-GB" sz="2400" noProof="0" dirty="0" smtClean="0">
                <a:solidFill>
                  <a:srgbClr val="186B91"/>
                </a:solidFill>
              </a:rPr>
              <a:t>Preparation of the micro-data file</a:t>
            </a:r>
          </a:p>
          <a:p>
            <a:r>
              <a:rPr lang="en-GB" sz="2400" noProof="0" dirty="0" smtClean="0">
                <a:solidFill>
                  <a:srgbClr val="186B91"/>
                </a:solidFill>
              </a:rPr>
              <a:t>Computation of all needed statistics, determination of the primary sensitive ones and attribution of the corresponding standard error and coefficient of variation</a:t>
            </a:r>
          </a:p>
          <a:p>
            <a:r>
              <a:rPr lang="en-GB" sz="2400" noProof="0" dirty="0" smtClean="0">
                <a:solidFill>
                  <a:srgbClr val="186B91"/>
                </a:solidFill>
              </a:rPr>
              <a:t>Tabulation into Excel</a:t>
            </a:r>
          </a:p>
          <a:p>
            <a:pPr marL="0" indent="0">
              <a:buNone/>
            </a:pPr>
            <a:r>
              <a:rPr lang="en-GB" noProof="0" dirty="0" smtClean="0"/>
              <a:t>Still missing:</a:t>
            </a:r>
          </a:p>
          <a:p>
            <a:r>
              <a:rPr lang="en-GB" sz="2400" noProof="0" dirty="0" smtClean="0">
                <a:solidFill>
                  <a:srgbClr val="186B91"/>
                </a:solidFill>
              </a:rPr>
              <a:t>SAS macros for confidentiality treatment (preparing Tau Argus input files, code from SAS Tool for creation of safe tables with method Cell Suppression)</a:t>
            </a:r>
          </a:p>
          <a:p>
            <a:r>
              <a:rPr lang="en-GB" sz="2400" noProof="0" dirty="0" smtClean="0">
                <a:solidFill>
                  <a:srgbClr val="186B91"/>
                </a:solidFill>
              </a:rPr>
              <a:t>SAS macros for preparing files for publication on our data portal  </a:t>
            </a:r>
            <a:endParaRPr lang="en-GB" sz="2400" noProof="0" dirty="0">
              <a:solidFill>
                <a:srgbClr val="186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predloga_SURS_Eng">
  <a:themeElements>
    <a:clrScheme name="predloga-surs-brezpas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-surs-brezpas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-surs-brezpas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ppt_predloga_SURS_Eng</Template>
  <TotalTime>1463</TotalTime>
  <Words>659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ppt_predloga_SURS_Eng</vt:lpstr>
      <vt:lpstr>Metadata driven application for aggregation and tabular protection</vt:lpstr>
      <vt:lpstr>Practice at SURS</vt:lpstr>
      <vt:lpstr>Project Standardization of Data Treatment</vt:lpstr>
      <vt:lpstr>Metadata driven application</vt:lpstr>
      <vt:lpstr>Metadata database</vt:lpstr>
      <vt:lpstr>Boundaries table in the metadata database </vt:lpstr>
      <vt:lpstr>Types of statistics and corresponding safety rules</vt:lpstr>
      <vt:lpstr>Precision requirements - safety rules</vt:lpstr>
      <vt:lpstr>General SAS code</vt:lpstr>
      <vt:lpstr>Table with statistics</vt:lpstr>
      <vt:lpstr>Metadata driven application</vt:lpstr>
      <vt:lpstr>MetaSOP</vt:lpstr>
      <vt:lpstr>Drawbacks and benefits</vt:lpstr>
      <vt:lpstr>Future plans</vt:lpstr>
      <vt:lpstr>PowerPoint Presentation</vt:lpstr>
    </vt:vector>
  </TitlesOfParts>
  <Company>SURS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driven application for aggregation and tabular protection</dc:title>
  <dc:creator>Andreja Smukavec</dc:creator>
  <cp:lastModifiedBy>Andreja Smukavec</cp:lastModifiedBy>
  <cp:revision>38</cp:revision>
  <cp:lastPrinted>2013-10-18T07:41:51Z</cp:lastPrinted>
  <dcterms:created xsi:type="dcterms:W3CDTF">2013-10-16T10:19:07Z</dcterms:created>
  <dcterms:modified xsi:type="dcterms:W3CDTF">2013-10-18T08:41:34Z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vtor dokumenta">
    <vt:lpwstr>Ida Repovž Grabnar</vt:lpwstr>
  </property>
  <property fmtid="{D5CDD505-2E9C-101B-9397-08002B2CF9AE}" pid="3" name="Skrbnik dokumenta">
    <vt:lpwstr/>
  </property>
  <property fmtid="{D5CDD505-2E9C-101B-9397-08002B2CF9AE}" pid="4" name="Datum nastanka dokumenta">
    <vt:lpwstr>2009-07-29T00:00:00Z</vt:lpwstr>
  </property>
  <property fmtid="{D5CDD505-2E9C-101B-9397-08002B2CF9AE}" pid="5" name="ContentType">
    <vt:lpwstr>Document</vt:lpwstr>
  </property>
  <property fmtid="{D5CDD505-2E9C-101B-9397-08002B2CF9AE}" pid="6" name="Okrajšava dokumenta">
    <vt:lpwstr/>
  </property>
  <property fmtid="{D5CDD505-2E9C-101B-9397-08002B2CF9AE}" pid="7" name="Datum prenehanja dokumenta">
    <vt:lpwstr>2009-07-29T00:00:00Z</vt:lpwstr>
  </property>
  <property fmtid="{D5CDD505-2E9C-101B-9397-08002B2CF9AE}" pid="8" name="Referenca">
    <vt:lpwstr/>
  </property>
  <property fmtid="{D5CDD505-2E9C-101B-9397-08002B2CF9AE}" pid="9" name="Naziv v levi navigaciji">
    <vt:lpwstr/>
  </property>
  <property fmtid="{D5CDD505-2E9C-101B-9397-08002B2CF9AE}" pid="10" name="Začetek veljavnosti dokumenta">
    <vt:lpwstr>2009-07-29T00:00:00Z</vt:lpwstr>
  </property>
  <property fmtid="{D5CDD505-2E9C-101B-9397-08002B2CF9AE}" pid="11" name="Kategorija">
    <vt:lpwstr>Obrazec</vt:lpwstr>
  </property>
  <property fmtid="{D5CDD505-2E9C-101B-9397-08002B2CF9AE}" pid="12" name="Podkategorija">
    <vt:lpwstr/>
  </property>
  <property fmtid="{D5CDD505-2E9C-101B-9397-08002B2CF9AE}" pid="13" name="Komu oddaš">
    <vt:lpwstr/>
  </property>
  <property fmtid="{D5CDD505-2E9C-101B-9397-08002B2CF9AE}" pid="14" name="Order">
    <vt:lpwstr>5600.00000000000</vt:lpwstr>
  </property>
  <property fmtid="{D5CDD505-2E9C-101B-9397-08002B2CF9AE}" pid="15" name="Področje">
    <vt:lpwstr>Predloge dokumentov</vt:lpwstr>
  </property>
</Properties>
</file>