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D181E"/>
    <a:srgbClr val="F0F5FD"/>
    <a:srgbClr val="E8F0F8"/>
    <a:srgbClr val="E6E6E6"/>
    <a:srgbClr val="DDDDDD"/>
    <a:srgbClr val="C0C0C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5" autoAdjust="0"/>
    <p:restoredTop sz="94693" autoAdjust="0"/>
  </p:normalViewPr>
  <p:slideViewPr>
    <p:cSldViewPr showGuides="1">
      <p:cViewPr varScale="1">
        <p:scale>
          <a:sx n="106" d="100"/>
          <a:sy n="106" d="100"/>
        </p:scale>
        <p:origin x="-618" y="-96"/>
      </p:cViewPr>
      <p:guideLst>
        <p:guide orient="horz" pos="2160"/>
        <p:guide orient="horz" pos="1548"/>
        <p:guide orient="horz" pos="799"/>
        <p:guide orient="horz" pos="3339"/>
        <p:guide orient="horz" pos="3884"/>
        <p:guide pos="2880"/>
        <p:guide pos="81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940A32-AF0C-4FD9-B099-CC36188F3277}" type="slidenum">
              <a:rPr lang="en-GB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E650ED-B4A1-491E-A2EB-BA8CFAC937F0}" type="slidenum">
              <a:rPr lang="de-CH"/>
              <a:pPr/>
              <a:t>‹N°›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6988" y="2320925"/>
            <a:ext cx="7429500" cy="2773363"/>
          </a:xfrm>
        </p:spPr>
        <p:txBody>
          <a:bodyPr/>
          <a:lstStyle>
            <a:lvl1pPr>
              <a:lnSpc>
                <a:spcPts val="6000"/>
              </a:lnSpc>
              <a:defRPr sz="5200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218113"/>
            <a:ext cx="7429500" cy="1558925"/>
          </a:xfrm>
        </p:spPr>
        <p:txBody>
          <a:bodyPr/>
          <a:lstStyle>
            <a:lvl1pPr>
              <a:lnSpc>
                <a:spcPts val="3600"/>
              </a:lnSpc>
              <a:defRPr sz="3200"/>
            </a:lvl1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4572000" y="387350"/>
            <a:ext cx="35814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Federal Department of Home Affairs FDHA</a:t>
            </a:r>
            <a:r>
              <a:rPr lang="de-CH" sz="800">
                <a:latin typeface="Arial" charset="0"/>
              </a:rPr>
              <a:t/>
            </a:r>
            <a:br>
              <a:rPr lang="de-CH" sz="800">
                <a:latin typeface="Arial" charset="0"/>
              </a:rPr>
            </a:br>
            <a:r>
              <a:rPr lang="en-US" sz="800" b="1">
                <a:latin typeface="Arial" charset="0"/>
              </a:rPr>
              <a:t>Federal Statistical Office FSO</a:t>
            </a:r>
            <a:endParaRPr lang="de-CH" sz="800" b="1">
              <a:latin typeface="Arial" charset="0"/>
            </a:endParaRPr>
          </a:p>
        </p:txBody>
      </p:sp>
      <p:pic>
        <p:nvPicPr>
          <p:cNvPr id="23591" name="Picture 39" descr="Header_ppt_705-2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8"/>
            <a:ext cx="661988" cy="6215062"/>
          </a:xfrm>
          <a:prstGeom prst="rect">
            <a:avLst/>
          </a:prstGeom>
          <a:noFill/>
        </p:spPr>
      </p:pic>
      <p:pic>
        <p:nvPicPr>
          <p:cNvPr id="23604" name="Picture 5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100" y="387350"/>
            <a:ext cx="1979613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92925" y="1268413"/>
            <a:ext cx="1865313" cy="48609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400" y="1268413"/>
            <a:ext cx="5445125" cy="48609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654425" cy="399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2225" y="2133600"/>
            <a:ext cx="3656013" cy="399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>
              <a:latin typeface="Arial" charset="0"/>
            </a:endParaRP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68413"/>
            <a:ext cx="74628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Der Titel kann einzeilig sein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133600"/>
            <a:ext cx="7462838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Um den Fliesstext übersichtlich zu halten, sollten Abschnitte gemacht werden. Diese werden zur besseren Lesbarkeit jeweils mit eine Blindzeile getrennt.</a:t>
            </a:r>
            <a:br>
              <a:rPr lang="en-GB" smtClean="0"/>
            </a:br>
            <a:endParaRPr lang="en-GB" smtClean="0"/>
          </a:p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Erste Ebene</a:t>
            </a:r>
          </a:p>
          <a:p>
            <a:pPr lvl="2"/>
            <a:r>
              <a:rPr lang="en-GB" smtClean="0"/>
              <a:t>Zweite Ebene</a:t>
            </a:r>
          </a:p>
          <a:p>
            <a:pPr lvl="3"/>
            <a:r>
              <a:rPr lang="en-GB" smtClean="0"/>
              <a:t>Dritte Ebene</a:t>
            </a:r>
          </a:p>
          <a:p>
            <a:pPr lvl="4"/>
            <a:r>
              <a:rPr lang="en-GB" smtClean="0"/>
              <a:t>Vierte Ebene</a:t>
            </a: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6448425" y="6205538"/>
            <a:ext cx="2266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lnSpc>
                <a:spcPts val="1200"/>
              </a:lnSpc>
              <a:spcBef>
                <a:spcPct val="50000"/>
              </a:spcBef>
            </a:pPr>
            <a:fld id="{2051D258-2CFE-4705-8061-B561377DB4E2}" type="slidenum">
              <a:rPr lang="de-CH" sz="900">
                <a:latin typeface="Arial" charset="0"/>
              </a:rPr>
              <a:pPr algn="r">
                <a:lnSpc>
                  <a:spcPts val="1200"/>
                </a:lnSpc>
                <a:spcBef>
                  <a:spcPct val="50000"/>
                </a:spcBef>
              </a:pPr>
              <a:t>‹N°›</a:t>
            </a:fld>
            <a:r>
              <a:rPr lang="de-CH" sz="900">
                <a:latin typeface="Arial" charset="0"/>
              </a:rPr>
              <a:t> </a:t>
            </a:r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auto">
          <a:xfrm>
            <a:off x="1225550" y="6140450"/>
            <a:ext cx="7232650" cy="431800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US" sz="900" b="1" dirty="0" smtClean="0">
                <a:latin typeface="Arial" charset="0"/>
              </a:rPr>
              <a:t>Draft Chapter 7</a:t>
            </a:r>
            <a:r>
              <a:rPr lang="en-US" sz="900" dirty="0" smtClean="0">
                <a:latin typeface="Arial" charset="0"/>
              </a:rPr>
              <a:t/>
            </a:r>
            <a:br>
              <a:rPr lang="en-US" sz="900" dirty="0" smtClean="0">
                <a:latin typeface="Arial" charset="0"/>
              </a:rPr>
            </a:br>
            <a:r>
              <a:rPr lang="en-US" sz="900" dirty="0" smtClean="0">
                <a:latin typeface="Arial" charset="0"/>
              </a:rPr>
              <a:t>Fabio Tomasini – Paul</a:t>
            </a:r>
            <a:r>
              <a:rPr lang="en-US" sz="900" baseline="0" dirty="0" smtClean="0">
                <a:latin typeface="Arial" charset="0"/>
              </a:rPr>
              <a:t> André </a:t>
            </a:r>
            <a:r>
              <a:rPr lang="en-US" sz="900" baseline="0" dirty="0" err="1" smtClean="0">
                <a:latin typeface="Arial" charset="0"/>
              </a:rPr>
              <a:t>Salamin</a:t>
            </a:r>
            <a:endParaRPr lang="de-CH" sz="900" dirty="0">
              <a:latin typeface="Arial" charset="0"/>
            </a:endParaRPr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 flipH="1">
            <a:off x="1285875" y="616267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CH"/>
          </a:p>
        </p:txBody>
      </p:sp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4572000" y="387350"/>
            <a:ext cx="35814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Federal Department of Home Affairs FDHA</a:t>
            </a:r>
            <a:r>
              <a:rPr lang="de-CH" sz="800">
                <a:latin typeface="Arial" charset="0"/>
              </a:rPr>
              <a:t/>
            </a:r>
            <a:br>
              <a:rPr lang="de-CH" sz="800">
                <a:latin typeface="Arial" charset="0"/>
              </a:rPr>
            </a:br>
            <a:r>
              <a:rPr lang="en-US" sz="800" b="1">
                <a:latin typeface="Arial" charset="0"/>
              </a:rPr>
              <a:t>Federal Statistical Office FSO</a:t>
            </a:r>
            <a:endParaRPr lang="de-CH" sz="800" b="1">
              <a:latin typeface="Arial" charset="0"/>
            </a:endParaRPr>
          </a:p>
        </p:txBody>
      </p:sp>
      <p:pic>
        <p:nvPicPr>
          <p:cNvPr id="1070" name="Picture 46" descr="Header_ppt_705-2-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938"/>
            <a:ext cx="661988" cy="6215062"/>
          </a:xfrm>
          <a:prstGeom prst="rect">
            <a:avLst/>
          </a:prstGeom>
          <a:noFill/>
        </p:spPr>
      </p:pic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27100" y="387350"/>
            <a:ext cx="1979613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000000"/>
        </a:buClr>
        <a:buChar char="•"/>
        <a:defRPr sz="2100">
          <a:solidFill>
            <a:schemeClr val="tx1"/>
          </a:solidFill>
          <a:latin typeface="+mn-lt"/>
        </a:defRPr>
      </a:lvl2pPr>
      <a:lvl3pPr marL="357188" indent="-177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3pPr>
      <a:lvl4pPr marL="536575" indent="-177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4pPr>
      <a:lvl5pPr marL="720725" indent="-18256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5pPr>
      <a:lvl6pPr marL="1177925" indent="-18256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6pPr>
      <a:lvl7pPr marL="1635125" indent="-18256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7pPr>
      <a:lvl8pPr marL="2092325" indent="-18256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8pPr>
      <a:lvl9pPr marL="2549525" indent="-18256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/>
              <a:t>Guidelines of Statistical Business Register </a:t>
            </a:r>
            <a:br>
              <a:rPr lang="en-GB" sz="4400" dirty="0" smtClean="0"/>
            </a:br>
            <a:r>
              <a:rPr lang="en-GB" sz="4400" b="0" dirty="0" smtClean="0"/>
              <a:t>Draft chapter </a:t>
            </a:r>
            <a:r>
              <a:rPr lang="en-GB" sz="4400" b="0" dirty="0" smtClean="0"/>
              <a:t>7</a:t>
            </a:r>
            <a:r>
              <a:rPr lang="de-CH" sz="4400" dirty="0"/>
              <a:t/>
            </a:r>
            <a:br>
              <a:rPr lang="de-CH" sz="4400" dirty="0"/>
            </a:br>
            <a:endParaRPr lang="en-US" sz="4400" b="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Fabio Tomasini – Paul André </a:t>
            </a:r>
            <a:r>
              <a:rPr lang="en-US" dirty="0" err="1" smtClean="0"/>
              <a:t>Salamin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Meeting</a:t>
            </a:r>
            <a:r>
              <a:rPr lang="fr-FR" dirty="0" smtClean="0"/>
              <a:t> of expert group on SBR </a:t>
            </a:r>
            <a:endParaRPr lang="fr-FR" dirty="0" smtClean="0"/>
          </a:p>
          <a:p>
            <a:r>
              <a:rPr lang="fr-FR" dirty="0" smtClean="0"/>
              <a:t>Geneva 3-4 </a:t>
            </a:r>
            <a:r>
              <a:rPr lang="fr-FR" dirty="0" err="1" smtClean="0"/>
              <a:t>September</a:t>
            </a:r>
            <a:r>
              <a:rPr lang="fr-FR" dirty="0" smtClean="0"/>
              <a:t> 2013</a:t>
            </a:r>
            <a:endParaRPr lang="fr-FR" dirty="0" smtClean="0"/>
          </a:p>
          <a:p>
            <a:r>
              <a:rPr lang="de-CH" dirty="0"/>
              <a:t/>
            </a:r>
            <a:br>
              <a:rPr lang="de-CH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Requests for good practices/examples, </a:t>
            </a:r>
            <a:r>
              <a:rPr lang="en-US" dirty="0" smtClean="0"/>
              <a:t>from </a:t>
            </a:r>
            <a:r>
              <a:rPr lang="en-US" dirty="0"/>
              <a:t>countries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 smtClean="0">
              <a:solidFill>
                <a:srgbClr val="660066"/>
              </a:solidFill>
              <a:latin typeface="Arial" pitchFamily="34" charset="0"/>
            </a:endParaRPr>
          </a:p>
          <a:p>
            <a:endParaRPr lang="fr-FR" b="1" dirty="0" smtClean="0">
              <a:solidFill>
                <a:srgbClr val="660066"/>
              </a:solidFill>
              <a:latin typeface="Arial" pitchFamily="34" charset="0"/>
            </a:endParaRPr>
          </a:p>
          <a:p>
            <a:pPr marL="717550" indent="-449263">
              <a:buFont typeface="Arial" pitchFamily="34" charset="0"/>
              <a:buChar char="•"/>
            </a:pP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Requests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for good practices/</a:t>
            </a: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examples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, etc. </a:t>
            </a: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from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 countries</a:t>
            </a:r>
          </a:p>
          <a:p>
            <a:pPr marL="717550" indent="-449263">
              <a:buFont typeface="Arial" pitchFamily="34" charset="0"/>
              <a:buChar char="•"/>
            </a:pPr>
            <a:endParaRPr lang="fr-FR" sz="2800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717550" indent="-449263">
              <a:buFont typeface="Arial" pitchFamily="34" charset="0"/>
              <a:buChar char="•"/>
            </a:pPr>
            <a:endParaRPr lang="fr-FR" sz="2800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717550" indent="-449263">
              <a:buFont typeface="Arial" pitchFamily="34" charset="0"/>
              <a:buChar char="•"/>
            </a:pP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Remarks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comments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proposals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etc</a:t>
            </a:r>
            <a:r>
              <a:rPr lang="fr-FR" sz="2800" b="1" dirty="0" smtClean="0">
                <a:solidFill>
                  <a:srgbClr val="000000"/>
                </a:solidFill>
                <a:latin typeface="Arial" pitchFamily="34" charset="0"/>
              </a:rPr>
              <a:t> are </a:t>
            </a:r>
            <a:r>
              <a:rPr lang="fr-FR" sz="2800" b="1" dirty="0" err="1" smtClean="0">
                <a:solidFill>
                  <a:srgbClr val="000000"/>
                </a:solidFill>
                <a:latin typeface="Arial" pitchFamily="34" charset="0"/>
              </a:rPr>
              <a:t>welcome</a:t>
            </a:r>
            <a:r>
              <a:rPr lang="fr-FR" b="1" dirty="0" smtClean="0">
                <a:solidFill>
                  <a:srgbClr val="660066"/>
                </a:solidFill>
                <a:latin typeface="Arial" pitchFamily="34" charset="0"/>
              </a:rPr>
              <a:t> </a:t>
            </a:r>
          </a:p>
          <a:p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Purposes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CH" sz="2800" dirty="0" smtClean="0"/>
              <a:t>Maintenance </a:t>
            </a:r>
            <a:r>
              <a:rPr lang="fr-CH" sz="2800" dirty="0" err="1" smtClean="0"/>
              <a:t>strategy</a:t>
            </a:r>
            <a:r>
              <a:rPr lang="fr-CH" sz="2800" dirty="0" smtClean="0"/>
              <a:t> of SBR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smtClean="0"/>
              <a:t>Maintenance = update in </a:t>
            </a:r>
            <a:r>
              <a:rPr lang="fr-CH" sz="2800" dirty="0" err="1" smtClean="0"/>
              <a:t>terms</a:t>
            </a:r>
            <a:r>
              <a:rPr lang="fr-CH" sz="2800" dirty="0" smtClean="0"/>
              <a:t> of </a:t>
            </a:r>
            <a:r>
              <a:rPr lang="fr-CH" sz="2800" dirty="0" err="1" smtClean="0"/>
              <a:t>coverage</a:t>
            </a:r>
            <a:r>
              <a:rPr lang="fr-CH" sz="2800" dirty="0" smtClean="0"/>
              <a:t> and content</a:t>
            </a:r>
          </a:p>
          <a:p>
            <a:pPr>
              <a:lnSpc>
                <a:spcPct val="100000"/>
              </a:lnSpc>
            </a:pPr>
            <a:r>
              <a:rPr lang="fr-CH" sz="2800" dirty="0" err="1" smtClean="0"/>
              <a:t>Taking</a:t>
            </a:r>
            <a:r>
              <a:rPr lang="fr-CH" sz="2800" dirty="0" smtClean="0"/>
              <a:t> </a:t>
            </a:r>
            <a:r>
              <a:rPr lang="fr-CH" sz="2800" dirty="0" err="1" smtClean="0"/>
              <a:t>into</a:t>
            </a:r>
            <a:r>
              <a:rPr lang="fr-CH" sz="2800" dirty="0" smtClean="0"/>
              <a:t> </a:t>
            </a:r>
            <a:r>
              <a:rPr lang="fr-CH" sz="2800" dirty="0" err="1" smtClean="0"/>
              <a:t>account</a:t>
            </a:r>
            <a:endParaRPr lang="fr-CH" sz="2800" dirty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smtClean="0"/>
              <a:t>the sources of updates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/>
              <a:t>t</a:t>
            </a:r>
            <a:r>
              <a:rPr lang="fr-CH" sz="2800" dirty="0" smtClean="0"/>
              <a:t>he use of the SBR for </a:t>
            </a:r>
            <a:r>
              <a:rPr lang="fr-CH" sz="2800" dirty="0" err="1" smtClean="0"/>
              <a:t>constructing</a:t>
            </a:r>
            <a:r>
              <a:rPr lang="fr-CH" sz="2800" dirty="0" smtClean="0"/>
              <a:t> </a:t>
            </a:r>
            <a:r>
              <a:rPr lang="fr-CH" sz="2800" dirty="0" err="1" smtClean="0"/>
              <a:t>sampling</a:t>
            </a:r>
            <a:r>
              <a:rPr lang="fr-CH" sz="2800" dirty="0" smtClean="0"/>
              <a:t> frames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/>
              <a:t>t</a:t>
            </a:r>
            <a:r>
              <a:rPr lang="fr-CH" sz="2800" dirty="0" smtClean="0"/>
              <a:t>he time dimension</a:t>
            </a:r>
            <a:endParaRPr lang="fr-CH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of content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CH" sz="2800" b="1" dirty="0" smtClean="0"/>
              <a:t>7.1 Maintenance </a:t>
            </a:r>
            <a:r>
              <a:rPr lang="fr-CH" sz="2800" b="1" dirty="0" err="1" smtClean="0"/>
              <a:t>strategy</a:t>
            </a:r>
            <a:endParaRPr lang="fr-CH" sz="2800" b="1" dirty="0" smtClean="0"/>
          </a:p>
          <a:p>
            <a:pPr>
              <a:lnSpc>
                <a:spcPct val="100000"/>
              </a:lnSpc>
            </a:pPr>
            <a:r>
              <a:rPr lang="fr-CH" sz="2800" dirty="0" smtClean="0"/>
              <a:t>Administrative sources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Choice</a:t>
            </a:r>
            <a:r>
              <a:rPr lang="fr-CH" sz="2800" dirty="0" smtClean="0"/>
              <a:t> of a </a:t>
            </a:r>
            <a:r>
              <a:rPr lang="fr-CH" sz="2800" dirty="0" err="1" smtClean="0"/>
              <a:t>primary</a:t>
            </a:r>
            <a:r>
              <a:rPr lang="fr-CH" sz="2800" dirty="0" smtClean="0"/>
              <a:t> administrative source </a:t>
            </a:r>
            <a:r>
              <a:rPr lang="fr-CH" sz="2800" dirty="0" err="1" smtClean="0"/>
              <a:t>with</a:t>
            </a:r>
            <a:r>
              <a:rPr lang="fr-CH" sz="2800" dirty="0" smtClean="0"/>
              <a:t> best possible </a:t>
            </a:r>
            <a:r>
              <a:rPr lang="fr-CH" sz="2800" dirty="0" err="1" smtClean="0"/>
              <a:t>coverage</a:t>
            </a:r>
            <a:r>
              <a:rPr lang="fr-CH" sz="2800" dirty="0" smtClean="0"/>
              <a:t> and content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Criteria</a:t>
            </a:r>
            <a:r>
              <a:rPr lang="fr-CH" sz="2800" dirty="0" smtClean="0"/>
              <a:t> for the </a:t>
            </a:r>
            <a:r>
              <a:rPr lang="fr-CH" sz="2800" dirty="0" err="1" smtClean="0"/>
              <a:t>choice</a:t>
            </a:r>
            <a:r>
              <a:rPr lang="fr-CH" sz="2800" dirty="0" smtClean="0"/>
              <a:t> of </a:t>
            </a:r>
            <a:r>
              <a:rPr lang="fr-CH" sz="2800" dirty="0" err="1" smtClean="0"/>
              <a:t>secondary</a:t>
            </a:r>
            <a:r>
              <a:rPr lang="fr-CH" sz="2800" dirty="0" smtClean="0"/>
              <a:t> administrative sources</a:t>
            </a:r>
          </a:p>
          <a:p>
            <a:pPr>
              <a:lnSpc>
                <a:spcPct val="100000"/>
              </a:lnSpc>
            </a:pPr>
            <a:r>
              <a:rPr lang="fr-CH" sz="2800" dirty="0" smtClean="0"/>
              <a:t>Feedback </a:t>
            </a:r>
            <a:r>
              <a:rPr lang="fr-CH" sz="2800" dirty="0" err="1" smtClean="0"/>
              <a:t>from</a:t>
            </a:r>
            <a:r>
              <a:rPr lang="fr-CH" sz="2800" dirty="0" smtClean="0"/>
              <a:t> </a:t>
            </a:r>
            <a:r>
              <a:rPr lang="fr-CH" sz="2800" dirty="0" err="1" smtClean="0"/>
              <a:t>surveys</a:t>
            </a:r>
            <a:endParaRPr lang="fr-CH" sz="2800" dirty="0" smtClean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Potential</a:t>
            </a:r>
            <a:r>
              <a:rPr lang="fr-CH" sz="2800" dirty="0" smtClean="0"/>
              <a:t> </a:t>
            </a:r>
            <a:r>
              <a:rPr lang="fr-CH" sz="2800" dirty="0" err="1" smtClean="0"/>
              <a:t>bias</a:t>
            </a:r>
            <a:endParaRPr lang="fr-CH" sz="2800" dirty="0" smtClean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smtClean="0"/>
              <a:t>Use as </a:t>
            </a:r>
            <a:r>
              <a:rPr lang="fr-CH" sz="2800" dirty="0" err="1" smtClean="0"/>
              <a:t>signals</a:t>
            </a:r>
            <a:endParaRPr lang="fr-C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of content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CH" sz="2800" b="1" dirty="0" smtClean="0"/>
              <a:t>7.1 Maintenance </a:t>
            </a:r>
            <a:r>
              <a:rPr lang="fr-CH" sz="2800" b="1" dirty="0" err="1" smtClean="0"/>
              <a:t>strategy</a:t>
            </a:r>
            <a:endParaRPr lang="fr-CH" sz="2800" b="1" dirty="0" smtClean="0"/>
          </a:p>
          <a:p>
            <a:pPr>
              <a:lnSpc>
                <a:spcPct val="100000"/>
              </a:lnSpc>
            </a:pPr>
            <a:r>
              <a:rPr lang="fr-CH" sz="2800" dirty="0" smtClean="0"/>
              <a:t>Control </a:t>
            </a:r>
            <a:r>
              <a:rPr lang="fr-CH" sz="2800" dirty="0" err="1" smtClean="0"/>
              <a:t>surveys</a:t>
            </a:r>
            <a:endParaRPr lang="fr-CH" sz="2800" dirty="0" smtClean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Verify</a:t>
            </a:r>
            <a:r>
              <a:rPr lang="fr-CH" sz="2800" dirty="0" smtClean="0"/>
              <a:t> </a:t>
            </a:r>
            <a:r>
              <a:rPr lang="fr-CH" sz="2800" dirty="0" err="1" smtClean="0"/>
              <a:t>existing</a:t>
            </a:r>
            <a:r>
              <a:rPr lang="fr-CH" sz="2800" dirty="0" smtClean="0"/>
              <a:t> data and </a:t>
            </a:r>
            <a:r>
              <a:rPr lang="fr-CH" sz="2800" dirty="0" err="1" smtClean="0"/>
              <a:t>obtain</a:t>
            </a:r>
            <a:r>
              <a:rPr lang="fr-CH" sz="2800" dirty="0" smtClean="0"/>
              <a:t> values for </a:t>
            </a:r>
            <a:r>
              <a:rPr lang="fr-CH" sz="2800" dirty="0" err="1" smtClean="0"/>
              <a:t>missing</a:t>
            </a:r>
            <a:r>
              <a:rPr lang="fr-CH" sz="2800" dirty="0" smtClean="0"/>
              <a:t> items</a:t>
            </a:r>
          </a:p>
          <a:p>
            <a:pPr>
              <a:lnSpc>
                <a:spcPct val="100000"/>
              </a:lnSpc>
            </a:pPr>
            <a:r>
              <a:rPr lang="fr-CH" sz="2800" dirty="0" smtClean="0"/>
              <a:t>Maintenance groups</a:t>
            </a:r>
          </a:p>
          <a:p>
            <a:pPr marL="717550" lvl="1" indent="-449263">
              <a:lnSpc>
                <a:spcPct val="100000"/>
              </a:lnSpc>
            </a:pPr>
            <a:r>
              <a:rPr lang="fr-CH" sz="2800" dirty="0" smtClean="0"/>
              <a:t>Maintenance effort </a:t>
            </a:r>
            <a:r>
              <a:rPr lang="fr-CH" sz="2800" dirty="0" err="1" smtClean="0"/>
              <a:t>depends</a:t>
            </a:r>
            <a:r>
              <a:rPr lang="fr-CH" sz="2800" dirty="0" smtClean="0"/>
              <a:t> on size, impact, </a:t>
            </a:r>
            <a:r>
              <a:rPr lang="fr-CH" sz="2800" dirty="0" err="1" smtClean="0"/>
              <a:t>propensity</a:t>
            </a:r>
            <a:r>
              <a:rPr lang="fr-CH" sz="2800" dirty="0" smtClean="0"/>
              <a:t> to change, source</a:t>
            </a:r>
          </a:p>
          <a:p>
            <a:endParaRPr lang="fr-CH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of content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CH" sz="2800" b="1" dirty="0" smtClean="0"/>
              <a:t>7.1 Maintenance </a:t>
            </a:r>
            <a:r>
              <a:rPr lang="fr-CH" sz="2800" b="1" dirty="0" err="1" smtClean="0"/>
              <a:t>strategy</a:t>
            </a:r>
            <a:endParaRPr lang="fr-CH" sz="2800" b="1" dirty="0" smtClean="0"/>
          </a:p>
          <a:p>
            <a:pPr>
              <a:lnSpc>
                <a:spcPct val="100000"/>
              </a:lnSpc>
            </a:pPr>
            <a:r>
              <a:rPr lang="fr-CH" sz="2800" dirty="0" smtClean="0"/>
              <a:t>Timing of updates</a:t>
            </a:r>
          </a:p>
          <a:p>
            <a:pPr marL="717550" lvl="1" indent="-449263">
              <a:lnSpc>
                <a:spcPct val="100000"/>
              </a:lnSpc>
            </a:pPr>
            <a:r>
              <a:rPr lang="fr-CH" sz="2800" dirty="0" err="1" smtClean="0"/>
              <a:t>At</a:t>
            </a:r>
            <a:r>
              <a:rPr lang="fr-CH" sz="2800" dirty="0" smtClean="0"/>
              <a:t> least once a </a:t>
            </a:r>
            <a:r>
              <a:rPr lang="fr-CH" sz="2800" dirty="0" err="1" smtClean="0"/>
              <a:t>year</a:t>
            </a:r>
            <a:r>
              <a:rPr lang="fr-CH" sz="2800" dirty="0" smtClean="0"/>
              <a:t>: </a:t>
            </a:r>
            <a:r>
              <a:rPr lang="fr-CH" sz="2800" dirty="0" err="1" smtClean="0"/>
              <a:t>creations</a:t>
            </a:r>
            <a:r>
              <a:rPr lang="fr-CH" sz="2800" dirty="0" smtClean="0"/>
              <a:t> and </a:t>
            </a:r>
            <a:r>
              <a:rPr lang="fr-CH" sz="2800" dirty="0" err="1" smtClean="0"/>
              <a:t>deletions</a:t>
            </a:r>
            <a:r>
              <a:rPr lang="fr-CH" sz="2800" dirty="0" smtClean="0"/>
              <a:t>, </a:t>
            </a:r>
            <a:r>
              <a:rPr lang="fr-CH" sz="2800" dirty="0" err="1" smtClean="0"/>
              <a:t>addresses</a:t>
            </a:r>
            <a:r>
              <a:rPr lang="fr-CH" sz="2800" dirty="0" smtClean="0"/>
              <a:t>, stratification variables</a:t>
            </a:r>
          </a:p>
          <a:p>
            <a:pPr marL="717550" lvl="1" indent="-449263">
              <a:lnSpc>
                <a:spcPct val="100000"/>
              </a:lnSpc>
            </a:pPr>
            <a:r>
              <a:rPr lang="fr-CH" sz="2800" dirty="0" smtClean="0"/>
              <a:t>Timing of updates must </a:t>
            </a:r>
            <a:r>
              <a:rPr lang="fr-CH" sz="2800" dirty="0" err="1" smtClean="0"/>
              <a:t>take</a:t>
            </a:r>
            <a:r>
              <a:rPr lang="fr-CH" sz="2800" dirty="0" smtClean="0"/>
              <a:t> </a:t>
            </a:r>
            <a:r>
              <a:rPr lang="fr-CH" sz="2800" dirty="0" err="1" smtClean="0"/>
              <a:t>into</a:t>
            </a:r>
            <a:r>
              <a:rPr lang="fr-CH" sz="2800" dirty="0" smtClean="0"/>
              <a:t> </a:t>
            </a:r>
            <a:r>
              <a:rPr lang="fr-CH" sz="2800" dirty="0" err="1" smtClean="0"/>
              <a:t>account</a:t>
            </a:r>
            <a:endParaRPr lang="fr-CH" sz="2800" dirty="0"/>
          </a:p>
          <a:p>
            <a:pPr marL="895350" lvl="2">
              <a:lnSpc>
                <a:spcPct val="100000"/>
              </a:lnSpc>
            </a:pPr>
            <a:r>
              <a:rPr lang="fr-CH" sz="2800" dirty="0" smtClean="0"/>
              <a:t>the construction of the </a:t>
            </a:r>
            <a:r>
              <a:rPr lang="fr-CH" sz="2800" dirty="0" err="1" smtClean="0"/>
              <a:t>sampling</a:t>
            </a:r>
            <a:r>
              <a:rPr lang="fr-CH" sz="2800" dirty="0" smtClean="0"/>
              <a:t> frames</a:t>
            </a:r>
          </a:p>
          <a:p>
            <a:pPr marL="895350" lvl="2">
              <a:lnSpc>
                <a:spcPct val="100000"/>
              </a:lnSpc>
            </a:pPr>
            <a:r>
              <a:rPr lang="fr-CH" sz="2800" dirty="0" smtClean="0"/>
              <a:t>the </a:t>
            </a:r>
            <a:r>
              <a:rPr lang="fr-CH" sz="2800" dirty="0" err="1" smtClean="0"/>
              <a:t>economic</a:t>
            </a:r>
            <a:r>
              <a:rPr lang="fr-CH" sz="2800" dirty="0" smtClean="0"/>
              <a:t> </a:t>
            </a:r>
            <a:r>
              <a:rPr lang="fr-CH" sz="2800" dirty="0" err="1" smtClean="0"/>
              <a:t>statistic</a:t>
            </a:r>
            <a:r>
              <a:rPr lang="fr-CH" sz="2800" dirty="0" smtClean="0"/>
              <a:t> </a:t>
            </a:r>
            <a:r>
              <a:rPr lang="fr-CH" sz="2800" dirty="0" err="1" smtClean="0"/>
              <a:t>programm</a:t>
            </a:r>
            <a:endParaRPr lang="fr-CH" sz="2800" dirty="0" smtClean="0"/>
          </a:p>
          <a:p>
            <a:pPr>
              <a:lnSpc>
                <a:spcPct val="100000"/>
              </a:lnSpc>
            </a:pPr>
            <a:endParaRPr lang="fr-CH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of content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CH" sz="2800" b="1" dirty="0" smtClean="0"/>
              <a:t>7.2 Services: </a:t>
            </a:r>
            <a:r>
              <a:rPr lang="fr-CH" sz="2800" b="1" dirty="0" err="1" smtClean="0"/>
              <a:t>sampling</a:t>
            </a:r>
            <a:r>
              <a:rPr lang="fr-CH" sz="2800" b="1" dirty="0" smtClean="0"/>
              <a:t> frames</a:t>
            </a:r>
          </a:p>
          <a:p>
            <a:pPr marL="268288" indent="-268288">
              <a:lnSpc>
                <a:spcPct val="100000"/>
              </a:lnSpc>
              <a:buFont typeface="Arial" pitchFamily="34" charset="0"/>
              <a:buChar char="•"/>
            </a:pPr>
            <a:r>
              <a:rPr lang="fr-CH" sz="2800" dirty="0" smtClean="0"/>
              <a:t>Common </a:t>
            </a:r>
            <a:r>
              <a:rPr lang="fr-CH" sz="2800" dirty="0" err="1" smtClean="0"/>
              <a:t>enterprise</a:t>
            </a:r>
            <a:r>
              <a:rPr lang="fr-CH" sz="2800" dirty="0" smtClean="0"/>
              <a:t> frame as a basis for the </a:t>
            </a:r>
            <a:r>
              <a:rPr lang="fr-CH" sz="2800" dirty="0" err="1" smtClean="0"/>
              <a:t>creation</a:t>
            </a:r>
            <a:r>
              <a:rPr lang="fr-CH" sz="2800" dirty="0" smtClean="0"/>
              <a:t> of </a:t>
            </a:r>
            <a:r>
              <a:rPr lang="fr-CH" sz="2800" dirty="0" err="1" smtClean="0"/>
              <a:t>survey</a:t>
            </a:r>
            <a:r>
              <a:rPr lang="fr-CH" sz="2800" dirty="0" smtClean="0"/>
              <a:t> frames for all </a:t>
            </a:r>
            <a:r>
              <a:rPr lang="fr-CH" sz="2800" dirty="0" err="1" smtClean="0"/>
              <a:t>economic</a:t>
            </a:r>
            <a:r>
              <a:rPr lang="fr-CH" sz="2800" dirty="0" smtClean="0"/>
              <a:t> </a:t>
            </a:r>
            <a:r>
              <a:rPr lang="fr-CH" sz="2800" dirty="0" err="1" smtClean="0"/>
              <a:t>surveys</a:t>
            </a:r>
            <a:endParaRPr lang="fr-CH" sz="2800" dirty="0" smtClean="0"/>
          </a:p>
          <a:p>
            <a:pPr marL="268288" indent="-268288">
              <a:lnSpc>
                <a:spcPct val="100000"/>
              </a:lnSpc>
              <a:buFont typeface="Arial" pitchFamily="34" charset="0"/>
              <a:buChar char="•"/>
            </a:pPr>
            <a:endParaRPr lang="fr-CH" sz="2800" dirty="0" smtClean="0"/>
          </a:p>
          <a:p>
            <a:pPr marL="268288" indent="-268288">
              <a:lnSpc>
                <a:spcPct val="100000"/>
              </a:lnSpc>
              <a:buFont typeface="Arial" pitchFamily="34" charset="0"/>
              <a:buChar char="•"/>
            </a:pPr>
            <a:r>
              <a:rPr lang="fr-CH" sz="2800" dirty="0" err="1" smtClean="0"/>
              <a:t>Coherent</a:t>
            </a:r>
            <a:r>
              <a:rPr lang="fr-CH" sz="2800" dirty="0" smtClean="0"/>
              <a:t> system over time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smtClean="0"/>
              <a:t>for SBR </a:t>
            </a:r>
            <a:r>
              <a:rPr lang="fr-CH" sz="2800" dirty="0" err="1" smtClean="0"/>
              <a:t>updating</a:t>
            </a:r>
            <a:endParaRPr lang="fr-CH" sz="2800" dirty="0" smtClean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smtClean="0"/>
              <a:t>frame construction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sample</a:t>
            </a:r>
            <a:r>
              <a:rPr lang="fr-CH" sz="2800" dirty="0" smtClean="0"/>
              <a:t> </a:t>
            </a:r>
            <a:r>
              <a:rPr lang="fr-CH" sz="2800" dirty="0" err="1" smtClean="0"/>
              <a:t>selection</a:t>
            </a:r>
            <a:r>
              <a:rPr lang="fr-CH" sz="2800" dirty="0" smtClean="0"/>
              <a:t> for the business </a:t>
            </a:r>
            <a:r>
              <a:rPr lang="fr-CH" sz="2800" dirty="0" err="1" smtClean="0"/>
              <a:t>surveys</a:t>
            </a:r>
            <a:endParaRPr lang="fr-CH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of content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CH" sz="2800" b="1" dirty="0" smtClean="0"/>
              <a:t>7.3 </a:t>
            </a:r>
            <a:r>
              <a:rPr lang="fr-CH" sz="2800" b="1" dirty="0" err="1" smtClean="0"/>
              <a:t>Demographic</a:t>
            </a:r>
            <a:r>
              <a:rPr lang="fr-CH" sz="2800" b="1" dirty="0" smtClean="0"/>
              <a:t> changes and </a:t>
            </a:r>
            <a:r>
              <a:rPr lang="fr-CH" sz="2800" b="1" dirty="0" err="1" smtClean="0"/>
              <a:t>continuity</a:t>
            </a:r>
            <a:endParaRPr lang="fr-CH" sz="2800" b="1" dirty="0" smtClean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Summary</a:t>
            </a:r>
            <a:r>
              <a:rPr lang="fr-CH" sz="2800" dirty="0" smtClean="0"/>
              <a:t> of relevant </a:t>
            </a:r>
            <a:r>
              <a:rPr lang="fr-CH" sz="2800" dirty="0" err="1" smtClean="0"/>
              <a:t>manuals</a:t>
            </a:r>
            <a:endParaRPr lang="fr-CH" sz="2800" dirty="0" smtClean="0"/>
          </a:p>
          <a:p>
            <a:pPr>
              <a:lnSpc>
                <a:spcPct val="100000"/>
              </a:lnSpc>
            </a:pPr>
            <a:endParaRPr lang="fr-CH" sz="2800" b="1" dirty="0" smtClean="0"/>
          </a:p>
          <a:p>
            <a:pPr>
              <a:lnSpc>
                <a:spcPct val="100000"/>
              </a:lnSpc>
            </a:pPr>
            <a:r>
              <a:rPr lang="fr-CH" sz="2800" b="1" dirty="0" smtClean="0"/>
              <a:t>7.4 </a:t>
            </a:r>
            <a:r>
              <a:rPr lang="fr-CH" sz="2800" b="1" dirty="0" smtClean="0"/>
              <a:t>Handling of changes in the SBR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smtClean="0"/>
              <a:t>Changes in the content: identification variables, stratification variables</a:t>
            </a:r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Creations</a:t>
            </a:r>
            <a:r>
              <a:rPr lang="fr-CH" sz="2800" dirty="0" smtClean="0"/>
              <a:t> and </a:t>
            </a:r>
            <a:r>
              <a:rPr lang="fr-CH" sz="2800" dirty="0" err="1" smtClean="0"/>
              <a:t>deletions</a:t>
            </a:r>
            <a:r>
              <a:rPr lang="fr-CH" sz="2800" dirty="0" smtClean="0"/>
              <a:t> of </a:t>
            </a:r>
            <a:r>
              <a:rPr lang="fr-CH" sz="2800" dirty="0" err="1" smtClean="0"/>
              <a:t>legal</a:t>
            </a:r>
            <a:r>
              <a:rPr lang="fr-CH" sz="2800" dirty="0" smtClean="0"/>
              <a:t> and </a:t>
            </a:r>
            <a:r>
              <a:rPr lang="fr-CH" sz="2800" dirty="0" err="1" smtClean="0"/>
              <a:t>operational</a:t>
            </a:r>
            <a:r>
              <a:rPr lang="fr-CH" sz="2800" dirty="0" smtClean="0"/>
              <a:t> </a:t>
            </a:r>
            <a:r>
              <a:rPr lang="fr-CH" sz="2800" dirty="0" err="1" smtClean="0"/>
              <a:t>units</a:t>
            </a:r>
            <a:r>
              <a:rPr lang="fr-CH" sz="2800" dirty="0" smtClean="0"/>
              <a:t>, administrative </a:t>
            </a:r>
            <a:r>
              <a:rPr lang="fr-CH" sz="2800" dirty="0" err="1" smtClean="0"/>
              <a:t>units</a:t>
            </a:r>
            <a:r>
              <a:rPr lang="fr-CH" sz="2800" dirty="0"/>
              <a:t> </a:t>
            </a:r>
            <a:r>
              <a:rPr lang="fr-CH" sz="2800" dirty="0" smtClean="0"/>
              <a:t>and </a:t>
            </a:r>
            <a:r>
              <a:rPr lang="fr-CH" sz="2800" dirty="0" err="1" smtClean="0"/>
              <a:t>statistical</a:t>
            </a:r>
            <a:r>
              <a:rPr lang="fr-CH" sz="2800" dirty="0" smtClean="0"/>
              <a:t> </a:t>
            </a:r>
            <a:r>
              <a:rPr lang="fr-CH" sz="2800" dirty="0" err="1" smtClean="0"/>
              <a:t>units</a:t>
            </a:r>
            <a:endParaRPr lang="fr-CH" sz="2800" dirty="0" smtClean="0"/>
          </a:p>
          <a:p>
            <a:pPr>
              <a:lnSpc>
                <a:spcPct val="100000"/>
              </a:lnSpc>
            </a:pPr>
            <a:endParaRPr lang="fr-CH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of content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CH" sz="2800" b="1" dirty="0" smtClean="0"/>
              <a:t>7.5 SBR maintenance: </a:t>
            </a:r>
            <a:r>
              <a:rPr lang="fr-CH" sz="2800" b="1" dirty="0" err="1" smtClean="0"/>
              <a:t>quality</a:t>
            </a:r>
            <a:r>
              <a:rPr lang="fr-CH" sz="2800" b="1" dirty="0" smtClean="0"/>
              <a:t> management aspects</a:t>
            </a:r>
          </a:p>
          <a:p>
            <a:pPr marL="717550" lvl="1" indent="-449263">
              <a:lnSpc>
                <a:spcPct val="100000"/>
              </a:lnSpc>
            </a:pPr>
            <a:r>
              <a:rPr lang="fr-CH" sz="2800" dirty="0" smtClean="0"/>
              <a:t>Management of </a:t>
            </a:r>
            <a:r>
              <a:rPr lang="fr-CH" sz="2800" dirty="0" err="1" smtClean="0"/>
              <a:t>stakeholders</a:t>
            </a:r>
            <a:r>
              <a:rPr lang="fr-CH" sz="2800" dirty="0"/>
              <a:t> </a:t>
            </a:r>
            <a:r>
              <a:rPr lang="fr-CH" sz="2800" dirty="0" smtClean="0"/>
              <a:t>and of data sources</a:t>
            </a:r>
          </a:p>
          <a:p>
            <a:pPr>
              <a:lnSpc>
                <a:spcPct val="100000"/>
              </a:lnSpc>
            </a:pPr>
            <a:r>
              <a:rPr lang="fr-CH" sz="2800" b="1" dirty="0" smtClean="0"/>
              <a:t>7.6 </a:t>
            </a:r>
            <a:r>
              <a:rPr lang="fr-CH" sz="2800" b="1" dirty="0" err="1" smtClean="0"/>
              <a:t>Treatment</a:t>
            </a:r>
            <a:r>
              <a:rPr lang="fr-CH" sz="2800" b="1" dirty="0" smtClean="0"/>
              <a:t> of </a:t>
            </a:r>
            <a:r>
              <a:rPr lang="fr-CH" sz="2800" b="1" dirty="0" err="1" smtClean="0"/>
              <a:t>errors</a:t>
            </a:r>
            <a:endParaRPr lang="fr-CH" sz="2800" b="1" dirty="0" smtClean="0"/>
          </a:p>
          <a:p>
            <a:pPr marL="715963" lvl="1" indent="-447675">
              <a:lnSpc>
                <a:spcPct val="100000"/>
              </a:lnSpc>
            </a:pPr>
            <a:r>
              <a:rPr lang="fr-CH" sz="2800" dirty="0" err="1" smtClean="0"/>
              <a:t>Summary</a:t>
            </a:r>
            <a:r>
              <a:rPr lang="fr-CH" sz="2800" dirty="0" smtClean="0"/>
              <a:t> of </a:t>
            </a:r>
            <a:r>
              <a:rPr lang="fr-CH" sz="2800" dirty="0" err="1" smtClean="0"/>
              <a:t>chapter</a:t>
            </a:r>
            <a:r>
              <a:rPr lang="fr-CH" sz="2800" dirty="0" smtClean="0"/>
              <a:t> 18 of the EU Business </a:t>
            </a:r>
            <a:r>
              <a:rPr lang="fr-CH" sz="2800" dirty="0" err="1" smtClean="0"/>
              <a:t>register</a:t>
            </a:r>
            <a:r>
              <a:rPr lang="fr-CH" sz="2800" dirty="0" smtClean="0"/>
              <a:t> </a:t>
            </a:r>
            <a:r>
              <a:rPr lang="fr-CH" sz="2800" dirty="0" err="1" smtClean="0"/>
              <a:t>Recommendation</a:t>
            </a:r>
            <a:r>
              <a:rPr lang="fr-CH" sz="2800" dirty="0" smtClean="0"/>
              <a:t> </a:t>
            </a:r>
            <a:r>
              <a:rPr lang="fr-CH" sz="2800" dirty="0" err="1" smtClean="0"/>
              <a:t>Manual</a:t>
            </a:r>
            <a:endParaRPr lang="fr-CH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Issues for further discussion and feedback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  <a:p>
            <a:pPr marL="538163" indent="-538163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</a:rPr>
              <a:t>Do we need further investigation in point </a:t>
            </a:r>
            <a:r>
              <a:rPr lang="fr-CH" sz="2800" b="1" dirty="0" smtClean="0"/>
              <a:t>7.2 Services</a:t>
            </a:r>
            <a:r>
              <a:rPr lang="en-GB" sz="2800" dirty="0" smtClean="0">
                <a:solidFill>
                  <a:srgbClr val="000000"/>
                </a:solidFill>
              </a:rPr>
              <a:t> of this chapter?</a:t>
            </a:r>
          </a:p>
          <a:p>
            <a:pPr marL="538163" indent="-538163">
              <a:buFont typeface="Arial" pitchFamily="34" charset="0"/>
              <a:buChar char="•"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538163" indent="-538163">
              <a:buFont typeface="Arial" pitchFamily="34" charset="0"/>
              <a:buChar char="•"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538163" indent="-538163">
              <a:buFont typeface="Arial" pitchFamily="34" charset="0"/>
              <a:buChar char="•"/>
            </a:pPr>
            <a:endParaRPr lang="en-GB" sz="2800" dirty="0" smtClean="0">
              <a:solidFill>
                <a:srgbClr val="000000"/>
              </a:solidFill>
            </a:endParaRPr>
          </a:p>
          <a:p>
            <a:endParaRPr lang="fr-C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DBund_EN">
  <a:themeElements>
    <a:clrScheme name="CD Bund 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 Bund 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D Bund 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 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 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 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 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 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 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 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 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 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 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 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CDBund_EN</Template>
  <TotalTime>0</TotalTime>
  <Words>309</Words>
  <Application>Microsoft Office PowerPoint</Application>
  <PresentationFormat>Affichage à l'écran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CDBund_EN</vt:lpstr>
      <vt:lpstr>Guidelines of Statistical Business Register  Draft chapter 7 </vt:lpstr>
      <vt:lpstr>Purposes</vt:lpstr>
      <vt:lpstr>Overview of content</vt:lpstr>
      <vt:lpstr>Overview of content</vt:lpstr>
      <vt:lpstr>Overview of content</vt:lpstr>
      <vt:lpstr>Overview of content</vt:lpstr>
      <vt:lpstr>Overview of content</vt:lpstr>
      <vt:lpstr>Overview of content</vt:lpstr>
      <vt:lpstr>Issues for further discussion and feedback</vt:lpstr>
      <vt:lpstr>Requests for good practices/examples, from countries</vt:lpstr>
    </vt:vector>
  </TitlesOfParts>
  <Company>Bundesverwaltung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of Statistical Business Register  Draft chapter 7</dc:title>
  <dc:creator>U80714714</dc:creator>
  <cp:lastModifiedBy>U80714714</cp:lastModifiedBy>
  <cp:revision>3</cp:revision>
  <cp:lastPrinted>2003-11-14T16:51:38Z</cp:lastPrinted>
  <dcterms:created xsi:type="dcterms:W3CDTF">2013-08-30T09:03:47Z</dcterms:created>
  <dcterms:modified xsi:type="dcterms:W3CDTF">2013-08-30T09:25:40Z</dcterms:modified>
</cp:coreProperties>
</file>