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notesMasterIdLst>
    <p:notesMasterId r:id="rId15"/>
  </p:notesMasterIdLst>
  <p:sldIdLst>
    <p:sldId id="332" r:id="rId2"/>
    <p:sldId id="331" r:id="rId3"/>
    <p:sldId id="305" r:id="rId4"/>
    <p:sldId id="329" r:id="rId5"/>
    <p:sldId id="312" r:id="rId6"/>
    <p:sldId id="311" r:id="rId7"/>
    <p:sldId id="335" r:id="rId8"/>
    <p:sldId id="330" r:id="rId9"/>
    <p:sldId id="323" r:id="rId10"/>
    <p:sldId id="334" r:id="rId11"/>
    <p:sldId id="336" r:id="rId12"/>
    <p:sldId id="313" r:id="rId13"/>
    <p:sldId id="269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01" autoAdjust="0"/>
    <p:restoredTop sz="92005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1050" b="1" i="0" u="none" strike="noStrike" baseline="0" dirty="0" smtClean="0">
                <a:solidFill>
                  <a:srgbClr val="000000"/>
                </a:solidFill>
                <a:latin typeface="Arial Cyr"/>
                <a:cs typeface="Arial Cyr"/>
              </a:rPr>
              <a:t>Amount of organizations included in statistical register of </a:t>
            </a:r>
            <a:r>
              <a:rPr lang="en-US" sz="1050" b="1" i="0" u="none" strike="noStrike" baseline="0" dirty="0" err="1" smtClean="0">
                <a:solidFill>
                  <a:srgbClr val="000000"/>
                </a:solidFill>
                <a:latin typeface="Arial Cyr"/>
                <a:cs typeface="Arial Cyr"/>
              </a:rPr>
              <a:t>Rosstat</a:t>
            </a:r>
            <a:endParaRPr lang="ru-RU" sz="1050" b="1" i="0" u="none" strike="noStrike" baseline="0" dirty="0">
              <a:solidFill>
                <a:srgbClr val="000000"/>
              </a:solidFill>
              <a:latin typeface="Arial Cyr"/>
              <a:cs typeface="Arial Cyr"/>
            </a:endParaRP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1000" b="0" i="0" u="none" strike="noStrike" baseline="0" dirty="0" smtClean="0">
                <a:solidFill>
                  <a:srgbClr val="000000"/>
                </a:solidFill>
                <a:latin typeface="Arial Cyr"/>
                <a:cs typeface="Arial Cyr"/>
              </a:rPr>
              <a:t>At the end of the year </a:t>
            </a:r>
            <a:endParaRPr lang="ru-RU" sz="1000" b="0" i="0" u="none" strike="noStrike" baseline="0" dirty="0">
              <a:solidFill>
                <a:srgbClr val="000000"/>
              </a:solidFill>
              <a:latin typeface="Arial Cyr"/>
              <a:cs typeface="Arial Cyr"/>
            </a:endParaRPr>
          </a:p>
        </c:rich>
      </c:tx>
      <c:layout>
        <c:manualLayout>
          <c:xMode val="edge"/>
          <c:yMode val="edge"/>
          <c:x val="0.1524394511661652"/>
          <c:y val="2.883506343713956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788641285254076"/>
          <c:y val="0.29065793052878075"/>
          <c:w val="0.85569275536068379"/>
          <c:h val="0.55709436684682978"/>
        </c:manualLayout>
      </c:layout>
      <c:lineChart>
        <c:grouping val="stacked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7449065781123255E-2"/>
                  <c:y val="6.406560771599043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3,8</a:t>
                    </a:r>
                    <a:endParaRPr lang="ru-RU" dirty="0"/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1221260803594121"/>
                  <c:y val="5.2221707580670067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4,9</a:t>
                    </a:r>
                    <a:endParaRPr lang="ru-RU" dirty="0"/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'[Диаграмма в Microsoft PowerPoint]Лист1'!$D$4:$N$4</c:f>
              <c:numCache>
                <c:formatCode>\О\с\н\о\в\н\о\й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'[Диаграмма в Microsoft PowerPoint]Лист1'!$D$3:$N$3</c:f>
              <c:numCache>
                <c:formatCode>\О\с\н\о\в\н\о\й</c:formatCode>
                <c:ptCount val="11"/>
                <c:pt idx="0">
                  <c:v>3845278</c:v>
                </c:pt>
                <c:pt idx="1">
                  <c:v>4149815</c:v>
                </c:pt>
                <c:pt idx="2">
                  <c:v>4417074</c:v>
                </c:pt>
                <c:pt idx="3">
                  <c:v>4767260</c:v>
                </c:pt>
                <c:pt idx="4">
                  <c:v>4506607</c:v>
                </c:pt>
                <c:pt idx="5">
                  <c:v>4674896</c:v>
                </c:pt>
                <c:pt idx="6">
                  <c:v>4771904</c:v>
                </c:pt>
                <c:pt idx="7">
                  <c:v>4907753</c:v>
                </c:pt>
                <c:pt idx="8">
                  <c:v>4823304</c:v>
                </c:pt>
                <c:pt idx="9">
                  <c:v>4866620</c:v>
                </c:pt>
                <c:pt idx="10">
                  <c:v>4886432</c:v>
                </c:pt>
              </c:numCache>
            </c:numRef>
          </c:val>
          <c:smooth val="0"/>
        </c:ser>
        <c:ser>
          <c:idx val="1"/>
          <c:order val="1"/>
          <c:spPr>
            <a:ln>
              <a:solidFill>
                <a:srgbClr val="002060"/>
              </a:solidFill>
            </a:ln>
          </c:spPr>
          <c:marker>
            <c:symbol val="diamond"/>
            <c:size val="7"/>
            <c:spPr>
              <a:solidFill>
                <a:srgbClr val="002060"/>
              </a:solidFill>
            </c:spPr>
          </c:marker>
          <c:cat>
            <c:numRef>
              <c:f>'[Диаграмма в Microsoft PowerPoint]Лист1'!$D$4:$N$4</c:f>
              <c:numCache>
                <c:formatCode>\О\с\н\о\в\н\о\й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'[Диаграмма в Microsoft PowerPoint]Лист1'!$D$4:$N$4</c:f>
              <c:numCache>
                <c:formatCode>\О\с\н\о\в\н\о\й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181312"/>
        <c:axId val="79600384"/>
      </c:lineChart>
      <c:catAx>
        <c:axId val="111181312"/>
        <c:scaling>
          <c:orientation val="minMax"/>
        </c:scaling>
        <c:delete val="0"/>
        <c:axPos val="b"/>
        <c:numFmt formatCode="\О\с\н\о\в\н\о\й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7960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600384"/>
        <c:scaling>
          <c:orientation val="minMax"/>
          <c:max val="6000000"/>
        </c:scaling>
        <c:delete val="0"/>
        <c:axPos val="l"/>
        <c:majorGridlines>
          <c:spPr>
            <a:ln w="3175">
              <a:noFill/>
              <a:prstDash val="solid"/>
            </a:ln>
          </c:spPr>
        </c:majorGridlines>
        <c:numFmt formatCode="\О\с\н\о\в\н\о\й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11118131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3.048786539289847E-2"/>
                <c:y val="0.28719771707010483"/>
              </c:manualLayout>
            </c:layout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2">
            <a:lumMod val="90000"/>
          </a:schemeClr>
        </a:solidFill>
        <a:ln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1050" b="1" i="0" u="none" strike="noStrike" baseline="0" dirty="0" smtClean="0">
                <a:solidFill>
                  <a:srgbClr val="000000"/>
                </a:solidFill>
                <a:latin typeface="Arial Cyr"/>
                <a:cs typeface="Arial Cyr"/>
              </a:rPr>
              <a:t>Amount of individual businessmen included in statistical register of </a:t>
            </a:r>
            <a:r>
              <a:rPr lang="en-US" sz="1050" b="1" i="0" u="none" strike="noStrike" baseline="0" dirty="0" err="1" smtClean="0">
                <a:solidFill>
                  <a:srgbClr val="000000"/>
                </a:solidFill>
                <a:latin typeface="Arial Cyr"/>
                <a:cs typeface="Arial Cyr"/>
              </a:rPr>
              <a:t>Rosstat</a:t>
            </a:r>
            <a:endParaRPr lang="en-US" sz="1050" b="1" i="0" u="none" strike="noStrike" baseline="0" dirty="0" smtClean="0">
              <a:solidFill>
                <a:srgbClr val="000000"/>
              </a:solidFill>
              <a:latin typeface="Arial Cyr"/>
              <a:cs typeface="Arial Cyr"/>
            </a:endParaRP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1050" b="0" i="0" u="none" strike="noStrike" baseline="0" dirty="0" smtClean="0">
                <a:solidFill>
                  <a:srgbClr val="000000"/>
                </a:solidFill>
                <a:latin typeface="Arial Cyr"/>
                <a:cs typeface="Arial Cyr"/>
              </a:rPr>
              <a:t>At the end of the year</a:t>
            </a:r>
            <a:endParaRPr lang="ru-RU" sz="1000" b="0" i="0" u="none" strike="noStrike" baseline="0" dirty="0">
              <a:solidFill>
                <a:srgbClr val="000000"/>
              </a:solidFill>
              <a:latin typeface="Arial Cyr"/>
              <a:cs typeface="Arial Cyr"/>
            </a:endParaRPr>
          </a:p>
        </c:rich>
      </c:tx>
      <c:layout>
        <c:manualLayout>
          <c:xMode val="edge"/>
          <c:yMode val="edge"/>
          <c:x val="0.13414660772875328"/>
          <c:y val="3.806234804543557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788641285254076"/>
          <c:y val="0.29065793052878075"/>
          <c:w val="0.85569275536068379"/>
          <c:h val="0.55709436684682978"/>
        </c:manualLayout>
      </c:layout>
      <c:lineChart>
        <c:grouping val="stacked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6957552447224172E-2"/>
                  <c:y val="5.5537694466392395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1,9</a:t>
                    </a:r>
                    <a:endParaRPr lang="ru-RU" dirty="0"/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3618655047717704"/>
                  <c:y val="6.3302727297496114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dirty="0" smtClean="0"/>
                      <a:t>4,1</a:t>
                    </a:r>
                    <a:endParaRPr lang="ru-RU" dirty="0"/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'[Диаграмма в Microsoft PowerPoint]Лист1'!$F$37:$N$37</c:f>
              <c:numCache>
                <c:formatCode>\О\с\н\о\в\н\о\й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'[Диаграмма в Microsoft PowerPoint]Лист1'!$F$36:$N$36</c:f>
              <c:numCache>
                <c:formatCode>\О\с\н\о\в\н\о\й</c:formatCode>
                <c:ptCount val="9"/>
                <c:pt idx="0">
                  <c:v>1906329</c:v>
                </c:pt>
                <c:pt idx="1">
                  <c:v>2672413</c:v>
                </c:pt>
                <c:pt idx="2">
                  <c:v>2988349</c:v>
                </c:pt>
                <c:pt idx="3">
                  <c:v>3434155</c:v>
                </c:pt>
                <c:pt idx="4">
                  <c:v>3738631</c:v>
                </c:pt>
                <c:pt idx="5">
                  <c:v>3957069</c:v>
                </c:pt>
                <c:pt idx="6" formatCode="0">
                  <c:v>4087819</c:v>
                </c:pt>
                <c:pt idx="7">
                  <c:v>4099193</c:v>
                </c:pt>
                <c:pt idx="8">
                  <c:v>4059706</c:v>
                </c:pt>
              </c:numCache>
            </c:numRef>
          </c:val>
          <c:smooth val="0"/>
        </c:ser>
        <c:ser>
          <c:idx val="1"/>
          <c:order val="1"/>
          <c:spPr>
            <a:ln>
              <a:solidFill>
                <a:srgbClr val="002060"/>
              </a:solidFill>
            </a:ln>
          </c:spPr>
          <c:marker>
            <c:symbol val="diamond"/>
            <c:size val="7"/>
            <c:spPr>
              <a:solidFill>
                <a:srgbClr val="002060"/>
              </a:solidFill>
            </c:spPr>
          </c:marker>
          <c:cat>
            <c:numRef>
              <c:f>'[Диаграмма в Microsoft PowerPoint]Лист1'!$F$37:$N$37</c:f>
              <c:numCache>
                <c:formatCode>\О\с\н\о\в\н\о\й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'[Диаграмма в Microsoft PowerPoint]Лист1'!$F$37:$N$37</c:f>
              <c:numCache>
                <c:formatCode>\О\с\н\о\в\н\о\й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178752"/>
        <c:axId val="110928448"/>
      </c:lineChart>
      <c:catAx>
        <c:axId val="111178752"/>
        <c:scaling>
          <c:orientation val="minMax"/>
        </c:scaling>
        <c:delete val="0"/>
        <c:axPos val="b"/>
        <c:numFmt formatCode="\О\с\н\о\в\н\о\й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11092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28448"/>
        <c:scaling>
          <c:orientation val="minMax"/>
          <c:max val="5000000"/>
        </c:scaling>
        <c:delete val="0"/>
        <c:axPos val="l"/>
        <c:majorGridlines>
          <c:spPr>
            <a:ln w="3175">
              <a:noFill/>
              <a:prstDash val="solid"/>
            </a:ln>
          </c:spPr>
        </c:majorGridlines>
        <c:numFmt formatCode="\О\с\н\о\в\н\о\й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/>
          </a:p>
        </c:txPr>
        <c:crossAx val="111178752"/>
        <c:crosses val="autoZero"/>
        <c:crossBetween val="between"/>
        <c:majorUnit val="1000000"/>
        <c:minorUnit val="100000"/>
        <c:dispUnits>
          <c:builtInUnit val="millions"/>
          <c:dispUnitsLbl>
            <c:layout>
              <c:manualLayout>
                <c:xMode val="edge"/>
                <c:yMode val="edge"/>
                <c:x val="3.048786539289847E-2"/>
                <c:y val="0.28719771707010483"/>
              </c:manualLayout>
            </c:layout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2">
            <a:lumMod val="90000"/>
          </a:schemeClr>
        </a:solidFill>
        <a:ln w="12700">
          <a:noFill/>
          <a:prstDash val="solid"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8857295615826E-2"/>
          <c:y val="0.17543605667436982"/>
          <c:w val="0.40763038300767956"/>
          <c:h val="0.7517786935062559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 в целом S.1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FF99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FF00FF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0033CC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66CCFF"/>
              </a:solidFill>
              <a:ln w="9525" cmpd="sng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rgbClr val="33CC33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Лист1!$A$2:$A$6</c:f>
              <c:strCache>
                <c:ptCount val="5"/>
                <c:pt idx="0">
                  <c:v>non financial corporation S.11</c:v>
                </c:pt>
                <c:pt idx="1">
                  <c:v>financial corporation S.12</c:v>
                </c:pt>
                <c:pt idx="2">
                  <c:v>state management S.13</c:v>
                </c:pt>
                <c:pt idx="3">
                  <c:v>households S.14</c:v>
                </c:pt>
                <c:pt idx="4">
                  <c:v>non profit organizations servicing hoseholds S.15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3337128</c:v>
                </c:pt>
                <c:pt idx="1">
                  <c:v>92454</c:v>
                </c:pt>
                <c:pt idx="2">
                  <c:v>322561</c:v>
                </c:pt>
                <c:pt idx="3">
                  <c:v>4000000</c:v>
                </c:pt>
                <c:pt idx="4">
                  <c:v>237716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409096432390401"/>
          <c:y val="8.7691544739795416E-2"/>
          <c:w val="0.46356335666375043"/>
          <c:h val="0.796285919921940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Organizations of state sector of economy</a:t>
            </a:r>
            <a:endParaRPr lang="ru-RU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716401769223291"/>
          <c:y val="0.22523456733394717"/>
          <c:w val="0.40978091280256634"/>
          <c:h val="0.7449982680279730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Объекты, являющиеся институциональными единицами госсектора экономики по СНС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Лист1!$A$2:$A$4</c:f>
              <c:strCache>
                <c:ptCount val="3"/>
                <c:pt idx="0">
                  <c:v>state management</c:v>
                </c:pt>
                <c:pt idx="1">
                  <c:v>state financial corporations</c:v>
                </c:pt>
                <c:pt idx="2">
                  <c:v>state non-financial corporations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322561</c:v>
                </c:pt>
                <c:pt idx="1">
                  <c:v>6690</c:v>
                </c:pt>
                <c:pt idx="2">
                  <c:v>81139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aseline="0">
                <a:latin typeface="Arial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3730849616020224"/>
          <c:y val="0.31972490805526049"/>
          <c:w val="0.33337051618547681"/>
          <c:h val="0.4914883736959399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313162243608451E-3"/>
          <c:y val="1.672211784353635E-2"/>
          <c:w val="0.75147115291144162"/>
          <c:h val="0.8743812206456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State management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2011г.</c:v>
                </c:pt>
                <c:pt idx="1">
                  <c:v>2012г.</c:v>
                </c:pt>
                <c:pt idx="2">
                  <c:v>2013г.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254008</c:v>
                </c:pt>
                <c:pt idx="1">
                  <c:v>250756</c:v>
                </c:pt>
                <c:pt idx="2">
                  <c:v>248719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State non-financial corporations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2011г.</c:v>
                </c:pt>
                <c:pt idx="1">
                  <c:v>2012г.</c:v>
                </c:pt>
                <c:pt idx="2">
                  <c:v>2013г.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47600</c:v>
                </c:pt>
                <c:pt idx="1">
                  <c:v>48300</c:v>
                </c:pt>
                <c:pt idx="2">
                  <c:v>40798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State financial corporations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Лист1!$A$2:$A$4</c:f>
              <c:strCache>
                <c:ptCount val="3"/>
                <c:pt idx="0">
                  <c:v>2011г.</c:v>
                </c:pt>
                <c:pt idx="1">
                  <c:v>2012г.</c:v>
                </c:pt>
                <c:pt idx="2">
                  <c:v>2013г.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7326</c:v>
                </c:pt>
                <c:pt idx="1">
                  <c:v>7633</c:v>
                </c:pt>
                <c:pt idx="2">
                  <c:v>7093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953664"/>
        <c:axId val="124701504"/>
      </c:barChart>
      <c:catAx>
        <c:axId val="35953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701504"/>
        <c:crosses val="autoZero"/>
        <c:auto val="1"/>
        <c:lblAlgn val="ctr"/>
        <c:lblOffset val="100"/>
        <c:noMultiLvlLbl val="0"/>
      </c:catAx>
      <c:valAx>
        <c:axId val="1247015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5953664"/>
        <c:crosses val="autoZero"/>
        <c:crossBetween val="between"/>
        <c:dispUnits>
          <c:builtInUnit val="thousands"/>
        </c:dispUnits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76941503839797798"/>
          <c:y val="0.21981759824643804"/>
          <c:w val="0.22132570234276272"/>
          <c:h val="0.5327479428700658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8DE070-59EE-4ECB-B226-23097CD604C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DD723C-C4F4-49E8-8971-F3C7B6915101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Development of Classification of institutional units by economic sector (CIUES)</a:t>
          </a:r>
          <a:endParaRPr lang="ru-RU" sz="1800" dirty="0">
            <a:solidFill>
              <a:schemeClr val="tx1"/>
            </a:solidFill>
          </a:endParaRPr>
        </a:p>
      </dgm:t>
    </dgm:pt>
    <dgm:pt modelId="{AF84B8D5-256D-4725-BE6A-DF83FAACD2CB}" type="parTrans" cxnId="{E562C3BD-8FB8-4FBF-BBA0-1C781B240D4E}">
      <dgm:prSet/>
      <dgm:spPr/>
      <dgm:t>
        <a:bodyPr/>
        <a:lstStyle/>
        <a:p>
          <a:endParaRPr lang="ru-RU"/>
        </a:p>
      </dgm:t>
    </dgm:pt>
    <dgm:pt modelId="{97721E32-D3BD-429A-BDB0-8848AC4B2E03}" type="sibTrans" cxnId="{E562C3BD-8FB8-4FBF-BBA0-1C781B240D4E}">
      <dgm:prSet/>
      <dgm:spPr/>
      <dgm:t>
        <a:bodyPr/>
        <a:lstStyle/>
        <a:p>
          <a:endParaRPr lang="ru-RU"/>
        </a:p>
      </dgm:t>
    </dgm:pt>
    <dgm:pt modelId="{8112F28A-7112-490E-B8EB-F80EE35C0576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Identification of institutional sectors in the Statistical Register using CIUES</a:t>
          </a:r>
          <a:endParaRPr lang="ru-RU" sz="1800" dirty="0">
            <a:solidFill>
              <a:schemeClr val="tx1"/>
            </a:solidFill>
          </a:endParaRPr>
        </a:p>
      </dgm:t>
    </dgm:pt>
    <dgm:pt modelId="{7BDAA0E4-262E-45C4-BB2D-17618467FEFB}" type="parTrans" cxnId="{DAA7BCB2-3B9D-486B-B5E3-8DE078359D68}">
      <dgm:prSet/>
      <dgm:spPr/>
      <dgm:t>
        <a:bodyPr/>
        <a:lstStyle/>
        <a:p>
          <a:endParaRPr lang="ru-RU"/>
        </a:p>
      </dgm:t>
    </dgm:pt>
    <dgm:pt modelId="{CE622A2D-3343-47B2-BF12-8EC30B53D65A}" type="sibTrans" cxnId="{DAA7BCB2-3B9D-486B-B5E3-8DE078359D68}">
      <dgm:prSet/>
      <dgm:spPr/>
      <dgm:t>
        <a:bodyPr/>
        <a:lstStyle/>
        <a:p>
          <a:endParaRPr lang="ru-RU"/>
        </a:p>
      </dgm:t>
    </dgm:pt>
    <dgm:pt modelId="{F918603B-ABB8-44D7-98FE-00B3B03BD86C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Development of methodology of identifying the organizations of the state sector of economy</a:t>
          </a:r>
          <a:endParaRPr lang="ru-RU" sz="1800" dirty="0">
            <a:solidFill>
              <a:schemeClr val="tx1"/>
            </a:solidFill>
          </a:endParaRPr>
        </a:p>
      </dgm:t>
    </dgm:pt>
    <dgm:pt modelId="{FFC7E9C1-A70C-4D6E-A203-7B3898DD5BC2}" type="parTrans" cxnId="{2D31F568-01E0-433A-AA68-D8798D8D21D6}">
      <dgm:prSet/>
      <dgm:spPr/>
      <dgm:t>
        <a:bodyPr/>
        <a:lstStyle/>
        <a:p>
          <a:endParaRPr lang="ru-RU"/>
        </a:p>
      </dgm:t>
    </dgm:pt>
    <dgm:pt modelId="{917D55C9-7CDB-4423-81F9-D1F9D9816F4D}" type="sibTrans" cxnId="{2D31F568-01E0-433A-AA68-D8798D8D21D6}">
      <dgm:prSet/>
      <dgm:spPr/>
      <dgm:t>
        <a:bodyPr/>
        <a:lstStyle/>
        <a:p>
          <a:endParaRPr lang="ru-RU"/>
        </a:p>
      </dgm:t>
    </dgm:pt>
    <dgm:pt modelId="{A5E4ED8D-C84B-4D6C-8C0D-44284C6F0BE1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Development of methodology and shift to the definition of institutional sectors around </a:t>
          </a:r>
          <a:r>
            <a:rPr lang="en-US" sz="1800" dirty="0" smtClean="0">
              <a:solidFill>
                <a:schemeClr val="tx1"/>
              </a:solidFill>
            </a:rPr>
            <a:t>SNA </a:t>
          </a:r>
          <a:r>
            <a:rPr lang="en-US" sz="1800" dirty="0" smtClean="0">
              <a:solidFill>
                <a:schemeClr val="tx1"/>
              </a:solidFill>
            </a:rPr>
            <a:t>2008</a:t>
          </a:r>
          <a:endParaRPr lang="ru-RU" sz="1800" dirty="0">
            <a:solidFill>
              <a:schemeClr val="tx1"/>
            </a:solidFill>
          </a:endParaRPr>
        </a:p>
      </dgm:t>
    </dgm:pt>
    <dgm:pt modelId="{46D8DFAE-2B02-4C8F-96F2-072DB441DB4B}" type="parTrans" cxnId="{2EFA8FBE-794A-4F1C-BB3C-63E0D956E4E6}">
      <dgm:prSet/>
      <dgm:spPr/>
      <dgm:t>
        <a:bodyPr/>
        <a:lstStyle/>
        <a:p>
          <a:endParaRPr lang="ru-RU"/>
        </a:p>
      </dgm:t>
    </dgm:pt>
    <dgm:pt modelId="{7142387F-CD67-41F9-8F15-3B09BFDF3AF7}" type="sibTrans" cxnId="{2EFA8FBE-794A-4F1C-BB3C-63E0D956E4E6}">
      <dgm:prSet/>
      <dgm:spPr/>
      <dgm:t>
        <a:bodyPr/>
        <a:lstStyle/>
        <a:p>
          <a:endParaRPr lang="ru-RU"/>
        </a:p>
      </dgm:t>
    </dgm:pt>
    <dgm:pt modelId="{CDD50794-FC51-4E7C-83B6-4EBEE7C9B2EE}" type="pres">
      <dgm:prSet presAssocID="{738DE070-59EE-4ECB-B226-23097CD604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FF9776-4FED-454A-A133-BDB595367D70}" type="pres">
      <dgm:prSet presAssocID="{A5E4ED8D-C84B-4D6C-8C0D-44284C6F0BE1}" presName="boxAndChildren" presStyleCnt="0"/>
      <dgm:spPr/>
    </dgm:pt>
    <dgm:pt modelId="{9B49F6B5-660F-47D3-B028-A808E003CB8C}" type="pres">
      <dgm:prSet presAssocID="{A5E4ED8D-C84B-4D6C-8C0D-44284C6F0BE1}" presName="parentTextBox" presStyleLbl="node1" presStyleIdx="0" presStyleCnt="4"/>
      <dgm:spPr/>
      <dgm:t>
        <a:bodyPr/>
        <a:lstStyle/>
        <a:p>
          <a:endParaRPr lang="ru-RU"/>
        </a:p>
      </dgm:t>
    </dgm:pt>
    <dgm:pt modelId="{EF280756-BB68-4201-9D9D-2161936BE579}" type="pres">
      <dgm:prSet presAssocID="{917D55C9-7CDB-4423-81F9-D1F9D9816F4D}" presName="sp" presStyleCnt="0"/>
      <dgm:spPr/>
    </dgm:pt>
    <dgm:pt modelId="{1A7CF6D5-7686-483E-8AFC-785269F5BDD1}" type="pres">
      <dgm:prSet presAssocID="{F918603B-ABB8-44D7-98FE-00B3B03BD86C}" presName="arrowAndChildren" presStyleCnt="0"/>
      <dgm:spPr/>
    </dgm:pt>
    <dgm:pt modelId="{9F86D83B-DEDF-4D61-81DD-2124270E2D12}" type="pres">
      <dgm:prSet presAssocID="{F918603B-ABB8-44D7-98FE-00B3B03BD86C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8A3B04E8-F804-4247-93D3-C9EA50D47707}" type="pres">
      <dgm:prSet presAssocID="{CE622A2D-3343-47B2-BF12-8EC30B53D65A}" presName="sp" presStyleCnt="0"/>
      <dgm:spPr/>
    </dgm:pt>
    <dgm:pt modelId="{5E008D82-A408-45C7-868F-78CF32A41E00}" type="pres">
      <dgm:prSet presAssocID="{8112F28A-7112-490E-B8EB-F80EE35C0576}" presName="arrowAndChildren" presStyleCnt="0"/>
      <dgm:spPr/>
    </dgm:pt>
    <dgm:pt modelId="{D96ED359-198A-4B6D-A181-09AF238D8458}" type="pres">
      <dgm:prSet presAssocID="{8112F28A-7112-490E-B8EB-F80EE35C0576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2CB9EBC6-9085-4006-AED4-153A5101E34C}" type="pres">
      <dgm:prSet presAssocID="{97721E32-D3BD-429A-BDB0-8848AC4B2E03}" presName="sp" presStyleCnt="0"/>
      <dgm:spPr/>
    </dgm:pt>
    <dgm:pt modelId="{4F83E3E9-5C6A-4536-85CB-6336E9391291}" type="pres">
      <dgm:prSet presAssocID="{EADD723C-C4F4-49E8-8971-F3C7B6915101}" presName="arrowAndChildren" presStyleCnt="0"/>
      <dgm:spPr/>
    </dgm:pt>
    <dgm:pt modelId="{09F8FC78-B1E5-45B8-9CF2-61C8A13EB213}" type="pres">
      <dgm:prSet presAssocID="{EADD723C-C4F4-49E8-8971-F3C7B6915101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DAA7BCB2-3B9D-486B-B5E3-8DE078359D68}" srcId="{738DE070-59EE-4ECB-B226-23097CD604C8}" destId="{8112F28A-7112-490E-B8EB-F80EE35C0576}" srcOrd="1" destOrd="0" parTransId="{7BDAA0E4-262E-45C4-BB2D-17618467FEFB}" sibTransId="{CE622A2D-3343-47B2-BF12-8EC30B53D65A}"/>
    <dgm:cxn modelId="{AE363A48-7E4F-4720-B146-E40CB50CEF2B}" type="presOf" srcId="{A5E4ED8D-C84B-4D6C-8C0D-44284C6F0BE1}" destId="{9B49F6B5-660F-47D3-B028-A808E003CB8C}" srcOrd="0" destOrd="0" presId="urn:microsoft.com/office/officeart/2005/8/layout/process4"/>
    <dgm:cxn modelId="{2EFA8FBE-794A-4F1C-BB3C-63E0D956E4E6}" srcId="{738DE070-59EE-4ECB-B226-23097CD604C8}" destId="{A5E4ED8D-C84B-4D6C-8C0D-44284C6F0BE1}" srcOrd="3" destOrd="0" parTransId="{46D8DFAE-2B02-4C8F-96F2-072DB441DB4B}" sibTransId="{7142387F-CD67-41F9-8F15-3B09BFDF3AF7}"/>
    <dgm:cxn modelId="{E562C3BD-8FB8-4FBF-BBA0-1C781B240D4E}" srcId="{738DE070-59EE-4ECB-B226-23097CD604C8}" destId="{EADD723C-C4F4-49E8-8971-F3C7B6915101}" srcOrd="0" destOrd="0" parTransId="{AF84B8D5-256D-4725-BE6A-DF83FAACD2CB}" sibTransId="{97721E32-D3BD-429A-BDB0-8848AC4B2E03}"/>
    <dgm:cxn modelId="{831A4481-5CD5-4A47-84CE-15BF3C1FB3EE}" type="presOf" srcId="{EADD723C-C4F4-49E8-8971-F3C7B6915101}" destId="{09F8FC78-B1E5-45B8-9CF2-61C8A13EB213}" srcOrd="0" destOrd="0" presId="urn:microsoft.com/office/officeart/2005/8/layout/process4"/>
    <dgm:cxn modelId="{2D31F568-01E0-433A-AA68-D8798D8D21D6}" srcId="{738DE070-59EE-4ECB-B226-23097CD604C8}" destId="{F918603B-ABB8-44D7-98FE-00B3B03BD86C}" srcOrd="2" destOrd="0" parTransId="{FFC7E9C1-A70C-4D6E-A203-7B3898DD5BC2}" sibTransId="{917D55C9-7CDB-4423-81F9-D1F9D9816F4D}"/>
    <dgm:cxn modelId="{7B4E5978-A790-40DC-89E0-7EEEA709963B}" type="presOf" srcId="{738DE070-59EE-4ECB-B226-23097CD604C8}" destId="{CDD50794-FC51-4E7C-83B6-4EBEE7C9B2EE}" srcOrd="0" destOrd="0" presId="urn:microsoft.com/office/officeart/2005/8/layout/process4"/>
    <dgm:cxn modelId="{523670B1-2ECC-44A3-895A-53EC887EEC24}" type="presOf" srcId="{F918603B-ABB8-44D7-98FE-00B3B03BD86C}" destId="{9F86D83B-DEDF-4D61-81DD-2124270E2D12}" srcOrd="0" destOrd="0" presId="urn:microsoft.com/office/officeart/2005/8/layout/process4"/>
    <dgm:cxn modelId="{802A8F59-DF16-432C-AEF2-B14F540B6AB1}" type="presOf" srcId="{8112F28A-7112-490E-B8EB-F80EE35C0576}" destId="{D96ED359-198A-4B6D-A181-09AF238D8458}" srcOrd="0" destOrd="0" presId="urn:microsoft.com/office/officeart/2005/8/layout/process4"/>
    <dgm:cxn modelId="{F1DDAC7F-55E0-4EE2-AC8C-5F1D9BC59D4F}" type="presParOf" srcId="{CDD50794-FC51-4E7C-83B6-4EBEE7C9B2EE}" destId="{86FF9776-4FED-454A-A133-BDB595367D70}" srcOrd="0" destOrd="0" presId="urn:microsoft.com/office/officeart/2005/8/layout/process4"/>
    <dgm:cxn modelId="{71185D5E-6D7A-42F5-AA07-0DD73324D692}" type="presParOf" srcId="{86FF9776-4FED-454A-A133-BDB595367D70}" destId="{9B49F6B5-660F-47D3-B028-A808E003CB8C}" srcOrd="0" destOrd="0" presId="urn:microsoft.com/office/officeart/2005/8/layout/process4"/>
    <dgm:cxn modelId="{59C6D030-05EF-4DEB-BBD1-9EE2FC0523E6}" type="presParOf" srcId="{CDD50794-FC51-4E7C-83B6-4EBEE7C9B2EE}" destId="{EF280756-BB68-4201-9D9D-2161936BE579}" srcOrd="1" destOrd="0" presId="urn:microsoft.com/office/officeart/2005/8/layout/process4"/>
    <dgm:cxn modelId="{5D102D58-1E22-40EC-B64D-16EB7DE30349}" type="presParOf" srcId="{CDD50794-FC51-4E7C-83B6-4EBEE7C9B2EE}" destId="{1A7CF6D5-7686-483E-8AFC-785269F5BDD1}" srcOrd="2" destOrd="0" presId="urn:microsoft.com/office/officeart/2005/8/layout/process4"/>
    <dgm:cxn modelId="{72EEAC33-12D2-41C6-BD56-F8B7AB7583C1}" type="presParOf" srcId="{1A7CF6D5-7686-483E-8AFC-785269F5BDD1}" destId="{9F86D83B-DEDF-4D61-81DD-2124270E2D12}" srcOrd="0" destOrd="0" presId="urn:microsoft.com/office/officeart/2005/8/layout/process4"/>
    <dgm:cxn modelId="{0B0B33A8-324C-489E-99F6-C9534E4569AC}" type="presParOf" srcId="{CDD50794-FC51-4E7C-83B6-4EBEE7C9B2EE}" destId="{8A3B04E8-F804-4247-93D3-C9EA50D47707}" srcOrd="3" destOrd="0" presId="urn:microsoft.com/office/officeart/2005/8/layout/process4"/>
    <dgm:cxn modelId="{CEBFDC0E-ACAE-4A94-AD3E-450BF375FC56}" type="presParOf" srcId="{CDD50794-FC51-4E7C-83B6-4EBEE7C9B2EE}" destId="{5E008D82-A408-45C7-868F-78CF32A41E00}" srcOrd="4" destOrd="0" presId="urn:microsoft.com/office/officeart/2005/8/layout/process4"/>
    <dgm:cxn modelId="{BB4E1528-FE5C-4DF3-BB30-6E5BE76249A8}" type="presParOf" srcId="{5E008D82-A408-45C7-868F-78CF32A41E00}" destId="{D96ED359-198A-4B6D-A181-09AF238D8458}" srcOrd="0" destOrd="0" presId="urn:microsoft.com/office/officeart/2005/8/layout/process4"/>
    <dgm:cxn modelId="{3AB175B8-322E-43E6-B3D1-39CD5777EF4A}" type="presParOf" srcId="{CDD50794-FC51-4E7C-83B6-4EBEE7C9B2EE}" destId="{2CB9EBC6-9085-4006-AED4-153A5101E34C}" srcOrd="5" destOrd="0" presId="urn:microsoft.com/office/officeart/2005/8/layout/process4"/>
    <dgm:cxn modelId="{40CBC809-183A-41DF-ACD6-0BF92E60A3E5}" type="presParOf" srcId="{CDD50794-FC51-4E7C-83B6-4EBEE7C9B2EE}" destId="{4F83E3E9-5C6A-4536-85CB-6336E9391291}" srcOrd="6" destOrd="0" presId="urn:microsoft.com/office/officeart/2005/8/layout/process4"/>
    <dgm:cxn modelId="{89894B60-D08D-4A54-8FB5-EB07EDCE7763}" type="presParOf" srcId="{4F83E3E9-5C6A-4536-85CB-6336E9391291}" destId="{09F8FC78-B1E5-45B8-9CF2-61C8A13EB21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D4751B-9681-4EAC-B07E-D0FA42FCCC8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DEE3EC-2DCC-4BCC-ADF9-96FAA0515F2A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Rosstat</a:t>
          </a:r>
          <a:endParaRPr lang="ru-RU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886D318-B363-4B0D-93C4-CB4F2FE061EE}" type="parTrans" cxnId="{D527FA16-91A1-4E69-A50C-013DC0A640E0}">
      <dgm:prSet/>
      <dgm:spPr/>
      <dgm:t>
        <a:bodyPr/>
        <a:lstStyle/>
        <a:p>
          <a:endParaRPr lang="ru-RU"/>
        </a:p>
      </dgm:t>
    </dgm:pt>
    <dgm:pt modelId="{CE10E479-CF8F-49AD-B205-352DE76E62C0}" type="sibTrans" cxnId="{D527FA16-91A1-4E69-A50C-013DC0A640E0}">
      <dgm:prSet/>
      <dgm:spPr/>
      <dgm:t>
        <a:bodyPr/>
        <a:lstStyle/>
        <a:p>
          <a:endParaRPr lang="ru-RU"/>
        </a:p>
      </dgm:t>
    </dgm:pt>
    <dgm:pt modelId="{19F66550-99F4-415F-8209-24A871F4E27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Agreeing on methodology of defining financial sector on </a:t>
          </a:r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SNA </a:t>
          </a:r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2008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2059F13-043E-4815-8B8B-211FE777BA62}" type="parTrans" cxnId="{40E20AA9-9DDC-426C-B602-1422D817711B}">
      <dgm:prSet/>
      <dgm:spPr/>
      <dgm:t>
        <a:bodyPr/>
        <a:lstStyle/>
        <a:p>
          <a:endParaRPr lang="ru-RU"/>
        </a:p>
      </dgm:t>
    </dgm:pt>
    <dgm:pt modelId="{9A4F7308-D343-423A-AB7F-80792AC1F27F}" type="sibTrans" cxnId="{40E20AA9-9DDC-426C-B602-1422D817711B}">
      <dgm:prSet/>
      <dgm:spPr/>
      <dgm:t>
        <a:bodyPr/>
        <a:lstStyle/>
        <a:p>
          <a:endParaRPr lang="ru-RU"/>
        </a:p>
      </dgm:t>
    </dgm:pt>
    <dgm:pt modelId="{254ECF0D-D009-4BF8-B4AD-CB9B702AFE99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Bank of Russia</a:t>
          </a:r>
          <a:endParaRPr lang="ru-RU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A05B2CA-0528-440A-BCB9-53BA791111B3}" type="parTrans" cxnId="{5BADCEBB-7A6B-4691-AA08-C46923C700B8}">
      <dgm:prSet/>
      <dgm:spPr/>
      <dgm:t>
        <a:bodyPr/>
        <a:lstStyle/>
        <a:p>
          <a:endParaRPr lang="ru-RU"/>
        </a:p>
      </dgm:t>
    </dgm:pt>
    <dgm:pt modelId="{117837B7-54B5-48B3-86F1-F2CA84AB9C59}" type="sibTrans" cxnId="{5BADCEBB-7A6B-4691-AA08-C46923C700B8}">
      <dgm:prSet/>
      <dgm:spPr/>
      <dgm:t>
        <a:bodyPr/>
        <a:lstStyle/>
        <a:p>
          <a:endParaRPr lang="ru-RU"/>
        </a:p>
      </dgm:t>
    </dgm:pt>
    <dgm:pt modelId="{526B114B-57FD-4327-9BA3-F83C14329F4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Presenting the list of institutional units related to financial sector 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34C1C73-9B54-4100-9273-D5635D4607DD}" type="parTrans" cxnId="{91CA3BCB-454A-4FFD-AD4D-3411413E64AD}">
      <dgm:prSet/>
      <dgm:spPr/>
      <dgm:t>
        <a:bodyPr/>
        <a:lstStyle/>
        <a:p>
          <a:endParaRPr lang="ru-RU"/>
        </a:p>
      </dgm:t>
    </dgm:pt>
    <dgm:pt modelId="{A65C3784-AA09-4565-AF44-FC2F83C6299C}" type="sibTrans" cxnId="{91CA3BCB-454A-4FFD-AD4D-3411413E64AD}">
      <dgm:prSet/>
      <dgm:spPr/>
      <dgm:t>
        <a:bodyPr/>
        <a:lstStyle/>
        <a:p>
          <a:endParaRPr lang="ru-RU"/>
        </a:p>
      </dgm:t>
    </dgm:pt>
    <dgm:pt modelId="{028193C9-0BCB-48AC-A710-0CD4C89C95A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Presenting the list of organizations that have licenses for financial activity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7FDFEF-0C8E-4789-9241-5883000177BD}" type="parTrans" cxnId="{56659B22-E405-4C90-A2FE-A5540693E037}">
      <dgm:prSet/>
      <dgm:spPr/>
      <dgm:t>
        <a:bodyPr/>
        <a:lstStyle/>
        <a:p>
          <a:endParaRPr lang="ru-RU"/>
        </a:p>
      </dgm:t>
    </dgm:pt>
    <dgm:pt modelId="{96833BFE-70CF-4D8C-9A76-0C3291D28147}" type="sibTrans" cxnId="{56659B22-E405-4C90-A2FE-A5540693E037}">
      <dgm:prSet/>
      <dgm:spPr/>
      <dgm:t>
        <a:bodyPr/>
        <a:lstStyle/>
        <a:p>
          <a:endParaRPr lang="ru-RU"/>
        </a:p>
      </dgm:t>
    </dgm:pt>
    <dgm:pt modelId="{AF25DB06-E586-4460-A412-BEF01D4460DE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Creating financial account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34126F6-2292-4A3B-BB65-4E938D7DF359}" type="parTrans" cxnId="{46D41FF5-B033-4DC2-8ABE-A9E259F0F214}">
      <dgm:prSet/>
      <dgm:spPr/>
      <dgm:t>
        <a:bodyPr/>
        <a:lstStyle/>
        <a:p>
          <a:endParaRPr lang="ru-RU"/>
        </a:p>
      </dgm:t>
    </dgm:pt>
    <dgm:pt modelId="{2AF955AE-C88B-4089-B7C8-2BAA3CF6E6B1}" type="sibTrans" cxnId="{46D41FF5-B033-4DC2-8ABE-A9E259F0F214}">
      <dgm:prSet/>
      <dgm:spPr/>
      <dgm:t>
        <a:bodyPr/>
        <a:lstStyle/>
        <a:p>
          <a:endParaRPr lang="ru-RU"/>
        </a:p>
      </dgm:t>
    </dgm:pt>
    <dgm:pt modelId="{91CDDD6B-B95C-4867-9805-45DBC7B2D5E1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Identification of financial sector in statistics register 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5AF07A-7642-4D66-9A37-F5E3EE3F6738}" type="sibTrans" cxnId="{6DD22439-5B2E-4532-83D7-E445A3C36E53}">
      <dgm:prSet/>
      <dgm:spPr/>
      <dgm:t>
        <a:bodyPr/>
        <a:lstStyle/>
        <a:p>
          <a:endParaRPr lang="ru-RU"/>
        </a:p>
      </dgm:t>
    </dgm:pt>
    <dgm:pt modelId="{040E72EC-6806-4451-A946-AE65DB9EF374}" type="parTrans" cxnId="{6DD22439-5B2E-4532-83D7-E445A3C36E53}">
      <dgm:prSet/>
      <dgm:spPr/>
      <dgm:t>
        <a:bodyPr/>
        <a:lstStyle/>
        <a:p>
          <a:endParaRPr lang="ru-RU"/>
        </a:p>
      </dgm:t>
    </dgm:pt>
    <dgm:pt modelId="{57C92127-9FEA-4C02-A994-042E2D202DC3}" type="pres">
      <dgm:prSet presAssocID="{ABD4751B-9681-4EAC-B07E-D0FA42FCCC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B655C7-DEAA-4517-95BA-E4F504C8C4F2}" type="pres">
      <dgm:prSet presAssocID="{B3DEE3EC-2DCC-4BCC-ADF9-96FAA0515F2A}" presName="node" presStyleLbl="node1" presStyleIdx="0" presStyleCnt="7" custScaleX="47804" custScaleY="137372" custLinFactNeighborX="-26172" custLinFactNeighborY="6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D412A-9898-4460-9FA7-F37FFBC98DBF}" type="pres">
      <dgm:prSet presAssocID="{CE10E479-CF8F-49AD-B205-352DE76E62C0}" presName="sibTrans" presStyleCnt="0"/>
      <dgm:spPr/>
    </dgm:pt>
    <dgm:pt modelId="{8C0A6270-464E-4A06-AF1A-1FE757ACE4A7}" type="pres">
      <dgm:prSet presAssocID="{19F66550-99F4-415F-8209-24A871F4E27F}" presName="node" presStyleLbl="node1" presStyleIdx="1" presStyleCnt="7" custScaleY="57967" custLinFactNeighborX="669" custLinFactNeighborY="-10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6D6FA-FEBE-45ED-B616-8C616E7BB2A4}" type="pres">
      <dgm:prSet presAssocID="{9A4F7308-D343-423A-AB7F-80792AC1F27F}" presName="sibTrans" presStyleCnt="0"/>
      <dgm:spPr/>
    </dgm:pt>
    <dgm:pt modelId="{06380CD2-2FA9-4AD4-A3EA-AADC6A28C091}" type="pres">
      <dgm:prSet presAssocID="{254ECF0D-D009-4BF8-B4AD-CB9B702AFE99}" presName="node" presStyleLbl="node1" presStyleIdx="2" presStyleCnt="7" custScaleX="40994" custScaleY="137372" custLinFactNeighborX="24956" custLinFactNeighborY="61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6D666-0572-4494-8E86-4DB9BB34BE20}" type="pres">
      <dgm:prSet presAssocID="{117837B7-54B5-48B3-86F1-F2CA84AB9C59}" presName="sibTrans" presStyleCnt="0"/>
      <dgm:spPr/>
    </dgm:pt>
    <dgm:pt modelId="{7B477EEF-23B0-465D-9C44-8DD43050E6C8}" type="pres">
      <dgm:prSet presAssocID="{526B114B-57FD-4327-9BA3-F83C14329F4D}" presName="node" presStyleLbl="node1" presStyleIdx="3" presStyleCnt="7" custScaleY="59521" custLinFactNeighborX="60245" custLinFactNeighborY="15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9ADC5-0219-454E-BCEF-7B2E1900DFAB}" type="pres">
      <dgm:prSet presAssocID="{A65C3784-AA09-4565-AF44-FC2F83C6299C}" presName="sibTrans" presStyleCnt="0"/>
      <dgm:spPr/>
    </dgm:pt>
    <dgm:pt modelId="{D53B9FA8-9579-4FC8-B27D-DCB41443EAAA}" type="pres">
      <dgm:prSet presAssocID="{028193C9-0BCB-48AC-A710-0CD4C89C95A7}" presName="node" presStyleLbl="node1" presStyleIdx="4" presStyleCnt="7" custScaleY="60155" custLinFactNeighborX="-50390" custLinFactNeighborY="-54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19C48-84DD-48B3-B233-AC34B93EECDB}" type="pres">
      <dgm:prSet presAssocID="{96833BFE-70CF-4D8C-9A76-0C3291D28147}" presName="sibTrans" presStyleCnt="0"/>
      <dgm:spPr/>
    </dgm:pt>
    <dgm:pt modelId="{B1FE15BB-C555-4E18-9039-8F62660EBB14}" type="pres">
      <dgm:prSet presAssocID="{91CDDD6B-B95C-4867-9805-45DBC7B2D5E1}" presName="node" presStyleLbl="node1" presStyleIdx="5" presStyleCnt="7" custScaleX="74611" custScaleY="79032" custLinFactNeighborX="-52576" custLinFactNeighborY="-102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16110-4A8D-4085-937F-90B48DCCBDA8}" type="pres">
      <dgm:prSet presAssocID="{D15AF07A-7642-4D66-9A37-F5E3EE3F6738}" presName="sibTrans" presStyleCnt="0"/>
      <dgm:spPr/>
    </dgm:pt>
    <dgm:pt modelId="{D105B9D4-022D-4487-B556-343A2CE5207A}" type="pres">
      <dgm:prSet presAssocID="{AF25DB06-E586-4460-A412-BEF01D4460DE}" presName="node" presStyleLbl="node1" presStyleIdx="6" presStyleCnt="7" custScaleX="74826" custScaleY="74185" custLinFactNeighborX="56769" custLinFactNeighborY="-14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94A4FD-B03F-429C-9F25-9A9FB7148651}" type="presOf" srcId="{AF25DB06-E586-4460-A412-BEF01D4460DE}" destId="{D105B9D4-022D-4487-B556-343A2CE5207A}" srcOrd="0" destOrd="0" presId="urn:microsoft.com/office/officeart/2005/8/layout/default"/>
    <dgm:cxn modelId="{EEA2A8DB-E553-4654-B819-3FF7457F9E8F}" type="presOf" srcId="{ABD4751B-9681-4EAC-B07E-D0FA42FCCC83}" destId="{57C92127-9FEA-4C02-A994-042E2D202DC3}" srcOrd="0" destOrd="0" presId="urn:microsoft.com/office/officeart/2005/8/layout/default"/>
    <dgm:cxn modelId="{B8DA7BA4-04E5-4425-9AEF-DC615EC965E9}" type="presOf" srcId="{526B114B-57FD-4327-9BA3-F83C14329F4D}" destId="{7B477EEF-23B0-465D-9C44-8DD43050E6C8}" srcOrd="0" destOrd="0" presId="urn:microsoft.com/office/officeart/2005/8/layout/default"/>
    <dgm:cxn modelId="{0D2A2E50-961C-4C1E-A039-B2C317B8CFB5}" type="presOf" srcId="{91CDDD6B-B95C-4867-9805-45DBC7B2D5E1}" destId="{B1FE15BB-C555-4E18-9039-8F62660EBB14}" srcOrd="0" destOrd="0" presId="urn:microsoft.com/office/officeart/2005/8/layout/default"/>
    <dgm:cxn modelId="{18D313DB-2896-45CA-B6AE-E3AD68484120}" type="presOf" srcId="{B3DEE3EC-2DCC-4BCC-ADF9-96FAA0515F2A}" destId="{C6B655C7-DEAA-4517-95BA-E4F504C8C4F2}" srcOrd="0" destOrd="0" presId="urn:microsoft.com/office/officeart/2005/8/layout/default"/>
    <dgm:cxn modelId="{49F58946-D19E-46DB-AADB-108B2E5B79B7}" type="presOf" srcId="{19F66550-99F4-415F-8209-24A871F4E27F}" destId="{8C0A6270-464E-4A06-AF1A-1FE757ACE4A7}" srcOrd="0" destOrd="0" presId="urn:microsoft.com/office/officeart/2005/8/layout/default"/>
    <dgm:cxn modelId="{40E20AA9-9DDC-426C-B602-1422D817711B}" srcId="{ABD4751B-9681-4EAC-B07E-D0FA42FCCC83}" destId="{19F66550-99F4-415F-8209-24A871F4E27F}" srcOrd="1" destOrd="0" parTransId="{F2059F13-043E-4815-8B8B-211FE777BA62}" sibTransId="{9A4F7308-D343-423A-AB7F-80792AC1F27F}"/>
    <dgm:cxn modelId="{933EC38E-917F-44B8-9B37-1F463845209A}" type="presOf" srcId="{028193C9-0BCB-48AC-A710-0CD4C89C95A7}" destId="{D53B9FA8-9579-4FC8-B27D-DCB41443EAAA}" srcOrd="0" destOrd="0" presId="urn:microsoft.com/office/officeart/2005/8/layout/default"/>
    <dgm:cxn modelId="{54731E81-67BE-44DB-B6AC-25AEB9B8E248}" type="presOf" srcId="{254ECF0D-D009-4BF8-B4AD-CB9B702AFE99}" destId="{06380CD2-2FA9-4AD4-A3EA-AADC6A28C091}" srcOrd="0" destOrd="0" presId="urn:microsoft.com/office/officeart/2005/8/layout/default"/>
    <dgm:cxn modelId="{91CA3BCB-454A-4FFD-AD4D-3411413E64AD}" srcId="{ABD4751B-9681-4EAC-B07E-D0FA42FCCC83}" destId="{526B114B-57FD-4327-9BA3-F83C14329F4D}" srcOrd="3" destOrd="0" parTransId="{134C1C73-9B54-4100-9273-D5635D4607DD}" sibTransId="{A65C3784-AA09-4565-AF44-FC2F83C6299C}"/>
    <dgm:cxn modelId="{D527FA16-91A1-4E69-A50C-013DC0A640E0}" srcId="{ABD4751B-9681-4EAC-B07E-D0FA42FCCC83}" destId="{B3DEE3EC-2DCC-4BCC-ADF9-96FAA0515F2A}" srcOrd="0" destOrd="0" parTransId="{A886D318-B363-4B0D-93C4-CB4F2FE061EE}" sibTransId="{CE10E479-CF8F-49AD-B205-352DE76E62C0}"/>
    <dgm:cxn modelId="{6DD22439-5B2E-4532-83D7-E445A3C36E53}" srcId="{ABD4751B-9681-4EAC-B07E-D0FA42FCCC83}" destId="{91CDDD6B-B95C-4867-9805-45DBC7B2D5E1}" srcOrd="5" destOrd="0" parTransId="{040E72EC-6806-4451-A946-AE65DB9EF374}" sibTransId="{D15AF07A-7642-4D66-9A37-F5E3EE3F6738}"/>
    <dgm:cxn modelId="{5BADCEBB-7A6B-4691-AA08-C46923C700B8}" srcId="{ABD4751B-9681-4EAC-B07E-D0FA42FCCC83}" destId="{254ECF0D-D009-4BF8-B4AD-CB9B702AFE99}" srcOrd="2" destOrd="0" parTransId="{6A05B2CA-0528-440A-BCB9-53BA791111B3}" sibTransId="{117837B7-54B5-48B3-86F1-F2CA84AB9C59}"/>
    <dgm:cxn modelId="{46D41FF5-B033-4DC2-8ABE-A9E259F0F214}" srcId="{ABD4751B-9681-4EAC-B07E-D0FA42FCCC83}" destId="{AF25DB06-E586-4460-A412-BEF01D4460DE}" srcOrd="6" destOrd="0" parTransId="{734126F6-2292-4A3B-BB65-4E938D7DF359}" sibTransId="{2AF955AE-C88B-4089-B7C8-2BAA3CF6E6B1}"/>
    <dgm:cxn modelId="{56659B22-E405-4C90-A2FE-A5540693E037}" srcId="{ABD4751B-9681-4EAC-B07E-D0FA42FCCC83}" destId="{028193C9-0BCB-48AC-A710-0CD4C89C95A7}" srcOrd="4" destOrd="0" parTransId="{477FDFEF-0C8E-4789-9241-5883000177BD}" sibTransId="{96833BFE-70CF-4D8C-9A76-0C3291D28147}"/>
    <dgm:cxn modelId="{CD25DC08-44C1-4BE3-9D13-987EAEEE72C7}" type="presParOf" srcId="{57C92127-9FEA-4C02-A994-042E2D202DC3}" destId="{C6B655C7-DEAA-4517-95BA-E4F504C8C4F2}" srcOrd="0" destOrd="0" presId="urn:microsoft.com/office/officeart/2005/8/layout/default"/>
    <dgm:cxn modelId="{665D460D-6A08-4E1B-AFB6-E8ECF856B73A}" type="presParOf" srcId="{57C92127-9FEA-4C02-A994-042E2D202DC3}" destId="{8C8D412A-9898-4460-9FA7-F37FFBC98DBF}" srcOrd="1" destOrd="0" presId="urn:microsoft.com/office/officeart/2005/8/layout/default"/>
    <dgm:cxn modelId="{45FC9703-1577-45BA-A8EB-64552C39A147}" type="presParOf" srcId="{57C92127-9FEA-4C02-A994-042E2D202DC3}" destId="{8C0A6270-464E-4A06-AF1A-1FE757ACE4A7}" srcOrd="2" destOrd="0" presId="urn:microsoft.com/office/officeart/2005/8/layout/default"/>
    <dgm:cxn modelId="{895A1512-8A4F-497A-ABAE-645C4B7F52FF}" type="presParOf" srcId="{57C92127-9FEA-4C02-A994-042E2D202DC3}" destId="{0956D6FA-FEBE-45ED-B616-8C616E7BB2A4}" srcOrd="3" destOrd="0" presId="urn:microsoft.com/office/officeart/2005/8/layout/default"/>
    <dgm:cxn modelId="{FE0E1AC8-CEEF-4B19-AF28-3EBF10A5F07E}" type="presParOf" srcId="{57C92127-9FEA-4C02-A994-042E2D202DC3}" destId="{06380CD2-2FA9-4AD4-A3EA-AADC6A28C091}" srcOrd="4" destOrd="0" presId="urn:microsoft.com/office/officeart/2005/8/layout/default"/>
    <dgm:cxn modelId="{F678E79D-FE9A-48AC-AFF7-E662D5A3B285}" type="presParOf" srcId="{57C92127-9FEA-4C02-A994-042E2D202DC3}" destId="{F656D666-0572-4494-8E86-4DB9BB34BE20}" srcOrd="5" destOrd="0" presId="urn:microsoft.com/office/officeart/2005/8/layout/default"/>
    <dgm:cxn modelId="{BC68AEF3-281E-4D97-A4BF-49D5D0BF658C}" type="presParOf" srcId="{57C92127-9FEA-4C02-A994-042E2D202DC3}" destId="{7B477EEF-23B0-465D-9C44-8DD43050E6C8}" srcOrd="6" destOrd="0" presId="urn:microsoft.com/office/officeart/2005/8/layout/default"/>
    <dgm:cxn modelId="{46EE51CB-4751-4AEB-A37F-A12A1EA650F8}" type="presParOf" srcId="{57C92127-9FEA-4C02-A994-042E2D202DC3}" destId="{A169ADC5-0219-454E-BCEF-7B2E1900DFAB}" srcOrd="7" destOrd="0" presId="urn:microsoft.com/office/officeart/2005/8/layout/default"/>
    <dgm:cxn modelId="{1C2EB53C-E267-4858-A5A1-23B97E86C7CB}" type="presParOf" srcId="{57C92127-9FEA-4C02-A994-042E2D202DC3}" destId="{D53B9FA8-9579-4FC8-B27D-DCB41443EAAA}" srcOrd="8" destOrd="0" presId="urn:microsoft.com/office/officeart/2005/8/layout/default"/>
    <dgm:cxn modelId="{1B7B49D2-0E6F-4C9F-86D9-1D5CF0CB47CC}" type="presParOf" srcId="{57C92127-9FEA-4C02-A994-042E2D202DC3}" destId="{53C19C48-84DD-48B3-B233-AC34B93EECDB}" srcOrd="9" destOrd="0" presId="urn:microsoft.com/office/officeart/2005/8/layout/default"/>
    <dgm:cxn modelId="{9A097573-0EB1-4B9D-9150-11EC8DA4C607}" type="presParOf" srcId="{57C92127-9FEA-4C02-A994-042E2D202DC3}" destId="{B1FE15BB-C555-4E18-9039-8F62660EBB14}" srcOrd="10" destOrd="0" presId="urn:microsoft.com/office/officeart/2005/8/layout/default"/>
    <dgm:cxn modelId="{56B8A73B-3296-48FC-BA7B-0F6A12377E28}" type="presParOf" srcId="{57C92127-9FEA-4C02-A994-042E2D202DC3}" destId="{5AC16110-4A8D-4085-937F-90B48DCCBDA8}" srcOrd="11" destOrd="0" presId="urn:microsoft.com/office/officeart/2005/8/layout/default"/>
    <dgm:cxn modelId="{A9A052D8-7489-43CC-B452-4C89C2F5C5DD}" type="presParOf" srcId="{57C92127-9FEA-4C02-A994-042E2D202DC3}" destId="{D105B9D4-022D-4487-B556-343A2CE5207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D4751B-9681-4EAC-B07E-D0FA42FCCC8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DEE3EC-2DCC-4BCC-ADF9-96FAA0515F2A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Federal tax service</a:t>
          </a:r>
          <a:endParaRPr lang="ru-RU" sz="16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Data on state registration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886D318-B363-4B0D-93C4-CB4F2FE061EE}" type="parTrans" cxnId="{D527FA16-91A1-4E69-A50C-013DC0A640E0}">
      <dgm:prSet/>
      <dgm:spPr/>
      <dgm:t>
        <a:bodyPr/>
        <a:lstStyle/>
        <a:p>
          <a:endParaRPr lang="ru-RU"/>
        </a:p>
      </dgm:t>
    </dgm:pt>
    <dgm:pt modelId="{CE10E479-CF8F-49AD-B205-352DE76E62C0}" type="sibTrans" cxnId="{D527FA16-91A1-4E69-A50C-013DC0A640E0}">
      <dgm:prSet/>
      <dgm:spPr/>
      <dgm:t>
        <a:bodyPr/>
        <a:lstStyle/>
        <a:p>
          <a:endParaRPr lang="ru-RU"/>
        </a:p>
      </dgm:t>
    </dgm:pt>
    <dgm:pt modelId="{19F66550-99F4-415F-8209-24A871F4E27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Federal agency on management of state property</a:t>
          </a:r>
          <a:endParaRPr lang="ru-RU" sz="16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 availability of state property in organizations 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2059F13-043E-4815-8B8B-211FE777BA62}" type="parTrans" cxnId="{40E20AA9-9DDC-426C-B602-1422D817711B}">
      <dgm:prSet/>
      <dgm:spPr/>
      <dgm:t>
        <a:bodyPr/>
        <a:lstStyle/>
        <a:p>
          <a:endParaRPr lang="ru-RU"/>
        </a:p>
      </dgm:t>
    </dgm:pt>
    <dgm:pt modelId="{9A4F7308-D343-423A-AB7F-80792AC1F27F}" type="sibTrans" cxnId="{40E20AA9-9DDC-426C-B602-1422D817711B}">
      <dgm:prSet/>
      <dgm:spPr/>
      <dgm:t>
        <a:bodyPr/>
        <a:lstStyle/>
        <a:p>
          <a:endParaRPr lang="ru-RU"/>
        </a:p>
      </dgm:t>
    </dgm:pt>
    <dgm:pt modelId="{254ECF0D-D009-4BF8-B4AD-CB9B702AFE9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Normative acts of the Russian Federation </a:t>
          </a:r>
          <a:r>
            <a:rPr lang="en-US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on creating state corporations and appointing the heads or managers from the state</a:t>
          </a:r>
          <a:endParaRPr lang="ru-RU" sz="16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A05B2CA-0528-440A-BCB9-53BA791111B3}" type="parTrans" cxnId="{5BADCEBB-7A6B-4691-AA08-C46923C700B8}">
      <dgm:prSet/>
      <dgm:spPr/>
      <dgm:t>
        <a:bodyPr/>
        <a:lstStyle/>
        <a:p>
          <a:endParaRPr lang="ru-RU"/>
        </a:p>
      </dgm:t>
    </dgm:pt>
    <dgm:pt modelId="{117837B7-54B5-48B3-86F1-F2CA84AB9C59}" type="sibTrans" cxnId="{5BADCEBB-7A6B-4691-AA08-C46923C700B8}">
      <dgm:prSet/>
      <dgm:spPr/>
      <dgm:t>
        <a:bodyPr/>
        <a:lstStyle/>
        <a:p>
          <a:endParaRPr lang="ru-RU"/>
        </a:p>
      </dgm:t>
    </dgm:pt>
    <dgm:pt modelId="{526B114B-57FD-4327-9BA3-F83C14329F4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Sector of state management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34C1C73-9B54-4100-9273-D5635D4607DD}" type="parTrans" cxnId="{91CA3BCB-454A-4FFD-AD4D-3411413E64AD}">
      <dgm:prSet/>
      <dgm:spPr/>
      <dgm:t>
        <a:bodyPr/>
        <a:lstStyle/>
        <a:p>
          <a:endParaRPr lang="ru-RU"/>
        </a:p>
      </dgm:t>
    </dgm:pt>
    <dgm:pt modelId="{A65C3784-AA09-4565-AF44-FC2F83C6299C}" type="sibTrans" cxnId="{91CA3BCB-454A-4FFD-AD4D-3411413E64AD}">
      <dgm:prSet/>
      <dgm:spPr/>
      <dgm:t>
        <a:bodyPr/>
        <a:lstStyle/>
        <a:p>
          <a:endParaRPr lang="ru-RU"/>
        </a:p>
      </dgm:t>
    </dgm:pt>
    <dgm:pt modelId="{028193C9-0BCB-48AC-A710-0CD4C89C95A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Rosstat</a:t>
          </a:r>
          <a:endParaRPr lang="ru-RU" sz="16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Identifying </a:t>
          </a:r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organizations </a:t>
          </a:r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state sector in statistical register 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7FDFEF-0C8E-4789-9241-5883000177BD}" type="parTrans" cxnId="{56659B22-E405-4C90-A2FE-A5540693E037}">
      <dgm:prSet/>
      <dgm:spPr/>
      <dgm:t>
        <a:bodyPr/>
        <a:lstStyle/>
        <a:p>
          <a:endParaRPr lang="ru-RU"/>
        </a:p>
      </dgm:t>
    </dgm:pt>
    <dgm:pt modelId="{96833BFE-70CF-4D8C-9A76-0C3291D28147}" type="sibTrans" cxnId="{56659B22-E405-4C90-A2FE-A5540693E037}">
      <dgm:prSet/>
      <dgm:spPr/>
      <dgm:t>
        <a:bodyPr/>
        <a:lstStyle/>
        <a:p>
          <a:endParaRPr lang="ru-RU"/>
        </a:p>
      </dgm:t>
    </dgm:pt>
    <dgm:pt modelId="{AF25DB06-E586-4460-A412-BEF01D4460DE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State financial corporations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34126F6-2292-4A3B-BB65-4E938D7DF359}" type="parTrans" cxnId="{46D41FF5-B033-4DC2-8ABE-A9E259F0F214}">
      <dgm:prSet/>
      <dgm:spPr/>
      <dgm:t>
        <a:bodyPr/>
        <a:lstStyle/>
        <a:p>
          <a:endParaRPr lang="ru-RU"/>
        </a:p>
      </dgm:t>
    </dgm:pt>
    <dgm:pt modelId="{2AF955AE-C88B-4089-B7C8-2BAA3CF6E6B1}" type="sibTrans" cxnId="{46D41FF5-B033-4DC2-8ABE-A9E259F0F214}">
      <dgm:prSet/>
      <dgm:spPr/>
      <dgm:t>
        <a:bodyPr/>
        <a:lstStyle/>
        <a:p>
          <a:endParaRPr lang="ru-RU"/>
        </a:p>
      </dgm:t>
    </dgm:pt>
    <dgm:pt modelId="{91CDDD6B-B95C-4867-9805-45DBC7B2D5E1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State non-financial corporations</a:t>
          </a:r>
          <a:endParaRPr lang="ru-RU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40E72EC-6806-4451-A946-AE65DB9EF374}" type="parTrans" cxnId="{6DD22439-5B2E-4532-83D7-E445A3C36E53}">
      <dgm:prSet/>
      <dgm:spPr/>
      <dgm:t>
        <a:bodyPr/>
        <a:lstStyle/>
        <a:p>
          <a:endParaRPr lang="ru-RU"/>
        </a:p>
      </dgm:t>
    </dgm:pt>
    <dgm:pt modelId="{D15AF07A-7642-4D66-9A37-F5E3EE3F6738}" type="sibTrans" cxnId="{6DD22439-5B2E-4532-83D7-E445A3C36E53}">
      <dgm:prSet/>
      <dgm:spPr/>
      <dgm:t>
        <a:bodyPr/>
        <a:lstStyle/>
        <a:p>
          <a:endParaRPr lang="ru-RU"/>
        </a:p>
      </dgm:t>
    </dgm:pt>
    <dgm:pt modelId="{57C92127-9FEA-4C02-A994-042E2D202DC3}" type="pres">
      <dgm:prSet presAssocID="{ABD4751B-9681-4EAC-B07E-D0FA42FCCC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B655C7-DEAA-4517-95BA-E4F504C8C4F2}" type="pres">
      <dgm:prSet presAssocID="{B3DEE3EC-2DCC-4BCC-ADF9-96FAA0515F2A}" presName="node" presStyleLbl="node1" presStyleIdx="0" presStyleCnt="7" custScaleY="137372" custLinFactNeighborX="0" custLinFactNeighborY="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D412A-9898-4460-9FA7-F37FFBC98DBF}" type="pres">
      <dgm:prSet presAssocID="{CE10E479-CF8F-49AD-B205-352DE76E62C0}" presName="sibTrans" presStyleCnt="0"/>
      <dgm:spPr/>
    </dgm:pt>
    <dgm:pt modelId="{8C0A6270-464E-4A06-AF1A-1FE757ACE4A7}" type="pres">
      <dgm:prSet presAssocID="{19F66550-99F4-415F-8209-24A871F4E27F}" presName="node" presStyleLbl="node1" presStyleIdx="1" presStyleCnt="7" custScaleY="137372" custLinFactNeighborX="-450" custLinFactNeighborY="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6D6FA-FEBE-45ED-B616-8C616E7BB2A4}" type="pres">
      <dgm:prSet presAssocID="{9A4F7308-D343-423A-AB7F-80792AC1F27F}" presName="sibTrans" presStyleCnt="0"/>
      <dgm:spPr/>
    </dgm:pt>
    <dgm:pt modelId="{06380CD2-2FA9-4AD4-A3EA-AADC6A28C091}" type="pres">
      <dgm:prSet presAssocID="{254ECF0D-D009-4BF8-B4AD-CB9B702AFE99}" presName="node" presStyleLbl="node1" presStyleIdx="2" presStyleCnt="7" custScaleY="137372" custLinFactNeighborX="-3784" custLinFactNeighborY="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6D666-0572-4494-8E86-4DB9BB34BE20}" type="pres">
      <dgm:prSet presAssocID="{117837B7-54B5-48B3-86F1-F2CA84AB9C59}" presName="sibTrans" presStyleCnt="0"/>
      <dgm:spPr/>
    </dgm:pt>
    <dgm:pt modelId="{7B477EEF-23B0-465D-9C44-8DD43050E6C8}" type="pres">
      <dgm:prSet presAssocID="{526B114B-57FD-4327-9BA3-F83C14329F4D}" presName="node" presStyleLbl="node1" presStyleIdx="3" presStyleCnt="7" custScaleY="75106" custLinFactY="172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9ADC5-0219-454E-BCEF-7B2E1900DFAB}" type="pres">
      <dgm:prSet presAssocID="{A65C3784-AA09-4565-AF44-FC2F83C6299C}" presName="sibTrans" presStyleCnt="0"/>
      <dgm:spPr/>
    </dgm:pt>
    <dgm:pt modelId="{D53B9FA8-9579-4FC8-B27D-DCB41443EAAA}" type="pres">
      <dgm:prSet presAssocID="{028193C9-0BCB-48AC-A710-0CD4C89C95A7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19C48-84DD-48B3-B233-AC34B93EECDB}" type="pres">
      <dgm:prSet presAssocID="{96833BFE-70CF-4D8C-9A76-0C3291D28147}" presName="sibTrans" presStyleCnt="0"/>
      <dgm:spPr/>
    </dgm:pt>
    <dgm:pt modelId="{B1FE15BB-C555-4E18-9039-8F62660EBB14}" type="pres">
      <dgm:prSet presAssocID="{91CDDD6B-B95C-4867-9805-45DBC7B2D5E1}" presName="node" presStyleLbl="node1" presStyleIdx="5" presStyleCnt="7" custScaleY="72973" custLinFactY="18585" custLinFactNeighborX="-329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C16110-4A8D-4085-937F-90B48DCCBDA8}" type="pres">
      <dgm:prSet presAssocID="{D15AF07A-7642-4D66-9A37-F5E3EE3F6738}" presName="sibTrans" presStyleCnt="0"/>
      <dgm:spPr/>
    </dgm:pt>
    <dgm:pt modelId="{D105B9D4-022D-4487-B556-343A2CE5207A}" type="pres">
      <dgm:prSet presAssocID="{AF25DB06-E586-4460-A412-BEF01D4460DE}" presName="node" presStyleLbl="node1" presStyleIdx="6" presStyleCnt="7" custScaleY="75104" custLinFactNeighborX="532" custLinFactNeighborY="13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365F02-B063-47B1-B5CC-1F85FBA5CB9F}" type="presOf" srcId="{AF25DB06-E586-4460-A412-BEF01D4460DE}" destId="{D105B9D4-022D-4487-B556-343A2CE5207A}" srcOrd="0" destOrd="0" presId="urn:microsoft.com/office/officeart/2005/8/layout/default"/>
    <dgm:cxn modelId="{91CA3BCB-454A-4FFD-AD4D-3411413E64AD}" srcId="{ABD4751B-9681-4EAC-B07E-D0FA42FCCC83}" destId="{526B114B-57FD-4327-9BA3-F83C14329F4D}" srcOrd="3" destOrd="0" parTransId="{134C1C73-9B54-4100-9273-D5635D4607DD}" sibTransId="{A65C3784-AA09-4565-AF44-FC2F83C6299C}"/>
    <dgm:cxn modelId="{FC653D47-6BB7-41F3-A04E-335492933C83}" type="presOf" srcId="{254ECF0D-D009-4BF8-B4AD-CB9B702AFE99}" destId="{06380CD2-2FA9-4AD4-A3EA-AADC6A28C091}" srcOrd="0" destOrd="0" presId="urn:microsoft.com/office/officeart/2005/8/layout/default"/>
    <dgm:cxn modelId="{5BADCEBB-7A6B-4691-AA08-C46923C700B8}" srcId="{ABD4751B-9681-4EAC-B07E-D0FA42FCCC83}" destId="{254ECF0D-D009-4BF8-B4AD-CB9B702AFE99}" srcOrd="2" destOrd="0" parTransId="{6A05B2CA-0528-440A-BCB9-53BA791111B3}" sibTransId="{117837B7-54B5-48B3-86F1-F2CA84AB9C59}"/>
    <dgm:cxn modelId="{F30C357D-FAFD-45AA-A6E7-09943ACBDE9F}" type="presOf" srcId="{ABD4751B-9681-4EAC-B07E-D0FA42FCCC83}" destId="{57C92127-9FEA-4C02-A994-042E2D202DC3}" srcOrd="0" destOrd="0" presId="urn:microsoft.com/office/officeart/2005/8/layout/default"/>
    <dgm:cxn modelId="{0F7DD3EE-83DF-4C0F-934A-31D490AF2903}" type="presOf" srcId="{526B114B-57FD-4327-9BA3-F83C14329F4D}" destId="{7B477EEF-23B0-465D-9C44-8DD43050E6C8}" srcOrd="0" destOrd="0" presId="urn:microsoft.com/office/officeart/2005/8/layout/default"/>
    <dgm:cxn modelId="{46D41FF5-B033-4DC2-8ABE-A9E259F0F214}" srcId="{ABD4751B-9681-4EAC-B07E-D0FA42FCCC83}" destId="{AF25DB06-E586-4460-A412-BEF01D4460DE}" srcOrd="6" destOrd="0" parTransId="{734126F6-2292-4A3B-BB65-4E938D7DF359}" sibTransId="{2AF955AE-C88B-4089-B7C8-2BAA3CF6E6B1}"/>
    <dgm:cxn modelId="{40E20AA9-9DDC-426C-B602-1422D817711B}" srcId="{ABD4751B-9681-4EAC-B07E-D0FA42FCCC83}" destId="{19F66550-99F4-415F-8209-24A871F4E27F}" srcOrd="1" destOrd="0" parTransId="{F2059F13-043E-4815-8B8B-211FE777BA62}" sibTransId="{9A4F7308-D343-423A-AB7F-80792AC1F27F}"/>
    <dgm:cxn modelId="{C6E84575-C48C-4AFB-890D-A573B2904C97}" type="presOf" srcId="{91CDDD6B-B95C-4867-9805-45DBC7B2D5E1}" destId="{B1FE15BB-C555-4E18-9039-8F62660EBB14}" srcOrd="0" destOrd="0" presId="urn:microsoft.com/office/officeart/2005/8/layout/default"/>
    <dgm:cxn modelId="{EDAA4299-D84E-4F00-836E-15B10AE930C5}" type="presOf" srcId="{B3DEE3EC-2DCC-4BCC-ADF9-96FAA0515F2A}" destId="{C6B655C7-DEAA-4517-95BA-E4F504C8C4F2}" srcOrd="0" destOrd="0" presId="urn:microsoft.com/office/officeart/2005/8/layout/default"/>
    <dgm:cxn modelId="{6DD22439-5B2E-4532-83D7-E445A3C36E53}" srcId="{ABD4751B-9681-4EAC-B07E-D0FA42FCCC83}" destId="{91CDDD6B-B95C-4867-9805-45DBC7B2D5E1}" srcOrd="5" destOrd="0" parTransId="{040E72EC-6806-4451-A946-AE65DB9EF374}" sibTransId="{D15AF07A-7642-4D66-9A37-F5E3EE3F6738}"/>
    <dgm:cxn modelId="{AB211A92-BAE4-463C-85C7-743F3F5338B7}" type="presOf" srcId="{028193C9-0BCB-48AC-A710-0CD4C89C95A7}" destId="{D53B9FA8-9579-4FC8-B27D-DCB41443EAAA}" srcOrd="0" destOrd="0" presId="urn:microsoft.com/office/officeart/2005/8/layout/default"/>
    <dgm:cxn modelId="{56659B22-E405-4C90-A2FE-A5540693E037}" srcId="{ABD4751B-9681-4EAC-B07E-D0FA42FCCC83}" destId="{028193C9-0BCB-48AC-A710-0CD4C89C95A7}" srcOrd="4" destOrd="0" parTransId="{477FDFEF-0C8E-4789-9241-5883000177BD}" sibTransId="{96833BFE-70CF-4D8C-9A76-0C3291D28147}"/>
    <dgm:cxn modelId="{D527FA16-91A1-4E69-A50C-013DC0A640E0}" srcId="{ABD4751B-9681-4EAC-B07E-D0FA42FCCC83}" destId="{B3DEE3EC-2DCC-4BCC-ADF9-96FAA0515F2A}" srcOrd="0" destOrd="0" parTransId="{A886D318-B363-4B0D-93C4-CB4F2FE061EE}" sibTransId="{CE10E479-CF8F-49AD-B205-352DE76E62C0}"/>
    <dgm:cxn modelId="{2BFB249B-766D-4444-8920-FF8532D1978F}" type="presOf" srcId="{19F66550-99F4-415F-8209-24A871F4E27F}" destId="{8C0A6270-464E-4A06-AF1A-1FE757ACE4A7}" srcOrd="0" destOrd="0" presId="urn:microsoft.com/office/officeart/2005/8/layout/default"/>
    <dgm:cxn modelId="{6171C30F-3A88-48FB-B193-A11FE454DDF2}" type="presParOf" srcId="{57C92127-9FEA-4C02-A994-042E2D202DC3}" destId="{C6B655C7-DEAA-4517-95BA-E4F504C8C4F2}" srcOrd="0" destOrd="0" presId="urn:microsoft.com/office/officeart/2005/8/layout/default"/>
    <dgm:cxn modelId="{61CDB320-78F4-40AF-AB30-37AD55FBA1B0}" type="presParOf" srcId="{57C92127-9FEA-4C02-A994-042E2D202DC3}" destId="{8C8D412A-9898-4460-9FA7-F37FFBC98DBF}" srcOrd="1" destOrd="0" presId="urn:microsoft.com/office/officeart/2005/8/layout/default"/>
    <dgm:cxn modelId="{E1F171FD-0440-4B2D-ABCA-E615BD144CF9}" type="presParOf" srcId="{57C92127-9FEA-4C02-A994-042E2D202DC3}" destId="{8C0A6270-464E-4A06-AF1A-1FE757ACE4A7}" srcOrd="2" destOrd="0" presId="urn:microsoft.com/office/officeart/2005/8/layout/default"/>
    <dgm:cxn modelId="{5F4B78DC-E425-4BB4-AC16-A5D634E36BDA}" type="presParOf" srcId="{57C92127-9FEA-4C02-A994-042E2D202DC3}" destId="{0956D6FA-FEBE-45ED-B616-8C616E7BB2A4}" srcOrd="3" destOrd="0" presId="urn:microsoft.com/office/officeart/2005/8/layout/default"/>
    <dgm:cxn modelId="{AD0B7F36-EC0A-40B2-AF08-54F256FF8A1C}" type="presParOf" srcId="{57C92127-9FEA-4C02-A994-042E2D202DC3}" destId="{06380CD2-2FA9-4AD4-A3EA-AADC6A28C091}" srcOrd="4" destOrd="0" presId="urn:microsoft.com/office/officeart/2005/8/layout/default"/>
    <dgm:cxn modelId="{69B9D682-1529-4047-80FD-6D143248B061}" type="presParOf" srcId="{57C92127-9FEA-4C02-A994-042E2D202DC3}" destId="{F656D666-0572-4494-8E86-4DB9BB34BE20}" srcOrd="5" destOrd="0" presId="urn:microsoft.com/office/officeart/2005/8/layout/default"/>
    <dgm:cxn modelId="{767F95D5-009F-4C0B-AC8B-265B9A2E0B47}" type="presParOf" srcId="{57C92127-9FEA-4C02-A994-042E2D202DC3}" destId="{7B477EEF-23B0-465D-9C44-8DD43050E6C8}" srcOrd="6" destOrd="0" presId="urn:microsoft.com/office/officeart/2005/8/layout/default"/>
    <dgm:cxn modelId="{55BD284B-7FEB-41BE-BE8D-3E6A23BB2023}" type="presParOf" srcId="{57C92127-9FEA-4C02-A994-042E2D202DC3}" destId="{A169ADC5-0219-454E-BCEF-7B2E1900DFAB}" srcOrd="7" destOrd="0" presId="urn:microsoft.com/office/officeart/2005/8/layout/default"/>
    <dgm:cxn modelId="{A9B44A85-FC78-4B37-8983-20E35BC0D4AE}" type="presParOf" srcId="{57C92127-9FEA-4C02-A994-042E2D202DC3}" destId="{D53B9FA8-9579-4FC8-B27D-DCB41443EAAA}" srcOrd="8" destOrd="0" presId="urn:microsoft.com/office/officeart/2005/8/layout/default"/>
    <dgm:cxn modelId="{3759DA42-E84B-4F75-A07A-F5AE1F30F73F}" type="presParOf" srcId="{57C92127-9FEA-4C02-A994-042E2D202DC3}" destId="{53C19C48-84DD-48B3-B233-AC34B93EECDB}" srcOrd="9" destOrd="0" presId="urn:microsoft.com/office/officeart/2005/8/layout/default"/>
    <dgm:cxn modelId="{924D28C4-745D-4D90-975F-5E4DA60143AB}" type="presParOf" srcId="{57C92127-9FEA-4C02-A994-042E2D202DC3}" destId="{B1FE15BB-C555-4E18-9039-8F62660EBB14}" srcOrd="10" destOrd="0" presId="urn:microsoft.com/office/officeart/2005/8/layout/default"/>
    <dgm:cxn modelId="{F85A387E-1072-4363-8195-E57EF5CD51BD}" type="presParOf" srcId="{57C92127-9FEA-4C02-A994-042E2D202DC3}" destId="{5AC16110-4A8D-4085-937F-90B48DCCBDA8}" srcOrd="11" destOrd="0" presId="urn:microsoft.com/office/officeart/2005/8/layout/default"/>
    <dgm:cxn modelId="{142DFD56-5B7B-404B-92A9-6DA71C29D753}" type="presParOf" srcId="{57C92127-9FEA-4C02-A994-042E2D202DC3}" destId="{D105B9D4-022D-4487-B556-343A2CE5207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9F6B5-660F-47D3-B028-A808E003CB8C}">
      <dsp:nvSpPr>
        <dsp:cNvPr id="0" name=""/>
        <dsp:cNvSpPr/>
      </dsp:nvSpPr>
      <dsp:spPr>
        <a:xfrm>
          <a:off x="0" y="4134351"/>
          <a:ext cx="6984776" cy="90449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Development of methodology and shift to the definition of institutional sectors around </a:t>
          </a:r>
          <a:r>
            <a:rPr lang="en-US" sz="1800" kern="1200" dirty="0" smtClean="0">
              <a:solidFill>
                <a:schemeClr val="tx1"/>
              </a:solidFill>
            </a:rPr>
            <a:t>SNA </a:t>
          </a:r>
          <a:r>
            <a:rPr lang="en-US" sz="1800" kern="1200" dirty="0" smtClean="0">
              <a:solidFill>
                <a:schemeClr val="tx1"/>
              </a:solidFill>
            </a:rPr>
            <a:t>2008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4134351"/>
        <a:ext cx="6984776" cy="904495"/>
      </dsp:txXfrm>
    </dsp:sp>
    <dsp:sp modelId="{9F86D83B-DEDF-4D61-81DD-2124270E2D12}">
      <dsp:nvSpPr>
        <dsp:cNvPr id="0" name=""/>
        <dsp:cNvSpPr/>
      </dsp:nvSpPr>
      <dsp:spPr>
        <a:xfrm rot="10800000">
          <a:off x="0" y="2756805"/>
          <a:ext cx="6984776" cy="1391113"/>
        </a:xfrm>
        <a:prstGeom prst="upArrowCallou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Development of methodology of identifying the organizations of the state sector of economy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2756805"/>
        <a:ext cx="6984776" cy="903903"/>
      </dsp:txXfrm>
    </dsp:sp>
    <dsp:sp modelId="{D96ED359-198A-4B6D-A181-09AF238D8458}">
      <dsp:nvSpPr>
        <dsp:cNvPr id="0" name=""/>
        <dsp:cNvSpPr/>
      </dsp:nvSpPr>
      <dsp:spPr>
        <a:xfrm rot="10800000">
          <a:off x="0" y="1379259"/>
          <a:ext cx="6984776" cy="1391113"/>
        </a:xfrm>
        <a:prstGeom prst="upArrowCallou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Identification of institutional sectors in the Statistical Register using CIUES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1379259"/>
        <a:ext cx="6984776" cy="903903"/>
      </dsp:txXfrm>
    </dsp:sp>
    <dsp:sp modelId="{09F8FC78-B1E5-45B8-9CF2-61C8A13EB213}">
      <dsp:nvSpPr>
        <dsp:cNvPr id="0" name=""/>
        <dsp:cNvSpPr/>
      </dsp:nvSpPr>
      <dsp:spPr>
        <a:xfrm rot="10800000">
          <a:off x="0" y="1713"/>
          <a:ext cx="6984776" cy="1391113"/>
        </a:xfrm>
        <a:prstGeom prst="upArrowCallou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Development of Classification of institutional units by economic sector (CIUES)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1713"/>
        <a:ext cx="6984776" cy="903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655C7-DEAA-4517-95BA-E4F504C8C4F2}">
      <dsp:nvSpPr>
        <dsp:cNvPr id="0" name=""/>
        <dsp:cNvSpPr/>
      </dsp:nvSpPr>
      <dsp:spPr>
        <a:xfrm>
          <a:off x="373748" y="976998"/>
          <a:ext cx="1289287" cy="2222976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Rosstat</a:t>
          </a:r>
          <a:endParaRPr lang="ru-RU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3748" y="976998"/>
        <a:ext cx="1289287" cy="2222976"/>
      </dsp:txXfrm>
    </dsp:sp>
    <dsp:sp modelId="{8C0A6270-464E-4A06-AF1A-1FE757ACE4A7}">
      <dsp:nvSpPr>
        <dsp:cNvPr id="0" name=""/>
        <dsp:cNvSpPr/>
      </dsp:nvSpPr>
      <dsp:spPr>
        <a:xfrm>
          <a:off x="2656647" y="481120"/>
          <a:ext cx="2697028" cy="938031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Agreeing on methodology of defining financial sector on </a:t>
          </a: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SNA </a:t>
          </a: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2008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56647" y="481120"/>
        <a:ext cx="2697028" cy="938031"/>
      </dsp:txXfrm>
    </dsp:sp>
    <dsp:sp modelId="{06380CD2-2FA9-4AD4-A3EA-AADC6A28C091}">
      <dsp:nvSpPr>
        <dsp:cNvPr id="0" name=""/>
        <dsp:cNvSpPr/>
      </dsp:nvSpPr>
      <dsp:spPr>
        <a:xfrm>
          <a:off x="6278405" y="994184"/>
          <a:ext cx="1105619" cy="2222976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Bank of Russia</a:t>
          </a:r>
          <a:endParaRPr lang="ru-RU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278405" y="994184"/>
        <a:ext cx="1105619" cy="2222976"/>
      </dsp:txXfrm>
    </dsp:sp>
    <dsp:sp modelId="{7B477EEF-23B0-465D-9C44-8DD43050E6C8}">
      <dsp:nvSpPr>
        <dsp:cNvPr id="0" name=""/>
        <dsp:cNvSpPr/>
      </dsp:nvSpPr>
      <dsp:spPr>
        <a:xfrm>
          <a:off x="2688229" y="2745413"/>
          <a:ext cx="2697028" cy="96317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Presenting the list of institutional units related to financial sector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88229" y="2745413"/>
        <a:ext cx="2697028" cy="963178"/>
      </dsp:txXfrm>
    </dsp:sp>
    <dsp:sp modelId="{D53B9FA8-9579-4FC8-B27D-DCB41443EAAA}">
      <dsp:nvSpPr>
        <dsp:cNvPr id="0" name=""/>
        <dsp:cNvSpPr/>
      </dsp:nvSpPr>
      <dsp:spPr>
        <a:xfrm>
          <a:off x="2671103" y="1607661"/>
          <a:ext cx="2697028" cy="97343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Presenting the list of organizations that have licenses for financial activity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671103" y="1607661"/>
        <a:ext cx="2697028" cy="973438"/>
      </dsp:txXfrm>
    </dsp:sp>
    <dsp:sp modelId="{B1FE15BB-C555-4E18-9039-8F62660EBB14}">
      <dsp:nvSpPr>
        <dsp:cNvPr id="0" name=""/>
        <dsp:cNvSpPr/>
      </dsp:nvSpPr>
      <dsp:spPr>
        <a:xfrm>
          <a:off x="327264" y="3570649"/>
          <a:ext cx="2012279" cy="1278909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Identification of financial sector in statistics register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7264" y="3570649"/>
        <a:ext cx="2012279" cy="1278909"/>
      </dsp:txXfrm>
    </dsp:sp>
    <dsp:sp modelId="{D105B9D4-022D-4487-B556-343A2CE5207A}">
      <dsp:nvSpPr>
        <dsp:cNvPr id="0" name=""/>
        <dsp:cNvSpPr/>
      </dsp:nvSpPr>
      <dsp:spPr>
        <a:xfrm>
          <a:off x="5558312" y="3548277"/>
          <a:ext cx="2018078" cy="1200474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Creating financial account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558312" y="3548277"/>
        <a:ext cx="2018078" cy="1200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655C7-DEAA-4517-95BA-E4F504C8C4F2}">
      <dsp:nvSpPr>
        <dsp:cNvPr id="0" name=""/>
        <dsp:cNvSpPr/>
      </dsp:nvSpPr>
      <dsp:spPr>
        <a:xfrm>
          <a:off x="0" y="274533"/>
          <a:ext cx="2497777" cy="205874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Federal tax service</a:t>
          </a:r>
          <a:endParaRPr lang="ru-RU" sz="16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Data on state registration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74533"/>
        <a:ext cx="2497777" cy="2058748"/>
      </dsp:txXfrm>
    </dsp:sp>
    <dsp:sp modelId="{8C0A6270-464E-4A06-AF1A-1FE757ACE4A7}">
      <dsp:nvSpPr>
        <dsp:cNvPr id="0" name=""/>
        <dsp:cNvSpPr/>
      </dsp:nvSpPr>
      <dsp:spPr>
        <a:xfrm>
          <a:off x="2736315" y="274533"/>
          <a:ext cx="2497777" cy="205874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Federal agency on management of state property</a:t>
          </a:r>
          <a:endParaRPr lang="ru-RU" sz="16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 availability of state property in organizations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736315" y="274533"/>
        <a:ext cx="2497777" cy="2058748"/>
      </dsp:txXfrm>
    </dsp:sp>
    <dsp:sp modelId="{06380CD2-2FA9-4AD4-A3EA-AADC6A28C091}">
      <dsp:nvSpPr>
        <dsp:cNvPr id="0" name=""/>
        <dsp:cNvSpPr/>
      </dsp:nvSpPr>
      <dsp:spPr>
        <a:xfrm>
          <a:off x="5400594" y="274533"/>
          <a:ext cx="2497777" cy="205874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Normative acts of the Russian Federation </a:t>
          </a:r>
          <a:r>
            <a:rPr lang="en-US" sz="16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on creating state corporations and appointing the heads or managers from the state</a:t>
          </a:r>
          <a:endParaRPr lang="ru-RU" sz="16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00594" y="274533"/>
        <a:ext cx="2497777" cy="2058748"/>
      </dsp:txXfrm>
    </dsp:sp>
    <dsp:sp modelId="{7B477EEF-23B0-465D-9C44-8DD43050E6C8}">
      <dsp:nvSpPr>
        <dsp:cNvPr id="0" name=""/>
        <dsp:cNvSpPr/>
      </dsp:nvSpPr>
      <dsp:spPr>
        <a:xfrm>
          <a:off x="0" y="4477538"/>
          <a:ext cx="2497777" cy="112558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Sector of state management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4477538"/>
        <a:ext cx="2497777" cy="1125588"/>
      </dsp:txXfrm>
    </dsp:sp>
    <dsp:sp modelId="{D53B9FA8-9579-4FC8-B27D-DCB41443EAAA}">
      <dsp:nvSpPr>
        <dsp:cNvPr id="0" name=""/>
        <dsp:cNvSpPr/>
      </dsp:nvSpPr>
      <dsp:spPr>
        <a:xfrm>
          <a:off x="2747555" y="2533558"/>
          <a:ext cx="2497777" cy="1498666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Rosstat</a:t>
          </a:r>
          <a:endParaRPr lang="ru-RU" sz="16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Identifying </a:t>
          </a: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organizations </a:t>
          </a: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state sector in statistical register 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747555" y="2533558"/>
        <a:ext cx="2497777" cy="1498666"/>
      </dsp:txXfrm>
    </dsp:sp>
    <dsp:sp modelId="{B1FE15BB-C555-4E18-9039-8F62660EBB14}">
      <dsp:nvSpPr>
        <dsp:cNvPr id="0" name=""/>
        <dsp:cNvSpPr/>
      </dsp:nvSpPr>
      <dsp:spPr>
        <a:xfrm>
          <a:off x="5412783" y="4513274"/>
          <a:ext cx="2497777" cy="1093621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State non-financial corporations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12783" y="4513274"/>
        <a:ext cx="2497777" cy="1093621"/>
      </dsp:txXfrm>
    </dsp:sp>
    <dsp:sp modelId="{D105B9D4-022D-4487-B556-343A2CE5207A}">
      <dsp:nvSpPr>
        <dsp:cNvPr id="0" name=""/>
        <dsp:cNvSpPr/>
      </dsp:nvSpPr>
      <dsp:spPr>
        <a:xfrm>
          <a:off x="2760843" y="4480470"/>
          <a:ext cx="2497777" cy="112555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State financial corporations</a:t>
          </a:r>
          <a:endParaRPr lang="ru-RU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760843" y="4480470"/>
        <a:ext cx="2497777" cy="1125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A86FF1-ABAB-4BC4-B12A-7968287DC076}" type="datetimeFigureOut">
              <a:rPr lang="ru-RU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D1CBFB-5AE0-407B-89CB-9324AE643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92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xfrm>
            <a:off x="679450" y="4714355"/>
            <a:ext cx="5438775" cy="4466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F6A84-06E1-4826-9A42-53B8BEE0CFD1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C92B7-141D-4A9D-A52A-9085F222DB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FBE3D0-721C-4BE5-ABCB-2D92269FB01A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F8D7C-19AE-42DA-B724-DC569E6BF3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B39D61-152C-4A51-AA4F-DF90A723996F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19D44-569A-41B0-B75B-CA0488456F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185BCF-4E71-4316-AFCE-7664CA94A16E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A5355-7E80-4932-A54D-7B22E8AF3C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7AAD79-2B52-4812-9200-1BEE75DDF8AE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D9286-B66D-4115-8340-C73CC21184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E98F8-C3B3-4FE8-A9EE-9BB399F7C837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BBB48-7708-49FA-8766-C4E0D11703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545770-D2CC-4D8E-836F-AB5515825027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C861C-2848-4CB1-A57A-F26C7B9391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B175B-97F6-4095-9966-30C5CD3944F6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07A53-AB19-428A-AD76-7E0037B9B0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1686CA-1F7C-458D-8530-D1273169D34B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3563B-70E9-4942-BF64-E92C3DCE8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824573-02BD-4639-B631-E6D6B26B5B54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9CA76-8DCB-47A3-90CA-A1E12924D9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2D3AE-973B-4CA0-8DAE-3BD9772F8F7A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14764-148F-46D1-A60F-C1975EC951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49EB368-3F3D-4147-AE67-AD9430E3D8CB}" type="datetimeFigureOut">
              <a:rPr lang="ru-RU" smtClean="0"/>
              <a:pPr>
                <a:defRPr/>
              </a:pPr>
              <a:t>27.06.2013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ADB9610-038A-461F-AA58-8BB336DD6D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060848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Definition of units in the statistical register of Rosstat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39952" y="465313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Deputy Head of Department</a:t>
            </a:r>
          </a:p>
          <a:p>
            <a:r>
              <a:rPr lang="ru-RU" b="1" dirty="0" smtClean="0"/>
              <a:t>Elena Zarubina</a:t>
            </a:r>
            <a:endParaRPr lang="ru-RU" b="1" dirty="0"/>
          </a:p>
        </p:txBody>
      </p:sp>
      <p:pic>
        <p:nvPicPr>
          <p:cNvPr id="4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3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38611056"/>
              </p:ext>
            </p:extLst>
          </p:nvPr>
        </p:nvGraphicFramePr>
        <p:xfrm>
          <a:off x="432922" y="1052736"/>
          <a:ext cx="82296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76672"/>
            <a:ext cx="8229600" cy="667544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</p:txBody>
      </p:sp>
      <p:pic>
        <p:nvPicPr>
          <p:cNvPr id="6" name="Picture 9" descr="C:\temp\3D_PieCh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9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94723758"/>
              </p:ext>
            </p:extLst>
          </p:nvPr>
        </p:nvGraphicFramePr>
        <p:xfrm>
          <a:off x="467544" y="1196752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476672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Distribution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units</a:t>
            </a:r>
            <a:r>
              <a:rPr lang="en-US" b="1" dirty="0" smtClean="0"/>
              <a:t> in </a:t>
            </a:r>
            <a:r>
              <a:rPr lang="ru-RU" b="1" dirty="0" smtClean="0"/>
              <a:t> </a:t>
            </a:r>
          </a:p>
          <a:p>
            <a:pPr algn="ctr"/>
            <a:r>
              <a:rPr lang="ru-RU" b="1" dirty="0" smtClean="0"/>
              <a:t>the </a:t>
            </a:r>
            <a:r>
              <a:rPr lang="ru-RU" b="1" dirty="0" err="1" smtClean="0"/>
              <a:t>public</a:t>
            </a:r>
            <a:r>
              <a:rPr lang="ru-RU" b="1" dirty="0" smtClean="0"/>
              <a:t> </a:t>
            </a:r>
            <a:r>
              <a:rPr lang="ru-RU" b="1" dirty="0" err="1" smtClean="0"/>
              <a:t>sector</a:t>
            </a:r>
            <a:r>
              <a:rPr lang="en-US" b="1" dirty="0" smtClean="0"/>
              <a:t> of economy</a:t>
            </a:r>
            <a:endParaRPr lang="ru-RU" b="1" dirty="0"/>
          </a:p>
        </p:txBody>
      </p:sp>
      <p:pic>
        <p:nvPicPr>
          <p:cNvPr id="6" name="Picture 9" descr="C:\temp\3D_PieCh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78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3568" y="1412776"/>
            <a:ext cx="7668369" cy="432048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Changes to the Classification of institutional units </a:t>
            </a:r>
            <a:r>
              <a:rPr lang="ru-RU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by</a:t>
            </a: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sector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 of economy</a:t>
            </a:r>
            <a:endParaRPr lang="ru-RU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compliance with the basic provisions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SNA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2008</a:t>
            </a:r>
            <a:endParaRPr lang="ru-RU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Improvement of the methodology for determining the institutional sector in the statistical register, including the public sector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Increased use of administrative sources</a:t>
            </a:r>
          </a:p>
          <a:p>
            <a:pPr lvl="2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receive from the tax authorities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ata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on taxpayers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Interaction with the Bank of Russia </a:t>
            </a:r>
          </a:p>
          <a:p>
            <a:pPr lvl="2"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harmonization of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accounting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methodology</a:t>
            </a:r>
            <a:r>
              <a:rPr lang="en-US" sz="1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of</a:t>
            </a:r>
            <a:r>
              <a:rPr lang="ru-RU" sz="16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financial sector organizations and information exchange information on financial institutions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8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90872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Plans for the future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 txBox="1">
            <a:spLocks/>
          </p:cNvSpPr>
          <p:nvPr/>
        </p:nvSpPr>
        <p:spPr bwMode="auto">
          <a:xfrm>
            <a:off x="301625" y="1527175"/>
            <a:ext cx="8504238" cy="247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ru-RU" sz="2700">
              <a:latin typeface="Calibri" pitchFamily="34" charset="0"/>
            </a:endParaRPr>
          </a:p>
        </p:txBody>
      </p:sp>
      <p:sp>
        <p:nvSpPr>
          <p:cNvPr id="19459" name="Заголовок 1"/>
          <p:cNvSpPr txBox="1">
            <a:spLocks/>
          </p:cNvSpPr>
          <p:nvPr/>
        </p:nvSpPr>
        <p:spPr bwMode="auto">
          <a:xfrm>
            <a:off x="395536" y="2236788"/>
            <a:ext cx="8534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</a:p>
        </p:txBody>
      </p:sp>
      <p:pic>
        <p:nvPicPr>
          <p:cNvPr id="4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415932"/>
              </p:ext>
            </p:extLst>
          </p:nvPr>
        </p:nvGraphicFramePr>
        <p:xfrm>
          <a:off x="1907704" y="588758"/>
          <a:ext cx="5256584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923407"/>
              </p:ext>
            </p:extLst>
          </p:nvPr>
        </p:nvGraphicFramePr>
        <p:xfrm>
          <a:off x="3131840" y="3645024"/>
          <a:ext cx="5256584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9" descr="C:\temp\3D_PieChar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381000"/>
            <a:ext cx="8596313" cy="239688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7171" name="Group 17"/>
          <p:cNvGrpSpPr>
            <a:grpSpLocks/>
          </p:cNvGrpSpPr>
          <p:nvPr/>
        </p:nvGrpSpPr>
        <p:grpSpPr bwMode="auto">
          <a:xfrm>
            <a:off x="692600" y="1306830"/>
            <a:ext cx="7929467" cy="4953000"/>
            <a:chOff x="480" y="768"/>
            <a:chExt cx="5046" cy="3120"/>
          </a:xfrm>
        </p:grpSpPr>
        <p:sp>
          <p:nvSpPr>
            <p:cNvPr id="7172" name="AutoShape 3"/>
            <p:cNvSpPr>
              <a:spLocks noChangeArrowheads="1"/>
            </p:cNvSpPr>
            <p:nvPr/>
          </p:nvSpPr>
          <p:spPr bwMode="auto">
            <a:xfrm>
              <a:off x="480" y="768"/>
              <a:ext cx="4800" cy="657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b="1" dirty="0" smtClean="0">
                  <a:latin typeface="Times New Roman" pitchFamily="18" charset="0"/>
                </a:rPr>
                <a:t>Total economic entities </a:t>
              </a:r>
            </a:p>
            <a:p>
              <a:pPr algn="ctr"/>
              <a:r>
                <a:rPr lang="ru-RU" b="1" dirty="0" smtClean="0">
                  <a:latin typeface="Times New Roman" pitchFamily="18" charset="0"/>
                </a:rPr>
                <a:t>included </a:t>
              </a:r>
              <a:r>
                <a:rPr lang="ru-RU" b="1" dirty="0" err="1" smtClean="0">
                  <a:latin typeface="Times New Roman" pitchFamily="18" charset="0"/>
                </a:rPr>
                <a:t>in</a:t>
              </a:r>
              <a:r>
                <a:rPr lang="ru-RU" b="1" dirty="0" smtClean="0">
                  <a:latin typeface="Times New Roman" pitchFamily="18" charset="0"/>
                </a:rPr>
                <a:t> </a:t>
              </a:r>
              <a:r>
                <a:rPr lang="en-US" b="1" dirty="0" smtClean="0">
                  <a:latin typeface="Times New Roman" pitchFamily="18" charset="0"/>
                </a:rPr>
                <a:t>STATISTICAL </a:t>
              </a:r>
              <a:r>
                <a:rPr lang="ru-RU" b="1" dirty="0" err="1" smtClean="0">
                  <a:latin typeface="Times New Roman" pitchFamily="18" charset="0"/>
                </a:rPr>
                <a:t>Register</a:t>
              </a:r>
              <a:r>
                <a:rPr lang="ru-RU" b="1" dirty="0" smtClean="0">
                  <a:latin typeface="Times New Roman" pitchFamily="18" charset="0"/>
                </a:rPr>
                <a:t> </a:t>
              </a:r>
              <a:r>
                <a:rPr lang="en-US" b="1" dirty="0" smtClean="0">
                  <a:latin typeface="Times New Roman" pitchFamily="18" charset="0"/>
                </a:rPr>
                <a:t>of </a:t>
              </a:r>
              <a:r>
                <a:rPr lang="ru-RU" b="1" dirty="0" err="1" smtClean="0">
                  <a:latin typeface="Times New Roman" pitchFamily="18" charset="0"/>
                </a:rPr>
                <a:t>Rosstat</a:t>
              </a:r>
              <a:endParaRPr lang="ru-RU" b="1" dirty="0">
                <a:latin typeface="Times New Roman" pitchFamily="18" charset="0"/>
              </a:endParaRPr>
            </a:p>
          </p:txBody>
        </p:sp>
        <p:sp>
          <p:nvSpPr>
            <p:cNvPr id="7173" name="AutoShape 4"/>
            <p:cNvSpPr>
              <a:spLocks noChangeArrowheads="1"/>
            </p:cNvSpPr>
            <p:nvPr/>
          </p:nvSpPr>
          <p:spPr bwMode="auto">
            <a:xfrm>
              <a:off x="528" y="1749"/>
              <a:ext cx="2784" cy="528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1600">
                <a:latin typeface="Times New Roman" pitchFamily="18" charset="0"/>
              </a:endParaRPr>
            </a:p>
          </p:txBody>
        </p:sp>
        <p:sp>
          <p:nvSpPr>
            <p:cNvPr id="7174" name="AutoShape 5"/>
            <p:cNvSpPr>
              <a:spLocks noChangeArrowheads="1"/>
            </p:cNvSpPr>
            <p:nvPr/>
          </p:nvSpPr>
          <p:spPr bwMode="auto">
            <a:xfrm>
              <a:off x="480" y="2496"/>
              <a:ext cx="1248" cy="576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latin typeface="Times New Roman" pitchFamily="18" charset="0"/>
                </a:rPr>
                <a:t>Sales -</a:t>
              </a:r>
            </a:p>
            <a:p>
              <a:pPr algn="ctr"/>
              <a:r>
                <a:rPr lang="ru-RU" dirty="0">
                  <a:latin typeface="Times New Roman" pitchFamily="18" charset="0"/>
                </a:rPr>
                <a:t>More than 3 million</a:t>
              </a:r>
            </a:p>
          </p:txBody>
        </p:sp>
        <p:sp>
          <p:nvSpPr>
            <p:cNvPr id="7175" name="AutoShape 6"/>
            <p:cNvSpPr>
              <a:spLocks noChangeArrowheads="1"/>
            </p:cNvSpPr>
            <p:nvPr/>
          </p:nvSpPr>
          <p:spPr bwMode="auto">
            <a:xfrm>
              <a:off x="2016" y="2496"/>
              <a:ext cx="1296" cy="576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latin typeface="Times New Roman" pitchFamily="18" charset="0"/>
                </a:rPr>
                <a:t>Non-profit -</a:t>
              </a:r>
            </a:p>
            <a:p>
              <a:pPr algn="ctr"/>
              <a:r>
                <a:rPr lang="ru-RU" dirty="0" smtClean="0">
                  <a:latin typeface="Times New Roman" pitchFamily="18" charset="0"/>
                </a:rPr>
                <a:t>more </a:t>
              </a:r>
              <a:r>
                <a:rPr lang="ru-RU" dirty="0">
                  <a:latin typeface="Times New Roman" pitchFamily="18" charset="0"/>
                </a:rPr>
                <a:t>600 thousand</a:t>
              </a:r>
            </a:p>
          </p:txBody>
        </p:sp>
        <p:sp>
          <p:nvSpPr>
            <p:cNvPr id="7176" name="AutoShape 7"/>
            <p:cNvSpPr>
              <a:spLocks noChangeArrowheads="1"/>
            </p:cNvSpPr>
            <p:nvPr/>
          </p:nvSpPr>
          <p:spPr bwMode="auto">
            <a:xfrm>
              <a:off x="3606" y="1728"/>
              <a:ext cx="1920" cy="768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1600">
                <a:latin typeface="Times New Roman" pitchFamily="18" charset="0"/>
              </a:endParaRPr>
            </a:p>
          </p:txBody>
        </p:sp>
        <p:sp>
          <p:nvSpPr>
            <p:cNvPr id="7177" name="Text Box 8"/>
            <p:cNvSpPr txBox="1">
              <a:spLocks noChangeArrowheads="1"/>
            </p:cNvSpPr>
            <p:nvPr/>
          </p:nvSpPr>
          <p:spPr bwMode="auto">
            <a:xfrm>
              <a:off x="1527" y="1761"/>
              <a:ext cx="104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dirty="0" smtClean="0">
                  <a:latin typeface="Times New Roman" pitchFamily="18" charset="0"/>
                </a:rPr>
                <a:t>Organization </a:t>
              </a:r>
              <a:r>
                <a:rPr lang="ru-RU" dirty="0">
                  <a:latin typeface="Times New Roman" pitchFamily="18" charset="0"/>
                </a:rPr>
                <a:t>-</a:t>
              </a:r>
            </a:p>
            <a:p>
              <a:pPr algn="ctr" eaLnBrk="1" hangingPunct="1"/>
              <a:r>
                <a:rPr lang="ru-RU" dirty="0">
                  <a:latin typeface="Times New Roman" pitchFamily="18" charset="0"/>
                </a:rPr>
                <a:t>4.0 million</a:t>
              </a:r>
            </a:p>
          </p:txBody>
        </p:sp>
        <p:sp>
          <p:nvSpPr>
            <p:cNvPr id="7178" name="AutoShape 9"/>
            <p:cNvSpPr>
              <a:spLocks noChangeArrowheads="1"/>
            </p:cNvSpPr>
            <p:nvPr/>
          </p:nvSpPr>
          <p:spPr bwMode="auto">
            <a:xfrm>
              <a:off x="864" y="3360"/>
              <a:ext cx="1728" cy="528"/>
            </a:xfrm>
            <a:prstGeom prst="bevel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dirty="0">
                  <a:latin typeface="Times New Roman" pitchFamily="18" charset="0"/>
                </a:rPr>
                <a:t>Local units -</a:t>
              </a:r>
            </a:p>
            <a:p>
              <a:pPr algn="ctr"/>
              <a:r>
                <a:rPr lang="ru-RU" dirty="0">
                  <a:latin typeface="Times New Roman" pitchFamily="18" charset="0"/>
                </a:rPr>
                <a:t>about 900 thousand</a:t>
              </a:r>
            </a:p>
          </p:txBody>
        </p:sp>
        <p:sp>
          <p:nvSpPr>
            <p:cNvPr id="7179" name="AutoShape 10"/>
            <p:cNvSpPr>
              <a:spLocks noChangeArrowheads="1"/>
            </p:cNvSpPr>
            <p:nvPr/>
          </p:nvSpPr>
          <p:spPr bwMode="auto">
            <a:xfrm>
              <a:off x="864" y="2208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AutoShape 11"/>
            <p:cNvSpPr>
              <a:spLocks noChangeArrowheads="1"/>
            </p:cNvSpPr>
            <p:nvPr/>
          </p:nvSpPr>
          <p:spPr bwMode="auto">
            <a:xfrm>
              <a:off x="2976" y="2208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12"/>
            <p:cNvSpPr>
              <a:spLocks noChangeArrowheads="1"/>
            </p:cNvSpPr>
            <p:nvPr/>
          </p:nvSpPr>
          <p:spPr bwMode="auto">
            <a:xfrm>
              <a:off x="2352" y="3072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2" name="AutoShape 13"/>
            <p:cNvSpPr>
              <a:spLocks noChangeArrowheads="1"/>
            </p:cNvSpPr>
            <p:nvPr/>
          </p:nvSpPr>
          <p:spPr bwMode="auto">
            <a:xfrm>
              <a:off x="1734" y="1440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14"/>
            <p:cNvSpPr>
              <a:spLocks noChangeArrowheads="1"/>
            </p:cNvSpPr>
            <p:nvPr/>
          </p:nvSpPr>
          <p:spPr bwMode="auto">
            <a:xfrm>
              <a:off x="4464" y="1440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4" name="Text Box 15"/>
            <p:cNvSpPr txBox="1">
              <a:spLocks noChangeArrowheads="1"/>
            </p:cNvSpPr>
            <p:nvPr/>
          </p:nvSpPr>
          <p:spPr bwMode="auto">
            <a:xfrm>
              <a:off x="3692" y="1728"/>
              <a:ext cx="1828" cy="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1400" dirty="0">
                  <a:latin typeface="Times New Roman" pitchFamily="18" charset="0"/>
                </a:rPr>
                <a:t>  </a:t>
              </a:r>
              <a:endParaRPr lang="ru-RU" sz="1400" dirty="0" smtClean="0">
                <a:latin typeface="Times New Roman" pitchFamily="18" charset="0"/>
              </a:endParaRPr>
            </a:p>
            <a:p>
              <a:pPr algn="ctr" eaLnBrk="1" hangingPunct="1"/>
              <a:r>
                <a:rPr lang="ru-RU" dirty="0" smtClean="0">
                  <a:latin typeface="Times New Roman" pitchFamily="18" charset="0"/>
                </a:rPr>
                <a:t>Individual entrepreneurs</a:t>
              </a:r>
              <a:endParaRPr lang="ru-RU" dirty="0">
                <a:latin typeface="Times New Roman" pitchFamily="18" charset="0"/>
              </a:endParaRPr>
            </a:p>
            <a:p>
              <a:pPr algn="ctr" eaLnBrk="1" hangingPunct="1"/>
              <a:r>
                <a:rPr lang="ru-RU" dirty="0" smtClean="0">
                  <a:latin typeface="Times New Roman" pitchFamily="18" charset="0"/>
                </a:rPr>
                <a:t>-</a:t>
              </a:r>
              <a:r>
                <a:rPr lang="ru-RU" dirty="0">
                  <a:latin typeface="Times New Roman" pitchFamily="18" charset="0"/>
                </a:rPr>
                <a:t>4100000</a:t>
              </a:r>
              <a:r>
                <a:rPr lang="ru-RU" dirty="0" smtClean="0">
                  <a:latin typeface="Times New Roman" pitchFamily="18" charset="0"/>
                </a:rPr>
                <a:t>.</a:t>
              </a:r>
              <a:endParaRPr lang="ru-RU" dirty="0">
                <a:latin typeface="Times New Roman" pitchFamily="18" charset="0"/>
              </a:endParaRPr>
            </a:p>
          </p:txBody>
        </p:sp>
        <p:sp>
          <p:nvSpPr>
            <p:cNvPr id="7185" name="AutoShape 16"/>
            <p:cNvSpPr>
              <a:spLocks noChangeArrowheads="1"/>
            </p:cNvSpPr>
            <p:nvPr/>
          </p:nvSpPr>
          <p:spPr bwMode="auto">
            <a:xfrm>
              <a:off x="1200" y="3072"/>
              <a:ext cx="48" cy="336"/>
            </a:xfrm>
            <a:prstGeom prst="downArrow">
              <a:avLst>
                <a:gd name="adj1" fmla="val 50000"/>
                <a:gd name="adj2" fmla="val 1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8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755576" y="2420888"/>
            <a:ext cx="1944216" cy="13681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Classification of institutional sectors </a:t>
            </a:r>
            <a:r>
              <a:rPr lang="ru-RU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2008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2420888"/>
            <a:ext cx="2204852" cy="151216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Obtaining administrative data, in particular, </a:t>
            </a:r>
            <a:r>
              <a:rPr lang="ru-RU" dirty="0" smtClean="0">
                <a:solidFill>
                  <a:schemeClr val="tx1"/>
                </a:solidFill>
              </a:rPr>
              <a:t>from the tax authorities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0152" y="2420888"/>
            <a:ext cx="2016224" cy="13681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information base for the general government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27684" y="4293096"/>
            <a:ext cx="2124236" cy="13681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statistical observations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99992" y="4296414"/>
            <a:ext cx="2304256" cy="136483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Preparation of the enterprises in the format of the national accounts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23728" y="620688"/>
            <a:ext cx="5040560" cy="129614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transition to the formation of official statistical information on the System of National Accounts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930388" y="1916832"/>
            <a:ext cx="0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2" idx="0"/>
          </p:cNvCxnSpPr>
          <p:nvPr/>
        </p:nvCxnSpPr>
        <p:spPr>
          <a:xfrm>
            <a:off x="5652120" y="1913514"/>
            <a:ext cx="0" cy="238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249888" y="1916832"/>
            <a:ext cx="45720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9" idx="0"/>
          </p:cNvCxnSpPr>
          <p:nvPr/>
        </p:nvCxnSpPr>
        <p:spPr>
          <a:xfrm>
            <a:off x="4306274" y="191683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979712" y="1916832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9144" y="549148"/>
            <a:ext cx="7525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Definition of institutional sectors </a:t>
            </a:r>
          </a:p>
          <a:p>
            <a:pPr algn="ctr"/>
            <a:r>
              <a:rPr lang="en-GB" b="1" dirty="0" smtClean="0"/>
              <a:t>I</a:t>
            </a:r>
            <a:r>
              <a:rPr lang="ru-RU" b="1" dirty="0" smtClean="0"/>
              <a:t>n</a:t>
            </a:r>
            <a:r>
              <a:rPr lang="en-US" b="1" dirty="0" smtClean="0"/>
              <a:t> STATISTICAL </a:t>
            </a:r>
            <a:r>
              <a:rPr lang="ru-RU" b="1" dirty="0" err="1" smtClean="0"/>
              <a:t>register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05352061"/>
              </p:ext>
            </p:extLst>
          </p:nvPr>
        </p:nvGraphicFramePr>
        <p:xfrm>
          <a:off x="1115616" y="1340768"/>
          <a:ext cx="69847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9" descr="C:\temp\3D_PieCh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88727" y="2060848"/>
            <a:ext cx="7571184" cy="403244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Form of incorporation</a:t>
            </a:r>
          </a:p>
          <a:p>
            <a:pPr eaLnBrk="1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The actual core business </a:t>
            </a:r>
          </a:p>
          <a:p>
            <a:pPr eaLnBrk="1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A license for the financial activity</a:t>
            </a:r>
          </a:p>
          <a:p>
            <a:pPr eaLnBrk="1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For information on the activities of non-profit organizations of statistical reporting</a:t>
            </a:r>
          </a:p>
          <a:p>
            <a:pPr eaLnBrk="1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Information about the founders (authorized capital) of organizations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Information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participation of a state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founding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board of an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organization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(The state's share in the authorized capital)</a:t>
            </a:r>
            <a:endParaRPr lang="ru-RU" sz="1600" dirty="0" smtClean="0">
              <a:latin typeface="Times New Roman" pitchFamily="18" charset="0"/>
            </a:endParaRPr>
          </a:p>
          <a:p>
            <a:pPr eaLnBrk="1" hangingPunct="1"/>
            <a:endParaRPr lang="ru-RU" sz="1600" dirty="0" smtClean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1103" y="113468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Criteria for inclusion of a unit to the institutional sector (sub-sector)</a:t>
            </a:r>
            <a:endParaRPr lang="ru-RU" b="1" dirty="0"/>
          </a:p>
        </p:txBody>
      </p:sp>
      <p:pic>
        <p:nvPicPr>
          <p:cNvPr id="4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86545821"/>
              </p:ext>
            </p:extLst>
          </p:nvPr>
        </p:nvGraphicFramePr>
        <p:xfrm>
          <a:off x="467544" y="1340768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83671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Distribution of units</a:t>
            </a:r>
          </a:p>
          <a:p>
            <a:pPr algn="ctr"/>
            <a:r>
              <a:rPr lang="ru-RU" sz="2000" b="1" dirty="0" smtClean="0"/>
              <a:t> by sector (</a:t>
            </a:r>
            <a:r>
              <a:rPr lang="en-US" sz="2000" b="1" dirty="0" smtClean="0"/>
              <a:t>S</a:t>
            </a:r>
            <a:r>
              <a:rPr lang="ru-RU" sz="2000" b="1" dirty="0" smtClean="0"/>
              <a:t>.1)</a:t>
            </a:r>
            <a:endParaRPr lang="ru-RU" sz="2000" b="1" dirty="0"/>
          </a:p>
        </p:txBody>
      </p:sp>
      <p:pic>
        <p:nvPicPr>
          <p:cNvPr id="5" name="Picture 9" descr="C:\temp\3D_PieChar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6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400888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Interaction</a:t>
            </a:r>
            <a:r>
              <a:rPr lang="en-US" sz="2000" b="1" dirty="0" smtClean="0"/>
              <a:t> of </a:t>
            </a:r>
            <a:r>
              <a:rPr lang="en-US" sz="2000" b="1" dirty="0" err="1" smtClean="0"/>
              <a:t>Rosstat</a:t>
            </a:r>
            <a:r>
              <a:rPr lang="en-US" sz="2000" b="1" dirty="0" smtClean="0"/>
              <a:t> with </a:t>
            </a:r>
            <a:r>
              <a:rPr lang="ru-RU" sz="2000" b="1" dirty="0" err="1" smtClean="0"/>
              <a:t>the</a:t>
            </a:r>
            <a:r>
              <a:rPr lang="ru-RU" sz="2000" b="1" dirty="0" smtClean="0"/>
              <a:t> Bank of </a:t>
            </a:r>
            <a:r>
              <a:rPr lang="ru-RU" sz="2000" b="1" dirty="0" err="1" smtClean="0"/>
              <a:t>Russia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to</a:t>
            </a:r>
            <a:r>
              <a:rPr lang="ru-RU" sz="2000" b="1" dirty="0" smtClean="0"/>
              <a:t> clarify information about the organizations that make up the </a:t>
            </a:r>
          </a:p>
          <a:p>
            <a:pPr algn="ctr"/>
            <a:r>
              <a:rPr lang="ru-RU" sz="2000" b="1" dirty="0" smtClean="0"/>
              <a:t>financial sector</a:t>
            </a:r>
            <a:endParaRPr lang="ru-RU" sz="2000" b="1" dirty="0"/>
          </a:p>
        </p:txBody>
      </p:sp>
      <p:pic>
        <p:nvPicPr>
          <p:cNvPr id="4" name="Picture 9" descr="C:\temp\3D_PieCh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308511162"/>
              </p:ext>
            </p:extLst>
          </p:nvPr>
        </p:nvGraphicFramePr>
        <p:xfrm>
          <a:off x="885887" y="1416551"/>
          <a:ext cx="7790569" cy="501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2555776" y="4221088"/>
            <a:ext cx="1008112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2555776" y="2492896"/>
            <a:ext cx="1008112" cy="3692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6228184" y="2492895"/>
            <a:ext cx="936104" cy="36438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6254694" y="4221088"/>
            <a:ext cx="909593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2555776" y="3356992"/>
            <a:ext cx="1008112" cy="3930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6254694" y="3356992"/>
            <a:ext cx="945598" cy="3930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763688" y="4633712"/>
            <a:ext cx="360040" cy="3794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452320" y="4633712"/>
            <a:ext cx="360040" cy="3794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21650" y="584684"/>
            <a:ext cx="7813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The definition of public sector organizations</a:t>
            </a:r>
            <a:endParaRPr lang="ru-RU" sz="2000" b="1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997504832"/>
              </p:ext>
            </p:extLst>
          </p:nvPr>
        </p:nvGraphicFramePr>
        <p:xfrm>
          <a:off x="659030" y="892751"/>
          <a:ext cx="7992888" cy="5632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Выгнутая влево стрелка 13"/>
          <p:cNvSpPr/>
          <p:nvPr/>
        </p:nvSpPr>
        <p:spPr>
          <a:xfrm>
            <a:off x="2324401" y="325311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6253289" y="3255767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400696" y="3250309"/>
            <a:ext cx="387328" cy="2533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424684" y="4941168"/>
            <a:ext cx="3633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109187" y="4833156"/>
            <a:ext cx="336705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890343" y="4881358"/>
            <a:ext cx="36294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Picture 9" descr="C:\temp\3D_PieCh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19" y="260648"/>
            <a:ext cx="117953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5655</TotalTime>
  <Words>506</Words>
  <Application>Microsoft Office PowerPoint</Application>
  <PresentationFormat>On-screen Show (4:3)</PresentationFormat>
  <Paragraphs>79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Воздушный поток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«Объединенной системы регистров»</dc:title>
  <dc:creator>Павел К. Решетень</dc:creator>
  <cp:lastModifiedBy>Vadim Isakov</cp:lastModifiedBy>
  <cp:revision>283</cp:revision>
  <cp:lastPrinted>2013-05-22T12:23:16Z</cp:lastPrinted>
  <dcterms:created xsi:type="dcterms:W3CDTF">2010-07-05T05:45:50Z</dcterms:created>
  <dcterms:modified xsi:type="dcterms:W3CDTF">2013-06-27T14:19:16Z</dcterms:modified>
</cp:coreProperties>
</file>