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0" r:id="rId2"/>
    <p:sldId id="305" r:id="rId3"/>
    <p:sldId id="306" r:id="rId4"/>
    <p:sldId id="307" r:id="rId5"/>
    <p:sldId id="265" r:id="rId6"/>
    <p:sldId id="311" r:id="rId7"/>
    <p:sldId id="308" r:id="rId8"/>
    <p:sldId id="309" r:id="rId9"/>
    <p:sldId id="291" r:id="rId10"/>
    <p:sldId id="292" r:id="rId11"/>
    <p:sldId id="293" r:id="rId12"/>
    <p:sldId id="294" r:id="rId13"/>
    <p:sldId id="295" r:id="rId14"/>
    <p:sldId id="297" r:id="rId15"/>
    <p:sldId id="298" r:id="rId16"/>
    <p:sldId id="299" r:id="rId17"/>
    <p:sldId id="300" r:id="rId18"/>
    <p:sldId id="301" r:id="rId19"/>
    <p:sldId id="302" r:id="rId20"/>
    <p:sldId id="304" r:id="rId21"/>
    <p:sldId id="258" r:id="rId22"/>
    <p:sldId id="282" r:id="rId23"/>
    <p:sldId id="287" r:id="rId24"/>
    <p:sldId id="288" r:id="rId25"/>
    <p:sldId id="289" r:id="rId26"/>
    <p:sldId id="290" r:id="rId27"/>
    <p:sldId id="259" r:id="rId28"/>
    <p:sldId id="267" r:id="rId29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utura Std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14C"/>
    <a:srgbClr val="BA0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26" autoAdjust="0"/>
    <p:restoredTop sz="94660"/>
  </p:normalViewPr>
  <p:slideViewPr>
    <p:cSldViewPr>
      <p:cViewPr>
        <p:scale>
          <a:sx n="73" d="100"/>
          <a:sy n="73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notesViewPr>
    <p:cSldViewPr>
      <p:cViewPr varScale="1">
        <p:scale>
          <a:sx n="74" d="100"/>
          <a:sy n="74" d="100"/>
        </p:scale>
        <p:origin x="-31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23CA7-0C8F-43FC-841D-DF65899BB5EF}" type="doc">
      <dgm:prSet loTypeId="urn:microsoft.com/office/officeart/2005/8/layout/list1" loCatId="list" qsTypeId="urn:microsoft.com/office/officeart/2005/8/quickstyle/simple1#8" qsCatId="simple" csTypeId="urn:microsoft.com/office/officeart/2005/8/colors/accent1_2#3" csCatId="accent1" phldr="1"/>
      <dgm:spPr/>
      <dgm:t>
        <a:bodyPr/>
        <a:lstStyle/>
        <a:p>
          <a:endParaRPr lang="es-CO"/>
        </a:p>
      </dgm:t>
    </dgm:pt>
    <dgm:pt modelId="{2583AC4B-BBCC-46BB-8505-9405A61A3AEA}">
      <dgm:prSet phldrT="[Texto]" custT="1"/>
      <dgm:spPr>
        <a:noFill/>
      </dgm:spPr>
      <dgm:t>
        <a:bodyPr/>
        <a:lstStyle/>
        <a:p>
          <a:r>
            <a:rPr lang="en-US" sz="2000" b="1" noProof="0" dirty="0" smtClean="0">
              <a:solidFill>
                <a:srgbClr val="B6014C"/>
              </a:solidFill>
            </a:rPr>
            <a:t>Improve:</a:t>
          </a:r>
          <a:endParaRPr lang="en-US" sz="2000" b="1" noProof="0" dirty="0">
            <a:solidFill>
              <a:srgbClr val="B6014C"/>
            </a:solidFill>
          </a:endParaRPr>
        </a:p>
      </dgm:t>
    </dgm:pt>
    <dgm:pt modelId="{B1E2D76C-9C5A-4B55-B250-9267A84CB67F}" type="parTrans" cxnId="{02D6421E-E6E4-4A5B-B8EA-6BD0CB7A2DFF}">
      <dgm:prSet/>
      <dgm:spPr/>
      <dgm:t>
        <a:bodyPr/>
        <a:lstStyle/>
        <a:p>
          <a:endParaRPr lang="es-CO"/>
        </a:p>
      </dgm:t>
    </dgm:pt>
    <dgm:pt modelId="{7EABE0DB-2634-426D-8058-1881D91141CC}" type="sibTrans" cxnId="{02D6421E-E6E4-4A5B-B8EA-6BD0CB7A2DFF}">
      <dgm:prSet/>
      <dgm:spPr/>
      <dgm:t>
        <a:bodyPr/>
        <a:lstStyle/>
        <a:p>
          <a:endParaRPr lang="es-CO"/>
        </a:p>
      </dgm:t>
    </dgm:pt>
    <dgm:pt modelId="{5F615116-2386-4741-B225-0843D64DD34A}" type="pres">
      <dgm:prSet presAssocID="{BA823CA7-0C8F-43FC-841D-DF65899BB5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921198C-B8B3-4AF2-A908-4DFA635CD71D}" type="pres">
      <dgm:prSet presAssocID="{2583AC4B-BBCC-46BB-8505-9405A61A3AEA}" presName="parentLin" presStyleCnt="0"/>
      <dgm:spPr/>
    </dgm:pt>
    <dgm:pt modelId="{7B07CD40-EE7A-40D7-AC0A-3C0054B36434}" type="pres">
      <dgm:prSet presAssocID="{2583AC4B-BBCC-46BB-8505-9405A61A3AEA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F9C8506-B796-4249-A8D5-DDA1F25876EE}" type="pres">
      <dgm:prSet presAssocID="{2583AC4B-BBCC-46BB-8505-9405A61A3AEA}" presName="parentText" presStyleLbl="node1" presStyleIdx="0" presStyleCnt="1" custScaleX="62304" custScaleY="19440" custLinFactNeighborX="-91114" custLinFactNeighborY="-2628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6E3C351-2811-4F7E-A9FA-A8D0C34C34B7}" type="pres">
      <dgm:prSet presAssocID="{2583AC4B-BBCC-46BB-8505-9405A61A3AEA}" presName="negativeSpace" presStyleCnt="0"/>
      <dgm:spPr/>
    </dgm:pt>
    <dgm:pt modelId="{94DB64A1-4D6D-4C7B-AC85-E73D80181990}" type="pres">
      <dgm:prSet presAssocID="{2583AC4B-BBCC-46BB-8505-9405A61A3AEA}" presName="childText" presStyleLbl="conFgAcc1" presStyleIdx="0" presStyleCnt="1" custScaleX="98116" custScaleY="40061" custLinFactNeighborY="-32176">
        <dgm:presLayoutVars>
          <dgm:bulletEnabled val="1"/>
        </dgm:presLayoutVars>
      </dgm:prSet>
      <dgm:spPr>
        <a:ln w="12700">
          <a:noFill/>
        </a:ln>
      </dgm:spPr>
      <dgm:t>
        <a:bodyPr/>
        <a:lstStyle/>
        <a:p>
          <a:endParaRPr lang="es-ES"/>
        </a:p>
      </dgm:t>
    </dgm:pt>
  </dgm:ptLst>
  <dgm:cxnLst>
    <dgm:cxn modelId="{7C7905EF-ADF8-45D0-8C54-961098C4A1A0}" type="presOf" srcId="{BA823CA7-0C8F-43FC-841D-DF65899BB5EF}" destId="{5F615116-2386-4741-B225-0843D64DD34A}" srcOrd="0" destOrd="0" presId="urn:microsoft.com/office/officeart/2005/8/layout/list1"/>
    <dgm:cxn modelId="{02D6421E-E6E4-4A5B-B8EA-6BD0CB7A2DFF}" srcId="{BA823CA7-0C8F-43FC-841D-DF65899BB5EF}" destId="{2583AC4B-BBCC-46BB-8505-9405A61A3AEA}" srcOrd="0" destOrd="0" parTransId="{B1E2D76C-9C5A-4B55-B250-9267A84CB67F}" sibTransId="{7EABE0DB-2634-426D-8058-1881D91141CC}"/>
    <dgm:cxn modelId="{950EEDCA-65C3-414C-B606-7047D50846A9}" type="presOf" srcId="{2583AC4B-BBCC-46BB-8505-9405A61A3AEA}" destId="{7B07CD40-EE7A-40D7-AC0A-3C0054B36434}" srcOrd="0" destOrd="0" presId="urn:microsoft.com/office/officeart/2005/8/layout/list1"/>
    <dgm:cxn modelId="{3924C07B-6FBA-4CAD-BB9B-A18B5BDB7291}" type="presOf" srcId="{2583AC4B-BBCC-46BB-8505-9405A61A3AEA}" destId="{9F9C8506-B796-4249-A8D5-DDA1F25876EE}" srcOrd="1" destOrd="0" presId="urn:microsoft.com/office/officeart/2005/8/layout/list1"/>
    <dgm:cxn modelId="{F6BE39D9-4639-467B-9CC5-C359E244BD6A}" type="presParOf" srcId="{5F615116-2386-4741-B225-0843D64DD34A}" destId="{D921198C-B8B3-4AF2-A908-4DFA635CD71D}" srcOrd="0" destOrd="0" presId="urn:microsoft.com/office/officeart/2005/8/layout/list1"/>
    <dgm:cxn modelId="{D8677FCD-77FE-4CDD-9B4A-7120DB6E064A}" type="presParOf" srcId="{D921198C-B8B3-4AF2-A908-4DFA635CD71D}" destId="{7B07CD40-EE7A-40D7-AC0A-3C0054B36434}" srcOrd="0" destOrd="0" presId="urn:microsoft.com/office/officeart/2005/8/layout/list1"/>
    <dgm:cxn modelId="{7987F729-D5B3-4139-8F52-7E7C7449E3AD}" type="presParOf" srcId="{D921198C-B8B3-4AF2-A908-4DFA635CD71D}" destId="{9F9C8506-B796-4249-A8D5-DDA1F25876EE}" srcOrd="1" destOrd="0" presId="urn:microsoft.com/office/officeart/2005/8/layout/list1"/>
    <dgm:cxn modelId="{88E170DB-4CB5-4D74-93CF-ADB5044107B5}" type="presParOf" srcId="{5F615116-2386-4741-B225-0843D64DD34A}" destId="{96E3C351-2811-4F7E-A9FA-A8D0C34C34B7}" srcOrd="1" destOrd="0" presId="urn:microsoft.com/office/officeart/2005/8/layout/list1"/>
    <dgm:cxn modelId="{6B426693-4AC0-4114-8262-5C91D2C91802}" type="presParOf" srcId="{5F615116-2386-4741-B225-0843D64DD34A}" destId="{94DB64A1-4D6D-4C7B-AC85-E73D8018199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B64A1-4D6D-4C7B-AC85-E73D80181990}">
      <dsp:nvSpPr>
        <dsp:cNvPr id="0" name=""/>
        <dsp:cNvSpPr/>
      </dsp:nvSpPr>
      <dsp:spPr>
        <a:xfrm>
          <a:off x="0" y="0"/>
          <a:ext cx="7952627" cy="6158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C8506-B796-4249-A8D5-DDA1F25876EE}">
      <dsp:nvSpPr>
        <dsp:cNvPr id="0" name=""/>
        <dsp:cNvSpPr/>
      </dsp:nvSpPr>
      <dsp:spPr>
        <a:xfrm>
          <a:off x="36011" y="81983"/>
          <a:ext cx="3534962" cy="350059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54" tIns="0" rIns="21445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rgbClr val="B6014C"/>
              </a:solidFill>
            </a:rPr>
            <a:t>Improve:</a:t>
          </a:r>
          <a:endParaRPr lang="en-US" sz="2000" b="1" kern="1200" noProof="0" dirty="0">
            <a:solidFill>
              <a:srgbClr val="B6014C"/>
            </a:solidFill>
          </a:endParaRPr>
        </a:p>
      </dsp:txBody>
      <dsp:txXfrm>
        <a:off x="53099" y="99071"/>
        <a:ext cx="3500786" cy="31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A8DF72-8FED-4FAD-807A-8C54B3130CA6}" type="datetimeFigureOut">
              <a:rPr lang="es-CO"/>
              <a:pPr>
                <a:defRPr/>
              </a:pPr>
              <a:t>23/08/2013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27D2B3-F787-4603-AF2F-3BB344A20CE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300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s-ES" sz="2400" smtClean="0">
              <a:solidFill>
                <a:srgbClr val="FF3399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s-ES" sz="2400" smtClean="0">
              <a:solidFill>
                <a:srgbClr val="FF3399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860032" y="260648"/>
            <a:ext cx="3598168" cy="434479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032" y="836712"/>
            <a:ext cx="3664496" cy="576064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1.xml"/><Relationship Id="rId7" Type="http://schemas.openxmlformats.org/officeDocument/2006/relationships/hyperlink" Target="https://www.facebook.com/DANEColombia" TargetMode="Externa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www.dane.gov.co/" TargetMode="External"/><Relationship Id="rId5" Type="http://schemas.openxmlformats.org/officeDocument/2006/relationships/hyperlink" Target="https://twitter.com/dane_colombia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jpeg"/><Relationship Id="rId9" Type="http://schemas.openxmlformats.org/officeDocument/2006/relationships/hyperlink" Target="http://www.youtube.com/user/danecolombia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1027" name="8 Imagen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8736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1 Marcador de título"/>
          <p:cNvSpPr>
            <a:spLocks noGrp="1"/>
          </p:cNvSpPr>
          <p:nvPr>
            <p:ph type="title"/>
          </p:nvPr>
        </p:nvSpPr>
        <p:spPr bwMode="auto">
          <a:xfrm>
            <a:off x="4932363" y="336550"/>
            <a:ext cx="34559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Título 1</a:t>
            </a:r>
            <a:endParaRPr lang="es-CO" smtClean="0"/>
          </a:p>
        </p:txBody>
      </p:sp>
      <p:sp>
        <p:nvSpPr>
          <p:cNvPr id="102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792163" y="1125538"/>
            <a:ext cx="7596187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pic>
        <p:nvPicPr>
          <p:cNvPr id="1030" name="10 Imagen">
            <a:hlinkClick r:id="rId5"/>
          </p:cNvPr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4663" y="6454775"/>
            <a:ext cx="104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11 Imagen">
            <a:hlinkClick r:id="rId7"/>
          </p:cNvPr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6450013"/>
            <a:ext cx="914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12 Imagen">
            <a:hlinkClick r:id="rId9"/>
          </p:cNvPr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454775"/>
            <a:ext cx="927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15 Imagen">
            <a:hlinkClick r:id="rId11"/>
          </p:cNvPr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7238" y="6430963"/>
            <a:ext cx="1438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500" kern="1200">
          <a:solidFill>
            <a:srgbClr val="B6014C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2pPr>
      <a:lvl3pPr algn="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3pPr>
      <a:lvl4pPr algn="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4pPr>
      <a:lvl5pPr algn="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5pPr>
      <a:lvl6pPr marL="457200" algn="r" rtl="0" fontAlgn="base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6pPr>
      <a:lvl7pPr marL="914400" algn="r" rtl="0" fontAlgn="base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7pPr>
      <a:lvl8pPr marL="1371600" algn="r" rtl="0" fontAlgn="base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8pPr>
      <a:lvl9pPr marL="1828800" algn="r" rtl="0" fontAlgn="base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B6014C"/>
          </a:solidFill>
          <a:latin typeface="Futura Md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476672" y="1844824"/>
            <a:ext cx="11377264" cy="2592288"/>
          </a:xfrm>
          <a:prstGeom prst="rect">
            <a:avLst/>
          </a:prstGeom>
          <a:solidFill>
            <a:srgbClr val="B6014C"/>
          </a:solidFill>
          <a:ln>
            <a:noFill/>
          </a:ln>
          <a:effectLst>
            <a:outerShdw blurRad="254000" dist="177800" dir="318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603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899592" y="4009284"/>
            <a:ext cx="7561263" cy="14874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</a:pPr>
            <a:endParaRPr lang="es-MX" sz="1600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s-MX" sz="1600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s-MX" sz="1600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s-MX" sz="1600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898989"/>
                </a:solidFill>
                <a:latin typeface="Arial" charset="0"/>
                <a:cs typeface="Arial" charset="0"/>
              </a:rPr>
              <a:t>National statistics  Administrative Department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MX" sz="1600" dirty="0" smtClean="0">
                <a:solidFill>
                  <a:srgbClr val="898989"/>
                </a:solidFill>
                <a:latin typeface="Arial" charset="0"/>
                <a:cs typeface="Arial" charset="0"/>
              </a:rPr>
              <a:t>©DANE 2013</a:t>
            </a:r>
            <a:endParaRPr lang="es-CO" sz="1600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83984" y="2405956"/>
            <a:ext cx="7561263" cy="147002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THE COLOMBIAN EXPERIENCE ABOUT THE IMPLEMENTATION OF QUALITY PROCESSES ON THE STATISTICAL DIRECTORY OF ENTERPRISES </a:t>
            </a:r>
            <a:r>
              <a:rPr lang="en-US" sz="2400" b="1" dirty="0" smtClean="0">
                <a:solidFill>
                  <a:schemeClr val="bg1"/>
                </a:solidFill>
              </a:rPr>
              <a:t>(SBR)</a:t>
            </a:r>
            <a:endParaRPr lang="es-C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07504" y="1556792"/>
            <a:ext cx="7829846" cy="4464496"/>
            <a:chOff x="9334483" y="4185274"/>
            <a:chExt cx="3437681" cy="4464496"/>
          </a:xfrm>
        </p:grpSpPr>
        <p:grpSp>
          <p:nvGrpSpPr>
            <p:cNvPr id="11" name="10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6" name="15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" name="16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5" name="14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8" name="17 Rectángulo redondeado"/>
          <p:cNvSpPr/>
          <p:nvPr/>
        </p:nvSpPr>
        <p:spPr>
          <a:xfrm>
            <a:off x="827584" y="3501008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Rectángulo redondeado"/>
          <p:cNvSpPr/>
          <p:nvPr/>
        </p:nvSpPr>
        <p:spPr>
          <a:xfrm>
            <a:off x="827584" y="4581128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15471"/>
              </p:ext>
            </p:extLst>
          </p:nvPr>
        </p:nvGraphicFramePr>
        <p:xfrm>
          <a:off x="755576" y="1628800"/>
          <a:ext cx="6826789" cy="409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151"/>
                <a:gridCol w="1917638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INFORMATION PROCESSING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84609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Working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out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automatical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addressing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Homologization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from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</a:t>
                      </a:r>
                      <a:r>
                        <a:rPr lang="es-ES" dirty="0" err="1" smtClean="0"/>
                        <a:t>e</a:t>
                      </a:r>
                      <a:r>
                        <a:rPr lang="es-ES" dirty="0" smtClean="0"/>
                        <a:t> </a:t>
                      </a:r>
                      <a:r>
                        <a:rPr lang="es-ES" baseline="0" dirty="0" smtClean="0"/>
                        <a:t>CIIU 3 </a:t>
                      </a:r>
                      <a:r>
                        <a:rPr lang="es-ES" baseline="0" dirty="0" err="1" smtClean="0"/>
                        <a:t>classification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CIIU 4 </a:t>
                      </a:r>
                      <a:r>
                        <a:rPr lang="es-ES" baseline="0" dirty="0" err="1" smtClean="0"/>
                        <a:t>one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Working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out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automatical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addressing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Homologization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from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</a:t>
                      </a:r>
                      <a:r>
                        <a:rPr lang="es-ES" dirty="0" err="1" smtClean="0"/>
                        <a:t>e</a:t>
                      </a:r>
                      <a:r>
                        <a:rPr lang="es-ES" dirty="0" smtClean="0"/>
                        <a:t> </a:t>
                      </a:r>
                      <a:r>
                        <a:rPr lang="es-ES" baseline="0" dirty="0" smtClean="0"/>
                        <a:t>CIIU  4 </a:t>
                      </a:r>
                      <a:r>
                        <a:rPr lang="es-ES" baseline="0" dirty="0" err="1" smtClean="0"/>
                        <a:t>classification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CIIU 3 </a:t>
                      </a:r>
                      <a:r>
                        <a:rPr lang="es-ES" baseline="0" dirty="0" err="1" smtClean="0"/>
                        <a:t>one</a:t>
                      </a:r>
                      <a:r>
                        <a:rPr lang="es-ES" baseline="0" dirty="0" smtClean="0"/>
                        <a:t>.</a:t>
                      </a:r>
                      <a:endParaRPr lang="es-E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5084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Developing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processes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allowing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registering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enterprises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containing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Multi-establishments</a:t>
                      </a:r>
                      <a:r>
                        <a:rPr lang="es-ES" dirty="0" smtClean="0"/>
                        <a:t>, and </a:t>
                      </a:r>
                      <a:r>
                        <a:rPr lang="es-ES" dirty="0" err="1" smtClean="0"/>
                        <a:t>including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them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into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flux. 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4" y="2489076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4" y="3789040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350" y="4865340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n-US" dirty="0" smtClean="0"/>
              <a:t>Quality Improvement of the information coming from the administrative records (registers)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07504" y="1412776"/>
            <a:ext cx="7829846" cy="4464496"/>
            <a:chOff x="9334483" y="4185274"/>
            <a:chExt cx="3437681" cy="4464496"/>
          </a:xfrm>
        </p:grpSpPr>
        <p:grpSp>
          <p:nvGrpSpPr>
            <p:cNvPr id="11" name="10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7" name="16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" name="17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6" name="15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9" name="18 Rectángulo redondeado"/>
          <p:cNvSpPr/>
          <p:nvPr/>
        </p:nvSpPr>
        <p:spPr>
          <a:xfrm>
            <a:off x="971600" y="3167257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 redondeado"/>
          <p:cNvSpPr/>
          <p:nvPr/>
        </p:nvSpPr>
        <p:spPr>
          <a:xfrm>
            <a:off x="971600" y="4365104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860031" y="546249"/>
            <a:ext cx="4129409" cy="434479"/>
          </a:xfrm>
        </p:spPr>
        <p:txBody>
          <a:bodyPr>
            <a:noAutofit/>
          </a:bodyPr>
          <a:lstStyle/>
          <a:p>
            <a:r>
              <a:rPr lang="es-CO" sz="2400" dirty="0" smtClean="0"/>
              <a:t>3. </a:t>
            </a:r>
            <a:r>
              <a:rPr lang="es-CO" sz="2400" dirty="0" err="1" smtClean="0"/>
              <a:t>Quality</a:t>
            </a:r>
            <a:r>
              <a:rPr lang="es-CO" sz="2400" dirty="0" smtClean="0"/>
              <a:t> </a:t>
            </a:r>
            <a:r>
              <a:rPr lang="es-CO" sz="2400" dirty="0" err="1"/>
              <a:t>Improvement</a:t>
            </a:r>
            <a:r>
              <a:rPr lang="es-CO" sz="2400" dirty="0"/>
              <a:t> of </a:t>
            </a:r>
            <a:r>
              <a:rPr lang="es-CO" sz="2400" dirty="0" err="1"/>
              <a:t>the</a:t>
            </a:r>
            <a:r>
              <a:rPr lang="es-CO" sz="2400" dirty="0"/>
              <a:t> </a:t>
            </a:r>
            <a:r>
              <a:rPr lang="es-CO" sz="2400" dirty="0" err="1"/>
              <a:t>information</a:t>
            </a:r>
            <a:r>
              <a:rPr lang="es-CO" sz="2400" dirty="0"/>
              <a:t> </a:t>
            </a:r>
            <a:r>
              <a:rPr lang="es-CO" sz="2400" dirty="0" err="1"/>
              <a:t>coming</a:t>
            </a:r>
            <a:r>
              <a:rPr lang="es-CO" sz="2400" dirty="0"/>
              <a:t> </a:t>
            </a:r>
            <a:r>
              <a:rPr lang="es-CO" sz="2400" dirty="0" err="1"/>
              <a:t>from</a:t>
            </a:r>
            <a:r>
              <a:rPr lang="es-CO" sz="2400" dirty="0"/>
              <a:t> </a:t>
            </a:r>
            <a:r>
              <a:rPr lang="es-CO" sz="2400" dirty="0" err="1"/>
              <a:t>the</a:t>
            </a:r>
            <a:r>
              <a:rPr lang="es-CO" sz="2400" dirty="0"/>
              <a:t> </a:t>
            </a:r>
            <a:r>
              <a:rPr lang="es-CO" sz="2400" dirty="0" err="1"/>
              <a:t>administrative</a:t>
            </a:r>
            <a:r>
              <a:rPr lang="es-CO" sz="2400" dirty="0"/>
              <a:t> records (</a:t>
            </a:r>
            <a:r>
              <a:rPr lang="es-CO" sz="2400" dirty="0" err="1"/>
              <a:t>registers</a:t>
            </a:r>
            <a:r>
              <a:rPr lang="es-CO" sz="2400" dirty="0"/>
              <a:t>)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14546"/>
              </p:ext>
            </p:extLst>
          </p:nvPr>
        </p:nvGraphicFramePr>
        <p:xfrm>
          <a:off x="683568" y="1527013"/>
          <a:ext cx="6744242" cy="4403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533835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INFORMATION PROCESSING 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Developing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processes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allowing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registering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enterprises</a:t>
                      </a:r>
                      <a:r>
                        <a:rPr lang="es-ES" baseline="0" dirty="0" smtClean="0"/>
                        <a:t> and </a:t>
                      </a:r>
                      <a:r>
                        <a:rPr lang="es-ES" dirty="0" err="1" smtClean="0"/>
                        <a:t>establishments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with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Multi-activity</a:t>
                      </a:r>
                      <a:r>
                        <a:rPr lang="es-ES" dirty="0" smtClean="0"/>
                        <a:t>, and </a:t>
                      </a:r>
                      <a:r>
                        <a:rPr lang="es-ES" dirty="0" err="1" smtClean="0"/>
                        <a:t>including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them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into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flux.</a:t>
                      </a:r>
                      <a:endParaRPr lang="es-E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Developing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allowing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scanning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base in </a:t>
                      </a:r>
                      <a:r>
                        <a:rPr lang="es-ES" dirty="0" err="1" smtClean="0"/>
                        <a:t>order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mark</a:t>
                      </a:r>
                      <a:r>
                        <a:rPr lang="es-ES" dirty="0" smtClean="0"/>
                        <a:t> NIT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whose</a:t>
                      </a:r>
                      <a:r>
                        <a:rPr lang="es-ES" baseline="0" dirty="0" smtClean="0"/>
                        <a:t> DV </a:t>
                      </a:r>
                      <a:r>
                        <a:rPr lang="es-ES" baseline="0" dirty="0" err="1" smtClean="0"/>
                        <a:t>will</a:t>
                      </a:r>
                      <a:r>
                        <a:rPr lang="es-ES" baseline="0" dirty="0" smtClean="0"/>
                        <a:t> be NULL.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49342">
                <a:tc>
                  <a:txBody>
                    <a:bodyPr/>
                    <a:lstStyle/>
                    <a:p>
                      <a:r>
                        <a:rPr lang="es-ES" smtClean="0"/>
                        <a:t>Working out processes allowing scanning the base in order to Mark and </a:t>
                      </a:r>
                      <a:r>
                        <a:rPr lang="es-ES" baseline="0" smtClean="0"/>
                        <a:t>report records whose DV calculation won´t agree with the MIT within the data inconsistencies.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67" y="3537419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67" y="4833563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358" y="220486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8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07504" y="1484784"/>
            <a:ext cx="7829846" cy="4320480"/>
            <a:chOff x="9334483" y="4185274"/>
            <a:chExt cx="3437681" cy="4320480"/>
          </a:xfrm>
        </p:grpSpPr>
        <p:grpSp>
          <p:nvGrpSpPr>
            <p:cNvPr id="11" name="10 Grupo"/>
            <p:cNvGrpSpPr/>
            <p:nvPr/>
          </p:nvGrpSpPr>
          <p:grpSpPr>
            <a:xfrm>
              <a:off x="9447876" y="4185274"/>
              <a:ext cx="3237796" cy="4320480"/>
              <a:chOff x="5292079" y="4437112"/>
              <a:chExt cx="3237796" cy="4320480"/>
            </a:xfrm>
          </p:grpSpPr>
          <p:sp>
            <p:nvSpPr>
              <p:cNvPr id="15" name="14 Rectángulo redondeado"/>
              <p:cNvSpPr/>
              <p:nvPr/>
            </p:nvSpPr>
            <p:spPr>
              <a:xfrm>
                <a:off x="5292079" y="4437112"/>
                <a:ext cx="3237796" cy="4320480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" name="15 Rectángulo redondeado"/>
              <p:cNvSpPr/>
              <p:nvPr/>
            </p:nvSpPr>
            <p:spPr>
              <a:xfrm>
                <a:off x="5368376" y="4581128"/>
                <a:ext cx="3129884" cy="3960440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2" name="11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7" name="16 Rectángulo redondeado"/>
          <p:cNvSpPr/>
          <p:nvPr/>
        </p:nvSpPr>
        <p:spPr>
          <a:xfrm>
            <a:off x="827584" y="3239265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Rectángulo redondeado"/>
          <p:cNvSpPr/>
          <p:nvPr/>
        </p:nvSpPr>
        <p:spPr>
          <a:xfrm>
            <a:off x="827584" y="4463401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91777"/>
              </p:ext>
            </p:extLst>
          </p:nvPr>
        </p:nvGraphicFramePr>
        <p:xfrm>
          <a:off x="683568" y="1578496"/>
          <a:ext cx="6744242" cy="39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698376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INFORMATION PROCESSING 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Designing</a:t>
                      </a:r>
                      <a:r>
                        <a:rPr lang="es-ES" dirty="0" smtClean="0"/>
                        <a:t> and </a:t>
                      </a:r>
                      <a:r>
                        <a:rPr lang="es-ES" dirty="0" err="1" smtClean="0"/>
                        <a:t>Developing</a:t>
                      </a:r>
                      <a:r>
                        <a:rPr lang="es-ES" dirty="0" smtClean="0"/>
                        <a:t> web interface </a:t>
                      </a:r>
                      <a:r>
                        <a:rPr lang="es-ES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homologization</a:t>
                      </a:r>
                      <a:r>
                        <a:rPr lang="es-ES" baseline="0" dirty="0" smtClean="0"/>
                        <a:t> and </a:t>
                      </a:r>
                      <a:r>
                        <a:rPr lang="es-ES" baseline="0" dirty="0" err="1" smtClean="0"/>
                        <a:t>loading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from</a:t>
                      </a:r>
                      <a:r>
                        <a:rPr lang="es-ES" baseline="0" dirty="0" smtClean="0"/>
                        <a:t> BD </a:t>
                      </a:r>
                      <a:r>
                        <a:rPr lang="es-ES" baseline="0" dirty="0" err="1" smtClean="0"/>
                        <a:t>objects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Designing</a:t>
                      </a:r>
                      <a:r>
                        <a:rPr lang="es-ES" dirty="0" smtClean="0"/>
                        <a:t> and </a:t>
                      </a:r>
                      <a:r>
                        <a:rPr lang="es-ES" dirty="0" err="1" smtClean="0"/>
                        <a:t>Developing</a:t>
                      </a:r>
                      <a:r>
                        <a:rPr lang="es-ES" dirty="0" smtClean="0"/>
                        <a:t> web interface </a:t>
                      </a:r>
                      <a:r>
                        <a:rPr lang="es-ES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executing</a:t>
                      </a:r>
                      <a:r>
                        <a:rPr lang="es-ES" baseline="0" dirty="0" smtClean="0"/>
                        <a:t> re-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Reporting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indicators</a:t>
                      </a:r>
                      <a:r>
                        <a:rPr lang="es-ES" baseline="0" dirty="0" smtClean="0"/>
                        <a:t> of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updating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417068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374" y="3573016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50" y="4793332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n-US" dirty="0" smtClean="0"/>
              <a:t>Quality Improvement of the information coming from the administrative records (registers)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07504" y="1484784"/>
            <a:ext cx="7829846" cy="4464496"/>
            <a:chOff x="9334483" y="4185274"/>
            <a:chExt cx="3437681" cy="4464496"/>
          </a:xfrm>
        </p:grpSpPr>
        <p:grpSp>
          <p:nvGrpSpPr>
            <p:cNvPr id="11" name="10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3" name="12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" name="13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2" name="11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5" name="14 Rectángulo redondeado"/>
          <p:cNvSpPr/>
          <p:nvPr/>
        </p:nvSpPr>
        <p:spPr>
          <a:xfrm>
            <a:off x="827584" y="3959345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 redondeado"/>
          <p:cNvSpPr/>
          <p:nvPr/>
        </p:nvSpPr>
        <p:spPr>
          <a:xfrm>
            <a:off x="827584" y="4869160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83272"/>
              </p:ext>
            </p:extLst>
          </p:nvPr>
        </p:nvGraphicFramePr>
        <p:xfrm>
          <a:off x="680941" y="1556792"/>
          <a:ext cx="6744242" cy="409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QUALITY ANALYSIS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Implementing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tools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for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making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decisions</a:t>
                      </a:r>
                      <a:r>
                        <a:rPr lang="es-ES" baseline="0" dirty="0" smtClean="0"/>
                        <a:t> and  </a:t>
                      </a:r>
                      <a:r>
                        <a:rPr lang="es-ES" baseline="0" dirty="0" err="1" smtClean="0"/>
                        <a:t>applying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corrections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inconsistencies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data as </a:t>
                      </a:r>
                      <a:r>
                        <a:rPr lang="es-ES" dirty="0" err="1" smtClean="0"/>
                        <a:t>detected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by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Directory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processes</a:t>
                      </a:r>
                      <a:r>
                        <a:rPr lang="es-ES" baseline="0" dirty="0" smtClean="0"/>
                        <a:t>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         </a:t>
                      </a:r>
                      <a:r>
                        <a:rPr lang="es-ES" dirty="0" smtClean="0"/>
                        <a:t>* Bach </a:t>
                      </a:r>
                      <a:r>
                        <a:rPr lang="es-ES" dirty="0" err="1" smtClean="0"/>
                        <a:t>executional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         </a:t>
                      </a:r>
                      <a:r>
                        <a:rPr lang="es-ES" dirty="0" smtClean="0"/>
                        <a:t>* </a:t>
                      </a:r>
                      <a:r>
                        <a:rPr lang="es-ES" dirty="0" err="1" smtClean="0"/>
                        <a:t>One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by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one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executional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</a:t>
                      </a:r>
                      <a:r>
                        <a:rPr lang="es-ES" dirty="0" err="1" smtClean="0"/>
                        <a:t>rocess</a:t>
                      </a:r>
                      <a:r>
                        <a:rPr lang="es-ES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err="1" smtClean="0"/>
                        <a:t>Implementing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tools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allowing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profiling</a:t>
                      </a:r>
                      <a:r>
                        <a:rPr lang="es-ES" baseline="0" dirty="0" smtClean="0"/>
                        <a:t> data </a:t>
                      </a:r>
                      <a:r>
                        <a:rPr lang="es-ES" baseline="0" dirty="0" err="1" smtClean="0"/>
                        <a:t>by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means</a:t>
                      </a:r>
                      <a:r>
                        <a:rPr lang="es-ES" baseline="0" dirty="0" smtClean="0"/>
                        <a:t> of </a:t>
                      </a:r>
                      <a:r>
                        <a:rPr lang="es-ES" baseline="0" dirty="0" err="1" smtClean="0"/>
                        <a:t>an</a:t>
                      </a:r>
                      <a:r>
                        <a:rPr lang="es-ES" baseline="0" dirty="0" smtClean="0"/>
                        <a:t> interface.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err="1" smtClean="0"/>
                        <a:t>Generating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detecting</a:t>
                      </a:r>
                      <a:r>
                        <a:rPr lang="es-ES" baseline="0" dirty="0" smtClean="0"/>
                        <a:t> and </a:t>
                      </a:r>
                      <a:r>
                        <a:rPr lang="es-ES" baseline="0" dirty="0" err="1" smtClean="0"/>
                        <a:t>typifying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duplicates</a:t>
                      </a:r>
                      <a:r>
                        <a:rPr lang="es-ES" baseline="0" dirty="0" smtClean="0"/>
                        <a:t> (</a:t>
                      </a:r>
                      <a:r>
                        <a:rPr lang="es-ES" baseline="0" dirty="0" err="1" smtClean="0"/>
                        <a:t>similarity</a:t>
                      </a:r>
                      <a:r>
                        <a:rPr lang="es-ES" baseline="0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659" y="292494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996" y="4190679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999" y="508518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smtClean="0"/>
              <a:t>Quality Improvement of the information coming from the administrative records (registers)</a:t>
            </a:r>
            <a:br>
              <a:rPr lang="es-CO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35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107504" y="1484784"/>
            <a:ext cx="7829846" cy="4464496"/>
            <a:chOff x="9334483" y="4185274"/>
            <a:chExt cx="3437681" cy="4464496"/>
          </a:xfrm>
        </p:grpSpPr>
        <p:grpSp>
          <p:nvGrpSpPr>
            <p:cNvPr id="8" name="7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1" name="10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" name="11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9" name="8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4" name="13 Rectángulo redondeado"/>
          <p:cNvSpPr/>
          <p:nvPr/>
        </p:nvSpPr>
        <p:spPr>
          <a:xfrm>
            <a:off x="827584" y="2879225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 redondeado"/>
          <p:cNvSpPr/>
          <p:nvPr/>
        </p:nvSpPr>
        <p:spPr>
          <a:xfrm>
            <a:off x="827584" y="4031353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11092"/>
              </p:ext>
            </p:extLst>
          </p:nvPr>
        </p:nvGraphicFramePr>
        <p:xfrm>
          <a:off x="683568" y="1573839"/>
          <a:ext cx="6744242" cy="447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666975">
                <a:tc gridSpan="2">
                  <a:txBody>
                    <a:bodyPr/>
                    <a:lstStyle/>
                    <a:p>
                      <a:r>
                        <a:rPr lang="es-ES" baseline="0" dirty="0" smtClean="0">
                          <a:solidFill>
                            <a:srgbClr val="B6014C"/>
                          </a:solidFill>
                        </a:rPr>
                        <a:t>INFORMATION </a:t>
                      </a:r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EXPLOTATION</a:t>
                      </a:r>
                      <a:r>
                        <a:rPr lang="es-ES" baseline="0" dirty="0" smtClean="0">
                          <a:solidFill>
                            <a:srgbClr val="B6014C"/>
                          </a:solidFill>
                        </a:rPr>
                        <a:t> 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8501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Web Form to consult the active Directory of  economic units.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1446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Web Form for generating the framework through the active </a:t>
                      </a:r>
                      <a:r>
                        <a:rPr lang="en-US" baseline="0" noProof="0" dirty="0" smtClean="0"/>
                        <a:t>Directory</a:t>
                      </a:r>
                      <a:r>
                        <a:rPr lang="en-US" baseline="0" dirty="0" smtClean="0"/>
                        <a:t> of economic units.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501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Web Form to consult the historic (background) of processes.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1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Web Form for generating the framework through the historic (background) of processes.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996" y="328116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smtClean="0"/>
              <a:t>Quality Improvement of the information coming from the administrative records (registers)</a:t>
            </a:r>
            <a:br>
              <a:rPr lang="es-CO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0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107504" y="2276872"/>
            <a:ext cx="7829846" cy="2808312"/>
            <a:chOff x="9334483" y="4185274"/>
            <a:chExt cx="3437681" cy="2808312"/>
          </a:xfrm>
        </p:grpSpPr>
        <p:grpSp>
          <p:nvGrpSpPr>
            <p:cNvPr id="9" name="8 Grupo"/>
            <p:cNvGrpSpPr/>
            <p:nvPr/>
          </p:nvGrpSpPr>
          <p:grpSpPr>
            <a:xfrm>
              <a:off x="9447876" y="4185274"/>
              <a:ext cx="3237796" cy="2808312"/>
              <a:chOff x="5292079" y="4437112"/>
              <a:chExt cx="3237796" cy="2808312"/>
            </a:xfrm>
          </p:grpSpPr>
          <p:sp>
            <p:nvSpPr>
              <p:cNvPr id="13" name="12 Rectángulo redondeado"/>
              <p:cNvSpPr/>
              <p:nvPr/>
            </p:nvSpPr>
            <p:spPr>
              <a:xfrm>
                <a:off x="5292079" y="4437112"/>
                <a:ext cx="3237796" cy="2808312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" name="13 Rectángulo redondeado"/>
              <p:cNvSpPr/>
              <p:nvPr/>
            </p:nvSpPr>
            <p:spPr>
              <a:xfrm>
                <a:off x="5368376" y="4581128"/>
                <a:ext cx="3129884" cy="2520280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1" name="10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5" name="14 Rectángulo redondeado"/>
          <p:cNvSpPr/>
          <p:nvPr/>
        </p:nvSpPr>
        <p:spPr>
          <a:xfrm>
            <a:off x="827584" y="3645024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 redondeado"/>
          <p:cNvSpPr/>
          <p:nvPr/>
        </p:nvSpPr>
        <p:spPr>
          <a:xfrm>
            <a:off x="827584" y="4653136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09757"/>
              </p:ext>
            </p:extLst>
          </p:nvPr>
        </p:nvGraphicFramePr>
        <p:xfrm>
          <a:off x="1043608" y="2348880"/>
          <a:ext cx="6744242" cy="215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es-ES" baseline="0" dirty="0" smtClean="0">
                          <a:solidFill>
                            <a:srgbClr val="B6014C"/>
                          </a:solidFill>
                        </a:rPr>
                        <a:t>INFORMATION </a:t>
                      </a:r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EXPLOTATION</a:t>
                      </a:r>
                      <a:r>
                        <a:rPr lang="es-ES" baseline="0" dirty="0" smtClean="0">
                          <a:solidFill>
                            <a:srgbClr val="B6014C"/>
                          </a:solidFill>
                        </a:rPr>
                        <a:t> 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Web </a:t>
                      </a:r>
                      <a:r>
                        <a:rPr lang="es-ES" baseline="0" dirty="0" err="1" smtClean="0"/>
                        <a:t>Form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extracting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Official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Directories</a:t>
                      </a:r>
                      <a:r>
                        <a:rPr lang="es-ES" baseline="0" dirty="0" smtClean="0"/>
                        <a:t> (</a:t>
                      </a:r>
                      <a:r>
                        <a:rPr lang="es-ES" baseline="0" dirty="0" err="1" smtClean="0"/>
                        <a:t>Directory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Closures</a:t>
                      </a:r>
                      <a:r>
                        <a:rPr lang="es-ES" baseline="0" dirty="0" smtClean="0"/>
                        <a:t>).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Web </a:t>
                      </a:r>
                      <a:r>
                        <a:rPr lang="es-ES" baseline="0" dirty="0" err="1" smtClean="0"/>
                        <a:t>Form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consulting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Official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Directories</a:t>
                      </a:r>
                      <a:r>
                        <a:rPr lang="es-ES" baseline="0" dirty="0" smtClean="0"/>
                        <a:t> (</a:t>
                      </a:r>
                      <a:r>
                        <a:rPr lang="es-ES" baseline="0" dirty="0" err="1" smtClean="0"/>
                        <a:t>Directory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Closures</a:t>
                      </a:r>
                      <a:r>
                        <a:rPr lang="es-ES" baseline="0" dirty="0" smtClean="0"/>
                        <a:t>).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Maintenance</a:t>
                      </a: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smtClean="0"/>
              <a:t>Quality Improvement of the information coming from the administrative records (registers)</a:t>
            </a:r>
            <a:br>
              <a:rPr lang="es-CO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703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107504" y="1628800"/>
            <a:ext cx="7829846" cy="4464496"/>
            <a:chOff x="9334483" y="4185274"/>
            <a:chExt cx="3437681" cy="4464496"/>
          </a:xfrm>
        </p:grpSpPr>
        <p:grpSp>
          <p:nvGrpSpPr>
            <p:cNvPr id="16" name="15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8" name="17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" name="18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7" name="16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0" name="19 Rectángulo redondeado"/>
          <p:cNvSpPr/>
          <p:nvPr/>
        </p:nvSpPr>
        <p:spPr>
          <a:xfrm>
            <a:off x="827584" y="3068960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Rectángulo redondeado"/>
          <p:cNvSpPr/>
          <p:nvPr/>
        </p:nvSpPr>
        <p:spPr>
          <a:xfrm>
            <a:off x="827584" y="3933056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771" y="508136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03283"/>
              </p:ext>
            </p:extLst>
          </p:nvPr>
        </p:nvGraphicFramePr>
        <p:xfrm>
          <a:off x="683568" y="1700808"/>
          <a:ext cx="6744242" cy="419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648072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ADMINISTRATION AND CONFIGURATION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s-ES" baseline="0" dirty="0" err="1" smtClean="0"/>
                        <a:t>Generating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system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components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permissions</a:t>
                      </a:r>
                      <a:r>
                        <a:rPr lang="es-ES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err="1" smtClean="0"/>
                        <a:t>Developing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improve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system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security</a:t>
                      </a:r>
                      <a:r>
                        <a:rPr lang="es-ES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Interface </a:t>
                      </a:r>
                      <a:r>
                        <a:rPr lang="es-ES" baseline="0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administrating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word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catalog</a:t>
                      </a:r>
                      <a:r>
                        <a:rPr lang="es-ES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4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Interface </a:t>
                      </a:r>
                      <a:r>
                        <a:rPr lang="es-ES" baseline="0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asigning</a:t>
                      </a:r>
                      <a:r>
                        <a:rPr lang="es-ES" baseline="0" dirty="0" smtClean="0"/>
                        <a:t> variables </a:t>
                      </a:r>
                      <a:r>
                        <a:rPr lang="es-ES" baseline="0" dirty="0" err="1" smtClean="0"/>
                        <a:t>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forms</a:t>
                      </a:r>
                      <a:r>
                        <a:rPr lang="es-ES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Maintenance</a:t>
                      </a:r>
                      <a:r>
                        <a:rPr lang="es-ES" dirty="0" smtClean="0"/>
                        <a:t>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48" y="2348880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48" y="328116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615" y="4149080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21 Rectángulo redondeado"/>
          <p:cNvSpPr/>
          <p:nvPr/>
        </p:nvSpPr>
        <p:spPr>
          <a:xfrm>
            <a:off x="827584" y="4895449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Rectángulo redondeado"/>
          <p:cNvSpPr/>
          <p:nvPr/>
        </p:nvSpPr>
        <p:spPr>
          <a:xfrm>
            <a:off x="827584" y="5759545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smtClean="0"/>
              <a:t>Quality Improvement of the information coming from the administrative records (registers)</a:t>
            </a:r>
            <a:br>
              <a:rPr lang="es-CO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3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07504" y="1628800"/>
            <a:ext cx="7829846" cy="4464496"/>
            <a:chOff x="9334483" y="4185274"/>
            <a:chExt cx="3437681" cy="4464496"/>
          </a:xfrm>
        </p:grpSpPr>
        <p:grpSp>
          <p:nvGrpSpPr>
            <p:cNvPr id="14" name="13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6" name="15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" name="16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5" name="14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8" name="17 Rectángulo redondeado"/>
          <p:cNvSpPr/>
          <p:nvPr/>
        </p:nvSpPr>
        <p:spPr>
          <a:xfrm>
            <a:off x="827584" y="3140968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Rectángulo redondeado"/>
          <p:cNvSpPr/>
          <p:nvPr/>
        </p:nvSpPr>
        <p:spPr>
          <a:xfrm>
            <a:off x="827584" y="4437112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 redondeado"/>
          <p:cNvSpPr/>
          <p:nvPr/>
        </p:nvSpPr>
        <p:spPr>
          <a:xfrm>
            <a:off x="827584" y="5543521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366" y="4649316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42158"/>
              </p:ext>
            </p:extLst>
          </p:nvPr>
        </p:nvGraphicFramePr>
        <p:xfrm>
          <a:off x="683568" y="1700808"/>
          <a:ext cx="6744242" cy="394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991714"/>
              </a:tblGrid>
              <a:tr h="720080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ADMINISTRATION AND CONFIGURATION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36018">
                <a:tc>
                  <a:txBody>
                    <a:bodyPr/>
                    <a:lstStyle/>
                    <a:p>
                      <a:r>
                        <a:rPr lang="en-US" baseline="0" noProof="0" dirty="0" smtClean="0"/>
                        <a:t>Interface for </a:t>
                      </a:r>
                      <a:r>
                        <a:rPr lang="en-US" baseline="0" noProof="0" dirty="0" err="1" smtClean="0"/>
                        <a:t>asigning</a:t>
                      </a:r>
                      <a:r>
                        <a:rPr lang="en-US" baseline="0" noProof="0" dirty="0" smtClean="0"/>
                        <a:t> suppliers to the researches.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4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noProof="0" dirty="0" smtClean="0"/>
                        <a:t>The functionality allowing the execution of the Directory Inner Processes is incorporated in order to update the frameworks.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4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noProof="0" dirty="0" smtClean="0"/>
                        <a:t>The functionality allowing updating the information coming from campaigns made in the Call Center is incorporated.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417068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429000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smtClean="0"/>
              <a:t>Quality Improvement of the information coming from the administrative records (registers)</a:t>
            </a:r>
            <a:br>
              <a:rPr lang="es-CO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203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107504" y="1700808"/>
            <a:ext cx="8476034" cy="4464496"/>
            <a:chOff x="9334483" y="4185274"/>
            <a:chExt cx="3437681" cy="4464496"/>
          </a:xfrm>
        </p:grpSpPr>
        <p:grpSp>
          <p:nvGrpSpPr>
            <p:cNvPr id="13" name="12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8" name="17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" name="18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4" name="13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0" name="19 Rectángulo redondeado"/>
          <p:cNvSpPr/>
          <p:nvPr/>
        </p:nvSpPr>
        <p:spPr>
          <a:xfrm>
            <a:off x="827584" y="3527297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91385"/>
              </p:ext>
            </p:extLst>
          </p:nvPr>
        </p:nvGraphicFramePr>
        <p:xfrm>
          <a:off x="683568" y="1772816"/>
          <a:ext cx="7632848" cy="216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2592288"/>
              </a:tblGrid>
              <a:tr h="720080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CONECTIVITY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444223">
                <a:tc>
                  <a:txBody>
                    <a:bodyPr/>
                    <a:lstStyle/>
                    <a:p>
                      <a:r>
                        <a:rPr lang="es-ES" baseline="0" dirty="0" err="1" smtClean="0"/>
                        <a:t>Devising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connectivity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mechanisms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between</a:t>
                      </a:r>
                      <a:r>
                        <a:rPr lang="es-ES" baseline="0" dirty="0" smtClean="0"/>
                        <a:t> General </a:t>
                      </a:r>
                      <a:r>
                        <a:rPr lang="es-ES" baseline="0" dirty="0" err="1" smtClean="0"/>
                        <a:t>Accountant</a:t>
                      </a:r>
                      <a:r>
                        <a:rPr lang="es-ES" baseline="0" dirty="0" smtClean="0"/>
                        <a:t> Office, </a:t>
                      </a:r>
                      <a:r>
                        <a:rPr lang="es-ES" baseline="0" dirty="0" err="1" smtClean="0"/>
                        <a:t>National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Accounts</a:t>
                      </a:r>
                      <a:r>
                        <a:rPr lang="es-ES" baseline="0" dirty="0" smtClean="0"/>
                        <a:t> and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Directory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processes</a:t>
                      </a:r>
                      <a:r>
                        <a:rPr lang="es-ES" baseline="0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(WS)(Bach </a:t>
                      </a:r>
                      <a:r>
                        <a:rPr lang="es-ES" dirty="0" err="1" smtClean="0"/>
                        <a:t>Processes</a:t>
                      </a:r>
                      <a:r>
                        <a:rPr lang="es-ES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619672" y="392897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B6014C"/>
                </a:solidFill>
              </a:rPr>
              <a:t>ENTITIES</a:t>
            </a:r>
            <a:endParaRPr lang="es-ES" dirty="0">
              <a:solidFill>
                <a:srgbClr val="B6014C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15616" y="544113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B6014C"/>
                </a:solidFill>
              </a:rPr>
              <a:t>RESEARCHES</a:t>
            </a:r>
            <a:endParaRPr lang="es-ES" dirty="0">
              <a:solidFill>
                <a:srgbClr val="B6014C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64088" y="522920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B6014C"/>
                </a:solidFill>
              </a:rPr>
              <a:t>Internal</a:t>
            </a:r>
            <a:r>
              <a:rPr lang="es-ES" dirty="0" smtClean="0">
                <a:solidFill>
                  <a:srgbClr val="B6014C"/>
                </a:solidFill>
              </a:rPr>
              <a:t> </a:t>
            </a:r>
            <a:r>
              <a:rPr lang="es-ES" dirty="0" err="1" smtClean="0">
                <a:solidFill>
                  <a:srgbClr val="B6014C"/>
                </a:solidFill>
              </a:rPr>
              <a:t>Group</a:t>
            </a:r>
            <a:r>
              <a:rPr lang="es-ES" dirty="0" smtClean="0">
                <a:solidFill>
                  <a:srgbClr val="B6014C"/>
                </a:solidFill>
              </a:rPr>
              <a:t> / </a:t>
            </a:r>
            <a:r>
              <a:rPr lang="es-ES" dirty="0" err="1" smtClean="0">
                <a:solidFill>
                  <a:srgbClr val="B6014C"/>
                </a:solidFill>
              </a:rPr>
              <a:t>other</a:t>
            </a:r>
            <a:r>
              <a:rPr lang="es-ES" dirty="0" smtClean="0">
                <a:solidFill>
                  <a:srgbClr val="B6014C"/>
                </a:solidFill>
              </a:rPr>
              <a:t> </a:t>
            </a:r>
            <a:r>
              <a:rPr lang="es-ES" dirty="0" err="1" smtClean="0">
                <a:solidFill>
                  <a:srgbClr val="B6014C"/>
                </a:solidFill>
              </a:rPr>
              <a:t>users</a:t>
            </a:r>
            <a:endParaRPr lang="es-ES" dirty="0">
              <a:solidFill>
                <a:srgbClr val="B6014C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400600" y="3928971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B6014C"/>
                </a:solidFill>
              </a:rPr>
              <a:t>NATIONAL ACCOUNTS </a:t>
            </a:r>
          </a:p>
        </p:txBody>
      </p:sp>
      <p:pic>
        <p:nvPicPr>
          <p:cNvPr id="6146" name="Picture 2" descr="H:\2013\Suiza\Imag_P\BAS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89040"/>
            <a:ext cx="2427654" cy="209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95736" y="4705793"/>
            <a:ext cx="40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CENTRAL                      DIRECTORY</a:t>
            </a:r>
            <a:endParaRPr lang="es-ES" b="1" dirty="0"/>
          </a:p>
        </p:txBody>
      </p:sp>
      <p:sp>
        <p:nvSpPr>
          <p:cNvPr id="24" name="3 Título"/>
          <p:cNvSpPr txBox="1">
            <a:spLocks/>
          </p:cNvSpPr>
          <p:nvPr/>
        </p:nvSpPr>
        <p:spPr bwMode="auto">
          <a:xfrm>
            <a:off x="4860032" y="546249"/>
            <a:ext cx="4032448" cy="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dirty="0" err="1" smtClean="0"/>
              <a:t>Quality</a:t>
            </a:r>
            <a:r>
              <a:rPr lang="es-CO" dirty="0" smtClean="0"/>
              <a:t> </a:t>
            </a:r>
            <a:r>
              <a:rPr lang="es-CO" dirty="0" err="1" smtClean="0"/>
              <a:t>Improvement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information</a:t>
            </a:r>
            <a:r>
              <a:rPr lang="es-CO" dirty="0" smtClean="0"/>
              <a:t> </a:t>
            </a:r>
            <a:r>
              <a:rPr lang="es-CO" dirty="0" err="1" smtClean="0"/>
              <a:t>coming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administrative</a:t>
            </a:r>
            <a:r>
              <a:rPr lang="es-CO" dirty="0" smtClean="0"/>
              <a:t> records (</a:t>
            </a:r>
            <a:r>
              <a:rPr lang="es-CO" dirty="0" err="1" smtClean="0"/>
              <a:t>registers</a:t>
            </a:r>
            <a:r>
              <a:rPr lang="es-CO" dirty="0" smtClean="0"/>
              <a:t>)</a:t>
            </a:r>
            <a:br>
              <a:rPr lang="es-CO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21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107504" y="1556792"/>
            <a:ext cx="8476034" cy="4464496"/>
            <a:chOff x="9334483" y="4185274"/>
            <a:chExt cx="3437681" cy="4464496"/>
          </a:xfrm>
        </p:grpSpPr>
        <p:grpSp>
          <p:nvGrpSpPr>
            <p:cNvPr id="8" name="7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" name="10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9" name="8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2" name="11 Rectángulo redondeado"/>
          <p:cNvSpPr/>
          <p:nvPr/>
        </p:nvSpPr>
        <p:spPr>
          <a:xfrm>
            <a:off x="827584" y="2996952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76038"/>
              </p:ext>
            </p:extLst>
          </p:nvPr>
        </p:nvGraphicFramePr>
        <p:xfrm>
          <a:off x="1259632" y="1628800"/>
          <a:ext cx="6639768" cy="390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9768"/>
              </a:tblGrid>
              <a:tr h="648072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2014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SBR Interface Maintenance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updating tasks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out, according to the thematic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changes.</a:t>
                      </a:r>
                      <a:endParaRPr lang="en-US" sz="18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noProof="0" smtClean="0"/>
                        <a:t>Working WS maintenance for generating keys to the researches by taking into account the EA thematic variables.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the preparation processes for the new suppliers to be included in the SBR.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 a real time view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demographic movements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enterprises and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establishments have.</a:t>
                      </a:r>
                      <a:endParaRPr lang="en-US" sz="18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13 Rectángulo redondeado"/>
          <p:cNvSpPr/>
          <p:nvPr/>
        </p:nvSpPr>
        <p:spPr>
          <a:xfrm>
            <a:off x="827584" y="3815329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 redondeado"/>
          <p:cNvSpPr/>
          <p:nvPr/>
        </p:nvSpPr>
        <p:spPr>
          <a:xfrm>
            <a:off x="827584" y="4581128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 redondeado"/>
          <p:cNvSpPr/>
          <p:nvPr/>
        </p:nvSpPr>
        <p:spPr>
          <a:xfrm>
            <a:off x="827584" y="5471513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Rectángulo"/>
          <p:cNvSpPr/>
          <p:nvPr/>
        </p:nvSpPr>
        <p:spPr>
          <a:xfrm>
            <a:off x="4176464" y="116632"/>
            <a:ext cx="4788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Toward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qualified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r"/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Statistic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register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  <a:endParaRPr lang="es-CO" sz="2000" dirty="0" smtClean="0">
              <a:solidFill>
                <a:srgbClr val="B6014C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s-CO" sz="2000" dirty="0" smtClean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enterprises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Challenges</a:t>
            </a:r>
            <a:endParaRPr lang="es-CO" sz="2000" dirty="0">
              <a:solidFill>
                <a:srgbClr val="B6014C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78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-2664296" y="908720"/>
            <a:ext cx="6012160" cy="5724636"/>
          </a:xfrm>
          <a:prstGeom prst="ellipse">
            <a:avLst/>
          </a:prstGeom>
          <a:solidFill>
            <a:srgbClr val="B6014C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2400" dirty="0" smtClean="0"/>
              <a:t>Content</a:t>
            </a:r>
            <a:endParaRPr lang="es-CO" sz="24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1907704" y="2348880"/>
            <a:ext cx="6912768" cy="25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rabicPeriod"/>
            </a:pPr>
            <a:r>
              <a:rPr lang="en-US" sz="2400" dirty="0" smtClean="0"/>
              <a:t>The Statistic Directory of Enterprises</a:t>
            </a:r>
          </a:p>
          <a:p>
            <a:pPr marL="457200" indent="-457200" algn="l">
              <a:buAutoNum type="arabicPeriod"/>
            </a:pPr>
            <a:endParaRPr lang="en-US" sz="2400" dirty="0" smtClean="0"/>
          </a:p>
          <a:p>
            <a:pPr marL="457200" indent="-457200" algn="l">
              <a:buAutoNum type="arabicPeriod"/>
            </a:pPr>
            <a:r>
              <a:rPr lang="es-CO" sz="2400" dirty="0" err="1">
                <a:solidFill>
                  <a:srgbClr val="B6014C"/>
                </a:solidFill>
              </a:rPr>
              <a:t>Quality</a:t>
            </a:r>
            <a:r>
              <a:rPr lang="es-CO" sz="2400" dirty="0">
                <a:solidFill>
                  <a:srgbClr val="B6014C"/>
                </a:solidFill>
              </a:rPr>
              <a:t> </a:t>
            </a:r>
            <a:r>
              <a:rPr lang="es-CO" sz="2400" dirty="0" err="1">
                <a:solidFill>
                  <a:srgbClr val="B6014C"/>
                </a:solidFill>
              </a:rPr>
              <a:t>Improvement</a:t>
            </a:r>
            <a:r>
              <a:rPr lang="es-CO" sz="2400" dirty="0">
                <a:solidFill>
                  <a:srgbClr val="B6014C"/>
                </a:solidFill>
              </a:rPr>
              <a:t> of </a:t>
            </a:r>
            <a:r>
              <a:rPr lang="es-CO" sz="2400" dirty="0" err="1">
                <a:solidFill>
                  <a:srgbClr val="B6014C"/>
                </a:solidFill>
              </a:rPr>
              <a:t>the</a:t>
            </a:r>
            <a:r>
              <a:rPr lang="es-CO" sz="2400" dirty="0">
                <a:solidFill>
                  <a:srgbClr val="B6014C"/>
                </a:solidFill>
              </a:rPr>
              <a:t> </a:t>
            </a:r>
            <a:r>
              <a:rPr lang="es-CO" sz="2400" dirty="0" err="1">
                <a:solidFill>
                  <a:srgbClr val="B6014C"/>
                </a:solidFill>
              </a:rPr>
              <a:t>information</a:t>
            </a:r>
            <a:r>
              <a:rPr lang="es-CO" sz="2400" dirty="0">
                <a:solidFill>
                  <a:srgbClr val="B6014C"/>
                </a:solidFill>
              </a:rPr>
              <a:t> </a:t>
            </a:r>
            <a:r>
              <a:rPr lang="es-CO" sz="2400" dirty="0" err="1">
                <a:solidFill>
                  <a:srgbClr val="B6014C"/>
                </a:solidFill>
              </a:rPr>
              <a:t>coming</a:t>
            </a:r>
            <a:r>
              <a:rPr lang="es-CO" sz="2400" dirty="0">
                <a:solidFill>
                  <a:srgbClr val="B6014C"/>
                </a:solidFill>
              </a:rPr>
              <a:t> </a:t>
            </a:r>
            <a:r>
              <a:rPr lang="es-CO" sz="2400" dirty="0" err="1">
                <a:solidFill>
                  <a:srgbClr val="B6014C"/>
                </a:solidFill>
              </a:rPr>
              <a:t>from</a:t>
            </a:r>
            <a:r>
              <a:rPr lang="es-CO" sz="2400" dirty="0">
                <a:solidFill>
                  <a:srgbClr val="B6014C"/>
                </a:solidFill>
              </a:rPr>
              <a:t> </a:t>
            </a:r>
            <a:r>
              <a:rPr lang="es-CO" sz="2400" dirty="0" err="1">
                <a:solidFill>
                  <a:srgbClr val="B6014C"/>
                </a:solidFill>
              </a:rPr>
              <a:t>the</a:t>
            </a:r>
            <a:r>
              <a:rPr lang="es-CO" sz="2400" dirty="0">
                <a:solidFill>
                  <a:srgbClr val="B6014C"/>
                </a:solidFill>
              </a:rPr>
              <a:t> </a:t>
            </a:r>
            <a:r>
              <a:rPr lang="es-CO" sz="2400" dirty="0" err="1">
                <a:solidFill>
                  <a:srgbClr val="B6014C"/>
                </a:solidFill>
              </a:rPr>
              <a:t>administrative</a:t>
            </a:r>
            <a:r>
              <a:rPr lang="es-CO" sz="2400" dirty="0">
                <a:solidFill>
                  <a:srgbClr val="B6014C"/>
                </a:solidFill>
              </a:rPr>
              <a:t> records (</a:t>
            </a:r>
            <a:r>
              <a:rPr lang="es-CO" sz="2400" dirty="0" err="1">
                <a:solidFill>
                  <a:srgbClr val="B6014C"/>
                </a:solidFill>
              </a:rPr>
              <a:t>registers</a:t>
            </a:r>
            <a:r>
              <a:rPr lang="es-CO" sz="2400" dirty="0">
                <a:solidFill>
                  <a:srgbClr val="B6014C"/>
                </a:solidFill>
              </a:rPr>
              <a:t>) </a:t>
            </a:r>
            <a:r>
              <a:rPr lang="en-US" sz="2400" dirty="0" smtClean="0">
                <a:solidFill>
                  <a:srgbClr val="B6014C"/>
                </a:solidFill>
              </a:rPr>
              <a:t>Information Preparation and Processing</a:t>
            </a:r>
          </a:p>
          <a:p>
            <a:pPr marL="457200" indent="-457200" algn="l">
              <a:buAutoNum type="arabicPeriod"/>
            </a:pPr>
            <a:endParaRPr lang="en-US" sz="2400" dirty="0" smtClean="0">
              <a:solidFill>
                <a:srgbClr val="B6014C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2400" dirty="0" smtClean="0"/>
              <a:t>Toward a qualified Statistic Business Register</a:t>
            </a:r>
          </a:p>
          <a:p>
            <a:pPr marL="457200" indent="-457200" algn="l">
              <a:buAutoNum type="arabicPeriod"/>
            </a:pPr>
            <a:endParaRPr lang="en-US" sz="2400" dirty="0" smtClean="0"/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B6014C"/>
                </a:solidFill>
              </a:rPr>
              <a:t>The Proposal of quality indicators</a:t>
            </a:r>
            <a:endParaRPr lang="en-US" sz="2400" dirty="0">
              <a:solidFill>
                <a:srgbClr val="B6014C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-360548" y="2060848"/>
            <a:ext cx="10153128" cy="72008"/>
          </a:xfrm>
          <a:prstGeom prst="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Rectángulo"/>
          <p:cNvSpPr/>
          <p:nvPr/>
        </p:nvSpPr>
        <p:spPr>
          <a:xfrm>
            <a:off x="-468560" y="5229200"/>
            <a:ext cx="10153128" cy="72008"/>
          </a:xfrm>
          <a:prstGeom prst="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91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107504" y="1556792"/>
            <a:ext cx="8476034" cy="4464496"/>
            <a:chOff x="9334483" y="4185274"/>
            <a:chExt cx="3437681" cy="4464496"/>
          </a:xfrm>
        </p:grpSpPr>
        <p:grpSp>
          <p:nvGrpSpPr>
            <p:cNvPr id="9" name="8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1" name="10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" name="11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0" name="9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4" name="13 Rectángulo redondeado"/>
          <p:cNvSpPr/>
          <p:nvPr/>
        </p:nvSpPr>
        <p:spPr>
          <a:xfrm>
            <a:off x="827584" y="3671313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21849"/>
              </p:ext>
            </p:extLst>
          </p:nvPr>
        </p:nvGraphicFramePr>
        <p:xfrm>
          <a:off x="683568" y="1658600"/>
          <a:ext cx="6840760" cy="363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</a:tblGrid>
              <a:tr h="62626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2014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6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integration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(and) "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consolidation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suppliers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aiming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updating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response times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SBR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its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users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</a:t>
                      </a:r>
                      <a:r>
                        <a:rPr lang="en-US" sz="1800" kern="1200" baseline="0" noProof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</a:t>
                      </a:r>
                      <a:r>
                        <a:rPr lang="en-US" sz="1800" kern="1200" noProof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Directory with the catastral bases.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system reports and output tables according to the new thematic specifications.</a:t>
                      </a:r>
                      <a:endParaRPr lang="en-US" sz="18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14 Rectángulo redondeado"/>
          <p:cNvSpPr/>
          <p:nvPr/>
        </p:nvSpPr>
        <p:spPr>
          <a:xfrm>
            <a:off x="827584" y="4365104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 redondeado"/>
          <p:cNvSpPr/>
          <p:nvPr/>
        </p:nvSpPr>
        <p:spPr>
          <a:xfrm>
            <a:off x="827584" y="5445224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Rectángulo"/>
          <p:cNvSpPr/>
          <p:nvPr/>
        </p:nvSpPr>
        <p:spPr>
          <a:xfrm>
            <a:off x="4176464" y="116632"/>
            <a:ext cx="4788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Toward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qualified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r"/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Statistic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register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  <a:endParaRPr lang="es-CO" sz="2000" dirty="0" smtClean="0">
              <a:solidFill>
                <a:srgbClr val="B6014C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s-CO" sz="2000" dirty="0" smtClean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enterprises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Challenges</a:t>
            </a:r>
            <a:endParaRPr lang="es-CO" sz="2000" dirty="0">
              <a:solidFill>
                <a:srgbClr val="B6014C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58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5 Grupo"/>
          <p:cNvGrpSpPr/>
          <p:nvPr/>
        </p:nvGrpSpPr>
        <p:grpSpPr>
          <a:xfrm>
            <a:off x="6156176" y="2206882"/>
            <a:ext cx="2687995" cy="3996960"/>
            <a:chOff x="5292079" y="4437112"/>
            <a:chExt cx="3168352" cy="1728192"/>
          </a:xfrm>
        </p:grpSpPr>
        <p:sp>
          <p:nvSpPr>
            <p:cNvPr id="37" name="36 Rectángulo redondeado"/>
            <p:cNvSpPr/>
            <p:nvPr/>
          </p:nvSpPr>
          <p:spPr>
            <a:xfrm>
              <a:off x="5292079" y="4437112"/>
              <a:ext cx="3168352" cy="1728192"/>
            </a:xfrm>
            <a:prstGeom prst="roundRect">
              <a:avLst>
                <a:gd name="adj" fmla="val 7682"/>
              </a:avLst>
            </a:prstGeom>
            <a:gradFill flip="none" rotWithShape="1">
              <a:gsLst>
                <a:gs pos="0">
                  <a:srgbClr val="B6014C"/>
                </a:gs>
                <a:gs pos="100000">
                  <a:srgbClr val="B6014C">
                    <a:lumMod val="16000"/>
                    <a:lumOff val="84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38" name="37 Rectángulo redondeado"/>
            <p:cNvSpPr/>
            <p:nvPr/>
          </p:nvSpPr>
          <p:spPr>
            <a:xfrm>
              <a:off x="5406574" y="4437112"/>
              <a:ext cx="3010617" cy="1691999"/>
            </a:xfrm>
            <a:prstGeom prst="roundRect">
              <a:avLst>
                <a:gd name="adj" fmla="val 76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3191997" y="2204864"/>
            <a:ext cx="2687995" cy="3996960"/>
            <a:chOff x="5292079" y="4437112"/>
            <a:chExt cx="3168352" cy="1728192"/>
          </a:xfrm>
        </p:grpSpPr>
        <p:sp>
          <p:nvSpPr>
            <p:cNvPr id="34" name="33 Rectángulo redondeado"/>
            <p:cNvSpPr/>
            <p:nvPr/>
          </p:nvSpPr>
          <p:spPr>
            <a:xfrm>
              <a:off x="5292079" y="4437112"/>
              <a:ext cx="3168352" cy="1728192"/>
            </a:xfrm>
            <a:prstGeom prst="roundRect">
              <a:avLst>
                <a:gd name="adj" fmla="val 7682"/>
              </a:avLst>
            </a:prstGeom>
            <a:gradFill flip="none" rotWithShape="1">
              <a:gsLst>
                <a:gs pos="0">
                  <a:srgbClr val="B6014C"/>
                </a:gs>
                <a:gs pos="100000">
                  <a:srgbClr val="B6014C">
                    <a:lumMod val="16000"/>
                    <a:lumOff val="84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35" name="34 Rectángulo redondeado"/>
            <p:cNvSpPr/>
            <p:nvPr/>
          </p:nvSpPr>
          <p:spPr>
            <a:xfrm>
              <a:off x="5406574" y="4437112"/>
              <a:ext cx="3010617" cy="1691999"/>
            </a:xfrm>
            <a:prstGeom prst="roundRect">
              <a:avLst>
                <a:gd name="adj" fmla="val 76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51520" y="2204864"/>
            <a:ext cx="2687995" cy="3996960"/>
            <a:chOff x="5292079" y="4437112"/>
            <a:chExt cx="3168352" cy="1728192"/>
          </a:xfrm>
        </p:grpSpPr>
        <p:sp>
          <p:nvSpPr>
            <p:cNvPr id="31" name="30 Rectángulo redondeado"/>
            <p:cNvSpPr/>
            <p:nvPr/>
          </p:nvSpPr>
          <p:spPr>
            <a:xfrm>
              <a:off x="5292079" y="4437112"/>
              <a:ext cx="3168352" cy="1728192"/>
            </a:xfrm>
            <a:prstGeom prst="roundRect">
              <a:avLst>
                <a:gd name="adj" fmla="val 7682"/>
              </a:avLst>
            </a:prstGeom>
            <a:gradFill flip="none" rotWithShape="1">
              <a:gsLst>
                <a:gs pos="0">
                  <a:srgbClr val="B6014C"/>
                </a:gs>
                <a:gs pos="100000">
                  <a:srgbClr val="B6014C">
                    <a:lumMod val="16000"/>
                    <a:lumOff val="84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5406574" y="4437112"/>
              <a:ext cx="3010617" cy="1691999"/>
            </a:xfrm>
            <a:prstGeom prst="roundRect">
              <a:avLst>
                <a:gd name="adj" fmla="val 76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5122" name="Picture 2" descr="H:\2013\Suiza\Imag_P\figura_tresModu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46288"/>
            <a:ext cx="9071993" cy="4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4079310"/>
              </p:ext>
            </p:extLst>
          </p:nvPr>
        </p:nvGraphicFramePr>
        <p:xfrm>
          <a:off x="410018" y="1196752"/>
          <a:ext cx="8105332" cy="91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10 CuadroTexto"/>
          <p:cNvSpPr txBox="1">
            <a:spLocks noChangeArrowheads="1"/>
          </p:cNvSpPr>
          <p:nvPr/>
        </p:nvSpPr>
        <p:spPr bwMode="auto">
          <a:xfrm>
            <a:off x="557659" y="1556792"/>
            <a:ext cx="387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Quality, maintenance  and </a:t>
            </a:r>
            <a:r>
              <a:rPr lang="es-ES" dirty="0" err="1" smtClean="0"/>
              <a:t>accessibility</a:t>
            </a:r>
            <a:r>
              <a:rPr lang="es-ES" dirty="0" smtClean="0"/>
              <a:t>: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176464" y="116632"/>
            <a:ext cx="4788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Toward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qualified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r"/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Statistic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register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</a:t>
            </a:r>
            <a:endParaRPr lang="es-CO" sz="2000" dirty="0" smtClean="0">
              <a:solidFill>
                <a:srgbClr val="B6014C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s-CO" sz="2000" dirty="0" smtClean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enterprises</a:t>
            </a:r>
            <a:r>
              <a:rPr lang="es-CO" sz="2000" dirty="0">
                <a:solidFill>
                  <a:srgbClr val="B6014C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s-CO" sz="2000" dirty="0" err="1">
                <a:solidFill>
                  <a:srgbClr val="B6014C"/>
                </a:solidFill>
                <a:latin typeface="+mj-lt"/>
                <a:ea typeface="+mj-ea"/>
                <a:cs typeface="+mj-cs"/>
              </a:rPr>
              <a:t>Challenges</a:t>
            </a:r>
            <a:endParaRPr lang="es-CO" sz="2000" dirty="0">
              <a:solidFill>
                <a:srgbClr val="B6014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87875" y="2695560"/>
            <a:ext cx="21119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kern="0" dirty="0">
                <a:solidFill>
                  <a:sysClr val="windowText" lastClr="000000"/>
                </a:solidFill>
              </a:rPr>
              <a:t>Including variables relating to continuity and demography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400" kern="0" dirty="0">
              <a:solidFill>
                <a:sysClr val="windowText" lastClr="000000"/>
              </a:solidFill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MX" sz="1400" kern="0" dirty="0">
                <a:solidFill>
                  <a:sysClr val="windowText" lastClr="000000"/>
                </a:solidFill>
              </a:rPr>
              <a:t>Prepare </a:t>
            </a:r>
            <a:r>
              <a:rPr lang="es-MX" sz="1400" kern="0" dirty="0" err="1">
                <a:solidFill>
                  <a:sysClr val="windowText" lastClr="000000"/>
                </a:solidFill>
              </a:rPr>
              <a:t>business</a:t>
            </a:r>
            <a:r>
              <a:rPr lang="es-MX" sz="1400" kern="0" dirty="0">
                <a:solidFill>
                  <a:sysClr val="windowText" lastClr="000000"/>
                </a:solidFill>
              </a:rPr>
              <a:t> </a:t>
            </a:r>
            <a:r>
              <a:rPr lang="es-MX" sz="1400" kern="0" dirty="0" err="1">
                <a:solidFill>
                  <a:sysClr val="windowText" lastClr="000000"/>
                </a:solidFill>
              </a:rPr>
              <a:t>or</a:t>
            </a:r>
            <a:r>
              <a:rPr lang="es-MX" sz="1400" kern="0" dirty="0">
                <a:solidFill>
                  <a:sysClr val="windowText" lastClr="000000"/>
                </a:solidFill>
              </a:rPr>
              <a:t> </a:t>
            </a:r>
            <a:r>
              <a:rPr lang="es-MX" sz="1400" kern="0" dirty="0" err="1" smtClean="0">
                <a:solidFill>
                  <a:sysClr val="windowText" lastClr="000000"/>
                </a:solidFill>
              </a:rPr>
              <a:t>profiles</a:t>
            </a:r>
            <a:r>
              <a:rPr lang="es-MX" sz="1400" kern="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400" kern="0" dirty="0">
              <a:solidFill>
                <a:sysClr val="windowText" lastClr="000000"/>
              </a:solidFill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kern="0" dirty="0">
                <a:solidFill>
                  <a:sysClr val="windowText" lastClr="000000"/>
                </a:solidFill>
              </a:rPr>
              <a:t>Improving the quality management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system. </a:t>
            </a: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66606" y="2492896"/>
            <a:ext cx="22575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400" kern="0" dirty="0">
              <a:solidFill>
                <a:sysClr val="windowText" lastClr="000000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smtClean="0">
                <a:solidFill>
                  <a:sysClr val="windowText" lastClr="000000"/>
                </a:solidFill>
              </a:rPr>
              <a:t>use of </a:t>
            </a:r>
            <a:r>
              <a:rPr lang="es-CO" sz="1400" kern="0" dirty="0" err="1" smtClean="0">
                <a:solidFill>
                  <a:sysClr val="windowText" lastClr="000000"/>
                </a:solidFill>
              </a:rPr>
              <a:t>diffusions</a:t>
            </a:r>
            <a:r>
              <a:rPr lang="es-CO" sz="1400" kern="0" dirty="0" smtClean="0">
                <a:solidFill>
                  <a:sysClr val="windowText" lastClr="000000"/>
                </a:solidFill>
              </a:rPr>
              <a:t>’ </a:t>
            </a:r>
            <a:r>
              <a:rPr lang="es-CO" sz="1400" kern="0" dirty="0" err="1" smtClean="0">
                <a:solidFill>
                  <a:sysClr val="windowText" lastClr="000000"/>
                </a:solidFill>
              </a:rPr>
              <a:t>means</a:t>
            </a:r>
            <a:r>
              <a:rPr lang="es-CO" sz="1400" kern="0" dirty="0" smtClean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 smtClean="0">
                <a:solidFill>
                  <a:sysClr val="windowText" lastClr="000000"/>
                </a:solidFill>
              </a:rPr>
              <a:t>inside</a:t>
            </a:r>
            <a:r>
              <a:rPr lang="es-CO" sz="1400" kern="0" dirty="0" smtClean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statistic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entity</a:t>
            </a:r>
            <a:r>
              <a:rPr lang="es-CO" sz="1400" kern="0" dirty="0">
                <a:solidFill>
                  <a:sysClr val="windowText" lastClr="000000"/>
                </a:solidFill>
              </a:rPr>
              <a:t> and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integration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to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National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Accounts</a:t>
            </a:r>
            <a:r>
              <a:rPr lang="es-CO" sz="1400" kern="0" dirty="0" smtClean="0">
                <a:solidFill>
                  <a:sysClr val="windowText" lastClr="000000"/>
                </a:solidFill>
              </a:rPr>
              <a:t>.</a:t>
            </a:r>
            <a:endParaRPr lang="es-ES" sz="1400" kern="0" dirty="0" smtClean="0">
              <a:solidFill>
                <a:sysClr val="windowText" lastClr="000000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400" kern="0" dirty="0">
              <a:solidFill>
                <a:sysClr val="windowText" lastClr="000000"/>
              </a:solidFill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Promoting budget stability for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SBR.</a:t>
            </a:r>
            <a:endParaRPr lang="es-E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07368" y="2658883"/>
            <a:ext cx="21690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To make it accessible to other branches in DANE by designing and carrying  out a dissemination </a:t>
            </a:r>
            <a:r>
              <a:rPr lang="en-US" sz="1400" kern="0" dirty="0" err="1">
                <a:solidFill>
                  <a:sysClr val="windowText" lastClr="000000"/>
                </a:solidFill>
              </a:rPr>
              <a:t>programme</a:t>
            </a:r>
            <a:r>
              <a:rPr lang="en-US" sz="1400" kern="0" dirty="0">
                <a:solidFill>
                  <a:sysClr val="windowText" lastClr="000000"/>
                </a:solidFill>
              </a:rPr>
              <a:t> of the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directory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legal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frame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ought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to</a:t>
            </a:r>
            <a:r>
              <a:rPr lang="es-CO" sz="1400" kern="0" dirty="0">
                <a:solidFill>
                  <a:sysClr val="windowText" lastClr="000000"/>
                </a:solidFill>
              </a:rPr>
              <a:t> be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strengthed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to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give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DANE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attributions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necessary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to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access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administrative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registers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required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by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err="1">
                <a:solidFill>
                  <a:sysClr val="windowText" lastClr="000000"/>
                </a:solidFill>
              </a:rPr>
              <a:t>the</a:t>
            </a:r>
            <a:r>
              <a:rPr lang="es-CO" sz="1400" kern="0" dirty="0">
                <a:solidFill>
                  <a:sysClr val="windowText" lastClr="000000"/>
                </a:solidFill>
              </a:rPr>
              <a:t> </a:t>
            </a:r>
            <a:r>
              <a:rPr lang="es-CO" sz="1400" kern="0" dirty="0" smtClean="0">
                <a:solidFill>
                  <a:sysClr val="windowText" lastClr="000000"/>
                </a:solidFill>
              </a:rPr>
              <a:t>SBR.</a:t>
            </a: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9923" y="2075212"/>
            <a:ext cx="1907600" cy="39869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57150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noProof="0" dirty="0" smtClean="0">
                <a:solidFill>
                  <a:schemeClr val="tx1"/>
                </a:solidFill>
              </a:rPr>
              <a:t>QUALITY</a:t>
            </a:r>
            <a:endParaRPr lang="es-ES" sz="1500" b="1" kern="1200" noProof="0" dirty="0">
              <a:solidFill>
                <a:schemeClr val="tx1"/>
              </a:solidFill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3468181" y="2060848"/>
            <a:ext cx="1907600" cy="598035"/>
            <a:chOff x="3055763" y="665081"/>
            <a:chExt cx="1907600" cy="598035"/>
          </a:xfrm>
          <a:scene3d>
            <a:camera prst="orthographicFront"/>
            <a:lightRig rig="flat" dir="t"/>
          </a:scene3d>
        </p:grpSpPr>
        <p:sp>
          <p:nvSpPr>
            <p:cNvPr id="20" name="19 Rectángulo redondeado"/>
            <p:cNvSpPr/>
            <p:nvPr/>
          </p:nvSpPr>
          <p:spPr>
            <a:xfrm>
              <a:off x="3055763" y="665081"/>
              <a:ext cx="1907600" cy="598035"/>
            </a:xfrm>
            <a:prstGeom prst="roundRect">
              <a:avLst>
                <a:gd name="adj" fmla="val 10000"/>
              </a:avLst>
            </a:prstGeom>
            <a:noFill/>
            <a:ln w="1270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3055763" y="665081"/>
              <a:ext cx="1907600" cy="3986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57150" numCol="1" spcCol="1270" anchor="t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noProof="0" dirty="0" smtClean="0">
                  <a:solidFill>
                    <a:schemeClr val="tx1"/>
                  </a:solidFill>
                </a:rPr>
                <a:t>MAINTENANCE</a:t>
              </a:r>
              <a:r>
                <a:rPr lang="en-US" sz="1500" kern="1200" dirty="0" smtClean="0"/>
                <a:t> </a:t>
              </a:r>
              <a:endParaRPr lang="en-US" sz="1500" b="1" kern="1200" noProof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6408816" y="2060848"/>
            <a:ext cx="1907600" cy="39869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57150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500" b="1" kern="1200" dirty="0" smtClean="0">
                <a:solidFill>
                  <a:schemeClr val="tx1"/>
                </a:solidFill>
              </a:rPr>
              <a:t>ACCESSIBILITY</a:t>
            </a:r>
            <a:endParaRPr lang="es-ES" sz="15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2013\Suiza\Imag_P\linea-inferi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64651"/>
            <a:ext cx="21431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:\2013\Suiza\Imag_P\linea-inferi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08079" y="908720"/>
            <a:ext cx="214312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 txBox="1">
            <a:spLocks noGrp="1"/>
          </p:cNvSpPr>
          <p:nvPr>
            <p:ph type="ctrTitle"/>
          </p:nvPr>
        </p:nvSpPr>
        <p:spPr>
          <a:xfrm>
            <a:off x="4788024" y="260648"/>
            <a:ext cx="417646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dirty="0" err="1" smtClean="0"/>
              <a:t>Quality</a:t>
            </a:r>
            <a:r>
              <a:rPr lang="es-CO" dirty="0" smtClean="0"/>
              <a:t> </a:t>
            </a:r>
            <a:r>
              <a:rPr lang="es-CO" dirty="0" err="1" smtClean="0"/>
              <a:t>indicators</a:t>
            </a:r>
            <a:r>
              <a:rPr lang="es-CO" dirty="0" smtClean="0"/>
              <a:t> </a:t>
            </a:r>
            <a:r>
              <a:rPr lang="es-CO" dirty="0" err="1" smtClean="0"/>
              <a:t>proposal</a:t>
            </a:r>
            <a:endParaRPr lang="es-C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576064" y="1219524"/>
                <a:ext cx="8820472" cy="4729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s-CO" sz="16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Name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Updating</a:t>
                </a:r>
                <a:r>
                  <a:rPr lang="es-CO" sz="1600" dirty="0"/>
                  <a:t> </a:t>
                </a:r>
                <a:r>
                  <a:rPr lang="es-CO" sz="1600" dirty="0" err="1"/>
                  <a:t>level</a:t>
                </a:r>
                <a:r>
                  <a:rPr lang="es-CO" sz="1600" dirty="0"/>
                  <a:t> </a:t>
                </a:r>
              </a:p>
              <a:p>
                <a:endParaRPr lang="en-US" sz="1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Objective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:</a:t>
                </a:r>
                <a:r>
                  <a:rPr lang="en-US" sz="1600" dirty="0">
                    <a:solidFill>
                      <a:srgbClr val="B6014C"/>
                    </a:solidFill>
                  </a:rPr>
                  <a:t> </a:t>
                </a:r>
                <a:r>
                  <a:rPr lang="en-US" sz="1600" dirty="0"/>
                  <a:t>to know the updating rate for every </a:t>
                </a:r>
                <a:r>
                  <a:rPr lang="en-US" sz="1600" dirty="0" smtClean="0"/>
                  <a:t>economic </a:t>
                </a:r>
                <a:r>
                  <a:rPr lang="en-US" sz="1600" dirty="0"/>
                  <a:t>sector in the frame. </a:t>
                </a:r>
              </a:p>
              <a:p>
                <a:endParaRPr lang="en-US" sz="1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Type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of Indicator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  <a:r>
                  <a:rPr lang="en-US" sz="1600" dirty="0" smtClean="0"/>
                  <a:t>process </a:t>
                </a:r>
                <a:r>
                  <a:rPr lang="en-US" sz="1600" dirty="0"/>
                  <a:t>quality </a:t>
                </a:r>
              </a:p>
              <a:p>
                <a:endParaRPr lang="en-US" sz="1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Variables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used in the calculations are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  <a:endParaRPr lang="en-US" sz="1600" dirty="0" smtClean="0">
                  <a:solidFill>
                    <a:srgbClr val="B6014C"/>
                  </a:solidFill>
                </a:endParaRPr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1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s-CO" sz="1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CO" sz="1400" i="1">
                          <a:latin typeface="Cambria Math"/>
                        </a:rPr>
                        <m:t>:</m:t>
                      </m:r>
                      <m:r>
                        <a:rPr lang="es-CO" sz="1400" i="1">
                          <a:latin typeface="Cambria Math"/>
                        </a:rPr>
                        <m:t>𝑇𝑜𝑡𝑎𝑙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𝑢𝑝𝑑𝑎𝑡𝑒𝑑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𝑟𝑒𝑐𝑜𝑟𝑑𝑠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𝑓𝑜𝑟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𝑠𝑒𝑐𝑡𝑜𝑟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𝑗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s-CO" sz="1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1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s-CO" sz="1400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s-CO" sz="1400" i="1">
                          <a:latin typeface="Cambria Math"/>
                        </a:rPr>
                        <m:t>:</m:t>
                      </m:r>
                      <m:r>
                        <a:rPr lang="es-CO" sz="1400" i="1">
                          <a:latin typeface="Cambria Math"/>
                        </a:rPr>
                        <m:t>𝑇𝑜𝑡𝑎𝑙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b="0" i="1" smtClean="0">
                          <a:latin typeface="Cambria Math"/>
                        </a:rPr>
                        <m:t>𝑟𝑒𝑐𝑜𝑟𝑑𝑠</m:t>
                      </m:r>
                      <m:r>
                        <a:rPr lang="es-CO" sz="1400" b="0" i="1" smtClean="0">
                          <a:latin typeface="Cambria Math"/>
                        </a:rPr>
                        <m:t> </m:t>
                      </m:r>
                      <m:r>
                        <a:rPr lang="es-CO" sz="1400" b="0" i="1" smtClean="0">
                          <a:latin typeface="Cambria Math"/>
                        </a:rPr>
                        <m:t>𝑒𝑥𝑝𝑒𝑐𝑡𝑒𝑑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𝑓𝑜𝑟</m:t>
                      </m:r>
                      <m:r>
                        <a:rPr lang="es-CO" sz="1400" b="0" i="1" smtClean="0">
                          <a:latin typeface="Cambria Math"/>
                        </a:rPr>
                        <m:t> </m:t>
                      </m:r>
                      <m:r>
                        <a:rPr lang="es-CO" sz="1400" b="0" i="1" smtClean="0">
                          <a:latin typeface="Cambria Math"/>
                        </a:rPr>
                        <m:t>𝑢𝑝𝑑𝑎𝑡𝑖𝑛𝑔</m:t>
                      </m:r>
                      <m:r>
                        <a:rPr lang="es-CO" sz="1400" b="0" i="1" smtClean="0">
                          <a:latin typeface="Cambria Math"/>
                        </a:rPr>
                        <m:t> </m:t>
                      </m:r>
                      <m:r>
                        <a:rPr lang="es-CO" sz="1400" b="0" i="1" smtClean="0">
                          <a:latin typeface="Cambria Math"/>
                        </a:rPr>
                        <m:t>𝑖𝑛</m:t>
                      </m:r>
                      <m:r>
                        <a:rPr lang="es-CO" sz="1400" b="0" i="1" smtClean="0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𝑠𝑒𝑐𝑡𝑜𝑟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  <m:r>
                        <a:rPr lang="es-CO" sz="1400" i="1">
                          <a:latin typeface="Cambria Math"/>
                        </a:rPr>
                        <m:t>𝑗</m:t>
                      </m:r>
                      <m:r>
                        <a:rPr lang="es-CO" sz="1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dirty="0"/>
              </a:p>
              <a:p>
                <a:endParaRPr lang="en-US" sz="2000" dirty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The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formula used for the calculation is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  <a:r>
                  <a:rPr lang="en-US" sz="1600" dirty="0" smtClean="0">
                    <a:solidFill>
                      <a:srgbClr val="B6014C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1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s-CO" sz="2000" i="1">
                        <a:latin typeface="Cambria Math"/>
                      </a:rPr>
                      <m:t>∗100</m:t>
                    </m:r>
                  </m:oMath>
                </a14:m>
                <a:endParaRPr lang="en-US" sz="2000" dirty="0"/>
              </a:p>
              <a:p>
                <a:endParaRPr lang="es-CO" sz="20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Calculation</a:t>
                </a:r>
                <a:r>
                  <a:rPr lang="es-CO" sz="16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600" u="sng" dirty="0" err="1">
                    <a:solidFill>
                      <a:srgbClr val="B6014C"/>
                    </a:solidFill>
                  </a:rPr>
                  <a:t>Frequency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 smtClean="0"/>
                  <a:t>annually</a:t>
                </a:r>
                <a:r>
                  <a:rPr lang="es-CO" sz="1600" dirty="0" smtClean="0"/>
                  <a:t> </a:t>
                </a:r>
                <a:endParaRPr lang="es-CO" sz="1600" dirty="0"/>
              </a:p>
              <a:p>
                <a:endParaRPr lang="es-CO" sz="20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Tolerance</a:t>
                </a:r>
                <a:r>
                  <a:rPr lang="es-CO" sz="16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600" u="sng" dirty="0" err="1">
                    <a:solidFill>
                      <a:srgbClr val="B6014C"/>
                    </a:solidFill>
                  </a:rPr>
                  <a:t>ranges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Critical</a:t>
                </a:r>
                <a:r>
                  <a:rPr lang="es-CO" sz="1600" dirty="0"/>
                  <a:t> </a:t>
                </a:r>
                <a:r>
                  <a:rPr lang="es-CO" sz="1600" dirty="0"/>
                  <a:t>&lt;= 70; 70&lt; </a:t>
                </a:r>
                <a:r>
                  <a:rPr lang="es-CO" sz="1600" dirty="0" err="1"/>
                  <a:t>Fair</a:t>
                </a:r>
                <a:r>
                  <a:rPr lang="es-CO" sz="1600" dirty="0"/>
                  <a:t> &lt;= </a:t>
                </a:r>
                <a:r>
                  <a:rPr lang="es-CO" sz="1600" dirty="0"/>
                  <a:t>90; </a:t>
                </a:r>
                <a:r>
                  <a:rPr lang="es-CO" sz="1600" dirty="0" err="1"/>
                  <a:t>Satisfactory</a:t>
                </a:r>
                <a:r>
                  <a:rPr lang="es-CO" sz="1600" dirty="0"/>
                  <a:t>&gt; 90. </a:t>
                </a:r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64" y="1219524"/>
                <a:ext cx="8820472" cy="4729756"/>
              </a:xfrm>
              <a:prstGeom prst="rect">
                <a:avLst/>
              </a:prstGeom>
              <a:blipFill rotWithShape="1">
                <a:blip r:embed="rId3"/>
                <a:stretch>
                  <a:fillRect l="-34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6804248" y="940658"/>
            <a:ext cx="1718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b="1" dirty="0" err="1">
                <a:solidFill>
                  <a:srgbClr val="B6014C"/>
                </a:solidFill>
              </a:rPr>
              <a:t>Indicator</a:t>
            </a:r>
            <a:r>
              <a:rPr lang="es-CO" sz="2000" b="1" dirty="0">
                <a:solidFill>
                  <a:srgbClr val="B6014C"/>
                </a:solidFill>
              </a:rPr>
              <a:t> 1 </a:t>
            </a:r>
            <a:endParaRPr lang="es-CO" sz="2000" dirty="0">
              <a:solidFill>
                <a:srgbClr val="B6014C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-900608" y="1340768"/>
            <a:ext cx="920374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2555776" y="6071807"/>
            <a:ext cx="920374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5964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900608" y="908720"/>
            <a:ext cx="12961440" cy="4968552"/>
            <a:chOff x="-900608" y="908720"/>
            <a:chExt cx="12660124" cy="4968552"/>
          </a:xfrm>
        </p:grpSpPr>
        <p:pic>
          <p:nvPicPr>
            <p:cNvPr id="7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924397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808079" y="908720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8 Rectángulo redondeado"/>
            <p:cNvSpPr/>
            <p:nvPr/>
          </p:nvSpPr>
          <p:spPr>
            <a:xfrm>
              <a:off x="-900608" y="134076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2555776" y="5831553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</p:grpSp>
      <p:sp>
        <p:nvSpPr>
          <p:cNvPr id="4" name="1 Título"/>
          <p:cNvSpPr txBox="1">
            <a:spLocks noGrp="1"/>
          </p:cNvSpPr>
          <p:nvPr>
            <p:ph type="ctrTitle"/>
          </p:nvPr>
        </p:nvSpPr>
        <p:spPr>
          <a:xfrm>
            <a:off x="4788024" y="260648"/>
            <a:ext cx="417646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dirty="0" err="1"/>
              <a:t>Quality</a:t>
            </a:r>
            <a:r>
              <a:rPr lang="es-CO" dirty="0"/>
              <a:t> </a:t>
            </a:r>
            <a:r>
              <a:rPr lang="es-CO" dirty="0" err="1"/>
              <a:t>indicators</a:t>
            </a:r>
            <a:r>
              <a:rPr lang="es-CO" dirty="0"/>
              <a:t> </a:t>
            </a:r>
            <a:r>
              <a:rPr lang="es-CO" dirty="0" err="1"/>
              <a:t>proposal</a:t>
            </a:r>
            <a:endParaRPr lang="es-C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539552" y="1844824"/>
                <a:ext cx="8252320" cy="3771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Name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birth</a:t>
                </a:r>
                <a:r>
                  <a:rPr lang="es-CO" sz="1600" dirty="0"/>
                  <a:t> and </a:t>
                </a:r>
                <a:r>
                  <a:rPr lang="es-CO" sz="1600" dirty="0" err="1"/>
                  <a:t>death</a:t>
                </a:r>
                <a:r>
                  <a:rPr lang="es-CO" sz="1600" dirty="0"/>
                  <a:t> tracking </a:t>
                </a:r>
              </a:p>
              <a:p>
                <a:endParaRPr lang="en-US" sz="1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Objective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:</a:t>
                </a:r>
                <a:r>
                  <a:rPr lang="en-US" sz="1600" dirty="0">
                    <a:solidFill>
                      <a:srgbClr val="B6014C"/>
                    </a:solidFill>
                  </a:rPr>
                  <a:t> </a:t>
                </a:r>
                <a:r>
                  <a:rPr lang="en-US" sz="1600" dirty="0" smtClean="0"/>
                  <a:t>to </a:t>
                </a:r>
                <a:r>
                  <a:rPr lang="en-US" sz="1600" dirty="0"/>
                  <a:t>evaluate the sector dynamics based on the economic unit demographics. </a:t>
                </a:r>
                <a:r>
                  <a:rPr lang="en-US" sz="1600" dirty="0" smtClean="0"/>
                  <a:t>. </a:t>
                </a:r>
                <a:endParaRPr lang="en-US" sz="1600" dirty="0"/>
              </a:p>
              <a:p>
                <a:endParaRPr lang="en-US" sz="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Type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of Indicator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  <a:r>
                  <a:rPr lang="en-US" sz="1600" dirty="0" smtClean="0"/>
                  <a:t>process </a:t>
                </a:r>
                <a:r>
                  <a:rPr lang="en-US" sz="1600" dirty="0"/>
                  <a:t>quality </a:t>
                </a:r>
              </a:p>
              <a:p>
                <a:endParaRPr lang="en-US" sz="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Variables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used in the calculations are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1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s-CO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s-CO" sz="1600" i="1">
                          <a:latin typeface="Cambria Math"/>
                        </a:rPr>
                        <m:t>: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birth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in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year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i</m:t>
                      </m:r>
                      <m:r>
                        <a:rPr lang="es-CO" sz="1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s-CO" sz="16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1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s-CO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s-CO" sz="1600" i="1">
                          <a:latin typeface="Cambria Math"/>
                        </a:rPr>
                        <m:t>: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death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in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year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i</m:t>
                      </m:r>
                      <m:r>
                        <a:rPr lang="es-CO" sz="1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600" i="1" dirty="0">
                  <a:latin typeface="Cambria Math"/>
                </a:endParaRPr>
              </a:p>
              <a:p>
                <a:endParaRPr lang="en-US" sz="800" dirty="0"/>
              </a:p>
              <a:p>
                <a:r>
                  <a:rPr lang="en-US" sz="1600" u="sng" dirty="0" smtClean="0"/>
                  <a:t>The </a:t>
                </a:r>
                <a:r>
                  <a:rPr lang="en-US" sz="1600" u="sng" dirty="0"/>
                  <a:t>formula used for the calculation is</a:t>
                </a:r>
                <a:r>
                  <a:rPr lang="en-US" sz="1600" dirty="0"/>
                  <a:t>:</a:t>
                </a:r>
                <a:r>
                  <a:rPr lang="es-CO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2</m:t>
                        </m:r>
                        <m:r>
                          <a:rPr lang="es-CO" sz="2000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  <m:r>
                              <a:rPr lang="es-CO" sz="20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es-CO" sz="2000" b="0" i="0" smtClean="0"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s-CO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2</m:t>
                        </m:r>
                        <m:r>
                          <a:rPr lang="es-CO" sz="2000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  <m:r>
                              <a:rPr lang="es-CO" sz="20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es-CO" sz="2000" dirty="0"/>
              </a:p>
              <a:p>
                <a:endParaRPr lang="es-CO" sz="8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Calculation</a:t>
                </a:r>
                <a:r>
                  <a:rPr lang="es-CO" sz="16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600" u="sng" dirty="0" err="1">
                    <a:solidFill>
                      <a:srgbClr val="B6014C"/>
                    </a:solidFill>
                  </a:rPr>
                  <a:t>Frequency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annually</a:t>
                </a:r>
                <a:r>
                  <a:rPr lang="es-CO" sz="2000" dirty="0" smtClean="0"/>
                  <a:t> </a:t>
                </a:r>
                <a:endParaRPr lang="es-CO" sz="2000" dirty="0"/>
              </a:p>
              <a:p>
                <a:endParaRPr lang="es-CO" sz="8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Tolerance</a:t>
                </a:r>
                <a:r>
                  <a:rPr lang="es-CO" sz="16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600" u="sng" dirty="0" err="1">
                    <a:solidFill>
                      <a:srgbClr val="B6014C"/>
                    </a:solidFill>
                  </a:rPr>
                  <a:t>ranges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Established</a:t>
                </a:r>
                <a:r>
                  <a:rPr lang="es-CO" sz="1600" dirty="0"/>
                  <a:t> </a:t>
                </a:r>
                <a:r>
                  <a:rPr lang="es-CO" sz="1600" dirty="0" err="1"/>
                  <a:t>regarding</a:t>
                </a:r>
                <a:r>
                  <a:rPr lang="es-CO" sz="1600" dirty="0"/>
                  <a:t> </a:t>
                </a:r>
                <a:r>
                  <a:rPr lang="es-CO" sz="1600" dirty="0" err="1"/>
                  <a:t>the</a:t>
                </a:r>
                <a:r>
                  <a:rPr lang="es-CO" sz="1600" dirty="0"/>
                  <a:t> </a:t>
                </a:r>
                <a:r>
                  <a:rPr lang="es-CO" sz="1600" dirty="0" err="1"/>
                  <a:t>historic</a:t>
                </a:r>
                <a:r>
                  <a:rPr lang="es-CO" sz="1600" dirty="0"/>
                  <a:t> </a:t>
                </a:r>
                <a:r>
                  <a:rPr lang="es-CO" sz="1600" dirty="0" err="1"/>
                  <a:t>evolution</a:t>
                </a:r>
                <a:r>
                  <a:rPr lang="es-CO" sz="1600" dirty="0"/>
                  <a:t> of </a:t>
                </a:r>
                <a:r>
                  <a:rPr lang="es-CO" sz="1600" dirty="0" err="1"/>
                  <a:t>birth</a:t>
                </a:r>
                <a:r>
                  <a:rPr lang="es-CO" sz="1600" dirty="0"/>
                  <a:t> and </a:t>
                </a:r>
                <a:r>
                  <a:rPr lang="es-CO" sz="1600" dirty="0" err="1"/>
                  <a:t>death</a:t>
                </a:r>
                <a:r>
                  <a:rPr lang="es-CO" sz="1600" dirty="0"/>
                  <a:t>. </a:t>
                </a:r>
                <a:r>
                  <a:rPr lang="es-CO" sz="1600" dirty="0" err="1"/>
                  <a:t>The</a:t>
                </a:r>
                <a:r>
                  <a:rPr lang="es-CO" sz="1600" dirty="0"/>
                  <a:t> </a:t>
                </a:r>
                <a:r>
                  <a:rPr lang="es-CO" sz="1600" dirty="0" err="1"/>
                  <a:t>expected</a:t>
                </a:r>
                <a:r>
                  <a:rPr lang="es-CO" sz="1600" dirty="0"/>
                  <a:t> </a:t>
                </a:r>
                <a:r>
                  <a:rPr lang="es-CO" sz="1600" dirty="0" err="1"/>
                  <a:t>value</a:t>
                </a:r>
                <a:r>
                  <a:rPr lang="es-CO" sz="1600" dirty="0"/>
                  <a:t> </a:t>
                </a:r>
                <a:r>
                  <a:rPr lang="es-CO" sz="1600" dirty="0" err="1"/>
                  <a:t>should</a:t>
                </a:r>
                <a:r>
                  <a:rPr lang="es-CO" sz="1600" dirty="0"/>
                  <a:t> </a:t>
                </a:r>
                <a:r>
                  <a:rPr lang="es-CO" sz="1600" dirty="0" err="1"/>
                  <a:t>not</a:t>
                </a:r>
                <a:r>
                  <a:rPr lang="es-CO" sz="1600" dirty="0"/>
                  <a:t> be </a:t>
                </a:r>
                <a:r>
                  <a:rPr lang="es-CO" sz="1600" dirty="0" err="1"/>
                  <a:t>far</a:t>
                </a:r>
                <a:r>
                  <a:rPr lang="es-CO" sz="1600" dirty="0"/>
                  <a:t> </a:t>
                </a:r>
                <a:r>
                  <a:rPr lang="es-CO" sz="1600" dirty="0" err="1"/>
                  <a:t>from</a:t>
                </a:r>
                <a:r>
                  <a:rPr lang="es-CO" sz="1600" dirty="0"/>
                  <a:t> 1.</a:t>
                </a:r>
                <a:endParaRPr lang="es-CO" sz="1600" dirty="0"/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44824"/>
                <a:ext cx="8252320" cy="3771802"/>
              </a:xfrm>
              <a:prstGeom prst="rect">
                <a:avLst/>
              </a:prstGeom>
              <a:blipFill rotWithShape="1">
                <a:blip r:embed="rId3"/>
                <a:stretch>
                  <a:fillRect l="-443" t="-48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6804248" y="940658"/>
            <a:ext cx="1718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b="1" dirty="0" err="1">
                <a:solidFill>
                  <a:srgbClr val="B6014C"/>
                </a:solidFill>
              </a:rPr>
              <a:t>Indicator</a:t>
            </a:r>
            <a:r>
              <a:rPr lang="es-CO" sz="2000" b="1" dirty="0">
                <a:solidFill>
                  <a:srgbClr val="B6014C"/>
                </a:solidFill>
              </a:rPr>
              <a:t> </a:t>
            </a:r>
            <a:r>
              <a:rPr lang="es-CO" sz="2000" b="1" dirty="0" smtClean="0">
                <a:solidFill>
                  <a:srgbClr val="B6014C"/>
                </a:solidFill>
              </a:rPr>
              <a:t>2 </a:t>
            </a:r>
            <a:endParaRPr lang="es-CO" sz="2000" dirty="0">
              <a:solidFill>
                <a:srgbClr val="B601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900608" y="908720"/>
            <a:ext cx="12660124" cy="4960987"/>
            <a:chOff x="-900608" y="908720"/>
            <a:chExt cx="12660124" cy="4960987"/>
          </a:xfrm>
        </p:grpSpPr>
        <p:pic>
          <p:nvPicPr>
            <p:cNvPr id="7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916832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808079" y="908720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8 Rectángulo redondeado"/>
            <p:cNvSpPr/>
            <p:nvPr/>
          </p:nvSpPr>
          <p:spPr>
            <a:xfrm>
              <a:off x="-900608" y="134076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2555776" y="582398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</p:grpSp>
      <p:sp>
        <p:nvSpPr>
          <p:cNvPr id="4" name="1 Título"/>
          <p:cNvSpPr txBox="1">
            <a:spLocks noGrp="1"/>
          </p:cNvSpPr>
          <p:nvPr>
            <p:ph type="ctrTitle"/>
          </p:nvPr>
        </p:nvSpPr>
        <p:spPr>
          <a:xfrm>
            <a:off x="4788024" y="260648"/>
            <a:ext cx="417646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dirty="0" err="1"/>
              <a:t>Quality</a:t>
            </a:r>
            <a:r>
              <a:rPr lang="es-CO" dirty="0"/>
              <a:t> </a:t>
            </a:r>
            <a:r>
              <a:rPr lang="es-CO" dirty="0" err="1"/>
              <a:t>indicators</a:t>
            </a:r>
            <a:r>
              <a:rPr lang="es-CO" dirty="0"/>
              <a:t> </a:t>
            </a:r>
            <a:r>
              <a:rPr lang="es-CO" dirty="0" err="1"/>
              <a:t>proposal</a:t>
            </a:r>
            <a:endParaRPr lang="es-C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539552" y="1700808"/>
                <a:ext cx="8252320" cy="3550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O" sz="1600" u="sng" dirty="0" smtClean="0">
                    <a:solidFill>
                      <a:srgbClr val="B6014C"/>
                    </a:solidFill>
                  </a:rPr>
                  <a:t>Name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 smtClean="0"/>
                  <a:t>coverage</a:t>
                </a:r>
                <a:r>
                  <a:rPr lang="es-CO" sz="1600" dirty="0" smtClean="0"/>
                  <a:t>  </a:t>
                </a:r>
                <a:endParaRPr lang="es-CO" sz="1600" dirty="0"/>
              </a:p>
              <a:p>
                <a:endParaRPr lang="en-US" sz="1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Objective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:</a:t>
                </a:r>
                <a:r>
                  <a:rPr lang="en-US" sz="1600" dirty="0">
                    <a:solidFill>
                      <a:srgbClr val="B6014C"/>
                    </a:solidFill>
                  </a:rPr>
                  <a:t> </a:t>
                </a:r>
                <a:r>
                  <a:rPr lang="en-US" sz="1600" dirty="0" smtClean="0"/>
                  <a:t>to </a:t>
                </a:r>
                <a:r>
                  <a:rPr lang="en-US" sz="1600" dirty="0"/>
                  <a:t>establish the SBR coverage compared to the information from the Tax and Custom National Direction (DIAN) </a:t>
                </a:r>
                <a:r>
                  <a:rPr lang="en-US" sz="1600" dirty="0" smtClean="0"/>
                  <a:t>database. </a:t>
                </a:r>
                <a:endParaRPr lang="en-US" sz="1600" dirty="0"/>
              </a:p>
              <a:p>
                <a:endParaRPr lang="en-US" sz="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Type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of Indicator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  <a:r>
                  <a:rPr lang="en-US" sz="1600" dirty="0" smtClean="0"/>
                  <a:t>process </a:t>
                </a:r>
                <a:r>
                  <a:rPr lang="en-US" sz="1600" dirty="0"/>
                  <a:t>quality </a:t>
                </a:r>
              </a:p>
              <a:p>
                <a:endParaRPr lang="en-US" sz="600" u="sng" dirty="0" smtClean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Variables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used in the calculations are</a:t>
                </a:r>
                <a:r>
                  <a:rPr lang="en-US" sz="1600" dirty="0">
                    <a:solidFill>
                      <a:srgbClr val="B6014C"/>
                    </a:solidFill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16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CO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s-CO" sz="1600" i="1">
                          <a:latin typeface="Cambria Math"/>
                        </a:rPr>
                        <m:t>: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total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records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database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year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</m:t>
                      </m:r>
                    </m:oMath>
                  </m:oMathPara>
                </a14:m>
                <a:endParaRPr lang="es-CO" sz="16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1600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s-CO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s-CO" sz="1600" i="1">
                          <a:latin typeface="Cambria Math"/>
                        </a:rPr>
                        <m:t>:</m:t>
                      </m:r>
                      <m:r>
                        <m:rPr>
                          <m:nor/>
                        </m:rPr>
                        <a:rPr lang="es-CO" sz="1600" i="1">
                          <a:latin typeface="Cambria Math"/>
                        </a:rPr>
                        <m:t>t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otal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records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identified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Tax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database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National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Register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year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i="1">
                          <a:latin typeface="Cambria Math"/>
                        </a:rPr>
                        <m:t>i</m:t>
                      </m:r>
                    </m:oMath>
                  </m:oMathPara>
                </a14:m>
                <a:endParaRPr lang="en-US" sz="1600" i="1" dirty="0">
                  <a:latin typeface="Cambria Math"/>
                </a:endParaRPr>
              </a:p>
              <a:p>
                <a:endParaRPr lang="en-US" sz="800" dirty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The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formula used for the calculation is</a:t>
                </a:r>
                <a:r>
                  <a:rPr lang="en-US" sz="1600" dirty="0">
                    <a:solidFill>
                      <a:srgbClr val="B6014C"/>
                    </a:solidFill>
                  </a:rPr>
                  <a:t>:</a:t>
                </a:r>
                <a:r>
                  <a:rPr lang="es-CO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s-CO" sz="2000" i="1">
                        <a:latin typeface="Cambria Math"/>
                      </a:rPr>
                      <m:t>∗100</m:t>
                    </m:r>
                  </m:oMath>
                </a14:m>
                <a:endParaRPr lang="es-CO" sz="2000" dirty="0"/>
              </a:p>
              <a:p>
                <a:endParaRPr lang="es-CO" sz="8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Calculation</a:t>
                </a:r>
                <a:r>
                  <a:rPr lang="es-CO" sz="16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600" u="sng" dirty="0" err="1">
                    <a:solidFill>
                      <a:srgbClr val="B6014C"/>
                    </a:solidFill>
                  </a:rPr>
                  <a:t>Frequency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annually</a:t>
                </a:r>
                <a:r>
                  <a:rPr lang="es-CO" sz="1600" dirty="0"/>
                  <a:t> </a:t>
                </a:r>
                <a:endParaRPr lang="es-CO" sz="1600" dirty="0"/>
              </a:p>
              <a:p>
                <a:endParaRPr lang="es-CO" sz="600" u="sng" dirty="0" smtClean="0"/>
              </a:p>
              <a:p>
                <a:r>
                  <a:rPr lang="es-CO" sz="1600" u="sng" dirty="0" err="1" smtClean="0">
                    <a:solidFill>
                      <a:srgbClr val="B6014C"/>
                    </a:solidFill>
                  </a:rPr>
                  <a:t>Tolerance</a:t>
                </a:r>
                <a:r>
                  <a:rPr lang="es-CO" sz="16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600" u="sng" dirty="0" err="1">
                    <a:solidFill>
                      <a:srgbClr val="B6014C"/>
                    </a:solidFill>
                  </a:rPr>
                  <a:t>ranges</a:t>
                </a:r>
                <a:r>
                  <a:rPr lang="es-CO" sz="1600" dirty="0">
                    <a:solidFill>
                      <a:srgbClr val="B6014C"/>
                    </a:solidFill>
                  </a:rPr>
                  <a:t>: </a:t>
                </a:r>
                <a:r>
                  <a:rPr lang="es-CO" sz="1600" dirty="0" err="1"/>
                  <a:t>Critical</a:t>
                </a:r>
                <a:r>
                  <a:rPr lang="es-CO" sz="1600" dirty="0"/>
                  <a:t> &lt;= 70; 70&lt; </a:t>
                </a:r>
                <a:r>
                  <a:rPr lang="es-CO" sz="1600" dirty="0" err="1"/>
                  <a:t>Fair</a:t>
                </a:r>
                <a:r>
                  <a:rPr lang="es-CO" sz="1600" dirty="0"/>
                  <a:t> &lt;= 90; </a:t>
                </a:r>
                <a:r>
                  <a:rPr lang="es-CO" sz="1600" dirty="0" err="1"/>
                  <a:t>Satisfactory</a:t>
                </a:r>
                <a:r>
                  <a:rPr lang="es-CO" sz="1600" dirty="0"/>
                  <a:t>&gt; 90. </a:t>
                </a:r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8252320" cy="3550908"/>
              </a:xfrm>
              <a:prstGeom prst="rect">
                <a:avLst/>
              </a:prstGeom>
              <a:blipFill rotWithShape="1">
                <a:blip r:embed="rId3"/>
                <a:stretch>
                  <a:fillRect l="-443" t="-515" b="-12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6804248" y="940658"/>
            <a:ext cx="1718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b="1" dirty="0" err="1">
                <a:solidFill>
                  <a:srgbClr val="B6014C"/>
                </a:solidFill>
              </a:rPr>
              <a:t>Indicator</a:t>
            </a:r>
            <a:r>
              <a:rPr lang="es-CO" sz="2000" b="1" dirty="0">
                <a:solidFill>
                  <a:srgbClr val="B6014C"/>
                </a:solidFill>
              </a:rPr>
              <a:t> </a:t>
            </a:r>
            <a:r>
              <a:rPr lang="es-CO" sz="2000" b="1" dirty="0" smtClean="0">
                <a:solidFill>
                  <a:srgbClr val="B6014C"/>
                </a:solidFill>
              </a:rPr>
              <a:t>3 </a:t>
            </a:r>
            <a:endParaRPr lang="es-CO" sz="2000" dirty="0">
              <a:solidFill>
                <a:srgbClr val="B601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900608" y="908720"/>
            <a:ext cx="12660124" cy="4960987"/>
            <a:chOff x="-900608" y="908720"/>
            <a:chExt cx="12660124" cy="4960987"/>
          </a:xfrm>
        </p:grpSpPr>
        <p:pic>
          <p:nvPicPr>
            <p:cNvPr id="8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916832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808079" y="908720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9 Rectángulo redondeado"/>
            <p:cNvSpPr/>
            <p:nvPr/>
          </p:nvSpPr>
          <p:spPr>
            <a:xfrm>
              <a:off x="-900608" y="134076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2555776" y="582398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</p:grpSp>
      <p:sp>
        <p:nvSpPr>
          <p:cNvPr id="4" name="1 Título"/>
          <p:cNvSpPr txBox="1">
            <a:spLocks noGrp="1"/>
          </p:cNvSpPr>
          <p:nvPr>
            <p:ph type="ctrTitle"/>
          </p:nvPr>
        </p:nvSpPr>
        <p:spPr>
          <a:xfrm>
            <a:off x="4788024" y="260648"/>
            <a:ext cx="417646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dirty="0" err="1"/>
              <a:t>Quality</a:t>
            </a:r>
            <a:r>
              <a:rPr lang="es-CO" dirty="0"/>
              <a:t> </a:t>
            </a:r>
            <a:r>
              <a:rPr lang="es-CO" dirty="0" err="1"/>
              <a:t>indicators</a:t>
            </a:r>
            <a:r>
              <a:rPr lang="es-CO" dirty="0"/>
              <a:t> </a:t>
            </a:r>
            <a:r>
              <a:rPr lang="es-CO" dirty="0" err="1"/>
              <a:t>proposal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539552" y="1656562"/>
                <a:ext cx="8784976" cy="4004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O" sz="1400" u="sng" dirty="0" smtClean="0">
                    <a:solidFill>
                      <a:srgbClr val="B6014C"/>
                    </a:solidFill>
                  </a:rPr>
                  <a:t>Name</a:t>
                </a:r>
                <a:r>
                  <a:rPr lang="es-CO" sz="1400" dirty="0">
                    <a:solidFill>
                      <a:srgbClr val="B6014C"/>
                    </a:solidFill>
                  </a:rPr>
                  <a:t>: </a:t>
                </a:r>
                <a:r>
                  <a:rPr lang="es-CO" sz="1400" dirty="0" err="1" smtClean="0"/>
                  <a:t>employment</a:t>
                </a:r>
                <a:r>
                  <a:rPr lang="es-CO" sz="1400" dirty="0" smtClean="0"/>
                  <a:t> </a:t>
                </a:r>
                <a:r>
                  <a:rPr lang="es-CO" sz="1400" dirty="0" err="1" smtClean="0"/>
                  <a:t>precision</a:t>
                </a:r>
                <a:endParaRPr lang="es-CO" sz="1400" dirty="0" smtClean="0"/>
              </a:p>
              <a:p>
                <a:r>
                  <a:rPr lang="es-CO" sz="600" dirty="0" smtClean="0"/>
                  <a:t> </a:t>
                </a:r>
                <a:endParaRPr lang="en-US" sz="600" u="sng" dirty="0" smtClean="0"/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Objective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:</a:t>
                </a:r>
                <a:r>
                  <a:rPr lang="en-US" sz="1400" dirty="0">
                    <a:solidFill>
                      <a:srgbClr val="B6014C"/>
                    </a:solidFill>
                  </a:rPr>
                  <a:t> </a:t>
                </a:r>
                <a:r>
                  <a:rPr lang="en-US" sz="1400" dirty="0" smtClean="0"/>
                  <a:t>to determine </a:t>
                </a:r>
                <a:r>
                  <a:rPr lang="en-US" sz="1400" dirty="0"/>
                  <a:t>whether the information </a:t>
                </a:r>
                <a:r>
                  <a:rPr lang="en-US" sz="1400" dirty="0" smtClean="0"/>
                  <a:t>contained in </a:t>
                </a:r>
                <a:r>
                  <a:rPr lang="en-US" sz="1400" dirty="0"/>
                  <a:t>the SBR is </a:t>
                </a:r>
                <a:r>
                  <a:rPr lang="en-US" sz="1400" dirty="0" smtClean="0"/>
                  <a:t>comparable </a:t>
                </a:r>
                <a:r>
                  <a:rPr lang="en-US" sz="1400" dirty="0"/>
                  <a:t>to the official employment </a:t>
                </a:r>
                <a:r>
                  <a:rPr lang="en-US" sz="1400" dirty="0" smtClean="0"/>
                  <a:t>statistics generated by any National Statistics Institute </a:t>
                </a:r>
                <a:r>
                  <a:rPr lang="en-US" sz="1600" dirty="0" smtClean="0"/>
                  <a:t>. </a:t>
                </a:r>
                <a:endParaRPr lang="en-US" sz="1600" dirty="0"/>
              </a:p>
              <a:p>
                <a:endParaRPr lang="en-US" sz="600" u="sng" dirty="0" smtClean="0"/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Type 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of Indicator</a:t>
                </a:r>
                <a:r>
                  <a:rPr lang="en-US" sz="1400" dirty="0">
                    <a:solidFill>
                      <a:srgbClr val="B6014C"/>
                    </a:solidFill>
                  </a:rPr>
                  <a:t>: </a:t>
                </a:r>
                <a:r>
                  <a:rPr lang="en-US" sz="1400" dirty="0" smtClean="0"/>
                  <a:t>process </a:t>
                </a:r>
                <a:r>
                  <a:rPr lang="en-US" sz="1400" dirty="0"/>
                  <a:t>quality </a:t>
                </a:r>
              </a:p>
              <a:p>
                <a:endParaRPr lang="en-US" sz="600" u="sng" dirty="0" smtClean="0">
                  <a:solidFill>
                    <a:srgbClr val="B6014C"/>
                  </a:solidFill>
                </a:endParaRPr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Variables 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used in the calculations are</a:t>
                </a:r>
                <a:r>
                  <a:rPr lang="en-US" sz="1400" dirty="0">
                    <a:solidFill>
                      <a:srgbClr val="B6014C"/>
                    </a:solidFill>
                  </a:rPr>
                  <a:t>: </a:t>
                </a:r>
                <a:endParaRPr lang="en-US" sz="1400" dirty="0" smtClean="0">
                  <a:solidFill>
                    <a:srgbClr val="B6014C"/>
                  </a:solidFill>
                </a:endParaRPr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400" i="1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s-CO" sz="1400" i="1">
                              <a:latin typeface="Cambria Math" pitchFamily="18" charset="0"/>
                              <a:ea typeface="Cambria Math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CO" sz="1400" i="1">
                              <a:latin typeface="Cambria Math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employees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according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information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contained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SBR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year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. </m:t>
                      </m:r>
                    </m:oMath>
                  </m:oMathPara>
                </a14:m>
                <a:endParaRPr lang="en-US" sz="1400" i="1" dirty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s-CO" sz="1400" i="1" dirty="0">
                              <a:latin typeface="Cambria Math" pitchFamily="18" charset="0"/>
                              <a:ea typeface="Cambria Math" pitchFamily="18" charset="0"/>
                            </a:rPr>
                            <m:t>𝑃𝐸𝐴</m:t>
                          </m:r>
                        </m:e>
                        <m:sub>
                          <m:r>
                            <a:rPr lang="es-CO" sz="1400" i="1" dirty="0">
                              <a:latin typeface="Cambria Math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nor/>
                        </m:rPr>
                        <a:rPr lang="es-CO" sz="1400" i="1" dirty="0">
                          <a:latin typeface="Cambria Math" pitchFamily="18" charset="0"/>
                          <a:ea typeface="Cambria Math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Economically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active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population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year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according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to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official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data</m:t>
                      </m:r>
                      <m:r>
                        <m:rPr>
                          <m:nor/>
                        </m:rPr>
                        <a:rPr lang="es-CO" sz="1400" i="1" dirty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s-CO" sz="1400" b="0" i="1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</m:oMath>
                  </m:oMathPara>
                </a14:m>
                <a:endParaRPr lang="es-CO" sz="1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400" i="1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s-CO" sz="1400" i="1">
                              <a:latin typeface="Cambria Math" pitchFamily="18" charset="0"/>
                              <a:ea typeface="Cambria Math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O" sz="1400" i="1">
                              <a:latin typeface="Cambria Math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Lower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limit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established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estimating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unemployment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by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any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Statistic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National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Institute</m:t>
                      </m:r>
                    </m:oMath>
                  </m:oMathPara>
                </a14:m>
                <a:endParaRPr lang="en-US" sz="1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400" i="1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s-CO" sz="1400" i="1">
                              <a:latin typeface="Cambria Math" pitchFamily="18" charset="0"/>
                              <a:ea typeface="Cambria Math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O" sz="1400" b="0" i="1" smtClean="0">
                              <a:latin typeface="Cambria Math"/>
                              <a:ea typeface="Cambria Math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Upper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limit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established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estimating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unemployment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by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any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Statistic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National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Institute</m:t>
                      </m:r>
                    </m:oMath>
                  </m:oMathPara>
                </a14:m>
                <a:endParaRPr lang="en-US" sz="1400" i="1" dirty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sz="800" dirty="0"/>
              </a:p>
              <a:p>
                <a:r>
                  <a:rPr lang="en-US" sz="1600" u="sng" dirty="0" smtClean="0">
                    <a:solidFill>
                      <a:srgbClr val="B6014C"/>
                    </a:solidFill>
                  </a:rPr>
                  <a:t>The </a:t>
                </a:r>
                <a:r>
                  <a:rPr lang="en-US" sz="1600" u="sng" dirty="0">
                    <a:solidFill>
                      <a:srgbClr val="B6014C"/>
                    </a:solidFill>
                  </a:rPr>
                  <a:t>formula used for the calculation is</a:t>
                </a:r>
                <a:r>
                  <a:rPr lang="en-US" sz="1600" dirty="0" smtClean="0">
                    <a:solidFill>
                      <a:srgbClr val="B6014C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O" sz="20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CO" sz="2000" i="1">
                                <a:latin typeface="Cambria Math"/>
                              </a:rPr>
                              <m:t>1           </m:t>
                            </m:r>
                            <m:r>
                              <a:rPr lang="es-CO" sz="2000" i="1">
                                <a:latin typeface="Cambria Math"/>
                              </a:rPr>
                              <m:t>𝑠𝑖</m:t>
                            </m:r>
                            <m:r>
                              <a:rPr lang="es-CO" sz="2000" i="1"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s-C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O" sz="20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O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CO" sz="2000" i="1">
                                <a:latin typeface="Cambria Math"/>
                              </a:rPr>
                              <m:t>≤1−</m:t>
                            </m:r>
                            <m:f>
                              <m:fPr>
                                <m:ctrlPr>
                                  <a:rPr lang="es-CO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CO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0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s-CO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CO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000" i="1">
                                        <a:latin typeface="Cambria Math"/>
                                      </a:rPr>
                                      <m:t>𝑃𝐸𝐴</m:t>
                                    </m:r>
                                  </m:e>
                                  <m:sub>
                                    <m:r>
                                      <a:rPr lang="es-CO" sz="2000" i="1">
                                        <a:latin typeface="Cambria Math"/>
                                      </a:rPr>
                                      <m:t>𝐼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s-CO" sz="2000" i="1">
                                <a:latin typeface="Cambria Math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s-C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O" sz="20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O" sz="2000" i="1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  <m:e>
                            <m:r>
                              <a:rPr lang="es-CO" sz="2000" i="1">
                                <a:latin typeface="Cambria Math"/>
                              </a:rPr>
                              <m:t>0                          </m:t>
                            </m:r>
                            <m:r>
                              <a:rPr lang="es-CO" sz="2000" b="0" i="1" smtClean="0">
                                <a:latin typeface="Cambria Math"/>
                              </a:rPr>
                              <m:t>   </m:t>
                            </m:r>
                            <m:r>
                              <a:rPr lang="es-CO" sz="2000" b="0" i="1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s-CO" sz="2000" dirty="0"/>
              </a:p>
              <a:p>
                <a:endParaRPr lang="es-CO" sz="600" u="sng" dirty="0" smtClean="0"/>
              </a:p>
              <a:p>
                <a:r>
                  <a:rPr lang="es-CO" sz="1400" u="sng" dirty="0" err="1" smtClean="0">
                    <a:solidFill>
                      <a:srgbClr val="B6014C"/>
                    </a:solidFill>
                  </a:rPr>
                  <a:t>Calculation</a:t>
                </a:r>
                <a:r>
                  <a:rPr lang="es-CO" sz="14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400" u="sng" dirty="0" err="1">
                    <a:solidFill>
                      <a:srgbClr val="B6014C"/>
                    </a:solidFill>
                  </a:rPr>
                  <a:t>Frequency</a:t>
                </a:r>
                <a:r>
                  <a:rPr lang="es-CO" sz="1400" dirty="0">
                    <a:solidFill>
                      <a:srgbClr val="B6014C"/>
                    </a:solidFill>
                  </a:rPr>
                  <a:t>: </a:t>
                </a:r>
                <a:r>
                  <a:rPr lang="es-CO" sz="1400" dirty="0" err="1" smtClean="0"/>
                  <a:t>annually</a:t>
                </a:r>
                <a:r>
                  <a:rPr lang="es-CO" sz="1400" dirty="0" smtClean="0"/>
                  <a:t> </a:t>
                </a:r>
                <a:endParaRPr lang="es-CO" sz="1400" dirty="0"/>
              </a:p>
              <a:p>
                <a:endParaRPr lang="es-CO" sz="600" u="sng" dirty="0" smtClean="0"/>
              </a:p>
              <a:p>
                <a:r>
                  <a:rPr lang="es-CO" sz="1400" u="sng" dirty="0" err="1" smtClean="0">
                    <a:solidFill>
                      <a:srgbClr val="B6014C"/>
                    </a:solidFill>
                  </a:rPr>
                  <a:t>Tolerance</a:t>
                </a:r>
                <a:r>
                  <a:rPr lang="es-CO" sz="14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400" u="sng" dirty="0" err="1" smtClean="0">
                    <a:solidFill>
                      <a:srgbClr val="B6014C"/>
                    </a:solidFill>
                  </a:rPr>
                  <a:t>ranges</a:t>
                </a:r>
                <a:r>
                  <a:rPr lang="es-CO" sz="1400" dirty="0" smtClean="0">
                    <a:solidFill>
                      <a:srgbClr val="B6014C"/>
                    </a:solidFill>
                  </a:rPr>
                  <a:t>: </a:t>
                </a:r>
                <a:r>
                  <a:rPr lang="es-CO" sz="1400" dirty="0" smtClean="0"/>
                  <a:t>0 </a:t>
                </a:r>
                <a:r>
                  <a:rPr lang="es-CO" sz="1400" dirty="0" err="1" smtClean="0"/>
                  <a:t>Critical</a:t>
                </a:r>
                <a:r>
                  <a:rPr lang="es-CO" sz="1400" dirty="0" smtClean="0"/>
                  <a:t>; 1 </a:t>
                </a:r>
                <a:r>
                  <a:rPr lang="es-CO" sz="1400" dirty="0" err="1" smtClean="0"/>
                  <a:t>Satisfactory</a:t>
                </a:r>
                <a:r>
                  <a:rPr lang="es-CO" sz="1400" dirty="0" smtClean="0"/>
                  <a:t>. </a:t>
                </a:r>
                <a:endParaRPr lang="es-CO" sz="1400" dirty="0"/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56562"/>
                <a:ext cx="8784976" cy="4004686"/>
              </a:xfrm>
              <a:prstGeom prst="rect">
                <a:avLst/>
              </a:prstGeom>
              <a:blipFill rotWithShape="1">
                <a:blip r:embed="rId3"/>
                <a:stretch>
                  <a:fillRect l="-416" t="-304" b="-45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6809934" y="940658"/>
            <a:ext cx="1650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err="1">
                <a:solidFill>
                  <a:srgbClr val="B6014C"/>
                </a:solidFill>
              </a:rPr>
              <a:t>Indicator</a:t>
            </a:r>
            <a:r>
              <a:rPr lang="es-CO" sz="2000" b="1" dirty="0">
                <a:solidFill>
                  <a:srgbClr val="B6014C"/>
                </a:solidFill>
              </a:rPr>
              <a:t> </a:t>
            </a:r>
            <a:r>
              <a:rPr lang="es-CO" sz="2000" b="1" dirty="0" smtClean="0">
                <a:solidFill>
                  <a:srgbClr val="B6014C"/>
                </a:solidFill>
              </a:rPr>
              <a:t>4 </a:t>
            </a:r>
            <a:endParaRPr lang="es-CO" sz="2000" dirty="0">
              <a:solidFill>
                <a:srgbClr val="B601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-900608" y="908720"/>
            <a:ext cx="12660124" cy="4960987"/>
            <a:chOff x="-900608" y="908720"/>
            <a:chExt cx="12660124" cy="4960987"/>
          </a:xfrm>
        </p:grpSpPr>
        <p:pic>
          <p:nvPicPr>
            <p:cNvPr id="8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916832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:\2013\Suiza\Imag_P\linea-inferi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6808079" y="908720"/>
              <a:ext cx="2143125" cy="3952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9 Rectángulo redondeado"/>
            <p:cNvSpPr/>
            <p:nvPr/>
          </p:nvSpPr>
          <p:spPr>
            <a:xfrm>
              <a:off x="-900608" y="134076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2555776" y="5823988"/>
              <a:ext cx="9203740" cy="45719"/>
            </a:xfrm>
            <a:prstGeom prst="roundRect">
              <a:avLst/>
            </a:prstGeom>
            <a:solidFill>
              <a:srgbClr val="B6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b="1" dirty="0"/>
            </a:p>
          </p:txBody>
        </p:sp>
      </p:grpSp>
      <p:sp>
        <p:nvSpPr>
          <p:cNvPr id="4" name="1 Título"/>
          <p:cNvSpPr txBox="1">
            <a:spLocks noGrp="1"/>
          </p:cNvSpPr>
          <p:nvPr>
            <p:ph type="ctrTitle"/>
          </p:nvPr>
        </p:nvSpPr>
        <p:spPr>
          <a:xfrm>
            <a:off x="4788024" y="260648"/>
            <a:ext cx="4176464" cy="576064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B6014C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5pPr>
            <a:lvl6pPr marL="4572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r>
              <a:rPr lang="es-CO" dirty="0" err="1"/>
              <a:t>Quality</a:t>
            </a:r>
            <a:r>
              <a:rPr lang="es-CO" dirty="0"/>
              <a:t> </a:t>
            </a:r>
            <a:r>
              <a:rPr lang="es-CO" dirty="0" err="1"/>
              <a:t>indicators</a:t>
            </a:r>
            <a:r>
              <a:rPr lang="es-CO" dirty="0"/>
              <a:t> </a:t>
            </a:r>
            <a:r>
              <a:rPr lang="es-CO" dirty="0" err="1"/>
              <a:t>proposal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490381" y="1916832"/>
                <a:ext cx="8252320" cy="3481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O" sz="1400" u="sng" dirty="0" smtClean="0">
                    <a:solidFill>
                      <a:srgbClr val="B6014C"/>
                    </a:solidFill>
                  </a:rPr>
                  <a:t>Name</a:t>
                </a:r>
                <a:r>
                  <a:rPr lang="es-CO" sz="1400" dirty="0">
                    <a:solidFill>
                      <a:srgbClr val="B6014C"/>
                    </a:solidFill>
                  </a:rPr>
                  <a:t>: </a:t>
                </a:r>
                <a:r>
                  <a:rPr lang="es-CO" sz="1400" dirty="0" err="1"/>
                  <a:t>Income</a:t>
                </a:r>
                <a:r>
                  <a:rPr lang="es-CO" sz="1400" dirty="0"/>
                  <a:t> </a:t>
                </a:r>
                <a:r>
                  <a:rPr lang="es-CO" sz="1400" dirty="0" err="1"/>
                  <a:t>precision</a:t>
                </a:r>
                <a:r>
                  <a:rPr lang="es-CO" sz="1400" dirty="0"/>
                  <a:t> </a:t>
                </a:r>
                <a:endParaRPr lang="es-CO" sz="1400" dirty="0" smtClean="0"/>
              </a:p>
              <a:p>
                <a:r>
                  <a:rPr lang="es-CO" sz="600" dirty="0" smtClean="0"/>
                  <a:t> </a:t>
                </a:r>
                <a:endParaRPr lang="en-US" sz="600" u="sng" dirty="0" smtClean="0"/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Objective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:</a:t>
                </a:r>
                <a:r>
                  <a:rPr lang="en-US" sz="1400" dirty="0">
                    <a:solidFill>
                      <a:srgbClr val="B6014C"/>
                    </a:solidFill>
                  </a:rPr>
                  <a:t> </a:t>
                </a:r>
                <a:r>
                  <a:rPr lang="en-US" sz="1400" dirty="0" smtClean="0"/>
                  <a:t>to determine whether </a:t>
                </a:r>
                <a:r>
                  <a:rPr lang="en-US" sz="1400" dirty="0"/>
                  <a:t>the information </a:t>
                </a:r>
                <a:r>
                  <a:rPr lang="en-US" sz="1400" dirty="0" smtClean="0"/>
                  <a:t>in </a:t>
                </a:r>
                <a:r>
                  <a:rPr lang="en-US" sz="1400" dirty="0"/>
                  <a:t>SBR is </a:t>
                </a:r>
                <a:r>
                  <a:rPr lang="en-US" sz="1400" dirty="0" smtClean="0"/>
                  <a:t>comparable to </a:t>
                </a:r>
                <a:r>
                  <a:rPr lang="en-US" sz="1400" dirty="0"/>
                  <a:t>the official income statistics generated by any Institute of </a:t>
                </a:r>
                <a:r>
                  <a:rPr lang="en-US" sz="1400" dirty="0" smtClean="0"/>
                  <a:t>Statistics</a:t>
                </a:r>
                <a:r>
                  <a:rPr lang="en-US" sz="1600" dirty="0" smtClean="0"/>
                  <a:t>. </a:t>
                </a:r>
                <a:endParaRPr lang="en-US" sz="1600" dirty="0"/>
              </a:p>
              <a:p>
                <a:endParaRPr lang="en-US" sz="600" u="sng" dirty="0" smtClean="0">
                  <a:solidFill>
                    <a:srgbClr val="B6014C"/>
                  </a:solidFill>
                </a:endParaRPr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Type 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of Indicator</a:t>
                </a:r>
                <a:r>
                  <a:rPr lang="en-US" sz="1400" dirty="0">
                    <a:solidFill>
                      <a:srgbClr val="B6014C"/>
                    </a:solidFill>
                  </a:rPr>
                  <a:t>: </a:t>
                </a:r>
                <a:r>
                  <a:rPr lang="en-US" sz="1400" dirty="0" smtClean="0"/>
                  <a:t>process </a:t>
                </a:r>
                <a:r>
                  <a:rPr lang="en-US" sz="1400" dirty="0"/>
                  <a:t>quality </a:t>
                </a:r>
              </a:p>
              <a:p>
                <a:endParaRPr lang="en-US" sz="600" u="sng" dirty="0" smtClean="0"/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Variables 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used in the calculations are</a:t>
                </a:r>
                <a:r>
                  <a:rPr lang="en-US" sz="1400" dirty="0">
                    <a:solidFill>
                      <a:srgbClr val="B6014C"/>
                    </a:solidFill>
                  </a:rPr>
                  <a:t>: </a:t>
                </a:r>
                <a:endParaRPr lang="en-US" sz="1400" dirty="0" smtClean="0">
                  <a:solidFill>
                    <a:srgbClr val="B6014C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400" i="1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s-CO" sz="1400" b="0" i="1" smtClean="0">
                              <a:latin typeface="Cambria Math"/>
                              <a:ea typeface="Cambria Math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CO" sz="1400" i="1">
                              <a:latin typeface="Cambria Math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income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according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with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information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SBR</m:t>
                      </m:r>
                      <m:r>
                        <m:rPr>
                          <m:nor/>
                        </m:rPr>
                        <a:rPr lang="es-CO" sz="1400" b="0" i="1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year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1400" i="1" dirty="0">
                          <a:latin typeface="Cambria Math" pitchFamily="18" charset="0"/>
                          <a:ea typeface="Cambria Math" pitchFamily="18" charset="0"/>
                        </a:rPr>
                        <m:t>. </m:t>
                      </m:r>
                    </m:oMath>
                  </m:oMathPara>
                </a14:m>
                <a:endParaRPr lang="en-US" sz="1400" i="1" dirty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s-CO" sz="1400" b="0" i="1" dirty="0" smtClean="0">
                              <a:latin typeface="Cambria Math"/>
                              <a:ea typeface="Cambria Math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O" sz="1400" i="1" dirty="0">
                              <a:latin typeface="Cambria Math" pitchFamily="18" charset="0"/>
                              <a:ea typeface="Cambria Math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nor/>
                        </m:rPr>
                        <a:rPr lang="es-CO" sz="1400" i="1" dirty="0">
                          <a:latin typeface="Cambria Math" pitchFamily="18" charset="0"/>
                          <a:ea typeface="Cambria Math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s-CO" sz="1400" i="1" dirty="0">
                          <a:latin typeface="Cambria Math" pitchFamily="18" charset="0"/>
                          <a:ea typeface="Cambria Math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s-CO" sz="1400" b="0" i="1" dirty="0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income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according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to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official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data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national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accounts</m:t>
                      </m:r>
                      <m:r>
                        <m:rPr>
                          <m:nor/>
                        </m:rPr>
                        <a:rPr lang="es-CO" sz="1400" b="0" i="1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400" b="0" i="1" smtClean="0">
                          <a:latin typeface="Cambria Math" pitchFamily="18" charset="0"/>
                          <a:ea typeface="Cambria Math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s-CO" sz="1400" b="0" i="1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CO" sz="1400" b="0" i="1" smtClean="0">
                          <a:latin typeface="Cambria Math" pitchFamily="18" charset="0"/>
                          <a:ea typeface="Cambria Math" pitchFamily="18" charset="0"/>
                        </a:rPr>
                        <m:t>year</m:t>
                      </m:r>
                      <m:r>
                        <m:rPr>
                          <m:nor/>
                        </m:rPr>
                        <a:rPr lang="es-CO" sz="14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400" i="1"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</m:oMath>
                  </m:oMathPara>
                </a14:m>
                <a:endParaRPr lang="es-CO" sz="1400" i="1" dirty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sz="600" dirty="0"/>
              </a:p>
              <a:p>
                <a:r>
                  <a:rPr lang="en-US" sz="1400" u="sng" dirty="0" smtClean="0">
                    <a:solidFill>
                      <a:srgbClr val="B6014C"/>
                    </a:solidFill>
                  </a:rPr>
                  <a:t>The </a:t>
                </a:r>
                <a:r>
                  <a:rPr lang="en-US" sz="1400" u="sng" dirty="0">
                    <a:solidFill>
                      <a:srgbClr val="B6014C"/>
                    </a:solidFill>
                  </a:rPr>
                  <a:t>formula used for the calculation is</a:t>
                </a:r>
                <a:r>
                  <a:rPr lang="en-US" sz="1400" dirty="0" smtClean="0">
                    <a:solidFill>
                      <a:srgbClr val="B6014C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O" sz="20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CO" sz="20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CO" sz="2000" i="1">
                                <a:latin typeface="Cambria Math"/>
                              </a:rPr>
                              <m:t>1           </m:t>
                            </m:r>
                            <m:r>
                              <a:rPr lang="es-CO" sz="2000" i="1">
                                <a:latin typeface="Cambria Math"/>
                              </a:rPr>
                              <m:t>𝑠𝑖</m:t>
                            </m:r>
                            <m:r>
                              <a:rPr lang="es-CO" sz="2000" i="1">
                                <a:latin typeface="Cambria Math"/>
                              </a:rPr>
                              <m:t> 0.9≤</m:t>
                            </m:r>
                            <m:f>
                              <m:fPr>
                                <m:ctrlPr>
                                  <a:rPr lang="es-CO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CO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0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CO" sz="20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CO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000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CO" sz="2000" i="1">
                                        <a:latin typeface="Cambria Math"/>
                                      </a:rPr>
                                      <m:t>𝐼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s-CO" sz="2000" i="1">
                                <a:latin typeface="Cambria Math"/>
                              </a:rPr>
                              <m:t>≤</m:t>
                            </m:r>
                            <m:r>
                              <a:rPr lang="es-CO" sz="2000" b="0" i="1" smtClean="0">
                                <a:latin typeface="Cambria Math"/>
                              </a:rPr>
                              <m:t>1.1</m:t>
                            </m:r>
                          </m:e>
                          <m:e>
                            <m:r>
                              <a:rPr lang="es-CO" sz="2000" i="1">
                                <a:latin typeface="Cambria Math"/>
                              </a:rPr>
                              <m:t>0                  </m:t>
                            </m:r>
                            <m:r>
                              <a:rPr lang="es-CO" sz="2000" b="0" i="1" smtClean="0">
                                <a:latin typeface="Cambria Math"/>
                              </a:rPr>
                              <m:t>   </m:t>
                            </m:r>
                            <m:r>
                              <a:rPr lang="es-CO" sz="2000" b="0" i="1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s-CO" sz="2000" dirty="0"/>
              </a:p>
              <a:p>
                <a:endParaRPr lang="es-CO" sz="600" u="sng" dirty="0" smtClean="0"/>
              </a:p>
              <a:p>
                <a:r>
                  <a:rPr lang="es-CO" sz="1400" u="sng" dirty="0" err="1" smtClean="0">
                    <a:solidFill>
                      <a:srgbClr val="B6014C"/>
                    </a:solidFill>
                  </a:rPr>
                  <a:t>Calculation</a:t>
                </a:r>
                <a:r>
                  <a:rPr lang="es-CO" sz="14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400" u="sng" dirty="0" err="1">
                    <a:solidFill>
                      <a:srgbClr val="B6014C"/>
                    </a:solidFill>
                  </a:rPr>
                  <a:t>Frequency</a:t>
                </a:r>
                <a:r>
                  <a:rPr lang="es-CO" sz="1400" dirty="0">
                    <a:solidFill>
                      <a:srgbClr val="B6014C"/>
                    </a:solidFill>
                  </a:rPr>
                  <a:t>: </a:t>
                </a:r>
                <a:r>
                  <a:rPr lang="es-CO" sz="1400" dirty="0" err="1" smtClean="0"/>
                  <a:t>annually</a:t>
                </a:r>
                <a:r>
                  <a:rPr lang="es-CO" sz="1400" dirty="0" smtClean="0"/>
                  <a:t> </a:t>
                </a:r>
                <a:endParaRPr lang="es-CO" sz="1400" dirty="0"/>
              </a:p>
              <a:p>
                <a:endParaRPr lang="es-CO" sz="1400" u="sng" dirty="0" smtClean="0">
                  <a:solidFill>
                    <a:srgbClr val="B6014C"/>
                  </a:solidFill>
                </a:endParaRPr>
              </a:p>
              <a:p>
                <a:r>
                  <a:rPr lang="es-CO" sz="1400" u="sng" dirty="0" err="1" smtClean="0">
                    <a:solidFill>
                      <a:srgbClr val="B6014C"/>
                    </a:solidFill>
                  </a:rPr>
                  <a:t>Tolerance</a:t>
                </a:r>
                <a:r>
                  <a:rPr lang="es-CO" sz="1400" u="sng" dirty="0" smtClean="0">
                    <a:solidFill>
                      <a:srgbClr val="B6014C"/>
                    </a:solidFill>
                  </a:rPr>
                  <a:t> </a:t>
                </a:r>
                <a:r>
                  <a:rPr lang="es-CO" sz="1400" u="sng" dirty="0" err="1">
                    <a:solidFill>
                      <a:srgbClr val="B6014C"/>
                    </a:solidFill>
                  </a:rPr>
                  <a:t>ranges</a:t>
                </a:r>
                <a:r>
                  <a:rPr lang="es-CO" sz="1400" dirty="0">
                    <a:solidFill>
                      <a:srgbClr val="B6014C"/>
                    </a:solidFill>
                  </a:rPr>
                  <a:t>: </a:t>
                </a:r>
                <a:r>
                  <a:rPr lang="es-CO" sz="1400" dirty="0" smtClean="0"/>
                  <a:t>0 </a:t>
                </a:r>
                <a:r>
                  <a:rPr lang="es-CO" sz="1400" dirty="0" err="1" smtClean="0"/>
                  <a:t>Critical</a:t>
                </a:r>
                <a:r>
                  <a:rPr lang="es-CO" sz="1400" dirty="0" smtClean="0"/>
                  <a:t>; 1 </a:t>
                </a:r>
                <a:r>
                  <a:rPr lang="es-CO" sz="1400" dirty="0" err="1" smtClean="0"/>
                  <a:t>Satisfactory</a:t>
                </a:r>
                <a:r>
                  <a:rPr lang="es-CO" sz="1400" dirty="0" smtClean="0"/>
                  <a:t>. </a:t>
                </a:r>
                <a:endParaRPr lang="es-CO" sz="1400" dirty="0"/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81" y="1916832"/>
                <a:ext cx="8252320" cy="3481466"/>
              </a:xfrm>
              <a:prstGeom prst="rect">
                <a:avLst/>
              </a:prstGeom>
              <a:blipFill rotWithShape="1">
                <a:blip r:embed="rId3"/>
                <a:stretch>
                  <a:fillRect l="-148" t="-35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6813700" y="940658"/>
            <a:ext cx="1718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b="1" dirty="0" err="1">
                <a:solidFill>
                  <a:srgbClr val="B6014C"/>
                </a:solidFill>
              </a:rPr>
              <a:t>Indicator</a:t>
            </a:r>
            <a:r>
              <a:rPr lang="es-CO" sz="2000" b="1" dirty="0">
                <a:solidFill>
                  <a:srgbClr val="B6014C"/>
                </a:solidFill>
              </a:rPr>
              <a:t> </a:t>
            </a:r>
            <a:r>
              <a:rPr lang="es-CO" sz="2000" b="1" dirty="0" smtClean="0">
                <a:solidFill>
                  <a:srgbClr val="B6014C"/>
                </a:solidFill>
              </a:rPr>
              <a:t>5 </a:t>
            </a:r>
            <a:endParaRPr lang="es-CO" sz="2000" dirty="0">
              <a:solidFill>
                <a:srgbClr val="B601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004048" y="1567505"/>
            <a:ext cx="3888432" cy="20999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/>
          </a:scene3d>
          <a:sp3d extrusionH="6350" contourW="12700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0960" tIns="60960" rIns="60960" bIns="60960" spcCol="1270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CO" sz="1400" b="1" dirty="0"/>
              <a:t>Quality</a:t>
            </a:r>
            <a:r>
              <a:rPr lang="es-CO" sz="1400" dirty="0"/>
              <a:t>: </a:t>
            </a:r>
            <a:r>
              <a:rPr lang="es-CO" sz="1200" dirty="0"/>
              <a:t>SBR is still missing important information</a:t>
            </a:r>
            <a:r>
              <a:rPr lang="es-CO" sz="1400" dirty="0"/>
              <a:t>.</a:t>
            </a:r>
            <a:endParaRPr lang="es-ES" sz="14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CO" sz="1400" b="1" dirty="0"/>
              <a:t>Content</a:t>
            </a:r>
            <a:r>
              <a:rPr lang="es-CO" sz="1400" dirty="0"/>
              <a:t>: </a:t>
            </a:r>
            <a:r>
              <a:rPr lang="es-CO" sz="1200" dirty="0"/>
              <a:t>SBR has a low establishment coverage</a:t>
            </a:r>
            <a:r>
              <a:rPr lang="es-CO" sz="1400" dirty="0"/>
              <a:t> </a:t>
            </a:r>
            <a:endParaRPr lang="es-ES" sz="14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CO" sz="1400" b="1" dirty="0"/>
              <a:t>Legislación: </a:t>
            </a:r>
            <a:r>
              <a:rPr lang="en-US" sz="1200" dirty="0"/>
              <a:t>Legislation relating to confidentiality rules out the use of   some external sources, in particular tax sources.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b="1" dirty="0"/>
              <a:t>Promotion:</a:t>
            </a:r>
            <a:r>
              <a:rPr lang="en-US" sz="1400" dirty="0"/>
              <a:t> </a:t>
            </a:r>
            <a:r>
              <a:rPr lang="en-US" sz="1200" dirty="0"/>
              <a:t>Often, users have little  knowledge about the potential of SBR as a source of information</a:t>
            </a:r>
            <a:endParaRPr lang="es-CO" sz="12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400" dirty="0"/>
          </a:p>
        </p:txBody>
      </p:sp>
      <p:pic>
        <p:nvPicPr>
          <p:cNvPr id="4098" name="Picture 2" descr="H:\2013\Suiza\Imag_P\nex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3" y="1012007"/>
            <a:ext cx="8960451" cy="515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 txBox="1">
            <a:spLocks/>
          </p:cNvSpPr>
          <p:nvPr/>
        </p:nvSpPr>
        <p:spPr bwMode="auto">
          <a:xfrm>
            <a:off x="5050888" y="231031"/>
            <a:ext cx="3985608" cy="40011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2F82DD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>
            <a:spAutoFit/>
          </a:bodyPr>
          <a:lstStyle>
            <a:defPPr>
              <a:defRPr lang="es-CO"/>
            </a:defPPr>
            <a:lvl1pPr algn="ctr" eaLnBrk="1" hangingPunct="1">
              <a:tabLst>
                <a:tab pos="984250" algn="l"/>
              </a:tabLst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984250" algn="l"/>
              </a:tabLst>
              <a:defRPr>
                <a:latin typeface="Calibri" pitchFamily="34" charset="0"/>
              </a:defRPr>
            </a:lvl2pPr>
            <a:lvl3pPr marL="11430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3pPr>
            <a:lvl4pPr marL="16002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4pPr>
            <a:lvl5pPr marL="20574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9pPr>
          </a:lstStyle>
          <a:p>
            <a:r>
              <a:rPr lang="en-US" sz="2000" dirty="0">
                <a:solidFill>
                  <a:srgbClr val="B6014C"/>
                </a:solidFill>
                <a:latin typeface="Arial" charset="0"/>
              </a:rPr>
              <a:t>SWOT</a:t>
            </a:r>
            <a:r>
              <a:rPr lang="en-US" sz="2000" dirty="0">
                <a:solidFill>
                  <a:srgbClr val="B6014C"/>
                </a:solidFill>
              </a:rPr>
              <a:t> </a:t>
            </a:r>
            <a:r>
              <a:rPr lang="en-US" sz="2000" dirty="0">
                <a:solidFill>
                  <a:srgbClr val="B6014C"/>
                </a:solidFill>
                <a:latin typeface="Arial" charset="0"/>
              </a:rPr>
              <a:t>MATRIX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1384750"/>
            <a:ext cx="4057412" cy="2415003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53340" tIns="53340" rIns="53340" bIns="53340" spcCol="1270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b="1" dirty="0"/>
              <a:t>Quality</a:t>
            </a:r>
            <a:r>
              <a:rPr lang="en-US" sz="1400" dirty="0"/>
              <a:t>: </a:t>
            </a:r>
            <a:r>
              <a:rPr lang="en-US" sz="1200" dirty="0"/>
              <a:t>Maintenance and updating processes of SBR are regulated by the DANE quality management system</a:t>
            </a:r>
            <a:r>
              <a:rPr lang="en-US" sz="1400" dirty="0"/>
              <a:t>.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defRPr/>
            </a:pPr>
            <a:endParaRPr lang="en-US" sz="4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ES" sz="1400" b="1" dirty="0"/>
              <a:t>Content</a:t>
            </a:r>
            <a:r>
              <a:rPr lang="en-US" sz="1400" dirty="0"/>
              <a:t>: </a:t>
            </a:r>
            <a:r>
              <a:rPr lang="en-US" sz="1200" dirty="0"/>
              <a:t>SBR</a:t>
            </a:r>
            <a:r>
              <a:rPr lang="en-US" sz="1200" b="1" dirty="0"/>
              <a:t> </a:t>
            </a:r>
            <a:r>
              <a:rPr lang="en-US" sz="1200" dirty="0"/>
              <a:t>includes the minimum required variables as defined by the Regional Public Goods Program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4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ES" sz="1400" b="1" dirty="0"/>
              <a:t>Legislation</a:t>
            </a:r>
            <a:r>
              <a:rPr lang="en-US" sz="1400" b="1" dirty="0"/>
              <a:t>: </a:t>
            </a:r>
            <a:r>
              <a:rPr lang="es-ES" sz="1200" dirty="0"/>
              <a:t>DANE has the support of a legal framework </a:t>
            </a:r>
            <a:r>
              <a:rPr lang="es-ES" sz="1200" dirty="0" err="1"/>
              <a:t>to</a:t>
            </a:r>
            <a:r>
              <a:rPr lang="es-ES" sz="1200" dirty="0"/>
              <a:t> access external sources</a:t>
            </a:r>
            <a:endParaRPr lang="en-US" sz="1400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400" b="1" dirty="0"/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b="1" dirty="0"/>
              <a:t>Information Technology: </a:t>
            </a:r>
            <a:r>
              <a:rPr lang="en-US" sz="1200" dirty="0"/>
              <a:t>SBR is managed and updated by a specially designed automated process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47664" y="981593"/>
            <a:ext cx="16795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STRENGTHS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831598" y="981593"/>
            <a:ext cx="1811337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WEAKNESSES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67545" y="3909398"/>
            <a:ext cx="3888432" cy="1978587"/>
          </a:xfrm>
          <a:prstGeom prst="rect">
            <a:avLst/>
          </a:prstGeom>
          <a:noFill/>
          <a:scene3d>
            <a:camera prst="orthographicFront"/>
            <a:lightRig rig="twoPt" dir="t"/>
          </a:scene3d>
          <a:sp3d prstMaterial="matte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53340" tIns="53340" rIns="53340" bIns="53340" spcCol="1270"/>
          <a:lstStyle/>
          <a:p>
            <a:pPr>
              <a:defRPr/>
            </a:pPr>
            <a:r>
              <a:rPr lang="en-US" sz="1200" dirty="0"/>
              <a:t>Promoting strategies and policies that help enforce the current legislation and obtaining information from other external sources  will improve the coverage of SBR.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/>
              <a:t>Improving the coverage of SBR and  communication between its</a:t>
            </a:r>
            <a:br>
              <a:rPr lang="en-US" sz="1200" dirty="0"/>
            </a:br>
            <a:r>
              <a:rPr lang="en-US" sz="1200" dirty="0"/>
              <a:t>users will increase its usefulness for Dane</a:t>
            </a:r>
            <a:r>
              <a:rPr lang="en-US" sz="1600" dirty="0"/>
              <a:t>.</a:t>
            </a: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defRPr/>
            </a:pPr>
            <a:endParaRPr lang="es-ES" sz="1400" dirty="0"/>
          </a:p>
        </p:txBody>
      </p:sp>
      <p:sp>
        <p:nvSpPr>
          <p:cNvPr id="16" name="16 CuadroTexto"/>
          <p:cNvSpPr txBox="1">
            <a:spLocks noChangeArrowheads="1"/>
          </p:cNvSpPr>
          <p:nvPr/>
        </p:nvSpPr>
        <p:spPr bwMode="auto">
          <a:xfrm>
            <a:off x="1331640" y="5599953"/>
            <a:ext cx="2483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Futura Std Book" pitchFamily="34" charset="0"/>
              </a:rPr>
              <a:t>OPPORTUNITIES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Futura Std Book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286816" y="4375817"/>
            <a:ext cx="3105467" cy="61561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53340" tIns="53340" rIns="53340" bIns="53340" spcCol="1270"/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200" dirty="0"/>
              <a:t>Information  from  administrative sources  is often not very reliable</a:t>
            </a:r>
          </a:p>
          <a:p>
            <a:pPr marL="171450" lvl="1" indent="-171450" defTabSz="8001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s-ES" dirty="0"/>
          </a:p>
        </p:txBody>
      </p:sp>
      <p:sp>
        <p:nvSpPr>
          <p:cNvPr id="20" name="21 Rectángulo"/>
          <p:cNvSpPr>
            <a:spLocks noChangeArrowheads="1"/>
          </p:cNvSpPr>
          <p:nvPr/>
        </p:nvSpPr>
        <p:spPr bwMode="auto">
          <a:xfrm>
            <a:off x="6444208" y="5627972"/>
            <a:ext cx="9191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022350">
              <a:lnSpc>
                <a:spcPct val="90000"/>
              </a:lnSpc>
              <a:spcAft>
                <a:spcPct val="35000"/>
              </a:spcAft>
            </a:pPr>
            <a:r>
              <a:rPr lang="es-ES" b="1" dirty="0">
                <a:solidFill>
                  <a:srgbClr val="404040"/>
                </a:solidFill>
              </a:rPr>
              <a:t>THREAT</a:t>
            </a:r>
            <a:endParaRPr lang="es-CO" b="1" dirty="0">
              <a:solidFill>
                <a:srgbClr val="404040"/>
              </a:solidFill>
            </a:endParaRPr>
          </a:p>
        </p:txBody>
      </p:sp>
      <p:sp>
        <p:nvSpPr>
          <p:cNvPr id="21" name="3 Rectángulo"/>
          <p:cNvSpPr>
            <a:spLocks noChangeArrowheads="1"/>
          </p:cNvSpPr>
          <p:nvPr/>
        </p:nvSpPr>
        <p:spPr bwMode="auto">
          <a:xfrm>
            <a:off x="2601035" y="2440134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67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476672" y="2564904"/>
            <a:ext cx="11377264" cy="1296144"/>
          </a:xfrm>
          <a:prstGeom prst="rect">
            <a:avLst/>
          </a:prstGeom>
          <a:solidFill>
            <a:srgbClr val="B6014C"/>
          </a:solidFill>
          <a:ln>
            <a:noFill/>
          </a:ln>
          <a:effectLst>
            <a:outerShdw blurRad="254000" dist="177800" dir="318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603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-35496" y="2722686"/>
            <a:ext cx="9144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CO" sz="5400" b="1" i="1" dirty="0">
                <a:solidFill>
                  <a:schemeClr val="bg1"/>
                </a:solidFill>
              </a:rPr>
              <a:t>THANKS</a:t>
            </a:r>
            <a:endParaRPr lang="es-E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079500" y="2914274"/>
            <a:ext cx="0" cy="765513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328652" y="2939674"/>
            <a:ext cx="0" cy="371475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496738" y="2950787"/>
            <a:ext cx="0" cy="527717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7698262" y="2914274"/>
            <a:ext cx="0" cy="550292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46 Rectángulo redondeado"/>
          <p:cNvSpPr/>
          <p:nvPr/>
        </p:nvSpPr>
        <p:spPr>
          <a:xfrm>
            <a:off x="1043608" y="4440012"/>
            <a:ext cx="1932044" cy="1725291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Rectángulo redondeado"/>
          <p:cNvSpPr/>
          <p:nvPr/>
        </p:nvSpPr>
        <p:spPr>
          <a:xfrm>
            <a:off x="3260624" y="4457323"/>
            <a:ext cx="2460359" cy="1707979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Rectángulo redondeado"/>
          <p:cNvSpPr/>
          <p:nvPr/>
        </p:nvSpPr>
        <p:spPr>
          <a:xfrm>
            <a:off x="5926099" y="4457324"/>
            <a:ext cx="1932044" cy="170797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Rectángulo redondeado"/>
          <p:cNvSpPr/>
          <p:nvPr/>
        </p:nvSpPr>
        <p:spPr>
          <a:xfrm>
            <a:off x="107504" y="1520350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 redondeado"/>
          <p:cNvSpPr/>
          <p:nvPr/>
        </p:nvSpPr>
        <p:spPr>
          <a:xfrm>
            <a:off x="2279916" y="1521150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 redondeado"/>
          <p:cNvSpPr/>
          <p:nvPr/>
        </p:nvSpPr>
        <p:spPr>
          <a:xfrm>
            <a:off x="4512164" y="1526495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 redondeado"/>
          <p:cNvSpPr/>
          <p:nvPr/>
        </p:nvSpPr>
        <p:spPr>
          <a:xfrm>
            <a:off x="6732240" y="1520350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" name="1 Conector recto"/>
          <p:cNvCxnSpPr/>
          <p:nvPr/>
        </p:nvCxnSpPr>
        <p:spPr>
          <a:xfrm>
            <a:off x="770488" y="1051148"/>
            <a:ext cx="8186737" cy="1588"/>
          </a:xfrm>
          <a:prstGeom prst="line">
            <a:avLst/>
          </a:prstGeom>
          <a:ln>
            <a:solidFill>
              <a:srgbClr val="B6014C"/>
            </a:solidFill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1240557" y="4709048"/>
            <a:ext cx="1603251" cy="1131782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DANE performed a national 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multi sectoral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economic census.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1979712" y="3755503"/>
            <a:ext cx="0" cy="701821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2440993" y="1926863"/>
            <a:ext cx="1660970" cy="961639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DANE created a SBR based on the National Multi- sector Economic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Census data 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409059" y="4701338"/>
            <a:ext cx="2171053" cy="1463966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The Congress enacted the law 79 of 1993 according to which all natural and legal persons are obliged to provide the information required by DANE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4392613" y="3723563"/>
            <a:ext cx="0" cy="713124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4612138" y="2024406"/>
            <a:ext cx="1748051" cy="890783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DANE created a branch which began to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maintain and update </a:t>
            </a:r>
            <a:r>
              <a:rPr lang="en-US" sz="1400" dirty="0" smtClean="0">
                <a:solidFill>
                  <a:schemeClr val="bg1"/>
                </a:solidFill>
              </a:rPr>
              <a:t>the SBR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996223" y="4729158"/>
            <a:ext cx="1888145" cy="1327696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DANE began to institutionalize economic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research about commerce in Colombia</a:t>
            </a:r>
            <a:r>
              <a:rPr lang="es-ES" sz="1400" dirty="0"/>
              <a:t>.</a:t>
            </a:r>
          </a:p>
        </p:txBody>
      </p:sp>
      <p:cxnSp>
        <p:nvCxnSpPr>
          <p:cNvPr id="30" name="29 Conector recto"/>
          <p:cNvCxnSpPr/>
          <p:nvPr/>
        </p:nvCxnSpPr>
        <p:spPr>
          <a:xfrm>
            <a:off x="6876256" y="3679787"/>
            <a:ext cx="0" cy="777537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6822167" y="1952398"/>
            <a:ext cx="1804332" cy="1032905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DANE began to institutionalize economic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research </a:t>
            </a:r>
            <a:r>
              <a:rPr lang="en-US" sz="1400" dirty="0" smtClean="0">
                <a:solidFill>
                  <a:schemeClr val="bg1"/>
                </a:solidFill>
              </a:rPr>
              <a:t>on </a:t>
            </a:r>
            <a:r>
              <a:rPr lang="en-US" sz="1400" dirty="0">
                <a:solidFill>
                  <a:schemeClr val="bg1"/>
                </a:solidFill>
              </a:rPr>
              <a:t>services in 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Colombia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79512" y="1620425"/>
            <a:ext cx="1830584" cy="1268077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DANE began to institutionalize the</a:t>
            </a: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research </a:t>
            </a:r>
            <a:r>
              <a:rPr lang="en-US" sz="1400" dirty="0" smtClean="0">
                <a:solidFill>
                  <a:schemeClr val="bg1"/>
                </a:solidFill>
              </a:rPr>
              <a:t>on </a:t>
            </a:r>
            <a:r>
              <a:rPr lang="en-US" sz="1400" dirty="0">
                <a:solidFill>
                  <a:schemeClr val="bg1"/>
                </a:solidFill>
              </a:rPr>
              <a:t>the industry in Colombia.</a:t>
            </a:r>
          </a:p>
        </p:txBody>
      </p:sp>
      <p:sp>
        <p:nvSpPr>
          <p:cNvPr id="40" name="1 Título"/>
          <p:cNvSpPr txBox="1">
            <a:spLocks/>
          </p:cNvSpPr>
          <p:nvPr/>
        </p:nvSpPr>
        <p:spPr bwMode="auto">
          <a:xfrm>
            <a:off x="5796136" y="1052736"/>
            <a:ext cx="3229085" cy="40011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2F82DD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>
            <a:spAutoFit/>
          </a:bodyPr>
          <a:lstStyle>
            <a:defPPr>
              <a:defRPr lang="es-CO"/>
            </a:defPPr>
            <a:lvl1pPr algn="ctr" eaLnBrk="1" hangingPunct="1">
              <a:tabLst>
                <a:tab pos="984250" algn="l"/>
              </a:tabLst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984250" algn="l"/>
              </a:tabLst>
              <a:defRPr>
                <a:latin typeface="Calibri" pitchFamily="34" charset="0"/>
              </a:defRPr>
            </a:lvl2pPr>
            <a:lvl3pPr marL="11430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3pPr>
            <a:lvl4pPr marL="16002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4pPr>
            <a:lvl5pPr marL="20574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9pPr>
          </a:lstStyle>
          <a:p>
            <a:pPr algn="r"/>
            <a:r>
              <a:rPr lang="es-ES" sz="2000" dirty="0" err="1" smtClean="0">
                <a:solidFill>
                  <a:schemeClr val="tx1"/>
                </a:solidFill>
              </a:rPr>
              <a:t>Historical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background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5220072" y="116633"/>
            <a:ext cx="37874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B6014C"/>
                </a:solidFill>
              </a:rPr>
              <a:t> </a:t>
            </a:r>
            <a:r>
              <a:rPr lang="en-US" sz="2000" dirty="0" smtClean="0">
                <a:solidFill>
                  <a:srgbClr val="B6014C"/>
                </a:solidFill>
                <a:latin typeface="Futura Md BT (Títulos)"/>
              </a:rPr>
              <a:t>Statistical Directory of Enterprises SBR </a:t>
            </a:r>
            <a:endParaRPr lang="es-CO" sz="2000" dirty="0">
              <a:solidFill>
                <a:srgbClr val="B6014C"/>
              </a:solidFill>
              <a:latin typeface="Futura Md BT (Títulos)"/>
            </a:endParaRPr>
          </a:p>
        </p:txBody>
      </p:sp>
      <p:pic>
        <p:nvPicPr>
          <p:cNvPr id="1026" name="Picture 2" descr="H:\2013\Suiza\Imag_P\año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74928"/>
            <a:ext cx="9053429" cy="100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>
            <a:off x="3354512" y="4008990"/>
            <a:ext cx="0" cy="788162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5685751" y="3988353"/>
            <a:ext cx="0" cy="487982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094358" y="4026453"/>
            <a:ext cx="0" cy="307975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endCxn id="50" idx="0"/>
          </p:cNvCxnSpPr>
          <p:nvPr/>
        </p:nvCxnSpPr>
        <p:spPr>
          <a:xfrm>
            <a:off x="7918188" y="3952336"/>
            <a:ext cx="13980" cy="401399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2032571" y="2969996"/>
            <a:ext cx="0" cy="694308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427984" y="2806983"/>
            <a:ext cx="0" cy="726204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6773513" y="2872216"/>
            <a:ext cx="0" cy="660971"/>
          </a:xfrm>
          <a:prstGeom prst="line">
            <a:avLst/>
          </a:prstGeom>
          <a:ln>
            <a:solidFill>
              <a:srgbClr val="C00000">
                <a:alpha val="59000"/>
              </a:srgb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43 Rectángulo redondeado"/>
          <p:cNvSpPr/>
          <p:nvPr/>
        </p:nvSpPr>
        <p:spPr>
          <a:xfrm>
            <a:off x="1043608" y="1514060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 redondeado"/>
          <p:cNvSpPr/>
          <p:nvPr/>
        </p:nvSpPr>
        <p:spPr>
          <a:xfrm>
            <a:off x="3387924" y="1547397"/>
            <a:ext cx="2049913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 redondeado"/>
          <p:cNvSpPr/>
          <p:nvPr/>
        </p:nvSpPr>
        <p:spPr>
          <a:xfrm>
            <a:off x="5792990" y="1524587"/>
            <a:ext cx="2019369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Rectángulo redondeado"/>
          <p:cNvSpPr/>
          <p:nvPr/>
        </p:nvSpPr>
        <p:spPr>
          <a:xfrm>
            <a:off x="128336" y="4286356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Rectángulo redondeado"/>
          <p:cNvSpPr/>
          <p:nvPr/>
        </p:nvSpPr>
        <p:spPr>
          <a:xfrm>
            <a:off x="2339752" y="4354609"/>
            <a:ext cx="2039494" cy="1777909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Rectángulo redondeado"/>
          <p:cNvSpPr/>
          <p:nvPr/>
        </p:nvSpPr>
        <p:spPr>
          <a:xfrm>
            <a:off x="4656180" y="4353735"/>
            <a:ext cx="1932044" cy="145593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Rectángulo redondeado"/>
          <p:cNvSpPr/>
          <p:nvPr/>
        </p:nvSpPr>
        <p:spPr>
          <a:xfrm>
            <a:off x="6827840" y="4353735"/>
            <a:ext cx="2208655" cy="1778784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2347865" y="4428110"/>
            <a:ext cx="2080119" cy="1665186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endParaRPr lang="es-ES" sz="12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1200" dirty="0" smtClean="0">
                <a:solidFill>
                  <a:schemeClr val="bg1"/>
                </a:solidFill>
              </a:rPr>
              <a:t>Comunidad </a:t>
            </a:r>
            <a:r>
              <a:rPr lang="es-ES" sz="1200" dirty="0">
                <a:solidFill>
                  <a:schemeClr val="bg1"/>
                </a:solidFill>
              </a:rPr>
              <a:t>Andina (CAN) approved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Decision 698 in which all member countries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agree to create, maintain and update </a:t>
            </a:r>
          </a:p>
          <a:p>
            <a:pPr algn="ctr">
              <a:defRPr/>
            </a:pPr>
            <a:r>
              <a:rPr lang="es-ES" sz="1200" dirty="0">
                <a:solidFill>
                  <a:schemeClr val="bg1"/>
                </a:solidFill>
              </a:rPr>
              <a:t>a statistical business register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419872" y="1484784"/>
            <a:ext cx="2042837" cy="1531448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The Ministry of Trade, Industry and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Tourism agreed to finance the updating of data about the service sector in SBR.</a:t>
            </a:r>
          </a:p>
          <a:p>
            <a:pPr algn="ctr">
              <a:defRPr/>
            </a:pP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821010" y="4620351"/>
            <a:ext cx="1674391" cy="1158481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DANE </a:t>
            </a:r>
            <a:r>
              <a:rPr lang="en-US" sz="1200" dirty="0">
                <a:solidFill>
                  <a:schemeClr val="bg1"/>
                </a:solidFill>
              </a:rPr>
              <a:t>updated SBR with the data from the Ministry of Health and Social Protection</a:t>
            </a:r>
            <a:r>
              <a:rPr lang="es-ES" sz="1200" dirty="0">
                <a:solidFill>
                  <a:schemeClr val="bg1"/>
                </a:solidFill>
              </a:rPr>
              <a:t>.</a:t>
            </a:r>
          </a:p>
          <a:p>
            <a:pPr algn="ctr">
              <a:defRPr/>
            </a:pP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828283" y="1333993"/>
            <a:ext cx="2056085" cy="1446935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DANE entered into an agreement with CONFECAMARAS to have access to data relevant  to the updating process</a:t>
            </a:r>
            <a:r>
              <a:rPr lang="es-ES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6827840" y="4332319"/>
            <a:ext cx="2208656" cy="1654074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Dane </a:t>
            </a:r>
            <a:r>
              <a:rPr lang="en-US" sz="1200" dirty="0">
                <a:solidFill>
                  <a:schemeClr val="bg1"/>
                </a:solidFill>
              </a:rPr>
              <a:t>has begun  to include </a:t>
            </a:r>
            <a:r>
              <a:rPr lang="en-US" sz="1200" dirty="0" smtClean="0">
                <a:solidFill>
                  <a:schemeClr val="bg1"/>
                </a:solidFill>
              </a:rPr>
              <a:t>information </a:t>
            </a:r>
            <a:r>
              <a:rPr lang="en-US" sz="1200" dirty="0">
                <a:solidFill>
                  <a:schemeClr val="bg1"/>
                </a:solidFill>
              </a:rPr>
              <a:t>about </a:t>
            </a:r>
            <a:r>
              <a:rPr lang="en-US" sz="1200" dirty="0" smtClean="0">
                <a:solidFill>
                  <a:schemeClr val="bg1"/>
                </a:solidFill>
              </a:rPr>
              <a:t>which </a:t>
            </a:r>
            <a:r>
              <a:rPr lang="en-US" sz="1200" dirty="0">
                <a:solidFill>
                  <a:schemeClr val="bg1"/>
                </a:solidFill>
              </a:rPr>
              <a:t>export or import </a:t>
            </a:r>
            <a:r>
              <a:rPr lang="en-US" sz="1200" dirty="0" smtClean="0">
                <a:solidFill>
                  <a:schemeClr val="bg1"/>
                </a:solidFill>
              </a:rPr>
              <a:t>goods businesses </a:t>
            </a:r>
            <a:r>
              <a:rPr lang="en-US" sz="1200" dirty="0">
                <a:solidFill>
                  <a:schemeClr val="bg1"/>
                </a:solidFill>
              </a:rPr>
              <a:t>into the updating process </a:t>
            </a:r>
            <a:r>
              <a:rPr lang="en-US" sz="1200" dirty="0" smtClean="0">
                <a:solidFill>
                  <a:schemeClr val="bg1"/>
                </a:solidFill>
              </a:rPr>
              <a:t>since earlier </a:t>
            </a:r>
            <a:r>
              <a:rPr lang="en-US" sz="1200" dirty="0">
                <a:solidFill>
                  <a:schemeClr val="bg1"/>
                </a:solidFill>
              </a:rPr>
              <a:t>this </a:t>
            </a:r>
            <a:r>
              <a:rPr lang="en-US" sz="1200" dirty="0" smtClean="0">
                <a:solidFill>
                  <a:schemeClr val="bg1"/>
                </a:solidFill>
              </a:rPr>
              <a:t>year. 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We developed  the Directory Information System         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173477" y="1936112"/>
            <a:ext cx="1814347" cy="969159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DANE recognized the importance of 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administrative registers to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generate and update basic information.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107504" y="4476335"/>
            <a:ext cx="1944165" cy="992373"/>
          </a:xfrm>
          <a:prstGeom prst="rect">
            <a:avLst/>
          </a:prstGeom>
          <a:scene3d>
            <a:camera prst="orthographicFront"/>
            <a:lightRig rig="threeP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99568" tIns="99568" rIns="99568" bIns="99568" spcCol="1270"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DANE did a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</a:rPr>
              <a:t> nationwide population and dwelling census</a:t>
            </a:r>
            <a:endParaRPr lang="es-CO" sz="1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:\2013\Suiza\Imag_P\año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96" y="3232256"/>
            <a:ext cx="8781780" cy="97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69 Conector recto"/>
          <p:cNvCxnSpPr/>
          <p:nvPr/>
        </p:nvCxnSpPr>
        <p:spPr>
          <a:xfrm>
            <a:off x="770488" y="1051148"/>
            <a:ext cx="8186737" cy="1588"/>
          </a:xfrm>
          <a:prstGeom prst="line">
            <a:avLst/>
          </a:prstGeom>
          <a:ln>
            <a:solidFill>
              <a:srgbClr val="B6014C"/>
            </a:solidFill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1 Título"/>
          <p:cNvSpPr txBox="1">
            <a:spLocks/>
          </p:cNvSpPr>
          <p:nvPr/>
        </p:nvSpPr>
        <p:spPr bwMode="auto">
          <a:xfrm>
            <a:off x="5796136" y="1052736"/>
            <a:ext cx="3229085" cy="40011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2F82DD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>
            <a:spAutoFit/>
          </a:bodyPr>
          <a:lstStyle>
            <a:defPPr>
              <a:defRPr lang="es-CO"/>
            </a:defPPr>
            <a:lvl1pPr algn="ctr" eaLnBrk="1" hangingPunct="1">
              <a:tabLst>
                <a:tab pos="984250" algn="l"/>
              </a:tabLst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984250" algn="l"/>
              </a:tabLst>
              <a:defRPr>
                <a:latin typeface="Calibri" pitchFamily="34" charset="0"/>
              </a:defRPr>
            </a:lvl2pPr>
            <a:lvl3pPr marL="11430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3pPr>
            <a:lvl4pPr marL="16002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4pPr>
            <a:lvl5pPr marL="20574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9pPr>
          </a:lstStyle>
          <a:p>
            <a:pPr algn="r"/>
            <a:r>
              <a:rPr lang="es-ES" sz="2000" dirty="0" err="1" smtClean="0">
                <a:solidFill>
                  <a:schemeClr val="tx1"/>
                </a:solidFill>
              </a:rPr>
              <a:t>Historical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background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4863856" y="154889"/>
            <a:ext cx="41726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B6014C"/>
                </a:solidFill>
              </a:rPr>
              <a:t> </a:t>
            </a:r>
            <a:r>
              <a:rPr lang="en-US" sz="2000" dirty="0" smtClean="0">
                <a:solidFill>
                  <a:srgbClr val="B6014C"/>
                </a:solidFill>
                <a:latin typeface="Futura Md BT (Títulos)"/>
              </a:rPr>
              <a:t>Statistical Directory of Enterprises SBR </a:t>
            </a:r>
            <a:endParaRPr lang="es-CO" sz="2000" dirty="0">
              <a:solidFill>
                <a:srgbClr val="B6014C"/>
              </a:solidFill>
              <a:latin typeface="Futura Md BT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14215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:\2013\Suiza\Imag_P\engr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83" y="969113"/>
            <a:ext cx="5170429" cy="5170429"/>
          </a:xfrm>
          <a:prstGeom prst="rect">
            <a:avLst/>
          </a:prstGeom>
          <a:noFill/>
        </p:spPr>
      </p:pic>
      <p:sp>
        <p:nvSpPr>
          <p:cNvPr id="2" name="1 Título"/>
          <p:cNvSpPr txBox="1">
            <a:spLocks/>
          </p:cNvSpPr>
          <p:nvPr/>
        </p:nvSpPr>
        <p:spPr bwMode="auto">
          <a:xfrm>
            <a:off x="5050888" y="116632"/>
            <a:ext cx="3985608" cy="707886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2F82DD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>
            <a:spAutoFit/>
          </a:bodyPr>
          <a:lstStyle>
            <a:defPPr>
              <a:defRPr lang="es-CO"/>
            </a:defPPr>
            <a:lvl1pPr algn="ctr" eaLnBrk="1" hangingPunct="1">
              <a:tabLst>
                <a:tab pos="984250" algn="l"/>
              </a:tabLst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984250" algn="l"/>
              </a:tabLst>
              <a:defRPr>
                <a:latin typeface="Calibri" pitchFamily="34" charset="0"/>
              </a:defRPr>
            </a:lvl2pPr>
            <a:lvl3pPr marL="11430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3pPr>
            <a:lvl4pPr marL="16002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4pPr>
            <a:lvl5pPr marL="20574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9pPr>
          </a:lstStyle>
          <a:p>
            <a:pPr algn="r"/>
            <a:r>
              <a:rPr lang="en-US" sz="2000" dirty="0">
                <a:solidFill>
                  <a:srgbClr val="B6014C"/>
                </a:solidFill>
              </a:rPr>
              <a:t>DIRECTORY FEATURES STATISTICAL INFORMATION SYSTEM</a:t>
            </a:r>
            <a:endParaRPr lang="es-CO" sz="2000" dirty="0">
              <a:solidFill>
                <a:srgbClr val="B6014C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439652" y="1167402"/>
            <a:ext cx="2592288" cy="841174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Improved processing times and response </a:t>
            </a:r>
            <a:endParaRPr lang="es-ES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5095780" y="5229200"/>
            <a:ext cx="2952328" cy="792088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Saves Administrative metadata records and their changes over </a:t>
            </a:r>
            <a:r>
              <a:rPr lang="en-US" sz="1400" dirty="0" smtClean="0"/>
              <a:t>time.</a:t>
            </a:r>
            <a:endParaRPr lang="es-ES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026472" y="4221911"/>
            <a:ext cx="2520280" cy="617899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err="1"/>
              <a:t>Increase</a:t>
            </a:r>
            <a:r>
              <a:rPr lang="es-CO" sz="1400" dirty="0"/>
              <a:t> </a:t>
            </a:r>
            <a:r>
              <a:rPr lang="es-CO" sz="1400" dirty="0" err="1"/>
              <a:t>information</a:t>
            </a:r>
            <a:r>
              <a:rPr lang="es-CO" sz="1400" dirty="0"/>
              <a:t> </a:t>
            </a:r>
            <a:r>
              <a:rPr lang="es-CO" sz="1400" dirty="0" err="1"/>
              <a:t>security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355921" y="3183626"/>
            <a:ext cx="2484275" cy="648072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Register the processes performed in the </a:t>
            </a:r>
            <a:r>
              <a:rPr lang="en-US" sz="1400" dirty="0" smtClean="0"/>
              <a:t>SBR</a:t>
            </a:r>
            <a:endParaRPr lang="es-ES" sz="14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827584" y="5217882"/>
            <a:ext cx="3744416" cy="803405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Generates output tables with the results of the upgrade process</a:t>
            </a:r>
            <a:endParaRPr lang="es-ES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179512" y="3183626"/>
            <a:ext cx="2520280" cy="648072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Notifies internal and external users results </a:t>
            </a:r>
            <a:r>
              <a:rPr lang="en-US" sz="1400" dirty="0" smtClean="0"/>
              <a:t>SBR </a:t>
            </a:r>
            <a:r>
              <a:rPr lang="en-US" sz="1400" dirty="0"/>
              <a:t>update</a:t>
            </a:r>
            <a:endParaRPr lang="es-ES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82189" y="4221911"/>
            <a:ext cx="2520280" cy="617899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Stores history of Closed Directories</a:t>
            </a:r>
            <a:endParaRPr lang="es-ES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868143" y="2247521"/>
            <a:ext cx="2520280" cy="617899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The</a:t>
            </a:r>
            <a:r>
              <a:rPr lang="es-ES" sz="1400" dirty="0" smtClean="0"/>
              <a:t> </a:t>
            </a:r>
            <a:r>
              <a:rPr lang="es-ES" sz="1400" dirty="0" err="1" smtClean="0"/>
              <a:t>information</a:t>
            </a:r>
            <a:r>
              <a:rPr lang="es-ES" sz="1400" dirty="0" smtClean="0"/>
              <a:t> </a:t>
            </a:r>
            <a:r>
              <a:rPr lang="es-ES" sz="1400" dirty="0" err="1" smtClean="0"/>
              <a:t>quality</a:t>
            </a:r>
            <a:r>
              <a:rPr lang="es-ES" sz="1400" dirty="0" smtClean="0"/>
              <a:t> </a:t>
            </a:r>
            <a:r>
              <a:rPr lang="es-ES" sz="1400" dirty="0" err="1" smtClean="0"/>
              <a:t>improves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82189" y="2247522"/>
            <a:ext cx="2520280" cy="617899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Direct connectivity between </a:t>
            </a:r>
            <a:r>
              <a:rPr lang="en-US" sz="1400" dirty="0" smtClean="0"/>
              <a:t>SBR </a:t>
            </a:r>
            <a:r>
              <a:rPr lang="en-US" sz="1400" dirty="0"/>
              <a:t>and research DANE.</a:t>
            </a:r>
            <a:endParaRPr lang="es-ES" sz="14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4802336" y="1167402"/>
            <a:ext cx="3744416" cy="773097"/>
          </a:xfrm>
          <a:prstGeom prst="roundRect">
            <a:avLst/>
          </a:prstGeom>
          <a:solidFill>
            <a:srgbClr val="B6014C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Generate the directory at a time determined by the user, through its process history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19" name="18 Elipse"/>
          <p:cNvSpPr/>
          <p:nvPr/>
        </p:nvSpPr>
        <p:spPr>
          <a:xfrm>
            <a:off x="3938736" y="2769644"/>
            <a:ext cx="1569368" cy="1569368"/>
          </a:xfrm>
          <a:prstGeom prst="ellipse">
            <a:avLst/>
          </a:prstGeom>
          <a:solidFill>
            <a:srgbClr val="B6014C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CuadroTexto"/>
          <p:cNvSpPr txBox="1"/>
          <p:nvPr/>
        </p:nvSpPr>
        <p:spPr>
          <a:xfrm>
            <a:off x="4225648" y="3268547"/>
            <a:ext cx="995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SID</a:t>
            </a:r>
            <a:endParaRPr lang="es-CO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5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2013\Suiza\Imag_P\engr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5236">
            <a:off x="187179" y="1394774"/>
            <a:ext cx="4626514" cy="462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4359476" y="1196752"/>
            <a:ext cx="4320480" cy="396044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Supplier</a:t>
            </a:r>
            <a:r>
              <a:rPr lang="es-CO" dirty="0" smtClean="0">
                <a:solidFill>
                  <a:schemeClr val="bg1"/>
                </a:solidFill>
              </a:rPr>
              <a:t> </a:t>
            </a:r>
            <a:r>
              <a:rPr lang="es-CO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4359476" y="1700808"/>
            <a:ext cx="4320480" cy="576064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>
                <a:solidFill>
                  <a:schemeClr val="bg1"/>
                </a:solidFill>
              </a:rPr>
              <a:t>Information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 err="1">
                <a:solidFill>
                  <a:schemeClr val="bg1"/>
                </a:solidFill>
              </a:rPr>
              <a:t>Preparation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359476" y="2924944"/>
            <a:ext cx="4320480" cy="43204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>
                <a:solidFill>
                  <a:schemeClr val="bg1"/>
                </a:solidFill>
              </a:rPr>
              <a:t>Updating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 err="1">
                <a:solidFill>
                  <a:schemeClr val="bg1"/>
                </a:solidFill>
              </a:rPr>
              <a:t>Operations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81000" y="2924944"/>
            <a:ext cx="1838872" cy="1512168"/>
          </a:xfrm>
          <a:prstGeom prst="rect">
            <a:avLst/>
          </a:prstGeom>
          <a:solidFill>
            <a:srgbClr val="B6014C"/>
          </a:solidFill>
          <a:ln>
            <a:noFill/>
          </a:ln>
          <a:effectLst>
            <a:outerShdw blurRad="266700" dist="2159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3350" prst="relaxedInse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/>
              <a:t>SID</a:t>
            </a:r>
          </a:p>
          <a:p>
            <a:pPr algn="ctr"/>
            <a:r>
              <a:rPr lang="es-CO" sz="2400" dirty="0"/>
              <a:t>Modules</a:t>
            </a:r>
          </a:p>
        </p:txBody>
      </p:sp>
      <p:cxnSp>
        <p:nvCxnSpPr>
          <p:cNvPr id="9" name="8 Conector angular"/>
          <p:cNvCxnSpPr>
            <a:stCxn id="7" idx="3"/>
            <a:endCxn id="3" idx="1"/>
          </p:cNvCxnSpPr>
          <p:nvPr/>
        </p:nvCxnSpPr>
        <p:spPr>
          <a:xfrm flipV="1">
            <a:off x="3419872" y="1394774"/>
            <a:ext cx="939604" cy="2286254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 redondeado"/>
          <p:cNvSpPr/>
          <p:nvPr/>
        </p:nvSpPr>
        <p:spPr>
          <a:xfrm>
            <a:off x="4359476" y="3933056"/>
            <a:ext cx="4320480" cy="468052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>
                <a:solidFill>
                  <a:schemeClr val="bg1"/>
                </a:solidFill>
              </a:rPr>
              <a:t>Information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 err="1">
                <a:solidFill>
                  <a:schemeClr val="bg1"/>
                </a:solidFill>
              </a:rPr>
              <a:t>Exploitation</a:t>
            </a:r>
            <a:endParaRPr lang="es-CO" dirty="0">
              <a:solidFill>
                <a:schemeClr val="bg1"/>
              </a:solidFill>
            </a:endParaRPr>
          </a:p>
        </p:txBody>
      </p:sp>
      <p:cxnSp>
        <p:nvCxnSpPr>
          <p:cNvPr id="11" name="10 Conector angular"/>
          <p:cNvCxnSpPr>
            <a:stCxn id="7" idx="3"/>
            <a:endCxn id="4" idx="1"/>
          </p:cNvCxnSpPr>
          <p:nvPr/>
        </p:nvCxnSpPr>
        <p:spPr>
          <a:xfrm flipV="1">
            <a:off x="3419872" y="1988840"/>
            <a:ext cx="939604" cy="1692188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4359476" y="5589240"/>
            <a:ext cx="4320480" cy="43204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Historic ones</a:t>
            </a:r>
            <a:endParaRPr lang="es-CO" dirty="0">
              <a:solidFill>
                <a:schemeClr val="bg1"/>
              </a:solidFill>
            </a:endParaRPr>
          </a:p>
        </p:txBody>
      </p:sp>
      <p:cxnSp>
        <p:nvCxnSpPr>
          <p:cNvPr id="15" name="14 Conector angular"/>
          <p:cNvCxnSpPr>
            <a:stCxn id="7" idx="3"/>
            <a:endCxn id="5" idx="1"/>
          </p:cNvCxnSpPr>
          <p:nvPr/>
        </p:nvCxnSpPr>
        <p:spPr>
          <a:xfrm flipV="1">
            <a:off x="3419872" y="3140968"/>
            <a:ext cx="939604" cy="540060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stCxn id="7" idx="3"/>
            <a:endCxn id="14" idx="1"/>
          </p:cNvCxnSpPr>
          <p:nvPr/>
        </p:nvCxnSpPr>
        <p:spPr>
          <a:xfrm>
            <a:off x="3419872" y="3681028"/>
            <a:ext cx="939604" cy="2124236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 redondeado"/>
          <p:cNvSpPr/>
          <p:nvPr/>
        </p:nvSpPr>
        <p:spPr>
          <a:xfrm>
            <a:off x="4359476" y="5085184"/>
            <a:ext cx="4320480" cy="43204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Management indicators</a:t>
            </a:r>
            <a:endParaRPr lang="es-CO" dirty="0">
              <a:solidFill>
                <a:schemeClr val="bg1"/>
              </a:solidFill>
            </a:endParaRPr>
          </a:p>
        </p:txBody>
      </p:sp>
      <p:cxnSp>
        <p:nvCxnSpPr>
          <p:cNvPr id="27" name="26 Conector angular"/>
          <p:cNvCxnSpPr>
            <a:stCxn id="7" idx="3"/>
            <a:endCxn id="28" idx="1"/>
          </p:cNvCxnSpPr>
          <p:nvPr/>
        </p:nvCxnSpPr>
        <p:spPr>
          <a:xfrm flipV="1">
            <a:off x="3419872" y="2600908"/>
            <a:ext cx="939604" cy="1080120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 redondeado"/>
          <p:cNvSpPr/>
          <p:nvPr/>
        </p:nvSpPr>
        <p:spPr>
          <a:xfrm>
            <a:off x="4359476" y="2348880"/>
            <a:ext cx="4320480" cy="504056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>
                <a:solidFill>
                  <a:schemeClr val="bg1"/>
                </a:solidFill>
              </a:rPr>
              <a:t>Information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 err="1">
                <a:solidFill>
                  <a:schemeClr val="bg1"/>
                </a:solidFill>
              </a:rPr>
              <a:t>Processing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4359476" y="3429000"/>
            <a:ext cx="4320480" cy="43204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>
                <a:solidFill>
                  <a:schemeClr val="bg1"/>
                </a:solidFill>
              </a:rPr>
              <a:t>Quality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 err="1">
                <a:solidFill>
                  <a:schemeClr val="bg1"/>
                </a:solidFill>
              </a:rPr>
              <a:t>Analysis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4359476" y="4491118"/>
            <a:ext cx="4320480" cy="52205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Management </a:t>
            </a:r>
            <a:r>
              <a:rPr lang="en-US" dirty="0">
                <a:solidFill>
                  <a:schemeClr val="bg1"/>
                </a:solidFill>
              </a:rPr>
              <a:t>and configuration</a:t>
            </a:r>
            <a:endParaRPr lang="es-CO" dirty="0">
              <a:solidFill>
                <a:schemeClr val="bg1"/>
              </a:solidFill>
            </a:endParaRPr>
          </a:p>
        </p:txBody>
      </p:sp>
      <p:cxnSp>
        <p:nvCxnSpPr>
          <p:cNvPr id="31" name="30 Conector angular"/>
          <p:cNvCxnSpPr>
            <a:stCxn id="7" idx="3"/>
            <a:endCxn id="26" idx="1"/>
          </p:cNvCxnSpPr>
          <p:nvPr/>
        </p:nvCxnSpPr>
        <p:spPr>
          <a:xfrm>
            <a:off x="3419872" y="3681028"/>
            <a:ext cx="939604" cy="1620180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angular"/>
          <p:cNvCxnSpPr>
            <a:stCxn id="7" idx="3"/>
            <a:endCxn id="29" idx="1"/>
          </p:cNvCxnSpPr>
          <p:nvPr/>
        </p:nvCxnSpPr>
        <p:spPr>
          <a:xfrm flipV="1">
            <a:off x="3419872" y="3645024"/>
            <a:ext cx="939604" cy="36004"/>
          </a:xfrm>
          <a:prstGeom prst="bentConnector3">
            <a:avLst/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7" idx="3"/>
            <a:endCxn id="10" idx="1"/>
          </p:cNvCxnSpPr>
          <p:nvPr/>
        </p:nvCxnSpPr>
        <p:spPr>
          <a:xfrm>
            <a:off x="3419872" y="3681028"/>
            <a:ext cx="939604" cy="486054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angular"/>
          <p:cNvCxnSpPr>
            <a:stCxn id="7" idx="3"/>
            <a:endCxn id="30" idx="1"/>
          </p:cNvCxnSpPr>
          <p:nvPr/>
        </p:nvCxnSpPr>
        <p:spPr>
          <a:xfrm>
            <a:off x="3419872" y="3681028"/>
            <a:ext cx="939604" cy="1071119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"/>
          <p:cNvSpPr/>
          <p:nvPr/>
        </p:nvSpPr>
        <p:spPr>
          <a:xfrm>
            <a:off x="8748464" y="1412776"/>
            <a:ext cx="72008" cy="5040560"/>
          </a:xfrm>
          <a:prstGeom prst="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65 Rectángulo"/>
          <p:cNvSpPr/>
          <p:nvPr/>
        </p:nvSpPr>
        <p:spPr>
          <a:xfrm>
            <a:off x="5076055" y="116633"/>
            <a:ext cx="37444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B6014C"/>
                </a:solidFill>
              </a:rPr>
              <a:t> </a:t>
            </a:r>
            <a:r>
              <a:rPr lang="en-US" sz="2000" dirty="0" smtClean="0">
                <a:solidFill>
                  <a:srgbClr val="B6014C"/>
                </a:solidFill>
                <a:latin typeface="Futura Md BT (Títulos)"/>
              </a:rPr>
              <a:t>Statistical Directory of Enterprises SBR </a:t>
            </a:r>
            <a:endParaRPr lang="es-CO" sz="2000" dirty="0">
              <a:solidFill>
                <a:srgbClr val="B6014C"/>
              </a:solidFill>
              <a:latin typeface="Futura Md BT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38566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53 Conector recto de flecha"/>
          <p:cNvCxnSpPr>
            <a:stCxn id="4" idx="3"/>
            <a:endCxn id="31" idx="1"/>
          </p:cNvCxnSpPr>
          <p:nvPr/>
        </p:nvCxnSpPr>
        <p:spPr>
          <a:xfrm>
            <a:off x="4644008" y="1808820"/>
            <a:ext cx="2080901" cy="0"/>
          </a:xfrm>
          <a:prstGeom prst="straightConnector1">
            <a:avLst/>
          </a:prstGeom>
          <a:ln w="28575">
            <a:solidFill>
              <a:srgbClr val="B60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56 Grupo"/>
          <p:cNvGrpSpPr/>
          <p:nvPr/>
        </p:nvGrpSpPr>
        <p:grpSpPr>
          <a:xfrm>
            <a:off x="5292079" y="4437112"/>
            <a:ext cx="3168352" cy="1728192"/>
            <a:chOff x="5292079" y="4437112"/>
            <a:chExt cx="3168352" cy="1728192"/>
          </a:xfrm>
        </p:grpSpPr>
        <p:sp>
          <p:nvSpPr>
            <p:cNvPr id="45" name="44 Rectángulo redondeado"/>
            <p:cNvSpPr/>
            <p:nvPr/>
          </p:nvSpPr>
          <p:spPr>
            <a:xfrm>
              <a:off x="5292079" y="4437112"/>
              <a:ext cx="3168352" cy="1728192"/>
            </a:xfrm>
            <a:prstGeom prst="roundRect">
              <a:avLst>
                <a:gd name="adj" fmla="val 7682"/>
              </a:avLst>
            </a:prstGeom>
            <a:gradFill flip="none" rotWithShape="1">
              <a:gsLst>
                <a:gs pos="0">
                  <a:srgbClr val="B6014C"/>
                </a:gs>
                <a:gs pos="100000">
                  <a:srgbClr val="B6014C">
                    <a:lumMod val="16000"/>
                    <a:lumOff val="84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46" name="45 Rectángulo redondeado"/>
            <p:cNvSpPr/>
            <p:nvPr/>
          </p:nvSpPr>
          <p:spPr>
            <a:xfrm>
              <a:off x="5406574" y="4581128"/>
              <a:ext cx="3010617" cy="1547983"/>
            </a:xfrm>
            <a:prstGeom prst="roundRect">
              <a:avLst>
                <a:gd name="adj" fmla="val 768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42" name="41 Rectángulo redondeado"/>
          <p:cNvSpPr/>
          <p:nvPr/>
        </p:nvSpPr>
        <p:spPr>
          <a:xfrm>
            <a:off x="5292080" y="2564904"/>
            <a:ext cx="3168352" cy="1728192"/>
          </a:xfrm>
          <a:prstGeom prst="roundRect">
            <a:avLst>
              <a:gd name="adj" fmla="val 768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Rectángulo redondeado"/>
          <p:cNvSpPr/>
          <p:nvPr/>
        </p:nvSpPr>
        <p:spPr>
          <a:xfrm>
            <a:off x="5406575" y="2708920"/>
            <a:ext cx="3010617" cy="1547983"/>
          </a:xfrm>
          <a:prstGeom prst="roundRect">
            <a:avLst>
              <a:gd name="adj" fmla="val 76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 redondeado"/>
          <p:cNvSpPr/>
          <p:nvPr/>
        </p:nvSpPr>
        <p:spPr>
          <a:xfrm>
            <a:off x="5178686" y="4437491"/>
            <a:ext cx="3437681" cy="503677"/>
          </a:xfrm>
          <a:prstGeom prst="roundRect">
            <a:avLst>
              <a:gd name="adj" fmla="val 50000"/>
            </a:avLst>
          </a:prstGeom>
          <a:gradFill>
            <a:gsLst>
              <a:gs pos="90000">
                <a:schemeClr val="bg1">
                  <a:lumMod val="75000"/>
                </a:schemeClr>
              </a:gs>
              <a:gs pos="19000">
                <a:schemeClr val="bg1"/>
              </a:gs>
            </a:gsLst>
            <a:lin ang="5400000" scaled="0"/>
          </a:gradFill>
          <a:ln>
            <a:solidFill>
              <a:srgbClr val="B601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 redondeado"/>
          <p:cNvSpPr/>
          <p:nvPr/>
        </p:nvSpPr>
        <p:spPr>
          <a:xfrm>
            <a:off x="5168731" y="2421267"/>
            <a:ext cx="3437681" cy="503677"/>
          </a:xfrm>
          <a:prstGeom prst="roundRect">
            <a:avLst>
              <a:gd name="adj" fmla="val 50000"/>
            </a:avLst>
          </a:prstGeom>
          <a:gradFill>
            <a:gsLst>
              <a:gs pos="90000">
                <a:schemeClr val="bg1">
                  <a:lumMod val="75000"/>
                </a:schemeClr>
              </a:gs>
              <a:gs pos="19000">
                <a:schemeClr val="bg1"/>
              </a:gs>
            </a:gsLst>
            <a:lin ang="5400000" scaled="0"/>
          </a:gradFill>
          <a:ln>
            <a:solidFill>
              <a:srgbClr val="B601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Rectángulo redondeado"/>
          <p:cNvSpPr/>
          <p:nvPr/>
        </p:nvSpPr>
        <p:spPr>
          <a:xfrm>
            <a:off x="6724909" y="1520788"/>
            <a:ext cx="1160911" cy="576064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57150" prstMaterial="metal">
            <a:bevelT w="146050" h="184150" prst="relaxedInset"/>
            <a:bevelB w="95250"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/>
          </a:p>
        </p:txBody>
      </p:sp>
      <p:sp>
        <p:nvSpPr>
          <p:cNvPr id="3" name="2 Rectángulo redondeado"/>
          <p:cNvSpPr/>
          <p:nvPr/>
        </p:nvSpPr>
        <p:spPr>
          <a:xfrm>
            <a:off x="251520" y="2564904"/>
            <a:ext cx="1656184" cy="151216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57150" prstMaterial="metal">
            <a:bevelT w="203200" h="184150" prst="relaxedInset"/>
            <a:bevelB w="95250"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/>
              <a:t>SID</a:t>
            </a:r>
            <a:endParaRPr lang="es-CO" sz="32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2411760" y="1412776"/>
            <a:ext cx="2232248" cy="792088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57150" prstMaterial="metal">
            <a:bevelT w="203200" h="184150" prst="relaxedInset"/>
            <a:bevelB w="95250"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Base </a:t>
            </a:r>
            <a:r>
              <a:rPr lang="es-CO" sz="2000" dirty="0" err="1" smtClean="0"/>
              <a:t>Information</a:t>
            </a:r>
            <a:endParaRPr lang="es-CO" sz="20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2411760" y="3933056"/>
            <a:ext cx="2232248" cy="1008112"/>
          </a:xfrm>
          <a:prstGeom prst="roundRect">
            <a:avLst/>
          </a:prstGeom>
          <a:solidFill>
            <a:srgbClr val="B6014C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57150" prstMaterial="metal">
            <a:bevelT w="203200" h="184150" prst="relaxedInset"/>
            <a:bevelB w="95250"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err="1" smtClean="0"/>
              <a:t>Information</a:t>
            </a:r>
            <a:r>
              <a:rPr lang="es-CO" sz="2000" dirty="0" smtClean="0"/>
              <a:t> </a:t>
            </a:r>
            <a:r>
              <a:rPr lang="es-CO" sz="2000" dirty="0" err="1" smtClean="0"/>
              <a:t>for</a:t>
            </a:r>
            <a:r>
              <a:rPr lang="es-CO" sz="2000" dirty="0" smtClean="0"/>
              <a:t> </a:t>
            </a:r>
            <a:r>
              <a:rPr lang="es-CO" sz="2000" dirty="0" err="1" smtClean="0"/>
              <a:t>updating</a:t>
            </a:r>
            <a:endParaRPr lang="es-CO" sz="2000" dirty="0"/>
          </a:p>
        </p:txBody>
      </p:sp>
      <p:sp>
        <p:nvSpPr>
          <p:cNvPr id="6" name="5 Elipse"/>
          <p:cNvSpPr/>
          <p:nvPr/>
        </p:nvSpPr>
        <p:spPr>
          <a:xfrm>
            <a:off x="6661684" y="1351620"/>
            <a:ext cx="1224136" cy="91440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SBR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5292080" y="2924944"/>
            <a:ext cx="3096344" cy="129614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Confecámaras</a:t>
            </a:r>
            <a:endParaRPr lang="es-CO" dirty="0" smtClean="0"/>
          </a:p>
          <a:p>
            <a:pPr algn="ctr"/>
            <a:r>
              <a:rPr lang="es-CO" dirty="0" err="1" smtClean="0"/>
              <a:t>Superintendencies</a:t>
            </a:r>
            <a:endParaRPr lang="es-CO" dirty="0" smtClean="0"/>
          </a:p>
          <a:p>
            <a:pPr algn="ctr"/>
            <a:r>
              <a:rPr lang="es-CO" dirty="0" err="1" smtClean="0"/>
              <a:t>Ministries</a:t>
            </a:r>
            <a:endParaRPr lang="es-CO" dirty="0" smtClean="0"/>
          </a:p>
          <a:p>
            <a:pPr algn="ctr"/>
            <a:r>
              <a:rPr lang="es-CO" dirty="0"/>
              <a:t>C</a:t>
            </a:r>
            <a:r>
              <a:rPr lang="es-CO" dirty="0" smtClean="0"/>
              <a:t>atastral </a:t>
            </a:r>
            <a:r>
              <a:rPr lang="es-CO" dirty="0" err="1" smtClean="0"/>
              <a:t>Register</a:t>
            </a:r>
            <a:endParaRPr lang="es-CO" dirty="0"/>
          </a:p>
        </p:txBody>
      </p:sp>
      <p:sp>
        <p:nvSpPr>
          <p:cNvPr id="8" name="7 Elipse"/>
          <p:cNvSpPr/>
          <p:nvPr/>
        </p:nvSpPr>
        <p:spPr>
          <a:xfrm>
            <a:off x="5292079" y="4985792"/>
            <a:ext cx="3125111" cy="110750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Economic</a:t>
            </a:r>
            <a:r>
              <a:rPr lang="es-CO" dirty="0" smtClean="0"/>
              <a:t> </a:t>
            </a:r>
            <a:r>
              <a:rPr lang="es-CO" dirty="0" err="1" smtClean="0"/>
              <a:t>Surveys</a:t>
            </a:r>
            <a:endParaRPr lang="es-CO" dirty="0" smtClean="0"/>
          </a:p>
          <a:p>
            <a:pPr algn="ctr"/>
            <a:r>
              <a:rPr lang="es-CO" dirty="0" err="1" smtClean="0"/>
              <a:t>National</a:t>
            </a:r>
            <a:r>
              <a:rPr lang="es-CO" dirty="0" smtClean="0"/>
              <a:t> </a:t>
            </a:r>
            <a:r>
              <a:rPr lang="es-CO" dirty="0" err="1" smtClean="0"/>
              <a:t>Accounts</a:t>
            </a:r>
            <a:endParaRPr lang="es-CO" dirty="0" smtClean="0"/>
          </a:p>
          <a:p>
            <a:pPr algn="ctr"/>
            <a:r>
              <a:rPr lang="es-CO" dirty="0" smtClean="0"/>
              <a:t>DANE </a:t>
            </a:r>
            <a:r>
              <a:rPr lang="es-CO" dirty="0" err="1" smtClean="0"/>
              <a:t>Operations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5148064" y="2492896"/>
            <a:ext cx="33123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err="1" smtClean="0"/>
              <a:t>External</a:t>
            </a:r>
            <a:r>
              <a:rPr lang="es-CO" sz="2000" b="1" dirty="0" smtClean="0"/>
              <a:t> </a:t>
            </a:r>
            <a:r>
              <a:rPr lang="es-CO" sz="2000" b="1" dirty="0" err="1" smtClean="0"/>
              <a:t>Suppliers</a:t>
            </a:r>
            <a:endParaRPr lang="es-CO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168731" y="4489274"/>
            <a:ext cx="34376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err="1" smtClean="0"/>
              <a:t>Internal</a:t>
            </a:r>
            <a:r>
              <a:rPr lang="es-CO" sz="2000" b="1" dirty="0" smtClean="0"/>
              <a:t> </a:t>
            </a:r>
            <a:r>
              <a:rPr lang="es-CO" sz="2000" b="1" dirty="0" err="1" smtClean="0"/>
              <a:t>Suppliers</a:t>
            </a:r>
            <a:endParaRPr lang="es-CO" sz="2000" b="1" dirty="0"/>
          </a:p>
        </p:txBody>
      </p:sp>
      <p:cxnSp>
        <p:nvCxnSpPr>
          <p:cNvPr id="11" name="10 Conector angular"/>
          <p:cNvCxnSpPr>
            <a:stCxn id="3" idx="3"/>
            <a:endCxn id="4" idx="1"/>
          </p:cNvCxnSpPr>
          <p:nvPr/>
        </p:nvCxnSpPr>
        <p:spPr>
          <a:xfrm flipV="1">
            <a:off x="1907704" y="1808820"/>
            <a:ext cx="504056" cy="1512168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>
            <a:stCxn id="3" idx="3"/>
            <a:endCxn id="5" idx="1"/>
          </p:cNvCxnSpPr>
          <p:nvPr/>
        </p:nvCxnSpPr>
        <p:spPr>
          <a:xfrm>
            <a:off x="1907704" y="3320988"/>
            <a:ext cx="504056" cy="1116124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>
            <a:stCxn id="5" idx="3"/>
            <a:endCxn id="7" idx="2"/>
          </p:cNvCxnSpPr>
          <p:nvPr/>
        </p:nvCxnSpPr>
        <p:spPr>
          <a:xfrm flipV="1">
            <a:off x="4644008" y="3573016"/>
            <a:ext cx="648072" cy="864096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>
            <a:stCxn id="5" idx="3"/>
            <a:endCxn id="8" idx="2"/>
          </p:cNvCxnSpPr>
          <p:nvPr/>
        </p:nvCxnSpPr>
        <p:spPr>
          <a:xfrm>
            <a:off x="4644008" y="4437112"/>
            <a:ext cx="648071" cy="1102432"/>
          </a:xfrm>
          <a:prstGeom prst="bentConnector3">
            <a:avLst>
              <a:gd name="adj1" fmla="val 50000"/>
            </a:avLst>
          </a:prstGeom>
          <a:ln w="28575">
            <a:solidFill>
              <a:srgbClr val="B60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 Título"/>
          <p:cNvSpPr txBox="1">
            <a:spLocks/>
          </p:cNvSpPr>
          <p:nvPr/>
        </p:nvSpPr>
        <p:spPr bwMode="auto">
          <a:xfrm>
            <a:off x="5580112" y="908720"/>
            <a:ext cx="3229085" cy="40011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2F82DD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>
            <a:spAutoFit/>
          </a:bodyPr>
          <a:lstStyle>
            <a:defPPr>
              <a:defRPr lang="es-CO"/>
            </a:defPPr>
            <a:lvl1pPr algn="ctr" eaLnBrk="1" hangingPunct="1">
              <a:tabLst>
                <a:tab pos="984250" algn="l"/>
              </a:tabLst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984250" algn="l"/>
              </a:tabLst>
              <a:defRPr>
                <a:latin typeface="Calibri" pitchFamily="34" charset="0"/>
              </a:defRPr>
            </a:lvl2pPr>
            <a:lvl3pPr marL="11430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3pPr>
            <a:lvl4pPr marL="16002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4pPr>
            <a:lvl5pPr marL="20574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9pPr>
          </a:lstStyle>
          <a:p>
            <a:pPr algn="r"/>
            <a:r>
              <a:rPr lang="es-CO" sz="2000" dirty="0" err="1" smtClean="0">
                <a:solidFill>
                  <a:schemeClr val="tx1"/>
                </a:solidFill>
              </a:rPr>
              <a:t>Generalities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5406575" y="116633"/>
            <a:ext cx="34138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B6014C"/>
                </a:solidFill>
              </a:rPr>
              <a:t> </a:t>
            </a:r>
            <a:r>
              <a:rPr lang="en-US" sz="2000" dirty="0" smtClean="0">
                <a:solidFill>
                  <a:srgbClr val="B6014C"/>
                </a:solidFill>
                <a:latin typeface="Futura Md BT (Títulos)"/>
              </a:rPr>
              <a:t>Statistical Directory of Enterprises SBR </a:t>
            </a:r>
            <a:endParaRPr lang="es-CO" sz="2000" dirty="0">
              <a:solidFill>
                <a:srgbClr val="B6014C"/>
              </a:solidFill>
              <a:latin typeface="Futura Md BT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4201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3548552" y="1916832"/>
            <a:ext cx="5595448" cy="1800200"/>
          </a:xfrm>
          <a:prstGeom prst="roundRect">
            <a:avLst>
              <a:gd name="adj" fmla="val 11588"/>
            </a:avLst>
          </a:prstGeom>
          <a:solidFill>
            <a:srgbClr val="B6014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 Enterprise</a:t>
            </a:r>
          </a:p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 Legal </a:t>
            </a:r>
            <a:r>
              <a:rPr lang="es-CO" sz="2400" dirty="0" err="1" smtClean="0"/>
              <a:t>Unit</a:t>
            </a:r>
            <a:r>
              <a:rPr lang="es-CO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Local </a:t>
            </a:r>
            <a:r>
              <a:rPr lang="es-CO" sz="2400" dirty="0" err="1" smtClean="0"/>
              <a:t>Unit</a:t>
            </a:r>
            <a:r>
              <a:rPr lang="es-CO" sz="2400" dirty="0" smtClean="0"/>
              <a:t> (Establishment)</a:t>
            </a:r>
            <a:endParaRPr lang="es-CO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3648802" y="3917199"/>
            <a:ext cx="5595448" cy="1800200"/>
          </a:xfrm>
          <a:prstGeom prst="roundRect">
            <a:avLst>
              <a:gd name="adj" fmla="val 9411"/>
            </a:avLst>
          </a:prstGeom>
          <a:solidFill>
            <a:srgbClr val="B6014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 </a:t>
            </a:r>
            <a:r>
              <a:rPr lang="es-CO" sz="2400" dirty="0" err="1" smtClean="0"/>
              <a:t>Identifier</a:t>
            </a:r>
            <a:endParaRPr lang="es-CO" sz="2400" dirty="0" smtClean="0"/>
          </a:p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 </a:t>
            </a:r>
            <a:r>
              <a:rPr lang="es-CO" sz="2400" dirty="0" err="1" smtClean="0"/>
              <a:t>Location</a:t>
            </a:r>
            <a:endParaRPr lang="es-CO" sz="2400" dirty="0" smtClean="0"/>
          </a:p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 </a:t>
            </a:r>
            <a:r>
              <a:rPr lang="es-CO" sz="2400" dirty="0" err="1" smtClean="0"/>
              <a:t>Stratification</a:t>
            </a:r>
            <a:endParaRPr lang="es-CO" sz="2400" dirty="0" smtClean="0"/>
          </a:p>
          <a:p>
            <a:pPr lvl="1">
              <a:buFont typeface="Arial" pitchFamily="34" charset="0"/>
              <a:buChar char="•"/>
            </a:pPr>
            <a:r>
              <a:rPr lang="es-CO" sz="2400" dirty="0" smtClean="0"/>
              <a:t> Management</a:t>
            </a:r>
          </a:p>
        </p:txBody>
      </p:sp>
      <p:pic>
        <p:nvPicPr>
          <p:cNvPr id="10" name="Picture 2" descr="H:\2013\Suiza\Imag_P\fec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2893" y="4229460"/>
            <a:ext cx="5650230" cy="135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:\2013\Suiza\Imag_P\fec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914" y="2204864"/>
            <a:ext cx="5650230" cy="135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derecha"/>
          <p:cNvSpPr/>
          <p:nvPr/>
        </p:nvSpPr>
        <p:spPr>
          <a:xfrm>
            <a:off x="144262" y="1988840"/>
            <a:ext cx="3600400" cy="1512168"/>
          </a:xfrm>
          <a:prstGeom prst="rightArrow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err="1" smtClean="0">
                <a:solidFill>
                  <a:srgbClr val="B6014C"/>
                </a:solidFill>
              </a:rPr>
              <a:t>Statistic</a:t>
            </a:r>
            <a:r>
              <a:rPr lang="es-CO" sz="3200" dirty="0" smtClean="0">
                <a:solidFill>
                  <a:srgbClr val="B6014C"/>
                </a:solidFill>
              </a:rPr>
              <a:t> </a:t>
            </a:r>
            <a:r>
              <a:rPr lang="es-CO" sz="3200" dirty="0" err="1" smtClean="0">
                <a:solidFill>
                  <a:srgbClr val="B6014C"/>
                </a:solidFill>
              </a:rPr>
              <a:t>Units</a:t>
            </a:r>
            <a:endParaRPr lang="es-CO" sz="3200" dirty="0">
              <a:solidFill>
                <a:srgbClr val="B6014C"/>
              </a:solidFill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72254" y="3933056"/>
            <a:ext cx="4024178" cy="1800200"/>
          </a:xfrm>
          <a:prstGeom prst="rightArrow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solidFill>
                  <a:srgbClr val="B6014C"/>
                </a:solidFill>
              </a:rPr>
              <a:t>Principal Variables</a:t>
            </a:r>
            <a:endParaRPr lang="es-CO" sz="3200" dirty="0">
              <a:solidFill>
                <a:srgbClr val="B6014C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5720983" y="879103"/>
            <a:ext cx="3229085" cy="461665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2F82DD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>
            <a:spAutoFit/>
          </a:bodyPr>
          <a:lstStyle>
            <a:defPPr>
              <a:defRPr lang="es-CO"/>
            </a:defPPr>
            <a:lvl1pPr algn="ctr" eaLnBrk="1" hangingPunct="1">
              <a:tabLst>
                <a:tab pos="984250" algn="l"/>
              </a:tabLst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984250" algn="l"/>
              </a:tabLst>
              <a:defRPr>
                <a:latin typeface="Calibri" pitchFamily="34" charset="0"/>
              </a:defRPr>
            </a:lvl2pPr>
            <a:lvl3pPr marL="11430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3pPr>
            <a:lvl4pPr marL="16002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4pPr>
            <a:lvl5pPr marL="2057400" indent="-228600" eaLnBrk="0" hangingPunct="0">
              <a:tabLst>
                <a:tab pos="984250" algn="l"/>
              </a:tabLst>
              <a:defRPr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0" algn="l"/>
              </a:tabLst>
              <a:defRPr>
                <a:latin typeface="Calibri" pitchFamily="34" charset="0"/>
              </a:defRPr>
            </a:lvl9pPr>
          </a:lstStyle>
          <a:p>
            <a:pPr algn="r"/>
            <a:r>
              <a:rPr lang="es-CO" dirty="0" err="1" smtClean="0">
                <a:solidFill>
                  <a:schemeClr val="tx1"/>
                </a:solidFill>
              </a:rPr>
              <a:t>Generalities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756592" y="5877272"/>
            <a:ext cx="10153128" cy="72008"/>
          </a:xfrm>
          <a:prstGeom prst="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4101963" y="116633"/>
            <a:ext cx="4718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B6014C"/>
                </a:solidFill>
              </a:rPr>
              <a:t> </a:t>
            </a:r>
            <a:r>
              <a:rPr lang="en-US" sz="2000" dirty="0" smtClean="0">
                <a:solidFill>
                  <a:srgbClr val="B6014C"/>
                </a:solidFill>
                <a:latin typeface="Futura Md BT (Títulos)"/>
              </a:rPr>
              <a:t>Statistical Directory of Enterprises SBR </a:t>
            </a:r>
            <a:endParaRPr lang="es-CO" sz="2000" dirty="0">
              <a:solidFill>
                <a:srgbClr val="B6014C"/>
              </a:solidFill>
              <a:latin typeface="Futura Md BT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36151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07504" y="1484784"/>
            <a:ext cx="7829846" cy="4464496"/>
            <a:chOff x="9334483" y="4185274"/>
            <a:chExt cx="3437681" cy="4464496"/>
          </a:xfrm>
        </p:grpSpPr>
        <p:grpSp>
          <p:nvGrpSpPr>
            <p:cNvPr id="9" name="8 Grupo"/>
            <p:cNvGrpSpPr/>
            <p:nvPr/>
          </p:nvGrpSpPr>
          <p:grpSpPr>
            <a:xfrm>
              <a:off x="9447876" y="4185274"/>
              <a:ext cx="3237796" cy="4464496"/>
              <a:chOff x="5292079" y="4437112"/>
              <a:chExt cx="3237796" cy="4464496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5292079" y="4437112"/>
                <a:ext cx="3237796" cy="4464496"/>
              </a:xfrm>
              <a:prstGeom prst="roundRect">
                <a:avLst>
                  <a:gd name="adj" fmla="val 7682"/>
                </a:avLst>
              </a:prstGeom>
              <a:gradFill flip="none" rotWithShape="1">
                <a:gsLst>
                  <a:gs pos="0">
                    <a:srgbClr val="B6014C"/>
                  </a:gs>
                  <a:gs pos="100000">
                    <a:srgbClr val="B6014C">
                      <a:lumMod val="16000"/>
                      <a:lumOff val="8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13 Rectángulo redondeado"/>
              <p:cNvSpPr/>
              <p:nvPr/>
            </p:nvSpPr>
            <p:spPr>
              <a:xfrm>
                <a:off x="5368376" y="4581128"/>
                <a:ext cx="3129884" cy="4176464"/>
              </a:xfrm>
              <a:prstGeom prst="roundRect">
                <a:avLst>
                  <a:gd name="adj" fmla="val 768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14 Rectángulo redondeado"/>
            <p:cNvSpPr/>
            <p:nvPr/>
          </p:nvSpPr>
          <p:spPr>
            <a:xfrm>
              <a:off x="9334483" y="4185653"/>
              <a:ext cx="3437681" cy="503677"/>
            </a:xfrm>
            <a:prstGeom prst="roundRect">
              <a:avLst>
                <a:gd name="adj" fmla="val 50000"/>
              </a:avLst>
            </a:prstGeom>
            <a:gradFill>
              <a:gsLst>
                <a:gs pos="90000">
                  <a:schemeClr val="bg1">
                    <a:lumMod val="75000"/>
                  </a:schemeClr>
                </a:gs>
                <a:gs pos="19000">
                  <a:schemeClr val="bg1"/>
                </a:gs>
              </a:gsLst>
              <a:lin ang="5400000" scaled="0"/>
            </a:gradFill>
            <a:ln>
              <a:solidFill>
                <a:srgbClr val="B6014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64179"/>
              </p:ext>
            </p:extLst>
          </p:nvPr>
        </p:nvGraphicFramePr>
        <p:xfrm>
          <a:off x="899592" y="1556792"/>
          <a:ext cx="6682773" cy="425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589"/>
                <a:gridCol w="1877184"/>
              </a:tblGrid>
              <a:tr h="792088">
                <a:tc grid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B6014C"/>
                          </a:solidFill>
                        </a:rPr>
                        <a:t>INFORMATION PREPARATION</a:t>
                      </a:r>
                      <a:endParaRPr lang="es-ES" dirty="0">
                        <a:solidFill>
                          <a:srgbClr val="B6014C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prepairing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bases </a:t>
                      </a:r>
                      <a:r>
                        <a:rPr lang="es-ES" baseline="0" dirty="0" err="1" smtClean="0"/>
                        <a:t>coming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from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PILA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Maintenance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for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prepairing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bases </a:t>
                      </a:r>
                      <a:r>
                        <a:rPr lang="es-ES" baseline="0" dirty="0" err="1" smtClean="0"/>
                        <a:t>coming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from</a:t>
                      </a:r>
                      <a:r>
                        <a:rPr lang="es-ES" baseline="0" dirty="0" smtClean="0"/>
                        <a:t> CONFECÁMARAS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</a:t>
                      </a:r>
                      <a:r>
                        <a:rPr lang="es-ES" dirty="0" err="1" smtClean="0"/>
                        <a:t>Process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baseline="0" dirty="0" smtClean="0"/>
                        <a:t> be </a:t>
                      </a:r>
                      <a:r>
                        <a:rPr lang="es-ES" baseline="0" dirty="0" err="1" smtClean="0"/>
                        <a:t>included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flux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Web forms for working</a:t>
                      </a:r>
                      <a:r>
                        <a:rPr lang="en-US" baseline="0" noProof="0" dirty="0" smtClean="0"/>
                        <a:t> out the loading, separator validation, homologation (approval), dictionary addition, sheet (technical file) generation, and execution of information preparation processes. (Four Web interfaces were designed)</a:t>
                      </a:r>
                      <a:endParaRPr lang="en-US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New (*)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(Web Interface)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73052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350" y="3281164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149080"/>
            <a:ext cx="451074" cy="5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860032" y="546249"/>
            <a:ext cx="4032448" cy="434479"/>
          </a:xfrm>
        </p:spPr>
        <p:txBody>
          <a:bodyPr>
            <a:noAutofit/>
          </a:bodyPr>
          <a:lstStyle/>
          <a:p>
            <a:r>
              <a:rPr lang="es-CO" dirty="0" err="1" smtClean="0"/>
              <a:t>Quality</a:t>
            </a:r>
            <a:r>
              <a:rPr lang="es-CO" dirty="0" smtClean="0"/>
              <a:t> </a:t>
            </a:r>
            <a:r>
              <a:rPr lang="es-CO" dirty="0" err="1"/>
              <a:t>Improvement</a:t>
            </a:r>
            <a:r>
              <a:rPr lang="es-CO" dirty="0"/>
              <a:t> of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information</a:t>
            </a:r>
            <a:r>
              <a:rPr lang="es-CO" dirty="0"/>
              <a:t> </a:t>
            </a:r>
            <a:r>
              <a:rPr lang="es-CO" dirty="0" err="1"/>
              <a:t>coming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administrative</a:t>
            </a:r>
            <a:r>
              <a:rPr lang="es-CO" dirty="0"/>
              <a:t> </a:t>
            </a:r>
            <a:r>
              <a:rPr lang="es-CO" dirty="0" smtClean="0"/>
              <a:t>records </a:t>
            </a:r>
            <a:r>
              <a:rPr lang="es-CO" dirty="0"/>
              <a:t>(</a:t>
            </a:r>
            <a:r>
              <a:rPr lang="es-CO" dirty="0" err="1"/>
              <a:t>registers</a:t>
            </a:r>
            <a:r>
              <a:rPr lang="es-CO" dirty="0"/>
              <a:t>)</a:t>
            </a:r>
            <a:br>
              <a:rPr lang="es-CO" dirty="0"/>
            </a:br>
            <a:endParaRPr lang="es-CO" dirty="0"/>
          </a:p>
        </p:txBody>
      </p:sp>
      <p:sp>
        <p:nvSpPr>
          <p:cNvPr id="5" name="4 Rectángulo redondeado"/>
          <p:cNvSpPr/>
          <p:nvPr/>
        </p:nvSpPr>
        <p:spPr>
          <a:xfrm>
            <a:off x="827584" y="2996952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Rectángulo redondeado"/>
          <p:cNvSpPr/>
          <p:nvPr/>
        </p:nvSpPr>
        <p:spPr>
          <a:xfrm>
            <a:off x="827584" y="4005064"/>
            <a:ext cx="7920880" cy="45719"/>
          </a:xfrm>
          <a:prstGeom prst="roundRect">
            <a:avLst/>
          </a:prstGeom>
          <a:solidFill>
            <a:srgbClr val="B6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13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e_prosperidad">
      <a:majorFont>
        <a:latin typeface="Futura Md BT"/>
        <a:ea typeface=""/>
        <a:cs typeface=""/>
      </a:majorFont>
      <a:minorFont>
        <a:latin typeface="Futura St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</TotalTime>
  <Words>2106</Words>
  <Application>Microsoft Office PowerPoint</Application>
  <PresentationFormat>Presentación en pantalla (4:3)</PresentationFormat>
  <Paragraphs>354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Presentación de PowerPoint</vt:lpstr>
      <vt:lpstr>Content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Quality Improvement of the information coming from the administrative records (registers) </vt:lpstr>
      <vt:lpstr>Presentación de PowerPoint</vt:lpstr>
      <vt:lpstr>3. Quality Improvement of the information coming from the administrative records (registers)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Quality indicators proposal</vt:lpstr>
      <vt:lpstr>Quality indicators proposal</vt:lpstr>
      <vt:lpstr>Quality indicators proposal</vt:lpstr>
      <vt:lpstr>Quality indicators proposal</vt:lpstr>
      <vt:lpstr>Quality indicators proposal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dejimenezg</dc:creator>
  <cp:lastModifiedBy>Martha Poveda Gomez</cp:lastModifiedBy>
  <cp:revision>197</cp:revision>
  <dcterms:created xsi:type="dcterms:W3CDTF">2013-02-28T15:57:25Z</dcterms:created>
  <dcterms:modified xsi:type="dcterms:W3CDTF">2013-08-24T05:14:53Z</dcterms:modified>
</cp:coreProperties>
</file>