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noi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1"/>
  </p:notesMasterIdLst>
  <p:sldIdLst>
    <p:sldId id="256" r:id="rId2"/>
    <p:sldId id="283" r:id="rId3"/>
    <p:sldId id="288" r:id="rId4"/>
    <p:sldId id="290" r:id="rId5"/>
    <p:sldId id="270" r:id="rId6"/>
    <p:sldId id="285" r:id="rId7"/>
    <p:sldId id="284" r:id="rId8"/>
    <p:sldId id="291" r:id="rId9"/>
    <p:sldId id="292" r:id="rId10"/>
    <p:sldId id="286" r:id="rId11"/>
    <p:sldId id="287" r:id="rId12"/>
    <p:sldId id="281" r:id="rId13"/>
    <p:sldId id="282" r:id="rId14"/>
    <p:sldId id="294" r:id="rId15"/>
    <p:sldId id="295" r:id="rId16"/>
    <p:sldId id="297" r:id="rId17"/>
    <p:sldId id="296" r:id="rId18"/>
    <p:sldId id="293" r:id="rId19"/>
    <p:sldId id="268" r:id="rId20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8007" autoAdjust="0"/>
  </p:normalViewPr>
  <p:slideViewPr>
    <p:cSldViewPr snapToGrid="0">
      <p:cViewPr varScale="1">
        <p:scale>
          <a:sx n="96" d="100"/>
          <a:sy n="96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Occupied dwellings</c:v>
                </c:pt>
              </c:strCache>
            </c:strRef>
          </c:tx>
          <c:spPr>
            <a:solidFill>
              <a:srgbClr val="92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Sheet1!$B$14:$F$14</c:f>
              <c:strCache>
                <c:ptCount val="5"/>
                <c:pt idx="0">
                  <c:v>Mun. Chisinau</c:v>
                </c:pt>
                <c:pt idx="1">
                  <c:v>North</c:v>
                </c:pt>
                <c:pt idx="2">
                  <c:v>Center</c:v>
                </c:pt>
                <c:pt idx="3">
                  <c:v>Soth</c:v>
                </c:pt>
                <c:pt idx="4">
                  <c:v>UTA Gagauzia</c:v>
                </c:pt>
              </c:strCache>
            </c:strRef>
          </c:cat>
          <c:val>
            <c:numRef>
              <c:f>Sheet1!$B$15:$F$15</c:f>
              <c:numCache>
                <c:formatCode>0.0%</c:formatCode>
                <c:ptCount val="5"/>
                <c:pt idx="0">
                  <c:v>0.85951057445254642</c:v>
                </c:pt>
                <c:pt idx="1">
                  <c:v>0.80635183834621293</c:v>
                </c:pt>
                <c:pt idx="2">
                  <c:v>0.82078852008377046</c:v>
                </c:pt>
                <c:pt idx="3">
                  <c:v>0.85666084671827891</c:v>
                </c:pt>
                <c:pt idx="4">
                  <c:v>0.82092146059205717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Unoccupied dwellings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Sheet1!$B$14:$F$14</c:f>
              <c:strCache>
                <c:ptCount val="5"/>
                <c:pt idx="0">
                  <c:v>Mun. Chisinau</c:v>
                </c:pt>
                <c:pt idx="1">
                  <c:v>North</c:v>
                </c:pt>
                <c:pt idx="2">
                  <c:v>Center</c:v>
                </c:pt>
                <c:pt idx="3">
                  <c:v>Soth</c:v>
                </c:pt>
                <c:pt idx="4">
                  <c:v>UTA Gagauzia</c:v>
                </c:pt>
              </c:strCache>
            </c:strRef>
          </c:cat>
          <c:val>
            <c:numRef>
              <c:f>Sheet1!$B$16:$F$16</c:f>
              <c:numCache>
                <c:formatCode>0.0%</c:formatCode>
                <c:ptCount val="5"/>
                <c:pt idx="0">
                  <c:v>0.14048942554745353</c:v>
                </c:pt>
                <c:pt idx="1">
                  <c:v>0.19364816165378704</c:v>
                </c:pt>
                <c:pt idx="2">
                  <c:v>0.17921147991622952</c:v>
                </c:pt>
                <c:pt idx="3">
                  <c:v>0.14333915328172106</c:v>
                </c:pt>
                <c:pt idx="4">
                  <c:v>0.1790785394079428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350784"/>
        <c:axId val="81597184"/>
      </c:barChart>
      <c:catAx>
        <c:axId val="793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97184"/>
        <c:crosses val="autoZero"/>
        <c:auto val="1"/>
        <c:lblAlgn val="ctr"/>
        <c:lblOffset val="100"/>
        <c:noMultiLvlLbl val="0"/>
      </c:catAx>
      <c:valAx>
        <c:axId val="81597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93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92000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accent3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%" sourceLinked="0"/>
              <c:spPr>
                <a:solidFill>
                  <a:schemeClr val="accent3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accent3">
                  <a:alpha val="90000"/>
                </a:scheme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Persons in urban area</c:v>
                </c:pt>
                <c:pt idx="1">
                  <c:v>Persons in rural area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995227</c:v>
                </c:pt>
                <c:pt idx="1">
                  <c:v>1918054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C80AB-DE78-416C-9D6D-41479AF9772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7011B-E49D-4CB1-BF17-915FE4C913B7}">
      <dgm:prSet phldrT="[Text]" custT="1"/>
      <dgm:spPr/>
      <dgm:t>
        <a:bodyPr/>
        <a:lstStyle/>
        <a:p>
          <a:r>
            <a:rPr lang="ro-RO" sz="2800" dirty="0" err="1" smtClean="0">
              <a:solidFill>
                <a:schemeClr val="tx1"/>
              </a:solidFill>
            </a:rPr>
            <a:t>Person</a:t>
          </a:r>
          <a:endParaRPr lang="en-US" sz="2800" dirty="0">
            <a:solidFill>
              <a:schemeClr val="tx1"/>
            </a:solidFill>
          </a:endParaRPr>
        </a:p>
      </dgm:t>
    </dgm:pt>
    <dgm:pt modelId="{FD73FA67-C4AE-4D0D-BD48-D11278AE0297}" type="parTrans" cxnId="{81888410-A59C-45FD-B619-71FD7A9CABE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54C5EB6-DAA5-4264-A6D6-C327254C4D0A}" type="sibTrans" cxnId="{81888410-A59C-45FD-B619-71FD7A9CABE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EE0C47B-AE54-4973-84C9-C2285C3D76D8}">
      <dgm:prSet phldrT="[Text]" phldr="1"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D78EAD9E-C000-4CE2-B152-385166F6CB19}" type="parTrans" cxnId="{1DBC71C3-5CE8-4C8B-AE7C-B0D05F62F6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C02E462-69EE-4105-8944-FFDEB78ABC7E}" type="sibTrans" cxnId="{1DBC71C3-5CE8-4C8B-AE7C-B0D05F62F6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D5CFDA9-310F-41CA-AAFB-13B689875857}">
      <dgm:prSet phldrT="[Text]" custT="1"/>
      <dgm:spPr/>
      <dgm:t>
        <a:bodyPr/>
        <a:lstStyle/>
        <a:p>
          <a:r>
            <a:rPr lang="ro-RO" sz="2800" dirty="0" err="1" smtClean="0">
              <a:solidFill>
                <a:schemeClr val="tx1"/>
              </a:solidFill>
            </a:rPr>
            <a:t>household</a:t>
          </a:r>
          <a:endParaRPr lang="en-US" sz="2800" dirty="0">
            <a:solidFill>
              <a:schemeClr val="tx1"/>
            </a:solidFill>
          </a:endParaRPr>
        </a:p>
      </dgm:t>
    </dgm:pt>
    <dgm:pt modelId="{F924E07E-E307-4AE7-8B70-453C5421C2F9}" type="parTrans" cxnId="{0AE607D4-6894-448B-8360-3D450B4831F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CB0CC97-10EF-4779-A12A-21E94009F587}" type="sibTrans" cxnId="{0AE607D4-6894-448B-8360-3D450B4831F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723D4F-53BD-4F4C-98A9-C2557D8F93A6}">
      <dgm:prSet phldrT="[Text]" phldr="1"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871C9E8-5364-4E50-A730-877FBCB64CA1}" type="parTrans" cxnId="{974F5AE6-BB26-4300-94B1-04EF8B2494D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3A073B9-84D0-4CD1-9BBA-B1F54AFF41A5}" type="sibTrans" cxnId="{974F5AE6-BB26-4300-94B1-04EF8B2494D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2AE506F-0FB1-4BA7-9D47-CB1B10012B01}">
      <dgm:prSet phldrT="[Text]" custT="1"/>
      <dgm:spPr/>
      <dgm:t>
        <a:bodyPr/>
        <a:lstStyle/>
        <a:p>
          <a:r>
            <a:rPr lang="ro-RO" sz="2800" dirty="0" err="1" smtClean="0">
              <a:solidFill>
                <a:schemeClr val="tx1"/>
              </a:solidFill>
            </a:rPr>
            <a:t>dwelling</a:t>
          </a:r>
          <a:endParaRPr lang="en-US" sz="2800" dirty="0">
            <a:solidFill>
              <a:schemeClr val="tx1"/>
            </a:solidFill>
          </a:endParaRPr>
        </a:p>
      </dgm:t>
    </dgm:pt>
    <dgm:pt modelId="{3689C0E5-765E-4915-A59A-1C72AC370B1E}" type="parTrans" cxnId="{F629260B-D12C-4E07-B77A-B3810203CB1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BAE7AE6-3D44-4CA4-90D7-D2DC0F67E3C2}" type="sibTrans" cxnId="{F629260B-D12C-4E07-B77A-B3810203CB1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1722189-011A-4D23-AAEB-807BAD62A762}">
      <dgm:prSet phldrT="[Text]" phldr="1"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ABD9887-F96F-4178-90CD-CD292782D1A2}" type="parTrans" cxnId="{51E16EA6-6CDB-4C60-B4BE-B5EDB9A0763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33F5C46-FF30-4D17-A132-B4FED0A551A2}" type="sibTrans" cxnId="{51E16EA6-6CDB-4C60-B4BE-B5EDB9A0763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68CDA75-7039-4925-8F45-C8600314D68C}">
      <dgm:prSet custT="1"/>
      <dgm:spPr/>
      <dgm:t>
        <a:bodyPr/>
        <a:lstStyle/>
        <a:p>
          <a:r>
            <a:rPr lang="ro-RO" sz="2800" dirty="0" smtClean="0">
              <a:solidFill>
                <a:schemeClr val="tx1"/>
              </a:solidFill>
            </a:rPr>
            <a:t>building</a:t>
          </a:r>
          <a:endParaRPr lang="en-US" sz="2800" dirty="0">
            <a:solidFill>
              <a:schemeClr val="tx1"/>
            </a:solidFill>
          </a:endParaRPr>
        </a:p>
      </dgm:t>
    </dgm:pt>
    <dgm:pt modelId="{B9C48326-047F-4B6B-8AC9-16E4CCDBC1DB}" type="parTrans" cxnId="{22E3385B-81BC-4120-BA3A-FD83FA90D5E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03C0F4A-13D2-4528-BA0D-1D58F968A50F}" type="sibTrans" cxnId="{22E3385B-81BC-4120-BA3A-FD83FA90D5E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6BCC565-3F43-48B5-B9FC-21DEAE89752D}" type="pres">
      <dgm:prSet presAssocID="{652C80AB-DE78-416C-9D6D-41479AF977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31C2BF-FD3C-4C4A-BF38-3309533FDF15}" type="pres">
      <dgm:prSet presAssocID="{BE07011B-E49D-4CB1-BF17-915FE4C913B7}" presName="composite" presStyleCnt="0"/>
      <dgm:spPr/>
    </dgm:pt>
    <dgm:pt modelId="{249908B2-5699-46B5-A88C-AF4C0D89CDE6}" type="pres">
      <dgm:prSet presAssocID="{BE07011B-E49D-4CB1-BF17-915FE4C913B7}" presName="bentUpArrow1" presStyleLbl="alignImgPlace1" presStyleIdx="0" presStyleCnt="3" custLinFactNeighborX="-26964"/>
      <dgm:spPr/>
    </dgm:pt>
    <dgm:pt modelId="{59AB71CE-57E2-4ABB-9D37-4524DD5D853E}" type="pres">
      <dgm:prSet presAssocID="{BE07011B-E49D-4CB1-BF17-915FE4C913B7}" presName="ParentText" presStyleLbl="node1" presStyleIdx="0" presStyleCnt="4" custScaleX="182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D452F-FADE-43A9-A359-83EC1590BB3F}" type="pres">
      <dgm:prSet presAssocID="{BE07011B-E49D-4CB1-BF17-915FE4C913B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C0E47-0863-4123-B2AF-3FBBAB9F3EF1}" type="pres">
      <dgm:prSet presAssocID="{F54C5EB6-DAA5-4264-A6D6-C327254C4D0A}" presName="sibTrans" presStyleCnt="0"/>
      <dgm:spPr/>
    </dgm:pt>
    <dgm:pt modelId="{1F027747-7471-4498-BC17-8E9AF34706DD}" type="pres">
      <dgm:prSet presAssocID="{0D5CFDA9-310F-41CA-AAFB-13B689875857}" presName="composite" presStyleCnt="0"/>
      <dgm:spPr/>
    </dgm:pt>
    <dgm:pt modelId="{206E663D-6D8E-456F-902B-1092964B8FC6}" type="pres">
      <dgm:prSet presAssocID="{0D5CFDA9-310F-41CA-AAFB-13B689875857}" presName="bentUpArrow1" presStyleLbl="alignImgPlace1" presStyleIdx="1" presStyleCnt="3" custLinFactNeighborX="-26964"/>
      <dgm:spPr/>
    </dgm:pt>
    <dgm:pt modelId="{FB0185C7-B480-4EBA-921B-FB80DD6CCAFC}" type="pres">
      <dgm:prSet presAssocID="{0D5CFDA9-310F-41CA-AAFB-13B689875857}" presName="ParentText" presStyleLbl="node1" presStyleIdx="1" presStyleCnt="4" custScaleX="182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1A803-97C3-4796-A080-8906AB96A718}" type="pres">
      <dgm:prSet presAssocID="{0D5CFDA9-310F-41CA-AAFB-13B68987585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123AE-2E30-4004-BCF0-74BE7841AE6A}" type="pres">
      <dgm:prSet presAssocID="{5CB0CC97-10EF-4779-A12A-21E94009F587}" presName="sibTrans" presStyleCnt="0"/>
      <dgm:spPr/>
    </dgm:pt>
    <dgm:pt modelId="{17481E41-8323-401A-8FFF-FC8FF56F56E1}" type="pres">
      <dgm:prSet presAssocID="{62AE506F-0FB1-4BA7-9D47-CB1B10012B01}" presName="composite" presStyleCnt="0"/>
      <dgm:spPr/>
    </dgm:pt>
    <dgm:pt modelId="{42C1515D-ABB6-47E7-A142-DD7683F9331B}" type="pres">
      <dgm:prSet presAssocID="{62AE506F-0FB1-4BA7-9D47-CB1B10012B01}" presName="bentUpArrow1" presStyleLbl="alignImgPlace1" presStyleIdx="2" presStyleCnt="3" custLinFactNeighborX="-26964"/>
      <dgm:spPr/>
    </dgm:pt>
    <dgm:pt modelId="{2292259C-2F3D-4F3C-A190-3C4C1B22853E}" type="pres">
      <dgm:prSet presAssocID="{62AE506F-0FB1-4BA7-9D47-CB1B10012B01}" presName="ParentText" presStyleLbl="node1" presStyleIdx="2" presStyleCnt="4" custScaleX="182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5790F-9620-4E0A-AE7C-D2C1D34388DF}" type="pres">
      <dgm:prSet presAssocID="{62AE506F-0FB1-4BA7-9D47-CB1B10012B0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94206-9054-45DE-AAC8-CB365EA526FD}" type="pres">
      <dgm:prSet presAssocID="{CBAE7AE6-3D44-4CA4-90D7-D2DC0F67E3C2}" presName="sibTrans" presStyleCnt="0"/>
      <dgm:spPr/>
    </dgm:pt>
    <dgm:pt modelId="{D1C4D976-790E-4067-82B1-2801C94A81B8}" type="pres">
      <dgm:prSet presAssocID="{568CDA75-7039-4925-8F45-C8600314D68C}" presName="composite" presStyleCnt="0"/>
      <dgm:spPr/>
    </dgm:pt>
    <dgm:pt modelId="{2629DBFA-3823-456E-A601-5CDA38B4C676}" type="pres">
      <dgm:prSet presAssocID="{568CDA75-7039-4925-8F45-C8600314D68C}" presName="ParentText" presStyleLbl="node1" presStyleIdx="3" presStyleCnt="4" custScaleX="182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16EA6-6CDB-4C60-B4BE-B5EDB9A07633}" srcId="{62AE506F-0FB1-4BA7-9D47-CB1B10012B01}" destId="{21722189-011A-4D23-AAEB-807BAD62A762}" srcOrd="0" destOrd="0" parTransId="{2ABD9887-F96F-4178-90CD-CD292782D1A2}" sibTransId="{033F5C46-FF30-4D17-A132-B4FED0A551A2}"/>
    <dgm:cxn modelId="{D1C25748-8FE8-4FAD-80A8-6D1B3C19BF99}" type="presOf" srcId="{652C80AB-DE78-416C-9D6D-41479AF97722}" destId="{36BCC565-3F43-48B5-B9FC-21DEAE89752D}" srcOrd="0" destOrd="0" presId="urn:microsoft.com/office/officeart/2005/8/layout/StepDownProcess"/>
    <dgm:cxn modelId="{81888410-A59C-45FD-B619-71FD7A9CABE0}" srcId="{652C80AB-DE78-416C-9D6D-41479AF97722}" destId="{BE07011B-E49D-4CB1-BF17-915FE4C913B7}" srcOrd="0" destOrd="0" parTransId="{FD73FA67-C4AE-4D0D-BD48-D11278AE0297}" sibTransId="{F54C5EB6-DAA5-4264-A6D6-C327254C4D0A}"/>
    <dgm:cxn modelId="{22E3385B-81BC-4120-BA3A-FD83FA90D5E5}" srcId="{652C80AB-DE78-416C-9D6D-41479AF97722}" destId="{568CDA75-7039-4925-8F45-C8600314D68C}" srcOrd="3" destOrd="0" parTransId="{B9C48326-047F-4B6B-8AC9-16E4CCDBC1DB}" sibTransId="{903C0F4A-13D2-4528-BA0D-1D58F968A50F}"/>
    <dgm:cxn modelId="{A3564AF6-3736-4D33-A338-88AB159924FB}" type="presOf" srcId="{568CDA75-7039-4925-8F45-C8600314D68C}" destId="{2629DBFA-3823-456E-A601-5CDA38B4C676}" srcOrd="0" destOrd="0" presId="urn:microsoft.com/office/officeart/2005/8/layout/StepDownProcess"/>
    <dgm:cxn modelId="{9DB99102-C009-41B6-A9ED-9D45B7572F19}" type="presOf" srcId="{BE07011B-E49D-4CB1-BF17-915FE4C913B7}" destId="{59AB71CE-57E2-4ABB-9D37-4524DD5D853E}" srcOrd="0" destOrd="0" presId="urn:microsoft.com/office/officeart/2005/8/layout/StepDownProcess"/>
    <dgm:cxn modelId="{261A30C8-9C4A-4E1E-8361-41AF2EF8E208}" type="presOf" srcId="{0D5CFDA9-310F-41CA-AAFB-13B689875857}" destId="{FB0185C7-B480-4EBA-921B-FB80DD6CCAFC}" srcOrd="0" destOrd="0" presId="urn:microsoft.com/office/officeart/2005/8/layout/StepDownProcess"/>
    <dgm:cxn modelId="{410FFBED-5E46-41F8-AFE0-DCCF99555CFB}" type="presOf" srcId="{55723D4F-53BD-4F4C-98A9-C2557D8F93A6}" destId="{4F61A803-97C3-4796-A080-8906AB96A718}" srcOrd="0" destOrd="0" presId="urn:microsoft.com/office/officeart/2005/8/layout/StepDownProcess"/>
    <dgm:cxn modelId="{F629260B-D12C-4E07-B77A-B3810203CB18}" srcId="{652C80AB-DE78-416C-9D6D-41479AF97722}" destId="{62AE506F-0FB1-4BA7-9D47-CB1B10012B01}" srcOrd="2" destOrd="0" parTransId="{3689C0E5-765E-4915-A59A-1C72AC370B1E}" sibTransId="{CBAE7AE6-3D44-4CA4-90D7-D2DC0F67E3C2}"/>
    <dgm:cxn modelId="{0AE607D4-6894-448B-8360-3D450B4831FD}" srcId="{652C80AB-DE78-416C-9D6D-41479AF97722}" destId="{0D5CFDA9-310F-41CA-AAFB-13B689875857}" srcOrd="1" destOrd="0" parTransId="{F924E07E-E307-4AE7-8B70-453C5421C2F9}" sibTransId="{5CB0CC97-10EF-4779-A12A-21E94009F587}"/>
    <dgm:cxn modelId="{2AB20471-5A84-4CDA-958D-A372C6CF703C}" type="presOf" srcId="{21722189-011A-4D23-AAEB-807BAD62A762}" destId="{8085790F-9620-4E0A-AE7C-D2C1D34388DF}" srcOrd="0" destOrd="0" presId="urn:microsoft.com/office/officeart/2005/8/layout/StepDownProcess"/>
    <dgm:cxn modelId="{D24E1559-1CA9-47AD-BC5A-F443E9504D10}" type="presOf" srcId="{8EE0C47B-AE54-4973-84C9-C2285C3D76D8}" destId="{2F2D452F-FADE-43A9-A359-83EC1590BB3F}" srcOrd="0" destOrd="0" presId="urn:microsoft.com/office/officeart/2005/8/layout/StepDownProcess"/>
    <dgm:cxn modelId="{974F5AE6-BB26-4300-94B1-04EF8B2494D3}" srcId="{0D5CFDA9-310F-41CA-AAFB-13B689875857}" destId="{55723D4F-53BD-4F4C-98A9-C2557D8F93A6}" srcOrd="0" destOrd="0" parTransId="{5871C9E8-5364-4E50-A730-877FBCB64CA1}" sibTransId="{63A073B9-84D0-4CD1-9BBA-B1F54AFF41A5}"/>
    <dgm:cxn modelId="{3951692F-44F4-4D49-BF89-8FE4BB3603FB}" type="presOf" srcId="{62AE506F-0FB1-4BA7-9D47-CB1B10012B01}" destId="{2292259C-2F3D-4F3C-A190-3C4C1B22853E}" srcOrd="0" destOrd="0" presId="urn:microsoft.com/office/officeart/2005/8/layout/StepDownProcess"/>
    <dgm:cxn modelId="{1DBC71C3-5CE8-4C8B-AE7C-B0D05F62F638}" srcId="{BE07011B-E49D-4CB1-BF17-915FE4C913B7}" destId="{8EE0C47B-AE54-4973-84C9-C2285C3D76D8}" srcOrd="0" destOrd="0" parTransId="{D78EAD9E-C000-4CE2-B152-385166F6CB19}" sibTransId="{9C02E462-69EE-4105-8944-FFDEB78ABC7E}"/>
    <dgm:cxn modelId="{16B26107-90EA-413A-80A5-381B26448644}" type="presParOf" srcId="{36BCC565-3F43-48B5-B9FC-21DEAE89752D}" destId="{D231C2BF-FD3C-4C4A-BF38-3309533FDF15}" srcOrd="0" destOrd="0" presId="urn:microsoft.com/office/officeart/2005/8/layout/StepDownProcess"/>
    <dgm:cxn modelId="{D6C3094E-A0E4-4BA8-ACD9-4312E71994A3}" type="presParOf" srcId="{D231C2BF-FD3C-4C4A-BF38-3309533FDF15}" destId="{249908B2-5699-46B5-A88C-AF4C0D89CDE6}" srcOrd="0" destOrd="0" presId="urn:microsoft.com/office/officeart/2005/8/layout/StepDownProcess"/>
    <dgm:cxn modelId="{B52938C3-A409-4437-ACFA-83049DBC5674}" type="presParOf" srcId="{D231C2BF-FD3C-4C4A-BF38-3309533FDF15}" destId="{59AB71CE-57E2-4ABB-9D37-4524DD5D853E}" srcOrd="1" destOrd="0" presId="urn:microsoft.com/office/officeart/2005/8/layout/StepDownProcess"/>
    <dgm:cxn modelId="{2E552287-C6F0-44E3-BC77-452C2899D86D}" type="presParOf" srcId="{D231C2BF-FD3C-4C4A-BF38-3309533FDF15}" destId="{2F2D452F-FADE-43A9-A359-83EC1590BB3F}" srcOrd="2" destOrd="0" presId="urn:microsoft.com/office/officeart/2005/8/layout/StepDownProcess"/>
    <dgm:cxn modelId="{3BF03D53-527A-4C3D-A20B-AF3BFC120E5E}" type="presParOf" srcId="{36BCC565-3F43-48B5-B9FC-21DEAE89752D}" destId="{FAAC0E47-0863-4123-B2AF-3FBBAB9F3EF1}" srcOrd="1" destOrd="0" presId="urn:microsoft.com/office/officeart/2005/8/layout/StepDownProcess"/>
    <dgm:cxn modelId="{7903ACB0-689D-4007-9460-057F9CAD3E57}" type="presParOf" srcId="{36BCC565-3F43-48B5-B9FC-21DEAE89752D}" destId="{1F027747-7471-4498-BC17-8E9AF34706DD}" srcOrd="2" destOrd="0" presId="urn:microsoft.com/office/officeart/2005/8/layout/StepDownProcess"/>
    <dgm:cxn modelId="{20794BFF-F8A3-44C2-BC8A-50779EBEF375}" type="presParOf" srcId="{1F027747-7471-4498-BC17-8E9AF34706DD}" destId="{206E663D-6D8E-456F-902B-1092964B8FC6}" srcOrd="0" destOrd="0" presId="urn:microsoft.com/office/officeart/2005/8/layout/StepDownProcess"/>
    <dgm:cxn modelId="{BC8616ED-EE74-482E-A911-79ADB7E8357F}" type="presParOf" srcId="{1F027747-7471-4498-BC17-8E9AF34706DD}" destId="{FB0185C7-B480-4EBA-921B-FB80DD6CCAFC}" srcOrd="1" destOrd="0" presId="urn:microsoft.com/office/officeart/2005/8/layout/StepDownProcess"/>
    <dgm:cxn modelId="{B2F32BB7-33C0-4D16-A64C-A0CE6D0FFEAA}" type="presParOf" srcId="{1F027747-7471-4498-BC17-8E9AF34706DD}" destId="{4F61A803-97C3-4796-A080-8906AB96A718}" srcOrd="2" destOrd="0" presId="urn:microsoft.com/office/officeart/2005/8/layout/StepDownProcess"/>
    <dgm:cxn modelId="{95485489-B5B2-4495-A88E-F06765BD43C4}" type="presParOf" srcId="{36BCC565-3F43-48B5-B9FC-21DEAE89752D}" destId="{540123AE-2E30-4004-BCF0-74BE7841AE6A}" srcOrd="3" destOrd="0" presId="urn:microsoft.com/office/officeart/2005/8/layout/StepDownProcess"/>
    <dgm:cxn modelId="{ACBA13D7-247A-4F0E-B556-F58AF265F61A}" type="presParOf" srcId="{36BCC565-3F43-48B5-B9FC-21DEAE89752D}" destId="{17481E41-8323-401A-8FFF-FC8FF56F56E1}" srcOrd="4" destOrd="0" presId="urn:microsoft.com/office/officeart/2005/8/layout/StepDownProcess"/>
    <dgm:cxn modelId="{9A6D7DE3-5699-4831-8658-DFC0B3B40937}" type="presParOf" srcId="{17481E41-8323-401A-8FFF-FC8FF56F56E1}" destId="{42C1515D-ABB6-47E7-A142-DD7683F9331B}" srcOrd="0" destOrd="0" presId="urn:microsoft.com/office/officeart/2005/8/layout/StepDownProcess"/>
    <dgm:cxn modelId="{60875A4D-E6E3-483C-A105-FAC4BEDFD0B7}" type="presParOf" srcId="{17481E41-8323-401A-8FFF-FC8FF56F56E1}" destId="{2292259C-2F3D-4F3C-A190-3C4C1B22853E}" srcOrd="1" destOrd="0" presId="urn:microsoft.com/office/officeart/2005/8/layout/StepDownProcess"/>
    <dgm:cxn modelId="{53C97A28-FBFD-4A88-8DEE-A4F360882CF6}" type="presParOf" srcId="{17481E41-8323-401A-8FFF-FC8FF56F56E1}" destId="{8085790F-9620-4E0A-AE7C-D2C1D34388DF}" srcOrd="2" destOrd="0" presId="urn:microsoft.com/office/officeart/2005/8/layout/StepDownProcess"/>
    <dgm:cxn modelId="{2A3B4399-57F6-41C0-8BFF-1D87BC18F510}" type="presParOf" srcId="{36BCC565-3F43-48B5-B9FC-21DEAE89752D}" destId="{D8694206-9054-45DE-AAC8-CB365EA526FD}" srcOrd="5" destOrd="0" presId="urn:microsoft.com/office/officeart/2005/8/layout/StepDownProcess"/>
    <dgm:cxn modelId="{C1C00387-F005-463A-B5BD-9D9FADA6B403}" type="presParOf" srcId="{36BCC565-3F43-48B5-B9FC-21DEAE89752D}" destId="{D1C4D976-790E-4067-82B1-2801C94A81B8}" srcOrd="6" destOrd="0" presId="urn:microsoft.com/office/officeart/2005/8/layout/StepDownProcess"/>
    <dgm:cxn modelId="{3F4136F4-B9A4-471D-AD5B-93C002008937}" type="presParOf" srcId="{D1C4D976-790E-4067-82B1-2801C94A81B8}" destId="{2629DBFA-3823-456E-A601-5CDA38B4C67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A5B48-6EEB-448E-8D68-5138D4835F4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5F0EC-0959-4E19-82D8-2FD5B4F3B1A3}">
      <dgm:prSet phldrT="[Text]"/>
      <dgm:spPr/>
      <dgm:t>
        <a:bodyPr/>
        <a:lstStyle/>
        <a:p>
          <a:pPr algn="ctr"/>
          <a:r>
            <a:rPr lang="en-US" u="sng" dirty="0" smtClean="0">
              <a:solidFill>
                <a:schemeClr val="tx1"/>
              </a:solidFill>
            </a:rPr>
            <a:t>TV</a:t>
          </a:r>
          <a:endParaRPr lang="en-US" u="sng" dirty="0">
            <a:solidFill>
              <a:schemeClr val="tx1"/>
            </a:solidFill>
          </a:endParaRPr>
        </a:p>
      </dgm:t>
    </dgm:pt>
    <dgm:pt modelId="{F89C412C-1598-49E1-B333-4A7C46822DBE}" type="parTrans" cxnId="{77CD780B-8823-428F-880C-DFD09FF142EC}">
      <dgm:prSet/>
      <dgm:spPr/>
      <dgm:t>
        <a:bodyPr/>
        <a:lstStyle/>
        <a:p>
          <a:endParaRPr lang="en-US"/>
        </a:p>
      </dgm:t>
    </dgm:pt>
    <dgm:pt modelId="{9F3FD8F4-4964-4737-8CC8-10D77D7143D0}" type="sibTrans" cxnId="{77CD780B-8823-428F-880C-DFD09FF142EC}">
      <dgm:prSet/>
      <dgm:spPr/>
      <dgm:t>
        <a:bodyPr/>
        <a:lstStyle/>
        <a:p>
          <a:endParaRPr lang="en-US"/>
        </a:p>
      </dgm:t>
    </dgm:pt>
    <dgm:pt modelId="{15E9EE2E-C75F-4699-AF05-DD63492A2EC7}">
      <dgm:prSet phldrT="[Text]"/>
      <dgm:spPr/>
      <dgm:t>
        <a:bodyPr/>
        <a:lstStyle/>
        <a:p>
          <a:pPr algn="l"/>
          <a:r>
            <a:rPr lang="ro-RO" dirty="0" smtClean="0">
              <a:solidFill>
                <a:srgbClr val="C00000"/>
              </a:solidFill>
            </a:rPr>
            <a:t>20 </a:t>
          </a:r>
          <a:r>
            <a:rPr lang="en-US" dirty="0" smtClean="0">
              <a:solidFill>
                <a:srgbClr val="C00000"/>
              </a:solidFill>
            </a:rPr>
            <a:t>interventions in TV shows</a:t>
          </a:r>
          <a:endParaRPr lang="en-US" dirty="0">
            <a:solidFill>
              <a:srgbClr val="6DA1B3"/>
            </a:solidFill>
          </a:endParaRPr>
        </a:p>
      </dgm:t>
    </dgm:pt>
    <dgm:pt modelId="{D224547C-D634-4340-9883-1B0E6A97D24A}" type="parTrans" cxnId="{28A7F099-395F-4555-9052-BE94835C99E5}">
      <dgm:prSet/>
      <dgm:spPr/>
      <dgm:t>
        <a:bodyPr/>
        <a:lstStyle/>
        <a:p>
          <a:endParaRPr lang="en-US"/>
        </a:p>
      </dgm:t>
    </dgm:pt>
    <dgm:pt modelId="{2E1FDBC1-4049-409B-A4C9-4EF3F388ACBF}" type="sibTrans" cxnId="{28A7F099-395F-4555-9052-BE94835C99E5}">
      <dgm:prSet/>
      <dgm:spPr/>
      <dgm:t>
        <a:bodyPr/>
        <a:lstStyle/>
        <a:p>
          <a:endParaRPr lang="en-US"/>
        </a:p>
      </dgm:t>
    </dgm:pt>
    <dgm:pt modelId="{311D3E82-8DAA-4792-A2C9-99DFDBFFEB8F}">
      <dgm:prSet phldrT="[Text]"/>
      <dgm:spPr/>
      <dgm:t>
        <a:bodyPr/>
        <a:lstStyle/>
        <a:p>
          <a:pPr algn="ctr"/>
          <a:r>
            <a:rPr lang="en-US" u="sng" dirty="0" smtClean="0">
              <a:solidFill>
                <a:schemeClr val="tx1"/>
              </a:solidFill>
            </a:rPr>
            <a:t>Radio</a:t>
          </a:r>
          <a:endParaRPr lang="en-US" u="sng" dirty="0">
            <a:solidFill>
              <a:schemeClr val="tx1"/>
            </a:solidFill>
          </a:endParaRPr>
        </a:p>
      </dgm:t>
    </dgm:pt>
    <dgm:pt modelId="{FE6F3CCB-67A3-4592-9609-79B3CD528143}" type="parTrans" cxnId="{CF8229CC-751F-4215-A981-3DBF5AE004B4}">
      <dgm:prSet/>
      <dgm:spPr/>
      <dgm:t>
        <a:bodyPr/>
        <a:lstStyle/>
        <a:p>
          <a:endParaRPr lang="en-US"/>
        </a:p>
      </dgm:t>
    </dgm:pt>
    <dgm:pt modelId="{9EFFB624-DED1-48A7-9080-BE9D237C2877}" type="sibTrans" cxnId="{CF8229CC-751F-4215-A981-3DBF5AE004B4}">
      <dgm:prSet/>
      <dgm:spPr/>
      <dgm:t>
        <a:bodyPr/>
        <a:lstStyle/>
        <a:p>
          <a:endParaRPr lang="en-US"/>
        </a:p>
      </dgm:t>
    </dgm:pt>
    <dgm:pt modelId="{71F37453-48A1-4ECA-9DD5-36BD4E86C251}">
      <dgm:prSet phldrT="[Text]"/>
      <dgm:spPr/>
      <dgm:t>
        <a:bodyPr/>
        <a:lstStyle/>
        <a:p>
          <a:pPr algn="l"/>
          <a:r>
            <a:rPr lang="en-US" smtClean="0">
              <a:solidFill>
                <a:srgbClr val="C00000"/>
              </a:solidFill>
            </a:rPr>
            <a:t>15 programs with the participation of both the DG as well as specialists NBS</a:t>
          </a:r>
          <a:endParaRPr lang="en-US" dirty="0">
            <a:solidFill>
              <a:srgbClr val="C00000"/>
            </a:solidFill>
          </a:endParaRPr>
        </a:p>
      </dgm:t>
    </dgm:pt>
    <dgm:pt modelId="{E48766BA-FC12-4415-A0C0-169A4A019A56}" type="parTrans" cxnId="{26AAD9B0-5B94-49BB-B217-4D3319154909}">
      <dgm:prSet/>
      <dgm:spPr/>
      <dgm:t>
        <a:bodyPr/>
        <a:lstStyle/>
        <a:p>
          <a:endParaRPr lang="en-US"/>
        </a:p>
      </dgm:t>
    </dgm:pt>
    <dgm:pt modelId="{EBD934EE-1EA7-401A-8824-E5C15B6CB906}" type="sibTrans" cxnId="{26AAD9B0-5B94-49BB-B217-4D3319154909}">
      <dgm:prSet/>
      <dgm:spPr/>
      <dgm:t>
        <a:bodyPr/>
        <a:lstStyle/>
        <a:p>
          <a:endParaRPr lang="en-US"/>
        </a:p>
      </dgm:t>
    </dgm:pt>
    <dgm:pt modelId="{616748F4-954F-4E35-A045-0FA942EBF277}">
      <dgm:prSet phldrT="[Text]"/>
      <dgm:spPr/>
      <dgm:t>
        <a:bodyPr/>
        <a:lstStyle/>
        <a:p>
          <a:pPr algn="ctr"/>
          <a:r>
            <a:rPr lang="en-US" u="sng" dirty="0" smtClean="0">
              <a:solidFill>
                <a:schemeClr val="tx1"/>
              </a:solidFill>
            </a:rPr>
            <a:t>Media</a:t>
          </a:r>
          <a:endParaRPr lang="en-US" u="sng" dirty="0">
            <a:solidFill>
              <a:schemeClr val="tx1"/>
            </a:solidFill>
          </a:endParaRPr>
        </a:p>
      </dgm:t>
    </dgm:pt>
    <dgm:pt modelId="{C62C74E2-0687-4086-9238-08F86C2CCB42}" type="parTrans" cxnId="{6E820842-F043-4687-B181-A8057EBAA277}">
      <dgm:prSet/>
      <dgm:spPr/>
      <dgm:t>
        <a:bodyPr/>
        <a:lstStyle/>
        <a:p>
          <a:endParaRPr lang="en-US"/>
        </a:p>
      </dgm:t>
    </dgm:pt>
    <dgm:pt modelId="{B66BEFB5-C05A-45FC-A053-9F48F28F9431}" type="sibTrans" cxnId="{6E820842-F043-4687-B181-A8057EBAA277}">
      <dgm:prSet/>
      <dgm:spPr/>
      <dgm:t>
        <a:bodyPr/>
        <a:lstStyle/>
        <a:p>
          <a:endParaRPr lang="en-US"/>
        </a:p>
      </dgm:t>
    </dgm:pt>
    <dgm:pt modelId="{E7F71353-ECD5-4C62-BBFD-594B6E2868A1}">
      <dgm:prSet phldrT="[Text]"/>
      <dgm:spPr/>
      <dgm:t>
        <a:bodyPr/>
        <a:lstStyle/>
        <a:p>
          <a:pPr algn="l"/>
          <a:r>
            <a:rPr lang="ro-RO" dirty="0" smtClean="0">
              <a:solidFill>
                <a:srgbClr val="C00000"/>
              </a:solidFill>
            </a:rPr>
            <a:t>6 </a:t>
          </a:r>
          <a:r>
            <a:rPr lang="en-US" dirty="0" smtClean="0">
              <a:solidFill>
                <a:srgbClr val="C00000"/>
              </a:solidFill>
            </a:rPr>
            <a:t>vast interviews in the press</a:t>
          </a:r>
          <a:endParaRPr lang="en-US" dirty="0">
            <a:solidFill>
              <a:srgbClr val="C00000"/>
            </a:solidFill>
          </a:endParaRPr>
        </a:p>
      </dgm:t>
    </dgm:pt>
    <dgm:pt modelId="{EDDF475F-CCEF-43A2-B66E-CB2F63254F65}" type="parTrans" cxnId="{1BD9396A-ADC3-4D83-801A-AAB24A355F2E}">
      <dgm:prSet/>
      <dgm:spPr/>
      <dgm:t>
        <a:bodyPr/>
        <a:lstStyle/>
        <a:p>
          <a:endParaRPr lang="en-US"/>
        </a:p>
      </dgm:t>
    </dgm:pt>
    <dgm:pt modelId="{A021F8A0-6CC2-4BD7-BD02-E59D4328CC5E}" type="sibTrans" cxnId="{1BD9396A-ADC3-4D83-801A-AAB24A355F2E}">
      <dgm:prSet/>
      <dgm:spPr/>
      <dgm:t>
        <a:bodyPr/>
        <a:lstStyle/>
        <a:p>
          <a:endParaRPr lang="en-US"/>
        </a:p>
      </dgm:t>
    </dgm:pt>
    <dgm:pt modelId="{4A93A950-1216-44CD-9C7B-AD9D4815612E}">
      <dgm:prSet phldrT="[Text]"/>
      <dgm:spPr/>
      <dgm:t>
        <a:bodyPr/>
        <a:lstStyle/>
        <a:p>
          <a:pPr algn="l"/>
          <a:endParaRPr lang="en-US" dirty="0">
            <a:solidFill>
              <a:srgbClr val="6DA1B3"/>
            </a:solidFill>
          </a:endParaRPr>
        </a:p>
      </dgm:t>
    </dgm:pt>
    <dgm:pt modelId="{8320DBDC-E2A5-4205-9A18-681B12BBF0FC}" type="parTrans" cxnId="{1902C558-7FC0-4F7F-A389-082D30D5DC4C}">
      <dgm:prSet/>
      <dgm:spPr/>
      <dgm:t>
        <a:bodyPr/>
        <a:lstStyle/>
        <a:p>
          <a:endParaRPr lang="en-US"/>
        </a:p>
      </dgm:t>
    </dgm:pt>
    <dgm:pt modelId="{22CD3E80-45C3-4E69-A94C-0803A21D8AAB}" type="sibTrans" cxnId="{1902C558-7FC0-4F7F-A389-082D30D5DC4C}">
      <dgm:prSet/>
      <dgm:spPr/>
      <dgm:t>
        <a:bodyPr/>
        <a:lstStyle/>
        <a:p>
          <a:endParaRPr lang="en-US"/>
        </a:p>
      </dgm:t>
    </dgm:pt>
    <dgm:pt modelId="{EDBE7099-FE87-4144-8739-F1AE9BC9AB6A}">
      <dgm:prSet phldrT="[Text]"/>
      <dgm:spPr/>
      <dgm:t>
        <a:bodyPr/>
        <a:lstStyle/>
        <a:p>
          <a:pPr algn="l"/>
          <a:r>
            <a:rPr lang="ro-RO" dirty="0" smtClean="0">
              <a:solidFill>
                <a:srgbClr val="C00000"/>
              </a:solidFill>
            </a:rPr>
            <a:t>5 </a:t>
          </a:r>
          <a:r>
            <a:rPr lang="en-US" dirty="0" smtClean="0">
              <a:solidFill>
                <a:srgbClr val="C00000"/>
              </a:solidFill>
            </a:rPr>
            <a:t>channels with national and regional coverage</a:t>
          </a:r>
          <a:r>
            <a:rPr lang="ro-RO" dirty="0" smtClean="0">
              <a:solidFill>
                <a:srgbClr val="6DA1B3"/>
              </a:solidFill>
            </a:rPr>
            <a:t>:</a:t>
          </a:r>
          <a:endParaRPr lang="en-US" dirty="0">
            <a:solidFill>
              <a:srgbClr val="6DA1B3"/>
            </a:solidFill>
          </a:endParaRPr>
        </a:p>
      </dgm:t>
    </dgm:pt>
    <dgm:pt modelId="{34191174-11E5-44CD-A06A-E5BB564404AC}" type="parTrans" cxnId="{5DBBB83F-7D21-4762-AEDC-AE9F2BF49077}">
      <dgm:prSet/>
      <dgm:spPr/>
      <dgm:t>
        <a:bodyPr/>
        <a:lstStyle/>
        <a:p>
          <a:endParaRPr lang="en-US"/>
        </a:p>
      </dgm:t>
    </dgm:pt>
    <dgm:pt modelId="{AB47BFF9-D3DC-41BF-8706-7772B3727348}" type="sibTrans" cxnId="{5DBBB83F-7D21-4762-AEDC-AE9F2BF49077}">
      <dgm:prSet/>
      <dgm:spPr/>
      <dgm:t>
        <a:bodyPr/>
        <a:lstStyle/>
        <a:p>
          <a:endParaRPr lang="en-US"/>
        </a:p>
      </dgm:t>
    </dgm:pt>
    <dgm:pt modelId="{B3B75985-77E2-4671-8145-74FADB9BBCAF}">
      <dgm:prSet phldrT="[Text]"/>
      <dgm:spPr/>
      <dgm:t>
        <a:bodyPr/>
        <a:lstStyle/>
        <a:p>
          <a:pPr algn="l"/>
          <a:endParaRPr lang="en-US" dirty="0">
            <a:solidFill>
              <a:srgbClr val="C00000"/>
            </a:solidFill>
          </a:endParaRPr>
        </a:p>
      </dgm:t>
    </dgm:pt>
    <dgm:pt modelId="{AC1C2152-6A5C-41B3-BBC0-4D146E277316}" type="parTrans" cxnId="{26EC2279-5EA1-4F0E-93DD-A9F93A0566F1}">
      <dgm:prSet/>
      <dgm:spPr/>
      <dgm:t>
        <a:bodyPr/>
        <a:lstStyle/>
        <a:p>
          <a:endParaRPr lang="en-US"/>
        </a:p>
      </dgm:t>
    </dgm:pt>
    <dgm:pt modelId="{FC76990B-B39C-46EA-BB1F-374145961D5F}" type="sibTrans" cxnId="{26EC2279-5EA1-4F0E-93DD-A9F93A0566F1}">
      <dgm:prSet/>
      <dgm:spPr/>
      <dgm:t>
        <a:bodyPr/>
        <a:lstStyle/>
        <a:p>
          <a:endParaRPr lang="en-US"/>
        </a:p>
      </dgm:t>
    </dgm:pt>
    <dgm:pt modelId="{0E4512CF-F546-4C72-A452-578F209E3280}">
      <dgm:prSet custT="1"/>
      <dgm:spPr/>
      <dgm:t>
        <a:bodyPr anchor="t"/>
        <a:lstStyle/>
        <a:p>
          <a:r>
            <a:rPr lang="en-US" sz="1600" u="sng" dirty="0" err="1" smtClean="0">
              <a:solidFill>
                <a:schemeClr val="tx1"/>
              </a:solidFill>
            </a:rPr>
            <a:t>ÎMeetings</a:t>
          </a:r>
          <a:r>
            <a:rPr lang="en-US" sz="1600" u="sng" dirty="0" smtClean="0">
              <a:solidFill>
                <a:schemeClr val="tx1"/>
              </a:solidFill>
            </a:rPr>
            <a:t> with local authorities</a:t>
          </a:r>
        </a:p>
        <a:p>
          <a:r>
            <a:rPr lang="en-US" sz="1200" dirty="0" smtClean="0">
              <a:solidFill>
                <a:srgbClr val="C00000"/>
              </a:solidFill>
            </a:rPr>
            <a:t>In 2 municipalities and 32 </a:t>
          </a:r>
          <a:r>
            <a:rPr lang="en-US" sz="1200" dirty="0" err="1" smtClean="0">
              <a:solidFill>
                <a:srgbClr val="C00000"/>
              </a:solidFill>
            </a:rPr>
            <a:t>rayons</a:t>
          </a:r>
          <a:endParaRPr lang="en-US" sz="1200" dirty="0">
            <a:solidFill>
              <a:srgbClr val="C00000"/>
            </a:solidFill>
          </a:endParaRPr>
        </a:p>
      </dgm:t>
    </dgm:pt>
    <dgm:pt modelId="{E9535FE2-081C-48D8-B750-5273F53173E5}" type="parTrans" cxnId="{D5C45A9F-58B8-4E8C-91AD-8FD68F14ACDF}">
      <dgm:prSet/>
      <dgm:spPr/>
      <dgm:t>
        <a:bodyPr/>
        <a:lstStyle/>
        <a:p>
          <a:endParaRPr lang="en-US"/>
        </a:p>
      </dgm:t>
    </dgm:pt>
    <dgm:pt modelId="{E4C42B37-CB16-4980-938F-6F422AFF7FFD}" type="sibTrans" cxnId="{D5C45A9F-58B8-4E8C-91AD-8FD68F14ACDF}">
      <dgm:prSet/>
      <dgm:spPr/>
      <dgm:t>
        <a:bodyPr/>
        <a:lstStyle/>
        <a:p>
          <a:endParaRPr lang="en-US"/>
        </a:p>
      </dgm:t>
    </dgm:pt>
    <dgm:pt modelId="{E4197F72-379D-4350-A100-FFF777A4AB5E}">
      <dgm:prSet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20 telephone interventions at radio also with DG and CS</a:t>
          </a:r>
        </a:p>
      </dgm:t>
    </dgm:pt>
    <dgm:pt modelId="{C20FC980-4386-46F3-810A-AFFB733CC4C6}" type="parTrans" cxnId="{2921351A-CCB2-4DAE-BB49-725FDFBDB68D}">
      <dgm:prSet/>
      <dgm:spPr/>
      <dgm:t>
        <a:bodyPr/>
        <a:lstStyle/>
        <a:p>
          <a:endParaRPr lang="en-US"/>
        </a:p>
      </dgm:t>
    </dgm:pt>
    <dgm:pt modelId="{D9434C16-1E7D-4CFE-BB1F-3301A3490362}" type="sibTrans" cxnId="{2921351A-CCB2-4DAE-BB49-725FDFBDB68D}">
      <dgm:prSet/>
      <dgm:spPr/>
      <dgm:t>
        <a:bodyPr/>
        <a:lstStyle/>
        <a:p>
          <a:endParaRPr lang="en-US"/>
        </a:p>
      </dgm:t>
    </dgm:pt>
    <dgm:pt modelId="{53A21370-6F5D-4195-A292-38DE06DF9EBD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C00000"/>
              </a:solidFill>
            </a:rPr>
            <a:t>Several press-conferences</a:t>
          </a:r>
          <a:endParaRPr lang="en-US" dirty="0">
            <a:solidFill>
              <a:srgbClr val="C00000"/>
            </a:solidFill>
          </a:endParaRPr>
        </a:p>
      </dgm:t>
    </dgm:pt>
    <dgm:pt modelId="{A49D9137-5E09-48E4-80DF-4504957B88BD}" type="parTrans" cxnId="{4695DC47-0F1D-4252-A2BE-C6A1EE0B2B03}">
      <dgm:prSet/>
      <dgm:spPr/>
    </dgm:pt>
    <dgm:pt modelId="{CADFA8B3-D6B2-4935-B98D-927BD1E653DF}" type="sibTrans" cxnId="{4695DC47-0F1D-4252-A2BE-C6A1EE0B2B03}">
      <dgm:prSet/>
      <dgm:spPr/>
    </dgm:pt>
    <dgm:pt modelId="{5172E59C-68A7-4B3A-8FED-28D119E15FD2}" type="pres">
      <dgm:prSet presAssocID="{52EA5B48-6EEB-448E-8D68-5138D4835F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4D855-BCA6-4EEF-8A05-A4940CF81225}" type="pres">
      <dgm:prSet presAssocID="{52EA5B48-6EEB-448E-8D68-5138D4835F45}" presName="fgShape" presStyleLbl="fgShp" presStyleIdx="0" presStyleCnt="1"/>
      <dgm:spPr/>
    </dgm:pt>
    <dgm:pt modelId="{801B5151-9262-4AAF-8766-59CE808CB207}" type="pres">
      <dgm:prSet presAssocID="{52EA5B48-6EEB-448E-8D68-5138D4835F45}" presName="linComp" presStyleCnt="0"/>
      <dgm:spPr/>
    </dgm:pt>
    <dgm:pt modelId="{EB82AFF8-F172-40D5-9FA8-F04ECF30FA2E}" type="pres">
      <dgm:prSet presAssocID="{DE95F0EC-0959-4E19-82D8-2FD5B4F3B1A3}" presName="compNode" presStyleCnt="0"/>
      <dgm:spPr/>
    </dgm:pt>
    <dgm:pt modelId="{842E0B8D-8407-497D-95C2-36F532B90C6B}" type="pres">
      <dgm:prSet presAssocID="{DE95F0EC-0959-4E19-82D8-2FD5B4F3B1A3}" presName="bkgdShape" presStyleLbl="node1" presStyleIdx="0" presStyleCnt="4"/>
      <dgm:spPr/>
      <dgm:t>
        <a:bodyPr/>
        <a:lstStyle/>
        <a:p>
          <a:endParaRPr lang="en-US"/>
        </a:p>
      </dgm:t>
    </dgm:pt>
    <dgm:pt modelId="{2B8E708D-15BB-480E-8095-24C5ED547B0B}" type="pres">
      <dgm:prSet presAssocID="{DE95F0EC-0959-4E19-82D8-2FD5B4F3B1A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65339-B3AC-4FA5-A50E-F141A53FA75B}" type="pres">
      <dgm:prSet presAssocID="{DE95F0EC-0959-4E19-82D8-2FD5B4F3B1A3}" presName="invisiNode" presStyleLbl="node1" presStyleIdx="0" presStyleCnt="4"/>
      <dgm:spPr/>
    </dgm:pt>
    <dgm:pt modelId="{A2AF404B-5997-4871-ABFD-3749FCAB9EAF}" type="pres">
      <dgm:prSet presAssocID="{DE95F0EC-0959-4E19-82D8-2FD5B4F3B1A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D1A203C5-F2B4-4478-BF1A-7D16E7465475}" type="pres">
      <dgm:prSet presAssocID="{9F3FD8F4-4964-4737-8CC8-10D77D7143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A2F6BA-333D-4B56-A66C-01ED7AAD3D26}" type="pres">
      <dgm:prSet presAssocID="{311D3E82-8DAA-4792-A2C9-99DFDBFFEB8F}" presName="compNode" presStyleCnt="0"/>
      <dgm:spPr/>
    </dgm:pt>
    <dgm:pt modelId="{8A949B71-700D-4CDE-BA8D-3A61AAC9460A}" type="pres">
      <dgm:prSet presAssocID="{311D3E82-8DAA-4792-A2C9-99DFDBFFEB8F}" presName="bkgdShape" presStyleLbl="node1" presStyleIdx="1" presStyleCnt="4"/>
      <dgm:spPr/>
      <dgm:t>
        <a:bodyPr/>
        <a:lstStyle/>
        <a:p>
          <a:endParaRPr lang="en-US"/>
        </a:p>
      </dgm:t>
    </dgm:pt>
    <dgm:pt modelId="{C16C3453-26C6-48F8-856E-68D51A2C3AE4}" type="pres">
      <dgm:prSet presAssocID="{311D3E82-8DAA-4792-A2C9-99DFDBFFEB8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3B84F-39C4-48CF-862E-54A5E32A61A4}" type="pres">
      <dgm:prSet presAssocID="{311D3E82-8DAA-4792-A2C9-99DFDBFFEB8F}" presName="invisiNode" presStyleLbl="node1" presStyleIdx="1" presStyleCnt="4"/>
      <dgm:spPr/>
    </dgm:pt>
    <dgm:pt modelId="{3FD62838-2421-4A0E-9358-CBD81BE5BA37}" type="pres">
      <dgm:prSet presAssocID="{311D3E82-8DAA-4792-A2C9-99DFDBFFEB8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CAC7CE-39F6-4489-87EA-8401A5487EBE}" type="pres">
      <dgm:prSet presAssocID="{9EFFB624-DED1-48A7-9080-BE9D237C28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352F7F-72BC-4E0B-B9CA-EC9FEE775771}" type="pres">
      <dgm:prSet presAssocID="{616748F4-954F-4E35-A045-0FA942EBF277}" presName="compNode" presStyleCnt="0"/>
      <dgm:spPr/>
    </dgm:pt>
    <dgm:pt modelId="{11EF7187-6175-4EA9-860A-EE1B11AF167E}" type="pres">
      <dgm:prSet presAssocID="{616748F4-954F-4E35-A045-0FA942EBF277}" presName="bkgdShape" presStyleLbl="node1" presStyleIdx="2" presStyleCnt="4"/>
      <dgm:spPr/>
      <dgm:t>
        <a:bodyPr/>
        <a:lstStyle/>
        <a:p>
          <a:endParaRPr lang="en-US"/>
        </a:p>
      </dgm:t>
    </dgm:pt>
    <dgm:pt modelId="{450EA728-296F-4AE9-8135-3097E2053B41}" type="pres">
      <dgm:prSet presAssocID="{616748F4-954F-4E35-A045-0FA942EBF27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9BF72-FF4B-4DA7-B0B5-ED363D041F35}" type="pres">
      <dgm:prSet presAssocID="{616748F4-954F-4E35-A045-0FA942EBF277}" presName="invisiNode" presStyleLbl="node1" presStyleIdx="2" presStyleCnt="4"/>
      <dgm:spPr/>
    </dgm:pt>
    <dgm:pt modelId="{E63AD8BB-CA89-436D-BFC7-81E84A3CF9FB}" type="pres">
      <dgm:prSet presAssocID="{616748F4-954F-4E35-A045-0FA942EBF277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n-US"/>
        </a:p>
      </dgm:t>
    </dgm:pt>
    <dgm:pt modelId="{9E3BAE7A-D0EF-406D-9787-01CABDBB3130}" type="pres">
      <dgm:prSet presAssocID="{B66BEFB5-C05A-45FC-A053-9F48F28F94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C135C5-3675-44ED-A373-763D6B218977}" type="pres">
      <dgm:prSet presAssocID="{0E4512CF-F546-4C72-A452-578F209E3280}" presName="compNode" presStyleCnt="0"/>
      <dgm:spPr/>
    </dgm:pt>
    <dgm:pt modelId="{6D54ABB4-9006-4AC5-86EE-6A6B7CD96A20}" type="pres">
      <dgm:prSet presAssocID="{0E4512CF-F546-4C72-A452-578F209E3280}" presName="bkgdShape" presStyleLbl="node1" presStyleIdx="3" presStyleCnt="4" custLinFactNeighborX="54938" custLinFactNeighborY="2736"/>
      <dgm:spPr/>
      <dgm:t>
        <a:bodyPr/>
        <a:lstStyle/>
        <a:p>
          <a:endParaRPr lang="en-US"/>
        </a:p>
      </dgm:t>
    </dgm:pt>
    <dgm:pt modelId="{DB6B07A4-6993-4923-B4BD-953CDD44E133}" type="pres">
      <dgm:prSet presAssocID="{0E4512CF-F546-4C72-A452-578F209E328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A7617-32B2-475E-9DE6-16AB577F82D3}" type="pres">
      <dgm:prSet presAssocID="{0E4512CF-F546-4C72-A452-578F209E3280}" presName="invisiNode" presStyleLbl="node1" presStyleIdx="3" presStyleCnt="4"/>
      <dgm:spPr/>
    </dgm:pt>
    <dgm:pt modelId="{947AF4F7-288F-4F7A-B895-F51992EBE396}" type="pres">
      <dgm:prSet presAssocID="{0E4512CF-F546-4C72-A452-578F209E3280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n-US"/>
        </a:p>
      </dgm:t>
    </dgm:pt>
  </dgm:ptLst>
  <dgm:cxnLst>
    <dgm:cxn modelId="{08E4FD72-535D-4ED1-91B1-E9AEFCE52246}" type="presOf" srcId="{52EA5B48-6EEB-448E-8D68-5138D4835F45}" destId="{5172E59C-68A7-4B3A-8FED-28D119E15FD2}" srcOrd="0" destOrd="0" presId="urn:microsoft.com/office/officeart/2005/8/layout/hList7"/>
    <dgm:cxn modelId="{7B641073-0E18-4F89-8572-110D7D491198}" type="presOf" srcId="{DE95F0EC-0959-4E19-82D8-2FD5B4F3B1A3}" destId="{842E0B8D-8407-497D-95C2-36F532B90C6B}" srcOrd="0" destOrd="0" presId="urn:microsoft.com/office/officeart/2005/8/layout/hList7"/>
    <dgm:cxn modelId="{D5C45A9F-58B8-4E8C-91AD-8FD68F14ACDF}" srcId="{52EA5B48-6EEB-448E-8D68-5138D4835F45}" destId="{0E4512CF-F546-4C72-A452-578F209E3280}" srcOrd="3" destOrd="0" parTransId="{E9535FE2-081C-48D8-B750-5273F53173E5}" sibTransId="{E4C42B37-CB16-4980-938F-6F422AFF7FFD}"/>
    <dgm:cxn modelId="{72B4ED36-E2E8-4703-880C-813F1F1BC185}" type="presOf" srcId="{E4197F72-379D-4350-A100-FFF777A4AB5E}" destId="{8A949B71-700D-4CDE-BA8D-3A61AAC9460A}" srcOrd="0" destOrd="2" presId="urn:microsoft.com/office/officeart/2005/8/layout/hList7"/>
    <dgm:cxn modelId="{1902C558-7FC0-4F7F-A389-082D30D5DC4C}" srcId="{DE95F0EC-0959-4E19-82D8-2FD5B4F3B1A3}" destId="{4A93A950-1216-44CD-9C7B-AD9D4815612E}" srcOrd="2" destOrd="0" parTransId="{8320DBDC-E2A5-4205-9A18-681B12BBF0FC}" sibTransId="{22CD3E80-45C3-4E69-A94C-0803A21D8AAB}"/>
    <dgm:cxn modelId="{26AAD9B0-5B94-49BB-B217-4D3319154909}" srcId="{311D3E82-8DAA-4792-A2C9-99DFDBFFEB8F}" destId="{71F37453-48A1-4ECA-9DD5-36BD4E86C251}" srcOrd="0" destOrd="0" parTransId="{E48766BA-FC12-4415-A0C0-169A4A019A56}" sibTransId="{EBD934EE-1EA7-401A-8824-E5C15B6CB906}"/>
    <dgm:cxn modelId="{6E820842-F043-4687-B181-A8057EBAA277}" srcId="{52EA5B48-6EEB-448E-8D68-5138D4835F45}" destId="{616748F4-954F-4E35-A045-0FA942EBF277}" srcOrd="2" destOrd="0" parTransId="{C62C74E2-0687-4086-9238-08F86C2CCB42}" sibTransId="{B66BEFB5-C05A-45FC-A053-9F48F28F9431}"/>
    <dgm:cxn modelId="{5F21113C-0B2B-4735-A1CA-1C801AFB4C38}" type="presOf" srcId="{616748F4-954F-4E35-A045-0FA942EBF277}" destId="{450EA728-296F-4AE9-8135-3097E2053B41}" srcOrd="1" destOrd="0" presId="urn:microsoft.com/office/officeart/2005/8/layout/hList7"/>
    <dgm:cxn modelId="{FA5C75E1-4454-4903-9D9C-4F8364EBBF97}" type="presOf" srcId="{E7F71353-ECD5-4C62-BBFD-594B6E2868A1}" destId="{450EA728-296F-4AE9-8135-3097E2053B41}" srcOrd="1" destOrd="1" presId="urn:microsoft.com/office/officeart/2005/8/layout/hList7"/>
    <dgm:cxn modelId="{5DBBB83F-7D21-4762-AEDC-AE9F2BF49077}" srcId="{DE95F0EC-0959-4E19-82D8-2FD5B4F3B1A3}" destId="{EDBE7099-FE87-4144-8739-F1AE9BC9AB6A}" srcOrd="1" destOrd="0" parTransId="{34191174-11E5-44CD-A06A-E5BB564404AC}" sibTransId="{AB47BFF9-D3DC-41BF-8706-7772B3727348}"/>
    <dgm:cxn modelId="{28A7F099-395F-4555-9052-BE94835C99E5}" srcId="{DE95F0EC-0959-4E19-82D8-2FD5B4F3B1A3}" destId="{15E9EE2E-C75F-4699-AF05-DD63492A2EC7}" srcOrd="0" destOrd="0" parTransId="{D224547C-D634-4340-9883-1B0E6A97D24A}" sibTransId="{2E1FDBC1-4049-409B-A4C9-4EF3F388ACBF}"/>
    <dgm:cxn modelId="{1BD9396A-ADC3-4D83-801A-AAB24A355F2E}" srcId="{616748F4-954F-4E35-A045-0FA942EBF277}" destId="{E7F71353-ECD5-4C62-BBFD-594B6E2868A1}" srcOrd="0" destOrd="0" parTransId="{EDDF475F-CCEF-43A2-B66E-CB2F63254F65}" sibTransId="{A021F8A0-6CC2-4BD7-BD02-E59D4328CC5E}"/>
    <dgm:cxn modelId="{53B9A388-2A5B-4B00-AD64-BE5B417946D2}" type="presOf" srcId="{0E4512CF-F546-4C72-A452-578F209E3280}" destId="{6D54ABB4-9006-4AC5-86EE-6A6B7CD96A20}" srcOrd="0" destOrd="0" presId="urn:microsoft.com/office/officeart/2005/8/layout/hList7"/>
    <dgm:cxn modelId="{57F388FD-D5F0-44EC-8CD1-8DE9AA4672FB}" type="presOf" srcId="{4A93A950-1216-44CD-9C7B-AD9D4815612E}" destId="{842E0B8D-8407-497D-95C2-36F532B90C6B}" srcOrd="0" destOrd="3" presId="urn:microsoft.com/office/officeart/2005/8/layout/hList7"/>
    <dgm:cxn modelId="{CF8229CC-751F-4215-A981-3DBF5AE004B4}" srcId="{52EA5B48-6EEB-448E-8D68-5138D4835F45}" destId="{311D3E82-8DAA-4792-A2C9-99DFDBFFEB8F}" srcOrd="1" destOrd="0" parTransId="{FE6F3CCB-67A3-4592-9609-79B3CD528143}" sibTransId="{9EFFB624-DED1-48A7-9080-BE9D237C2877}"/>
    <dgm:cxn modelId="{26EC2279-5EA1-4F0E-93DD-A9F93A0566F1}" srcId="{311D3E82-8DAA-4792-A2C9-99DFDBFFEB8F}" destId="{B3B75985-77E2-4671-8145-74FADB9BBCAF}" srcOrd="2" destOrd="0" parTransId="{AC1C2152-6A5C-41B3-BBC0-4D146E277316}" sibTransId="{FC76990B-B39C-46EA-BB1F-374145961D5F}"/>
    <dgm:cxn modelId="{CB1F6167-31B4-4031-8385-9B89235ED1F5}" type="presOf" srcId="{B3B75985-77E2-4671-8145-74FADB9BBCAF}" destId="{8A949B71-700D-4CDE-BA8D-3A61AAC9460A}" srcOrd="0" destOrd="3" presId="urn:microsoft.com/office/officeart/2005/8/layout/hList7"/>
    <dgm:cxn modelId="{2921351A-CCB2-4DAE-BB49-725FDFBDB68D}" srcId="{311D3E82-8DAA-4792-A2C9-99DFDBFFEB8F}" destId="{E4197F72-379D-4350-A100-FFF777A4AB5E}" srcOrd="1" destOrd="0" parTransId="{C20FC980-4386-46F3-810A-AFFB733CC4C6}" sibTransId="{D9434C16-1E7D-4CFE-BB1F-3301A3490362}"/>
    <dgm:cxn modelId="{14CF0DF2-B4F6-4D3E-BB5D-0B7EA49A51DB}" type="presOf" srcId="{616748F4-954F-4E35-A045-0FA942EBF277}" destId="{11EF7187-6175-4EA9-860A-EE1B11AF167E}" srcOrd="0" destOrd="0" presId="urn:microsoft.com/office/officeart/2005/8/layout/hList7"/>
    <dgm:cxn modelId="{8CD80B57-C984-4E3A-82BE-167271B4D335}" type="presOf" srcId="{71F37453-48A1-4ECA-9DD5-36BD4E86C251}" destId="{8A949B71-700D-4CDE-BA8D-3A61AAC9460A}" srcOrd="0" destOrd="1" presId="urn:microsoft.com/office/officeart/2005/8/layout/hList7"/>
    <dgm:cxn modelId="{A032B161-CCC6-4515-AC38-6D38384A764B}" type="presOf" srcId="{53A21370-6F5D-4195-A292-38DE06DF9EBD}" destId="{450EA728-296F-4AE9-8135-3097E2053B41}" srcOrd="1" destOrd="2" presId="urn:microsoft.com/office/officeart/2005/8/layout/hList7"/>
    <dgm:cxn modelId="{A1270555-A64F-4F2E-A9E3-400207B34A47}" type="presOf" srcId="{53A21370-6F5D-4195-A292-38DE06DF9EBD}" destId="{11EF7187-6175-4EA9-860A-EE1B11AF167E}" srcOrd="0" destOrd="2" presId="urn:microsoft.com/office/officeart/2005/8/layout/hList7"/>
    <dgm:cxn modelId="{A590BB5B-BF74-404F-B2A7-4189E229A6A5}" type="presOf" srcId="{4A93A950-1216-44CD-9C7B-AD9D4815612E}" destId="{2B8E708D-15BB-480E-8095-24C5ED547B0B}" srcOrd="1" destOrd="3" presId="urn:microsoft.com/office/officeart/2005/8/layout/hList7"/>
    <dgm:cxn modelId="{CBBCF985-CE9F-4A96-A100-C3EC5D84991A}" type="presOf" srcId="{E7F71353-ECD5-4C62-BBFD-594B6E2868A1}" destId="{11EF7187-6175-4EA9-860A-EE1B11AF167E}" srcOrd="0" destOrd="1" presId="urn:microsoft.com/office/officeart/2005/8/layout/hList7"/>
    <dgm:cxn modelId="{4E8AD589-C8DB-4DD7-A51A-A5B43751D7E6}" type="presOf" srcId="{15E9EE2E-C75F-4699-AF05-DD63492A2EC7}" destId="{842E0B8D-8407-497D-95C2-36F532B90C6B}" srcOrd="0" destOrd="1" presId="urn:microsoft.com/office/officeart/2005/8/layout/hList7"/>
    <dgm:cxn modelId="{5313B982-19D0-4535-B6F7-B7F5D8E23DCD}" type="presOf" srcId="{311D3E82-8DAA-4792-A2C9-99DFDBFFEB8F}" destId="{8A949B71-700D-4CDE-BA8D-3A61AAC9460A}" srcOrd="0" destOrd="0" presId="urn:microsoft.com/office/officeart/2005/8/layout/hList7"/>
    <dgm:cxn modelId="{D7F2D882-8ABB-494C-A49D-3039195276FB}" type="presOf" srcId="{71F37453-48A1-4ECA-9DD5-36BD4E86C251}" destId="{C16C3453-26C6-48F8-856E-68D51A2C3AE4}" srcOrd="1" destOrd="1" presId="urn:microsoft.com/office/officeart/2005/8/layout/hList7"/>
    <dgm:cxn modelId="{F10FE51A-D57B-46F2-B2EE-AF2EEF6BFE9F}" type="presOf" srcId="{9EFFB624-DED1-48A7-9080-BE9D237C2877}" destId="{59CAC7CE-39F6-4489-87EA-8401A5487EBE}" srcOrd="0" destOrd="0" presId="urn:microsoft.com/office/officeart/2005/8/layout/hList7"/>
    <dgm:cxn modelId="{9B618DF7-99B5-409E-9103-68415A97A79B}" type="presOf" srcId="{9F3FD8F4-4964-4737-8CC8-10D77D7143D0}" destId="{D1A203C5-F2B4-4478-BF1A-7D16E7465475}" srcOrd="0" destOrd="0" presId="urn:microsoft.com/office/officeart/2005/8/layout/hList7"/>
    <dgm:cxn modelId="{77CD780B-8823-428F-880C-DFD09FF142EC}" srcId="{52EA5B48-6EEB-448E-8D68-5138D4835F45}" destId="{DE95F0EC-0959-4E19-82D8-2FD5B4F3B1A3}" srcOrd="0" destOrd="0" parTransId="{F89C412C-1598-49E1-B333-4A7C46822DBE}" sibTransId="{9F3FD8F4-4964-4737-8CC8-10D77D7143D0}"/>
    <dgm:cxn modelId="{4695DC47-0F1D-4252-A2BE-C6A1EE0B2B03}" srcId="{616748F4-954F-4E35-A045-0FA942EBF277}" destId="{53A21370-6F5D-4195-A292-38DE06DF9EBD}" srcOrd="1" destOrd="0" parTransId="{A49D9137-5E09-48E4-80DF-4504957B88BD}" sibTransId="{CADFA8B3-D6B2-4935-B98D-927BD1E653DF}"/>
    <dgm:cxn modelId="{CD308414-CB3B-4F48-A803-F211326B2C4A}" type="presOf" srcId="{B3B75985-77E2-4671-8145-74FADB9BBCAF}" destId="{C16C3453-26C6-48F8-856E-68D51A2C3AE4}" srcOrd="1" destOrd="3" presId="urn:microsoft.com/office/officeart/2005/8/layout/hList7"/>
    <dgm:cxn modelId="{FE742BA2-756B-4217-B452-7BA8A85513A0}" type="presOf" srcId="{EDBE7099-FE87-4144-8739-F1AE9BC9AB6A}" destId="{842E0B8D-8407-497D-95C2-36F532B90C6B}" srcOrd="0" destOrd="2" presId="urn:microsoft.com/office/officeart/2005/8/layout/hList7"/>
    <dgm:cxn modelId="{F28F9345-AD73-4061-8952-44AFF4F2FD7D}" type="presOf" srcId="{E4197F72-379D-4350-A100-FFF777A4AB5E}" destId="{C16C3453-26C6-48F8-856E-68D51A2C3AE4}" srcOrd="1" destOrd="2" presId="urn:microsoft.com/office/officeart/2005/8/layout/hList7"/>
    <dgm:cxn modelId="{73D148A8-F548-402B-81A7-7151C6B43286}" type="presOf" srcId="{B66BEFB5-C05A-45FC-A053-9F48F28F9431}" destId="{9E3BAE7A-D0EF-406D-9787-01CABDBB3130}" srcOrd="0" destOrd="0" presId="urn:microsoft.com/office/officeart/2005/8/layout/hList7"/>
    <dgm:cxn modelId="{1B7E18CD-362B-41E5-9867-1426B9F54D36}" type="presOf" srcId="{15E9EE2E-C75F-4699-AF05-DD63492A2EC7}" destId="{2B8E708D-15BB-480E-8095-24C5ED547B0B}" srcOrd="1" destOrd="1" presId="urn:microsoft.com/office/officeart/2005/8/layout/hList7"/>
    <dgm:cxn modelId="{D99B3C33-FCB5-41B9-BB15-162133154D3A}" type="presOf" srcId="{DE95F0EC-0959-4E19-82D8-2FD5B4F3B1A3}" destId="{2B8E708D-15BB-480E-8095-24C5ED547B0B}" srcOrd="1" destOrd="0" presId="urn:microsoft.com/office/officeart/2005/8/layout/hList7"/>
    <dgm:cxn modelId="{4E587F27-F701-4769-8B9B-6756283CFB27}" type="presOf" srcId="{EDBE7099-FE87-4144-8739-F1AE9BC9AB6A}" destId="{2B8E708D-15BB-480E-8095-24C5ED547B0B}" srcOrd="1" destOrd="2" presId="urn:microsoft.com/office/officeart/2005/8/layout/hList7"/>
    <dgm:cxn modelId="{86C8ADA0-61EF-4D4B-912F-E96CF34A558F}" type="presOf" srcId="{0E4512CF-F546-4C72-A452-578F209E3280}" destId="{DB6B07A4-6993-4923-B4BD-953CDD44E133}" srcOrd="1" destOrd="0" presId="urn:microsoft.com/office/officeart/2005/8/layout/hList7"/>
    <dgm:cxn modelId="{8B5A3334-E175-4FA1-AC5A-076D42E9A666}" type="presOf" srcId="{311D3E82-8DAA-4792-A2C9-99DFDBFFEB8F}" destId="{C16C3453-26C6-48F8-856E-68D51A2C3AE4}" srcOrd="1" destOrd="0" presId="urn:microsoft.com/office/officeart/2005/8/layout/hList7"/>
    <dgm:cxn modelId="{EDB025B4-2663-42FC-9BC3-A470E135430A}" type="presParOf" srcId="{5172E59C-68A7-4B3A-8FED-28D119E15FD2}" destId="{7254D855-BCA6-4EEF-8A05-A4940CF81225}" srcOrd="0" destOrd="0" presId="urn:microsoft.com/office/officeart/2005/8/layout/hList7"/>
    <dgm:cxn modelId="{C32B30E1-7420-46FE-AEE1-7EF5C2C4F740}" type="presParOf" srcId="{5172E59C-68A7-4B3A-8FED-28D119E15FD2}" destId="{801B5151-9262-4AAF-8766-59CE808CB207}" srcOrd="1" destOrd="0" presId="urn:microsoft.com/office/officeart/2005/8/layout/hList7"/>
    <dgm:cxn modelId="{E25B468E-CA0F-4FA7-8E17-78A02DCD23D9}" type="presParOf" srcId="{801B5151-9262-4AAF-8766-59CE808CB207}" destId="{EB82AFF8-F172-40D5-9FA8-F04ECF30FA2E}" srcOrd="0" destOrd="0" presId="urn:microsoft.com/office/officeart/2005/8/layout/hList7"/>
    <dgm:cxn modelId="{0852B49B-411A-4539-933C-6264C4B6DEC8}" type="presParOf" srcId="{EB82AFF8-F172-40D5-9FA8-F04ECF30FA2E}" destId="{842E0B8D-8407-497D-95C2-36F532B90C6B}" srcOrd="0" destOrd="0" presId="urn:microsoft.com/office/officeart/2005/8/layout/hList7"/>
    <dgm:cxn modelId="{7D9B8F16-E16C-44F2-84C5-1985D56F18B8}" type="presParOf" srcId="{EB82AFF8-F172-40D5-9FA8-F04ECF30FA2E}" destId="{2B8E708D-15BB-480E-8095-24C5ED547B0B}" srcOrd="1" destOrd="0" presId="urn:microsoft.com/office/officeart/2005/8/layout/hList7"/>
    <dgm:cxn modelId="{DD9C28E8-450B-4E5A-881B-0F808F06D944}" type="presParOf" srcId="{EB82AFF8-F172-40D5-9FA8-F04ECF30FA2E}" destId="{73465339-B3AC-4FA5-A50E-F141A53FA75B}" srcOrd="2" destOrd="0" presId="urn:microsoft.com/office/officeart/2005/8/layout/hList7"/>
    <dgm:cxn modelId="{C43F28CB-8B20-4F6D-A41C-084F05D028D3}" type="presParOf" srcId="{EB82AFF8-F172-40D5-9FA8-F04ECF30FA2E}" destId="{A2AF404B-5997-4871-ABFD-3749FCAB9EAF}" srcOrd="3" destOrd="0" presId="urn:microsoft.com/office/officeart/2005/8/layout/hList7"/>
    <dgm:cxn modelId="{6531D242-66A1-4595-BF3A-87E4D8A8AC26}" type="presParOf" srcId="{801B5151-9262-4AAF-8766-59CE808CB207}" destId="{D1A203C5-F2B4-4478-BF1A-7D16E7465475}" srcOrd="1" destOrd="0" presId="urn:microsoft.com/office/officeart/2005/8/layout/hList7"/>
    <dgm:cxn modelId="{61701F06-3F9A-42F4-BC55-D87221E8C59D}" type="presParOf" srcId="{801B5151-9262-4AAF-8766-59CE808CB207}" destId="{B6A2F6BA-333D-4B56-A66C-01ED7AAD3D26}" srcOrd="2" destOrd="0" presId="urn:microsoft.com/office/officeart/2005/8/layout/hList7"/>
    <dgm:cxn modelId="{962A1D15-10A5-45FC-A554-D294BE2F2F86}" type="presParOf" srcId="{B6A2F6BA-333D-4B56-A66C-01ED7AAD3D26}" destId="{8A949B71-700D-4CDE-BA8D-3A61AAC9460A}" srcOrd="0" destOrd="0" presId="urn:microsoft.com/office/officeart/2005/8/layout/hList7"/>
    <dgm:cxn modelId="{6D3511AA-B2AB-49A9-A5FB-96EA12259105}" type="presParOf" srcId="{B6A2F6BA-333D-4B56-A66C-01ED7AAD3D26}" destId="{C16C3453-26C6-48F8-856E-68D51A2C3AE4}" srcOrd="1" destOrd="0" presId="urn:microsoft.com/office/officeart/2005/8/layout/hList7"/>
    <dgm:cxn modelId="{C5DD747E-0AAD-42D4-AE66-B8266FA78639}" type="presParOf" srcId="{B6A2F6BA-333D-4B56-A66C-01ED7AAD3D26}" destId="{0A93B84F-39C4-48CF-862E-54A5E32A61A4}" srcOrd="2" destOrd="0" presId="urn:microsoft.com/office/officeart/2005/8/layout/hList7"/>
    <dgm:cxn modelId="{818241BE-70A9-43DF-8A6C-F6774DB46359}" type="presParOf" srcId="{B6A2F6BA-333D-4B56-A66C-01ED7AAD3D26}" destId="{3FD62838-2421-4A0E-9358-CBD81BE5BA37}" srcOrd="3" destOrd="0" presId="urn:microsoft.com/office/officeart/2005/8/layout/hList7"/>
    <dgm:cxn modelId="{67F7E437-E44E-448B-8D02-18F36F881043}" type="presParOf" srcId="{801B5151-9262-4AAF-8766-59CE808CB207}" destId="{59CAC7CE-39F6-4489-87EA-8401A5487EBE}" srcOrd="3" destOrd="0" presId="urn:microsoft.com/office/officeart/2005/8/layout/hList7"/>
    <dgm:cxn modelId="{3158B1CD-8EF5-44D8-9157-67B124C89230}" type="presParOf" srcId="{801B5151-9262-4AAF-8766-59CE808CB207}" destId="{E4352F7F-72BC-4E0B-B9CA-EC9FEE775771}" srcOrd="4" destOrd="0" presId="urn:microsoft.com/office/officeart/2005/8/layout/hList7"/>
    <dgm:cxn modelId="{BF269FE0-96F6-43F6-8AF5-7108D84AB275}" type="presParOf" srcId="{E4352F7F-72BC-4E0B-B9CA-EC9FEE775771}" destId="{11EF7187-6175-4EA9-860A-EE1B11AF167E}" srcOrd="0" destOrd="0" presId="urn:microsoft.com/office/officeart/2005/8/layout/hList7"/>
    <dgm:cxn modelId="{71E55607-0581-47CD-B5A8-3A57CE7431B9}" type="presParOf" srcId="{E4352F7F-72BC-4E0B-B9CA-EC9FEE775771}" destId="{450EA728-296F-4AE9-8135-3097E2053B41}" srcOrd="1" destOrd="0" presId="urn:microsoft.com/office/officeart/2005/8/layout/hList7"/>
    <dgm:cxn modelId="{69482F4D-B12B-4DCF-9C81-BA3041435C63}" type="presParOf" srcId="{E4352F7F-72BC-4E0B-B9CA-EC9FEE775771}" destId="{C1D9BF72-FF4B-4DA7-B0B5-ED363D041F35}" srcOrd="2" destOrd="0" presId="urn:microsoft.com/office/officeart/2005/8/layout/hList7"/>
    <dgm:cxn modelId="{EAE02C83-AF19-4200-B090-087BAF33C9FC}" type="presParOf" srcId="{E4352F7F-72BC-4E0B-B9CA-EC9FEE775771}" destId="{E63AD8BB-CA89-436D-BFC7-81E84A3CF9FB}" srcOrd="3" destOrd="0" presId="urn:microsoft.com/office/officeart/2005/8/layout/hList7"/>
    <dgm:cxn modelId="{6F3B316A-580D-4700-B215-EFA6B6D2AC9E}" type="presParOf" srcId="{801B5151-9262-4AAF-8766-59CE808CB207}" destId="{9E3BAE7A-D0EF-406D-9787-01CABDBB3130}" srcOrd="5" destOrd="0" presId="urn:microsoft.com/office/officeart/2005/8/layout/hList7"/>
    <dgm:cxn modelId="{8ECFC129-8EAE-4EA5-9CA0-F1C85FA4AFCA}" type="presParOf" srcId="{801B5151-9262-4AAF-8766-59CE808CB207}" destId="{28C135C5-3675-44ED-A373-763D6B218977}" srcOrd="6" destOrd="0" presId="urn:microsoft.com/office/officeart/2005/8/layout/hList7"/>
    <dgm:cxn modelId="{9B658CF6-7155-45CA-A06B-EA2203F258D2}" type="presParOf" srcId="{28C135C5-3675-44ED-A373-763D6B218977}" destId="{6D54ABB4-9006-4AC5-86EE-6A6B7CD96A20}" srcOrd="0" destOrd="0" presId="urn:microsoft.com/office/officeart/2005/8/layout/hList7"/>
    <dgm:cxn modelId="{2AEF477F-266B-4C0C-981E-6D05C8FC9513}" type="presParOf" srcId="{28C135C5-3675-44ED-A373-763D6B218977}" destId="{DB6B07A4-6993-4923-B4BD-953CDD44E133}" srcOrd="1" destOrd="0" presId="urn:microsoft.com/office/officeart/2005/8/layout/hList7"/>
    <dgm:cxn modelId="{E8079B16-4751-4E32-8D21-86B87DBCE08E}" type="presParOf" srcId="{28C135C5-3675-44ED-A373-763D6B218977}" destId="{E4AA7617-32B2-475E-9DE6-16AB577F82D3}" srcOrd="2" destOrd="0" presId="urn:microsoft.com/office/officeart/2005/8/layout/hList7"/>
    <dgm:cxn modelId="{BF11E35C-3C0D-4B4A-99C2-4F5E2750529C}" type="presParOf" srcId="{28C135C5-3675-44ED-A373-763D6B218977}" destId="{947AF4F7-288F-4F7A-B895-F51992EBE3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08B2-5699-46B5-A88C-AF4C0D89CDE6}">
      <dsp:nvSpPr>
        <dsp:cNvPr id="0" name=""/>
        <dsp:cNvSpPr/>
      </dsp:nvSpPr>
      <dsp:spPr>
        <a:xfrm rot="5400000">
          <a:off x="1095633" y="989245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B71CE-57E2-4ABB-9D37-4524DD5D853E}">
      <dsp:nvSpPr>
        <dsp:cNvPr id="0" name=""/>
        <dsp:cNvSpPr/>
      </dsp:nvSpPr>
      <dsp:spPr>
        <a:xfrm>
          <a:off x="531401" y="26193"/>
          <a:ext cx="2664005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err="1" smtClean="0">
              <a:solidFill>
                <a:schemeClr val="tx1"/>
              </a:solidFill>
            </a:rPr>
            <a:t>Person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81383" y="76175"/>
        <a:ext cx="2564041" cy="923739"/>
      </dsp:txXfrm>
    </dsp:sp>
    <dsp:sp modelId="{2F2D452F-FADE-43A9-A359-83EC1590BB3F}">
      <dsp:nvSpPr>
        <dsp:cNvPr id="0" name=""/>
        <dsp:cNvSpPr/>
      </dsp:nvSpPr>
      <dsp:spPr>
        <a:xfrm>
          <a:off x="2594655" y="123827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2594655" y="123827"/>
        <a:ext cx="1063684" cy="827402"/>
      </dsp:txXfrm>
    </dsp:sp>
    <dsp:sp modelId="{206E663D-6D8E-456F-902B-1092964B8FC6}">
      <dsp:nvSpPr>
        <dsp:cNvPr id="0" name=""/>
        <dsp:cNvSpPr/>
      </dsp:nvSpPr>
      <dsp:spPr>
        <a:xfrm rot="5400000">
          <a:off x="2596563" y="2139202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185C7-B480-4EBA-921B-FB80DD6CCAFC}">
      <dsp:nvSpPr>
        <dsp:cNvPr id="0" name=""/>
        <dsp:cNvSpPr/>
      </dsp:nvSpPr>
      <dsp:spPr>
        <a:xfrm>
          <a:off x="2032331" y="1176150"/>
          <a:ext cx="2664005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err="1" smtClean="0">
              <a:solidFill>
                <a:schemeClr val="tx1"/>
              </a:solidFill>
            </a:rPr>
            <a:t>household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082313" y="1226132"/>
        <a:ext cx="2564041" cy="923739"/>
      </dsp:txXfrm>
    </dsp:sp>
    <dsp:sp modelId="{4F61A803-97C3-4796-A080-8906AB96A718}">
      <dsp:nvSpPr>
        <dsp:cNvPr id="0" name=""/>
        <dsp:cNvSpPr/>
      </dsp:nvSpPr>
      <dsp:spPr>
        <a:xfrm>
          <a:off x="4095585" y="1273784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>
            <a:solidFill>
              <a:schemeClr val="tx1"/>
            </a:solidFill>
          </a:endParaRPr>
        </a:p>
      </dsp:txBody>
      <dsp:txXfrm>
        <a:off x="4095585" y="1273784"/>
        <a:ext cx="1063684" cy="827402"/>
      </dsp:txXfrm>
    </dsp:sp>
    <dsp:sp modelId="{42C1515D-ABB6-47E7-A142-DD7683F9331B}">
      <dsp:nvSpPr>
        <dsp:cNvPr id="0" name=""/>
        <dsp:cNvSpPr/>
      </dsp:nvSpPr>
      <dsp:spPr>
        <a:xfrm rot="5400000">
          <a:off x="4097494" y="3289160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2259C-2F3D-4F3C-A190-3C4C1B22853E}">
      <dsp:nvSpPr>
        <dsp:cNvPr id="0" name=""/>
        <dsp:cNvSpPr/>
      </dsp:nvSpPr>
      <dsp:spPr>
        <a:xfrm>
          <a:off x="3533262" y="2326108"/>
          <a:ext cx="2664005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err="1" smtClean="0">
              <a:solidFill>
                <a:schemeClr val="tx1"/>
              </a:solidFill>
            </a:rPr>
            <a:t>dwelling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83244" y="2376090"/>
        <a:ext cx="2564041" cy="923739"/>
      </dsp:txXfrm>
    </dsp:sp>
    <dsp:sp modelId="{8085790F-9620-4E0A-AE7C-D2C1D34388DF}">
      <dsp:nvSpPr>
        <dsp:cNvPr id="0" name=""/>
        <dsp:cNvSpPr/>
      </dsp:nvSpPr>
      <dsp:spPr>
        <a:xfrm>
          <a:off x="5596516" y="2423741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>
            <a:solidFill>
              <a:schemeClr val="tx1"/>
            </a:solidFill>
          </a:endParaRPr>
        </a:p>
      </dsp:txBody>
      <dsp:txXfrm>
        <a:off x="5596516" y="2423741"/>
        <a:ext cx="1063684" cy="827402"/>
      </dsp:txXfrm>
    </dsp:sp>
    <dsp:sp modelId="{2629DBFA-3823-456E-A601-5CDA38B4C676}">
      <dsp:nvSpPr>
        <dsp:cNvPr id="0" name=""/>
        <dsp:cNvSpPr/>
      </dsp:nvSpPr>
      <dsp:spPr>
        <a:xfrm>
          <a:off x="5034192" y="3476065"/>
          <a:ext cx="2664005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>
              <a:solidFill>
                <a:schemeClr val="tx1"/>
              </a:solidFill>
            </a:rPr>
            <a:t>building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084174" y="3526047"/>
        <a:ext cx="2564041" cy="923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E0B8D-8407-497D-95C2-36F532B90C6B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>
              <a:solidFill>
                <a:schemeClr val="tx1"/>
              </a:solidFill>
            </a:rPr>
            <a:t>TV</a:t>
          </a:r>
          <a:endParaRPr lang="en-US" sz="1500" u="sng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solidFill>
                <a:srgbClr val="C00000"/>
              </a:solidFill>
            </a:rPr>
            <a:t>20 </a:t>
          </a:r>
          <a:r>
            <a:rPr lang="en-US" sz="1200" kern="1200" dirty="0" smtClean="0">
              <a:solidFill>
                <a:srgbClr val="C00000"/>
              </a:solidFill>
            </a:rPr>
            <a:t>interventions in TV shows</a:t>
          </a:r>
          <a:endParaRPr lang="en-US" sz="1200" kern="1200" dirty="0">
            <a:solidFill>
              <a:srgbClr val="6DA1B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solidFill>
                <a:srgbClr val="C00000"/>
              </a:solidFill>
            </a:rPr>
            <a:t>5 </a:t>
          </a:r>
          <a:r>
            <a:rPr lang="en-US" sz="1200" kern="1200" dirty="0" smtClean="0">
              <a:solidFill>
                <a:srgbClr val="C00000"/>
              </a:solidFill>
            </a:rPr>
            <a:t>channels with national and regional coverage</a:t>
          </a:r>
          <a:r>
            <a:rPr lang="ro-RO" sz="1200" kern="1200" dirty="0" smtClean="0">
              <a:solidFill>
                <a:srgbClr val="6DA1B3"/>
              </a:solidFill>
            </a:rPr>
            <a:t>:</a:t>
          </a:r>
          <a:endParaRPr lang="en-US" sz="1200" kern="1200" dirty="0">
            <a:solidFill>
              <a:srgbClr val="6DA1B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rgbClr val="6DA1B3"/>
            </a:solidFill>
          </a:endParaRPr>
        </a:p>
      </dsp:txBody>
      <dsp:txXfrm>
        <a:off x="1918" y="1810385"/>
        <a:ext cx="2011188" cy="1810385"/>
      </dsp:txXfrm>
    </dsp:sp>
    <dsp:sp modelId="{A2AF404B-5997-4871-ABFD-3749FCAB9EAF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9B71-700D-4CDE-BA8D-3A61AAC9460A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>
              <a:solidFill>
                <a:schemeClr val="tx1"/>
              </a:solidFill>
            </a:rPr>
            <a:t>Radio</a:t>
          </a:r>
          <a:endParaRPr lang="en-US" sz="1500" u="sng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solidFill>
                <a:srgbClr val="C00000"/>
              </a:solidFill>
            </a:rPr>
            <a:t>15 programs with the participation of both the DG as well as specialists NBS</a:t>
          </a:r>
          <a:endParaRPr lang="en-US" sz="1200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C00000"/>
              </a:solidFill>
            </a:rPr>
            <a:t>20 telephone interventions at radio also with DG and 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rgbClr val="C00000"/>
            </a:solidFill>
          </a:endParaRPr>
        </a:p>
      </dsp:txBody>
      <dsp:txXfrm>
        <a:off x="2073443" y="1810385"/>
        <a:ext cx="2011188" cy="1810385"/>
      </dsp:txXfrm>
    </dsp:sp>
    <dsp:sp modelId="{3FD62838-2421-4A0E-9358-CBD81BE5BA37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F7187-6175-4EA9-860A-EE1B11AF167E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>
              <a:solidFill>
                <a:schemeClr val="tx1"/>
              </a:solidFill>
            </a:rPr>
            <a:t>Media</a:t>
          </a:r>
          <a:endParaRPr lang="en-US" sz="1500" u="sng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>
              <a:solidFill>
                <a:srgbClr val="C00000"/>
              </a:solidFill>
            </a:rPr>
            <a:t>6 </a:t>
          </a:r>
          <a:r>
            <a:rPr lang="en-US" sz="1200" kern="1200" dirty="0" smtClean="0">
              <a:solidFill>
                <a:srgbClr val="C00000"/>
              </a:solidFill>
            </a:rPr>
            <a:t>vast interviews in the press</a:t>
          </a:r>
          <a:endParaRPr lang="en-US" sz="1200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C00000"/>
              </a:solidFill>
            </a:rPr>
            <a:t>Several press-conferences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4144967" y="1810385"/>
        <a:ext cx="2011188" cy="1810385"/>
      </dsp:txXfrm>
    </dsp:sp>
    <dsp:sp modelId="{E63AD8BB-CA89-436D-BFC7-81E84A3CF9FB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4ABB4-9006-4AC5-86EE-6A6B7CD96A20}">
      <dsp:nvSpPr>
        <dsp:cNvPr id="0" name=""/>
        <dsp:cNvSpPr/>
      </dsp:nvSpPr>
      <dsp:spPr>
        <a:xfrm>
          <a:off x="6218411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err="1" smtClean="0">
              <a:solidFill>
                <a:schemeClr val="tx1"/>
              </a:solidFill>
            </a:rPr>
            <a:t>ÎMeetings</a:t>
          </a:r>
          <a:r>
            <a:rPr lang="en-US" sz="1600" u="sng" kern="1200" dirty="0" smtClean="0">
              <a:solidFill>
                <a:schemeClr val="tx1"/>
              </a:solidFill>
            </a:rPr>
            <a:t> with local authorities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00000"/>
              </a:solidFill>
            </a:rPr>
            <a:t>In 2 municipalities and 32 </a:t>
          </a:r>
          <a:r>
            <a:rPr lang="en-US" sz="1200" kern="1200" dirty="0" err="1" smtClean="0">
              <a:solidFill>
                <a:srgbClr val="C00000"/>
              </a:solidFill>
            </a:rPr>
            <a:t>rayons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6218411" y="1810385"/>
        <a:ext cx="2011188" cy="1810385"/>
      </dsp:txXfrm>
    </dsp:sp>
    <dsp:sp modelId="{947AF4F7-288F-4F7A-B895-F51992EBE396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4D855-BCA6-4EEF-8A05-A4940CF81225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89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89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42ED78B4-241B-48DA-8405-0A24BC1BCB3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97576"/>
            <a:ext cx="5636260" cy="3679835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1"/>
            <a:ext cx="3052974" cy="4689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89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434EFFE8-2B3B-4EE7-A521-2C58F1CE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2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90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4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6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FFE8-2B3B-4EE7-A521-2C58F1CEE3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o-RO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OINT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fld id="{31DFC52B-6D5B-461A-A9DD-C645AA51AE05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 descr="Pictur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3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025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725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entina.istrati@statistica.m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noi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8867"/>
            <a:ext cx="7772400" cy="1470025"/>
          </a:xfrm>
        </p:spPr>
        <p:txBody>
          <a:bodyPr/>
          <a:lstStyle/>
          <a:p>
            <a:pPr algn="ctr"/>
            <a:r>
              <a:rPr lang="en-US" sz="2800" dirty="0" smtClean="0"/>
              <a:t>Population </a:t>
            </a:r>
            <a:r>
              <a:rPr lang="en-US" sz="2800" dirty="0"/>
              <a:t>and Housing Census 2014</a:t>
            </a:r>
            <a:br>
              <a:rPr lang="en-US" sz="2800" dirty="0"/>
            </a:br>
            <a:r>
              <a:rPr lang="en-US" sz="2800" dirty="0"/>
              <a:t>in Moldova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209792"/>
            <a:ext cx="7086600" cy="1149266"/>
          </a:xfrm>
        </p:spPr>
        <p:txBody>
          <a:bodyPr/>
          <a:lstStyle/>
          <a:p>
            <a:r>
              <a:rPr lang="ro-RO" sz="2000" i="1" dirty="0" smtClean="0"/>
              <a:t>Valentina Istrati, </a:t>
            </a:r>
            <a:r>
              <a:rPr lang="en-US" sz="2000" i="1" dirty="0" smtClean="0"/>
              <a:t>head</a:t>
            </a:r>
            <a:r>
              <a:rPr lang="ro-RO" sz="2000" i="1" dirty="0" smtClean="0"/>
              <a:t> of </a:t>
            </a:r>
            <a:r>
              <a:rPr lang="en-US" sz="2000" i="1" dirty="0" smtClean="0"/>
              <a:t>demography statistics and population census division</a:t>
            </a:r>
            <a:endParaRPr lang="ro-RO" sz="2000" i="1" dirty="0" smtClean="0"/>
          </a:p>
          <a:p>
            <a:r>
              <a:rPr lang="ro-RO" sz="2000" i="1" dirty="0" smtClean="0">
                <a:hlinkClick r:id="rId2"/>
              </a:rPr>
              <a:t>valentina.istrati@statistica.md</a:t>
            </a:r>
            <a:r>
              <a:rPr lang="ro-RO" sz="2000" i="1" dirty="0" smtClean="0"/>
              <a:t> 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594000" y="5581185"/>
            <a:ext cx="795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/>
              <a:t>Workshop on Population and Housing Censuses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Geneve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Switzerland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28-29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September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2015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campaign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8322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0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 smtClean="0"/>
              <a:t>Post </a:t>
            </a:r>
            <a:r>
              <a:rPr lang="ro-RO" dirty="0" err="1" smtClean="0"/>
              <a:t>Enumeration</a:t>
            </a:r>
            <a:r>
              <a:rPr lang="ro-RO" dirty="0" smtClean="0"/>
              <a:t> </a:t>
            </a:r>
            <a:r>
              <a:rPr lang="ro-RO" dirty="0" err="1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PES was conducted </a:t>
            </a:r>
            <a:r>
              <a:rPr lang="en-US" dirty="0"/>
              <a:t>between 16 – 29 June 2014</a:t>
            </a:r>
          </a:p>
          <a:p>
            <a:pPr lvl="1"/>
            <a:r>
              <a:rPr lang="en-US" dirty="0"/>
              <a:t>Same methodology as at the census</a:t>
            </a:r>
          </a:p>
          <a:p>
            <a:pPr lvl="1"/>
            <a:r>
              <a:rPr lang="en-US" dirty="0"/>
              <a:t>The same reference day</a:t>
            </a:r>
          </a:p>
          <a:p>
            <a:pPr lvl="1"/>
            <a:r>
              <a:rPr lang="en-US" dirty="0"/>
              <a:t>Covered 90 sectors that is 0,8% of all sectors of the census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9" y="356526"/>
            <a:ext cx="4330589" cy="61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of</a:t>
            </a:r>
            <a:br>
              <a:rPr lang="en-US" dirty="0" smtClean="0"/>
            </a:br>
            <a:r>
              <a:rPr lang="en-US" dirty="0" smtClean="0"/>
              <a:t>2014 Population and Housing Census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Dwellings total – </a:t>
            </a:r>
            <a:r>
              <a:rPr lang="en-US" b="1" dirty="0"/>
              <a:t>1,259,207</a:t>
            </a:r>
            <a:endParaRPr lang="en-US" sz="1800" dirty="0"/>
          </a:p>
          <a:p>
            <a:pPr lvl="1"/>
            <a:r>
              <a:rPr lang="en-US" sz="2400" dirty="0"/>
              <a:t>Occupied</a:t>
            </a:r>
            <a:r>
              <a:rPr lang="en-US" sz="2400" b="1" dirty="0"/>
              <a:t> – 1,044,095</a:t>
            </a:r>
            <a:endParaRPr lang="en-US" sz="1800" dirty="0"/>
          </a:p>
          <a:p>
            <a:pPr lvl="1"/>
            <a:r>
              <a:rPr lang="en-US" sz="2400" dirty="0"/>
              <a:t>Unoccupied </a:t>
            </a:r>
            <a:r>
              <a:rPr lang="en-US" sz="2400" b="1" dirty="0"/>
              <a:t>– 215,112</a:t>
            </a:r>
            <a:endParaRPr lang="en-US" sz="1800" dirty="0"/>
          </a:p>
          <a:p>
            <a:pPr lvl="0"/>
            <a:r>
              <a:rPr lang="en-US" dirty="0"/>
              <a:t>Households – </a:t>
            </a:r>
            <a:r>
              <a:rPr lang="en-US" b="1" dirty="0"/>
              <a:t>1,062,615</a:t>
            </a:r>
            <a:endParaRPr lang="en-US" sz="1800" dirty="0"/>
          </a:p>
          <a:p>
            <a:r>
              <a:rPr lang="en-US" dirty="0" smtClean="0"/>
              <a:t>Persons </a:t>
            </a:r>
            <a:r>
              <a:rPr lang="en-US" dirty="0"/>
              <a:t>total – </a:t>
            </a:r>
            <a:r>
              <a:rPr lang="en-US" b="1" dirty="0"/>
              <a:t>2,913,281 (</a:t>
            </a:r>
            <a:r>
              <a:rPr lang="en-US" dirty="0"/>
              <a:t>including </a:t>
            </a:r>
            <a:r>
              <a:rPr lang="en-US" b="1" dirty="0"/>
              <a:t>329,108 </a:t>
            </a:r>
            <a:r>
              <a:rPr lang="en-US" dirty="0"/>
              <a:t>persons being outside of the country</a:t>
            </a:r>
            <a:r>
              <a:rPr lang="en-US" b="1" dirty="0"/>
              <a:t>)</a:t>
            </a:r>
            <a:endParaRPr lang="en-US" sz="1800" dirty="0"/>
          </a:p>
          <a:p>
            <a:pPr lvl="1"/>
            <a:r>
              <a:rPr lang="en-US" sz="2400" dirty="0"/>
              <a:t>Men – </a:t>
            </a:r>
            <a:r>
              <a:rPr lang="en-US" sz="2400" b="1" dirty="0"/>
              <a:t>1,410,578</a:t>
            </a:r>
            <a:endParaRPr lang="en-US" sz="1800" dirty="0"/>
          </a:p>
          <a:p>
            <a:pPr lvl="1"/>
            <a:r>
              <a:rPr lang="en-US" sz="2400" dirty="0"/>
              <a:t>Women</a:t>
            </a:r>
            <a:r>
              <a:rPr lang="en-US" sz="2400" b="1" dirty="0"/>
              <a:t> – 1,502,703</a:t>
            </a:r>
            <a:endParaRPr lang="en-US" sz="1800" dirty="0"/>
          </a:p>
          <a:p>
            <a:pPr lvl="0"/>
            <a:r>
              <a:rPr lang="en-US" dirty="0"/>
              <a:t>Persons absent abroad, of total – </a:t>
            </a:r>
            <a:r>
              <a:rPr lang="en-US" b="1" dirty="0"/>
              <a:t>329,108</a:t>
            </a:r>
            <a:endParaRPr lang="en-US" sz="1800" dirty="0"/>
          </a:p>
          <a:p>
            <a:pPr lvl="0"/>
            <a:r>
              <a:rPr lang="en-US" dirty="0"/>
              <a:t>Persons with temporary residence (up to 12 months) - </a:t>
            </a:r>
            <a:r>
              <a:rPr lang="en-US" b="1" dirty="0"/>
              <a:t>368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 of occupied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unoccupied dwellings, by </a:t>
            </a:r>
            <a:r>
              <a:rPr lang="en-US" dirty="0"/>
              <a:t>regions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68852"/>
              </p:ext>
            </p:extLst>
          </p:nvPr>
        </p:nvGraphicFramePr>
        <p:xfrm>
          <a:off x="342000" y="1417638"/>
          <a:ext cx="8460000" cy="50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9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10271"/>
              </p:ext>
            </p:extLst>
          </p:nvPr>
        </p:nvGraphicFramePr>
        <p:xfrm>
          <a:off x="0" y="891762"/>
          <a:ext cx="8477250" cy="507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Population distribution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area of residence </a:t>
            </a:r>
          </a:p>
        </p:txBody>
      </p:sp>
    </p:spTree>
    <p:extLst>
      <p:ext uri="{BB962C8B-B14F-4D97-AF65-F5344CB8AC3E}">
        <p14:creationId xmlns:p14="http://schemas.microsoft.com/office/powerpoint/2010/main" val="3820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Distribution of enumerated population by development regions, %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4119" r="2752" b="21104"/>
          <a:stretch/>
        </p:blipFill>
        <p:spPr bwMode="auto">
          <a:xfrm>
            <a:off x="457200" y="1417638"/>
            <a:ext cx="8565528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Rate of enumerated population by area of residence per development regions </a:t>
            </a: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66862"/>
            <a:ext cx="7502525" cy="51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9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654" y="2480469"/>
            <a:ext cx="3561146" cy="1897062"/>
          </a:xfrm>
        </p:spPr>
        <p:txBody>
          <a:bodyPr/>
          <a:lstStyle/>
          <a:p>
            <a:pPr algn="ctr"/>
            <a:r>
              <a:rPr lang="en-US" dirty="0"/>
              <a:t>Localities where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census did not take place </a:t>
            </a:r>
          </a:p>
        </p:txBody>
      </p:sp>
      <p:pic>
        <p:nvPicPr>
          <p:cNvPr id="3074" name="Picture 2" descr="RPL(loc_no_recensm_en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34000"/>
            <a:ext cx="4668454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legal frame</a:t>
            </a:r>
          </a:p>
          <a:p>
            <a:r>
              <a:rPr lang="en-US" dirty="0" smtClean="0"/>
              <a:t>To start the preparation for the next census earlier</a:t>
            </a:r>
          </a:p>
          <a:p>
            <a:r>
              <a:rPr lang="en-US" dirty="0" smtClean="0"/>
              <a:t>Improve communication campaign</a:t>
            </a:r>
          </a:p>
          <a:p>
            <a:r>
              <a:rPr lang="en-US" dirty="0" smtClean="0"/>
              <a:t>Extend the days for </a:t>
            </a:r>
            <a:r>
              <a:rPr lang="en-US" dirty="0"/>
              <a:t>training </a:t>
            </a:r>
            <a:r>
              <a:rPr lang="en-US" dirty="0" smtClean="0"/>
              <a:t>the temporary staff</a:t>
            </a:r>
          </a:p>
          <a:p>
            <a:r>
              <a:rPr lang="en-US" dirty="0" smtClean="0"/>
              <a:t>To continue developing census mapping</a:t>
            </a:r>
          </a:p>
          <a:p>
            <a:r>
              <a:rPr lang="en-US" dirty="0" smtClean="0"/>
              <a:t>To have a better communication with different NGO’s</a:t>
            </a:r>
          </a:p>
          <a:p>
            <a:r>
              <a:rPr lang="en-US" dirty="0" smtClean="0"/>
              <a:t>To shorten the questionnaire for person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82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000" i="1" dirty="0" smtClean="0">
                <a:solidFill>
                  <a:schemeClr val="accent5">
                    <a:lumMod val="50000"/>
                  </a:schemeClr>
                </a:solidFill>
              </a:rPr>
              <a:t>THANK YOU FOR YOUR ATTENTION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38" y="259306"/>
            <a:ext cx="34671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 smtClean="0"/>
              <a:t>Introduction</a:t>
            </a:r>
            <a:endParaRPr lang="ro-RO" dirty="0" smtClean="0"/>
          </a:p>
          <a:p>
            <a:r>
              <a:rPr lang="en-US" dirty="0" smtClean="0"/>
              <a:t>Legal frame</a:t>
            </a:r>
          </a:p>
          <a:p>
            <a:r>
              <a:rPr lang="en-US" dirty="0" smtClean="0"/>
              <a:t>Innovations in 2014</a:t>
            </a:r>
          </a:p>
          <a:p>
            <a:r>
              <a:rPr lang="en-US" dirty="0"/>
              <a:t>Administrative </a:t>
            </a:r>
            <a:r>
              <a:rPr lang="en-US" dirty="0" smtClean="0"/>
              <a:t>territorial organization </a:t>
            </a:r>
            <a:r>
              <a:rPr lang="en-US" dirty="0"/>
              <a:t>of the </a:t>
            </a:r>
            <a:r>
              <a:rPr lang="en-US" dirty="0" smtClean="0"/>
              <a:t>country</a:t>
            </a:r>
          </a:p>
          <a:p>
            <a:r>
              <a:rPr lang="en-US" smtClean="0"/>
              <a:t>Communication </a:t>
            </a:r>
            <a:r>
              <a:rPr lang="en-US" dirty="0" smtClean="0"/>
              <a:t>campaign</a:t>
            </a:r>
          </a:p>
          <a:p>
            <a:r>
              <a:rPr lang="en-US" dirty="0" smtClean="0"/>
              <a:t>Post enumeration survey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Lessons learnt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Period: 12 – 25 May 2014;</a:t>
            </a:r>
          </a:p>
          <a:p>
            <a:r>
              <a:rPr lang="en-US" dirty="0" smtClean="0"/>
              <a:t>Method</a:t>
            </a:r>
            <a:r>
              <a:rPr lang="en-US" dirty="0"/>
              <a:t>: traditional</a:t>
            </a:r>
          </a:p>
          <a:p>
            <a:r>
              <a:rPr lang="en-US" dirty="0" smtClean="0"/>
              <a:t>Reference </a:t>
            </a:r>
            <a:r>
              <a:rPr lang="ro-RO" dirty="0" smtClean="0"/>
              <a:t>period</a:t>
            </a:r>
            <a:r>
              <a:rPr lang="en-US" dirty="0" smtClean="0"/>
              <a:t>: </a:t>
            </a:r>
            <a:r>
              <a:rPr lang="en-US" dirty="0"/>
              <a:t>00:00 12 May 2014;</a:t>
            </a:r>
          </a:p>
          <a:p>
            <a:r>
              <a:rPr lang="en-US" dirty="0" smtClean="0"/>
              <a:t>It </a:t>
            </a:r>
            <a:r>
              <a:rPr lang="en-US" dirty="0"/>
              <a:t>was the second population census since </a:t>
            </a:r>
            <a:r>
              <a:rPr lang="en-US" dirty="0" smtClean="0"/>
              <a:t>our</a:t>
            </a:r>
            <a:r>
              <a:rPr lang="ro-RO" dirty="0" smtClean="0"/>
              <a:t> </a:t>
            </a:r>
            <a:r>
              <a:rPr lang="en-US" dirty="0" smtClean="0"/>
              <a:t>independency </a:t>
            </a:r>
            <a:r>
              <a:rPr lang="en-US" dirty="0"/>
              <a:t>and first housing census;</a:t>
            </a:r>
          </a:p>
          <a:p>
            <a:r>
              <a:rPr lang="en-US" dirty="0" smtClean="0"/>
              <a:t>4 </a:t>
            </a:r>
            <a:r>
              <a:rPr lang="en-US" dirty="0"/>
              <a:t>types of questionnaires;</a:t>
            </a:r>
          </a:p>
          <a:p>
            <a:pPr lvl="1"/>
            <a:r>
              <a:rPr lang="en-US" dirty="0" smtClean="0"/>
              <a:t>1CL </a:t>
            </a:r>
            <a:r>
              <a:rPr lang="en-US" dirty="0"/>
              <a:t>-for households and dwellings</a:t>
            </a:r>
          </a:p>
          <a:p>
            <a:pPr lvl="1"/>
            <a:r>
              <a:rPr lang="en-US" dirty="0" smtClean="0"/>
              <a:t>2P </a:t>
            </a:r>
            <a:r>
              <a:rPr lang="en-US" dirty="0"/>
              <a:t>-for person</a:t>
            </a:r>
          </a:p>
          <a:p>
            <a:pPr lvl="1"/>
            <a:r>
              <a:rPr lang="en-US" dirty="0" smtClean="0"/>
              <a:t>3SCL </a:t>
            </a:r>
            <a:r>
              <a:rPr lang="en-US" dirty="0"/>
              <a:t>-collective living quarters</a:t>
            </a:r>
          </a:p>
          <a:p>
            <a:pPr lvl="1"/>
            <a:r>
              <a:rPr lang="en-US" dirty="0" smtClean="0"/>
              <a:t>4S </a:t>
            </a:r>
            <a:r>
              <a:rPr lang="en-US" dirty="0"/>
              <a:t>-person with temporary presence, under 12 months</a:t>
            </a:r>
          </a:p>
        </p:txBody>
      </p:sp>
    </p:spTree>
    <p:extLst>
      <p:ext uri="{BB962C8B-B14F-4D97-AF65-F5344CB8AC3E}">
        <p14:creationId xmlns:p14="http://schemas.microsoft.com/office/powerpoint/2010/main" val="40695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Enumerat</a:t>
            </a:r>
            <a:r>
              <a:rPr lang="ro-RO" sz="2800" dirty="0" err="1" smtClean="0"/>
              <a:t>ed</a:t>
            </a:r>
            <a:r>
              <a:rPr lang="en-US" sz="2800" dirty="0" smtClean="0"/>
              <a:t> units</a:t>
            </a:r>
            <a:r>
              <a:rPr lang="ro-RO" sz="2800" dirty="0" smtClean="0"/>
              <a:t> at PHC 2014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97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1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</a:pPr>
            <a:r>
              <a:rPr lang="en-US" sz="2400" dirty="0" smtClean="0"/>
              <a:t>Law about official statistics from 2004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Law No. 90 on 2014 population and housing census in the Republic of Moldova of </a:t>
            </a:r>
            <a:r>
              <a:rPr lang="en-US" sz="2400" dirty="0" smtClean="0"/>
              <a:t>26.04.2012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Government Decision no. 967 of </a:t>
            </a:r>
            <a:r>
              <a:rPr lang="en-US" sz="2400" dirty="0" smtClean="0"/>
              <a:t>21.12.2012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Conference of European </a:t>
            </a:r>
            <a:r>
              <a:rPr lang="en-US" sz="2400" dirty="0" smtClean="0"/>
              <a:t>Statisticians, Recommendations </a:t>
            </a:r>
            <a:r>
              <a:rPr lang="en-US" sz="2400" dirty="0"/>
              <a:t>for the 2010 Censuses of Population and Housing</a:t>
            </a:r>
            <a:endParaRPr lang="en-US" sz="2400" dirty="0" smtClean="0"/>
          </a:p>
          <a:p>
            <a:pPr lvl="1">
              <a:lnSpc>
                <a:spcPct val="130000"/>
              </a:lnSpc>
            </a:pPr>
            <a:endParaRPr lang="en-US" sz="2400" dirty="0" smtClean="0"/>
          </a:p>
          <a:p>
            <a:pPr lvl="1">
              <a:lnSpc>
                <a:spcPct val="13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00601" y="273050"/>
            <a:ext cx="4343400" cy="1162050"/>
          </a:xfrm>
        </p:spPr>
        <p:txBody>
          <a:bodyPr/>
          <a:lstStyle/>
          <a:p>
            <a:r>
              <a:rPr lang="en-US" dirty="0"/>
              <a:t>Administrative territorial organization of the country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"/>
            <a:ext cx="4642051" cy="655838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14901" y="1435102"/>
            <a:ext cx="4229100" cy="4691063"/>
          </a:xfrm>
        </p:spPr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1400" dirty="0"/>
              <a:t>3 municipalities:</a:t>
            </a:r>
          </a:p>
          <a:p>
            <a:pPr marL="514350" lvl="1" indent="-171450">
              <a:buFont typeface="Wingdings" pitchFamily="2" charset="2"/>
              <a:buChar char="Ø"/>
            </a:pPr>
            <a:r>
              <a:rPr lang="en-US" sz="1400" dirty="0" smtClean="0"/>
              <a:t>Chisinau</a:t>
            </a:r>
            <a:endParaRPr lang="en-US" sz="1400" dirty="0"/>
          </a:p>
          <a:p>
            <a:pPr marL="514350" lvl="1" indent="-171450">
              <a:buFont typeface="Wingdings" pitchFamily="2" charset="2"/>
              <a:buChar char="Ø"/>
            </a:pPr>
            <a:r>
              <a:rPr lang="en-US" sz="1400" dirty="0" err="1" smtClean="0"/>
              <a:t>Balti</a:t>
            </a:r>
            <a:endParaRPr lang="en-US" sz="1400" dirty="0"/>
          </a:p>
          <a:p>
            <a:pPr marL="514350" lvl="1" indent="-171450">
              <a:buFont typeface="Wingdings" pitchFamily="2" charset="2"/>
              <a:buChar char="Ø"/>
            </a:pPr>
            <a:r>
              <a:rPr lang="en-US" sz="1400" dirty="0" smtClean="0"/>
              <a:t>Bender</a:t>
            </a:r>
            <a:endParaRPr lang="en-US" sz="140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sz="1400" dirty="0" smtClean="0"/>
              <a:t>1 </a:t>
            </a:r>
            <a:r>
              <a:rPr lang="en-US" sz="1400" dirty="0"/>
              <a:t>Autonomous Territorial Unit of </a:t>
            </a:r>
            <a:r>
              <a:rPr lang="en-US" sz="1400" dirty="0" err="1"/>
              <a:t>Gagauzia</a:t>
            </a:r>
            <a:endParaRPr lang="en-US" sz="140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sz="1400" dirty="0" smtClean="0"/>
              <a:t>1 territorial unit of </a:t>
            </a:r>
            <a:r>
              <a:rPr lang="en-US" sz="1400" dirty="0" err="1" smtClean="0"/>
              <a:t>Transnistria</a:t>
            </a:r>
            <a:endParaRPr lang="en-US" sz="140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sz="1400" dirty="0" smtClean="0"/>
              <a:t>32 </a:t>
            </a:r>
            <a:r>
              <a:rPr lang="en-US" sz="1400" dirty="0" err="1" smtClean="0"/>
              <a:t>rayons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514975" y="2357438"/>
            <a:ext cx="600075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14937" y="2881313"/>
            <a:ext cx="2328863" cy="4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implementation for the first time of the “usual residence” notion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data will be possible to be disaggregated to the lowest civil division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Were enumerated for the first the dwellings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methods in mapping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questions on migration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question on voluntary were included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questions on disability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863" y="273050"/>
            <a:ext cx="3194137" cy="1162050"/>
          </a:xfrm>
        </p:spPr>
        <p:txBody>
          <a:bodyPr/>
          <a:lstStyle/>
          <a:p>
            <a:r>
              <a:rPr lang="en-US" sz="2850" dirty="0"/>
              <a:t>Census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135687" y="1435102"/>
            <a:ext cx="3008313" cy="4691063"/>
          </a:xfrm>
        </p:spPr>
        <p:txBody>
          <a:bodyPr/>
          <a:lstStyle/>
          <a:p>
            <a:r>
              <a:rPr lang="en-US" sz="2000" dirty="0" smtClean="0"/>
              <a:t>For the census were used for 930 localities address and cadaster plans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73050"/>
            <a:ext cx="5806327" cy="4354745"/>
            <a:chOff x="0" y="273050"/>
            <a:chExt cx="5806327" cy="43547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050"/>
              <a:ext cx="5806327" cy="43547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052" y="273050"/>
              <a:ext cx="1064712" cy="916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9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For 600 localities we had </a:t>
            </a:r>
            <a:r>
              <a:rPr lang="en-US" sz="2000" dirty="0" err="1"/>
              <a:t>ortophoto</a:t>
            </a:r>
            <a:r>
              <a:rPr lang="en-US" sz="2000" dirty="0"/>
              <a:t> plans from 2007</a:t>
            </a:r>
          </a:p>
          <a:p>
            <a:pPr lvl="1"/>
            <a:r>
              <a:rPr lang="en-US" sz="1600" dirty="0"/>
              <a:t>All the maps were printed and distributed in territory to draw the enumeration areas before the activity of Creating the lists of buildings and dwellings</a:t>
            </a:r>
          </a:p>
          <a:p>
            <a:pPr lvl="1"/>
            <a:r>
              <a:rPr lang="en-US" sz="1600" dirty="0"/>
              <a:t>After receiving all the maps back, a specialist from population and housing census division drew and coded all enumeration areas for all localities.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02" y="227835"/>
            <a:ext cx="4451800" cy="64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S">
  <a:themeElements>
    <a:clrScheme name="Monitorizare_2007_r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onitorizare_2007_ro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nitorizare_2007_r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zare_2007_rom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zare_2007_rom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zare_2007_rom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zare_2007_rom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zare_2007_rom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zare_2007_rom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zare_2007_rom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zare_2007_rom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BNS</Template>
  <TotalTime>1657</TotalTime>
  <Words>570</Words>
  <Application>Microsoft Office PowerPoint</Application>
  <PresentationFormat>On-screen Show (4:3)</PresentationFormat>
  <Paragraphs>109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BNS</vt:lpstr>
      <vt:lpstr>Population and Housing Census 2014 in Moldova</vt:lpstr>
      <vt:lpstr>Content</vt:lpstr>
      <vt:lpstr>Introduction</vt:lpstr>
      <vt:lpstr>Enumerated units at PHC 2014 </vt:lpstr>
      <vt:lpstr>Legal frame</vt:lpstr>
      <vt:lpstr>Administrative territorial organization of the country </vt:lpstr>
      <vt:lpstr>Innovations in 2014</vt:lpstr>
      <vt:lpstr>Census mapping</vt:lpstr>
      <vt:lpstr>PowerPoint Presentation</vt:lpstr>
      <vt:lpstr>Communication campaign</vt:lpstr>
      <vt:lpstr>Post Enumeration Survey</vt:lpstr>
      <vt:lpstr>Preliminary results of 2014 Population and Housing Census </vt:lpstr>
      <vt:lpstr>The share of occupied and unoccupied dwellings, by regions </vt:lpstr>
      <vt:lpstr>Population distribution  by area of residence </vt:lpstr>
      <vt:lpstr>Distribution of enumerated population by development regions, %</vt:lpstr>
      <vt:lpstr>Rate of enumerated population by area of residence per development regions </vt:lpstr>
      <vt:lpstr>Localities where the  census did not take place </vt:lpstr>
      <vt:lpstr>Lessons learnt</vt:lpstr>
      <vt:lpstr>THANK YOU FOR YOUR ATTENTION!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ValentinaIstrati</dc:creator>
  <cp:lastModifiedBy>onu</cp:lastModifiedBy>
  <cp:revision>87</cp:revision>
  <cp:lastPrinted>2015-09-25T11:24:54Z</cp:lastPrinted>
  <dcterms:created xsi:type="dcterms:W3CDTF">2015-05-26T11:10:52Z</dcterms:created>
  <dcterms:modified xsi:type="dcterms:W3CDTF">2015-09-28T07:24:17Z</dcterms:modified>
</cp:coreProperties>
</file>