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4" r:id="rId4"/>
    <p:sldId id="259" r:id="rId5"/>
    <p:sldId id="260" r:id="rId6"/>
    <p:sldId id="261" r:id="rId7"/>
    <p:sldId id="269" r:id="rId8"/>
    <p:sldId id="270" r:id="rId9"/>
    <p:sldId id="263" r:id="rId10"/>
    <p:sldId id="264" r:id="rId11"/>
    <p:sldId id="265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CB8"/>
    <a:srgbClr val="549C54"/>
    <a:srgbClr val="2680D6"/>
    <a:srgbClr val="2340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221742-42FF-468C-9430-5273DAF376BF}" type="datetimeFigureOut">
              <a:rPr lang="sl-SI"/>
              <a:pPr>
                <a:defRPr/>
              </a:pPr>
              <a:t>1.10.2015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C9E310-FAA5-4BA0-8365-31B6C659C19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43243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E1DDF-0EA9-4E39-97FB-18E4FBB91094}" type="datetimeFigureOut">
              <a:rPr lang="sl-SI"/>
              <a:pPr>
                <a:defRPr/>
              </a:pPr>
              <a:t>1.10.2015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CB82C3-5376-47C5-B590-49FED3BC509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813107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24494E-774D-4682-A46B-673F4D26B707}" type="slidenum">
              <a:rPr lang="sl-SI" alt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l-SI" alt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9088"/>
            <a:ext cx="18081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2244725"/>
            <a:ext cx="91440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908721"/>
            <a:ext cx="6882399" cy="23042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5804512" cy="1053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331913" y="6381750"/>
            <a:ext cx="1196975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0E9E5D-4DDF-43B7-AD63-D4CC8E615837}" type="datetime1">
              <a:rPr lang="sl-SI"/>
              <a:pPr>
                <a:defRPr/>
              </a:pPr>
              <a:t>1.10.2015</a:t>
            </a:fld>
            <a:endParaRPr lang="sl-S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245268-FB4F-4BB0-8DBE-D1917FDA96C8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10517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1807B9F8-53E0-4ECA-9B73-B7BFE5D54C0F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05188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A2874EF0-2C1D-4876-9800-E3D4DD759504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10328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8313" y="2060575"/>
            <a:ext cx="8207375" cy="40327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B4256F66-24BC-4D8C-B60E-2196D7EA8B64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71110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533E0DD2-DBC4-488A-B7B9-7941321CAF7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4869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102E932A-0A21-462F-9132-7F14B39CB49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90441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0DBF0326-8A12-4352-B986-3A10D97E71B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420458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65EBC3F7-638B-489D-93B5-D658EE8D3A2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61819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D52FC84C-0088-4AA7-9710-ACBF0BC895A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67980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11521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D86F39F4-876D-4868-874D-6823F7D78519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59512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92695"/>
            <a:ext cx="5486400" cy="403487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7F14D2E4-512A-41F6-81A7-C1984E68E1A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20836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788" y="319088"/>
            <a:ext cx="18065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84175"/>
            <a:ext cx="86836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60575"/>
            <a:ext cx="8229600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6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008F6C-C522-47F5-9C96-E6DDEC6E0E8B}" type="datetime1">
              <a:rPr lang="sl-SI"/>
              <a:pPr>
                <a:defRPr/>
              </a:pPr>
              <a:t>1.10.2015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250" y="6356350"/>
            <a:ext cx="590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6356350"/>
            <a:ext cx="801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0FDF0-0B5D-4A85-A69B-9D4AA42D861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043608" y="856871"/>
            <a:ext cx="6883400" cy="2305050"/>
          </a:xfrm>
        </p:spPr>
        <p:txBody>
          <a:bodyPr/>
          <a:lstStyle/>
          <a:p>
            <a:r>
              <a:rPr lang="sl-SI" altLang="sl-SI" sz="4000" dirty="0" smtClean="0"/>
              <a:t>Deriving </a:t>
            </a:r>
            <a:r>
              <a:rPr lang="it-CH" altLang="sl-SI" sz="4000" dirty="0" err="1" smtClean="0"/>
              <a:t>labour</a:t>
            </a:r>
            <a:r>
              <a:rPr lang="it-CH" altLang="sl-SI" sz="4000" dirty="0" smtClean="0"/>
              <a:t> </a:t>
            </a:r>
            <a:r>
              <a:rPr lang="it-CH" altLang="sl-SI" sz="4000" dirty="0" err="1" smtClean="0"/>
              <a:t>force</a:t>
            </a:r>
            <a:r>
              <a:rPr lang="it-CH" altLang="sl-SI" sz="4000" dirty="0" smtClean="0"/>
              <a:t> </a:t>
            </a:r>
            <a:r>
              <a:rPr lang="sl-SI" altLang="sl-SI" sz="4000" dirty="0" smtClean="0"/>
              <a:t>status in </a:t>
            </a:r>
            <a:r>
              <a:rPr lang="it-CH" altLang="sl-SI" sz="4000" dirty="0" smtClean="0"/>
              <a:t>the </a:t>
            </a:r>
            <a:r>
              <a:rPr lang="sl-SI" altLang="sl-SI" sz="4000" dirty="0" smtClean="0"/>
              <a:t>register-based census</a:t>
            </a:r>
            <a:br>
              <a:rPr lang="sl-SI" altLang="sl-SI" sz="4000" dirty="0" smtClean="0"/>
            </a:br>
            <a:r>
              <a:rPr lang="sl-SI" altLang="sl-SI" sz="3200" dirty="0" smtClean="0"/>
              <a:t>Case of Slovenia 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411760" y="5949280"/>
            <a:ext cx="6732240" cy="1052513"/>
          </a:xfrm>
        </p:spPr>
        <p:txBody>
          <a:bodyPr/>
          <a:lstStyle/>
          <a:p>
            <a:r>
              <a:rPr lang="sl-SI" altLang="sl-SI" sz="1600" dirty="0" smtClean="0"/>
              <a:t>UNECE </a:t>
            </a:r>
            <a:r>
              <a:rPr lang="sl-SI" altLang="sl-SI" sz="1600" dirty="0" err="1" smtClean="0"/>
              <a:t>Meeting</a:t>
            </a:r>
            <a:r>
              <a:rPr lang="sl-SI" altLang="sl-SI" sz="1600" dirty="0" smtClean="0"/>
              <a:t> on </a:t>
            </a:r>
            <a:r>
              <a:rPr lang="sl-SI" altLang="sl-SI" sz="1600" dirty="0" err="1" smtClean="0"/>
              <a:t>Censuses</a:t>
            </a:r>
            <a:r>
              <a:rPr lang="sl-SI" altLang="sl-SI" sz="1600" dirty="0" smtClean="0"/>
              <a:t>, </a:t>
            </a:r>
            <a:r>
              <a:rPr lang="sl-SI" altLang="sl-SI" sz="1600" dirty="0" err="1" smtClean="0"/>
              <a:t>Geneva</a:t>
            </a:r>
            <a:r>
              <a:rPr lang="sl-SI" altLang="sl-SI" sz="1600" dirty="0" smtClean="0"/>
              <a:t>, 2 </a:t>
            </a:r>
            <a:r>
              <a:rPr lang="sl-SI" altLang="sl-SI" sz="1600" dirty="0" err="1" smtClean="0"/>
              <a:t>October</a:t>
            </a:r>
            <a:r>
              <a:rPr lang="sl-SI" altLang="sl-SI" sz="1600" dirty="0" smtClean="0"/>
              <a:t> 2015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339752" y="3139241"/>
            <a:ext cx="486886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altLang="sl-SI" sz="2400" dirty="0" smtClean="0"/>
              <a:t>Danilo Dolenc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sr-Latn-RS" altLang="sl-SI" sz="4000" b="1" smtClean="0"/>
              <a:t>Some quality indicators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207375" cy="5112568"/>
          </a:xfrm>
        </p:spPr>
        <p:txBody>
          <a:bodyPr/>
          <a:lstStyle/>
          <a:p>
            <a:r>
              <a:rPr lang="sr-Latn-RS" altLang="sl-SI" smtClean="0"/>
              <a:t>Half of records available in one source</a:t>
            </a:r>
          </a:p>
          <a:p>
            <a:r>
              <a:rPr lang="sr-Latn-RS" altLang="sl-SI" smtClean="0"/>
              <a:t>All sources (2+) indicated:</a:t>
            </a:r>
          </a:p>
          <a:p>
            <a:pPr lvl="1"/>
            <a:r>
              <a:rPr lang="en-US" altLang="sl-SI" dirty="0" smtClean="0"/>
              <a:t>S</a:t>
            </a:r>
            <a:r>
              <a:rPr lang="sr-Latn-RS" altLang="sl-SI" smtClean="0"/>
              <a:t>ame LF status (75%)</a:t>
            </a:r>
          </a:p>
          <a:p>
            <a:pPr lvl="1"/>
            <a:r>
              <a:rPr lang="sr-Latn-RS" altLang="sl-SI" smtClean="0"/>
              <a:t>Different but acceptable (5%)</a:t>
            </a:r>
          </a:p>
          <a:p>
            <a:pPr lvl="1"/>
            <a:r>
              <a:rPr lang="sr-Latn-RS" altLang="sl-SI" smtClean="0"/>
              <a:t>Different and not acceptable (20%)</a:t>
            </a:r>
          </a:p>
          <a:p>
            <a:r>
              <a:rPr lang="sr-Latn-RS" altLang="sl-SI" smtClean="0"/>
              <a:t>Number of duplicates in Employment / Unemployment Register – only 1,867</a:t>
            </a:r>
          </a:p>
          <a:p>
            <a:pPr lvl="1"/>
            <a:r>
              <a:rPr lang="sr-Latn-RS" altLang="sl-SI" smtClean="0"/>
              <a:t>0,24% / 1.5%</a:t>
            </a:r>
            <a:endParaRPr lang="sr-Latn-RS" altLang="sl-SI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sr-Latn-RS" altLang="sl-SI" sz="4000" b="1" smtClean="0"/>
              <a:t>Linking Census and LFS data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424167" cy="5112568"/>
          </a:xfrm>
        </p:spPr>
        <p:txBody>
          <a:bodyPr/>
          <a:lstStyle/>
          <a:p>
            <a:r>
              <a:rPr lang="it-CH" altLang="sl-SI" smtClean="0"/>
              <a:t>C</a:t>
            </a:r>
            <a:r>
              <a:rPr lang="sr-Latn-RS" altLang="sl-SI" smtClean="0"/>
              <a:t>ensus - 1 January 2014+1 January 2013</a:t>
            </a:r>
          </a:p>
          <a:p>
            <a:r>
              <a:rPr lang="sr-Latn-RS" altLang="sl-SI" smtClean="0"/>
              <a:t>LFS - Q4/2013 + Q1/2014 </a:t>
            </a:r>
          </a:p>
          <a:p>
            <a:pPr lvl="1"/>
            <a:r>
              <a:rPr lang="sr-Latn-RS" altLang="sl-SI" smtClean="0"/>
              <a:t>Total number of records 31,379</a:t>
            </a:r>
          </a:p>
          <a:p>
            <a:r>
              <a:rPr lang="sr-Latn-RS" altLang="sl-SI" smtClean="0"/>
              <a:t>Preparation of analytics database (exlusion criteria):</a:t>
            </a:r>
          </a:p>
          <a:p>
            <a:pPr lvl="1"/>
            <a:r>
              <a:rPr lang="sr-Latn-RS" altLang="sl-SI" smtClean="0"/>
              <a:t>Younger than 15 as of 1 January 2014 - 2,851</a:t>
            </a:r>
          </a:p>
          <a:p>
            <a:pPr lvl="1"/>
            <a:r>
              <a:rPr lang="sr-Latn-RS" altLang="sl-SI" smtClean="0"/>
              <a:t>Duplicate LFS records - 8,763</a:t>
            </a:r>
          </a:p>
          <a:p>
            <a:pPr lvl="1"/>
            <a:r>
              <a:rPr lang="sr-Latn-RS" altLang="sl-SI" smtClean="0"/>
              <a:t>Unlinked to population database - 177</a:t>
            </a:r>
            <a:endParaRPr lang="sr-Latn-RS" altLang="sl-SI" smtClean="0"/>
          </a:p>
          <a:p>
            <a:pPr lvl="1"/>
            <a:r>
              <a:rPr lang="sl-SI" altLang="sl-SI" smtClean="0"/>
              <a:t>PIN’s with low probability - 410</a:t>
            </a:r>
            <a:endParaRPr lang="sl-SI" altLang="sl-SI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sr-Latn-RS" altLang="sl-SI" sz="4000" b="1" smtClean="0"/>
              <a:t>Outcomes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207375" cy="5112568"/>
          </a:xfrm>
        </p:spPr>
        <p:txBody>
          <a:bodyPr/>
          <a:lstStyle/>
          <a:p>
            <a:r>
              <a:rPr lang="sr-Latn-RS" altLang="sl-SI" smtClean="0"/>
              <a:t>Database consists of 19,205 records     (1.1 of working age population)</a:t>
            </a:r>
          </a:p>
          <a:p>
            <a:pPr lvl="1"/>
            <a:r>
              <a:rPr lang="sr-Latn-RS" altLang="sl-SI" smtClean="0"/>
              <a:t>Overestimation of retired persons</a:t>
            </a:r>
          </a:p>
          <a:p>
            <a:pPr lvl="2"/>
            <a:r>
              <a:rPr lang="en-US" altLang="sl-SI" dirty="0" smtClean="0"/>
              <a:t>L</a:t>
            </a:r>
            <a:r>
              <a:rPr lang="sr-Latn-RS" altLang="sl-SI" smtClean="0"/>
              <a:t>ower refuse rate in surveys</a:t>
            </a:r>
          </a:p>
          <a:p>
            <a:pPr lvl="1"/>
            <a:r>
              <a:rPr lang="sr-Latn-RS" altLang="sl-SI" smtClean="0"/>
              <a:t>Underestimation </a:t>
            </a:r>
            <a:r>
              <a:rPr lang="sr-Latn-RS" altLang="sl-SI" smtClean="0"/>
              <a:t>of </a:t>
            </a:r>
            <a:r>
              <a:rPr lang="sr-Latn-RS" altLang="sl-SI" smtClean="0"/>
              <a:t>students</a:t>
            </a:r>
            <a:endParaRPr lang="sr-Latn-RS" altLang="sl-SI" smtClean="0"/>
          </a:p>
          <a:p>
            <a:pPr lvl="2"/>
            <a:r>
              <a:rPr lang="sr-Latn-RS" altLang="sl-SI" smtClean="0"/>
              <a:t>Excluded from sample if live in student dormitory</a:t>
            </a:r>
          </a:p>
          <a:p>
            <a:pPr lvl="1"/>
            <a:r>
              <a:rPr lang="en-US" altLang="sl-SI" dirty="0" smtClean="0"/>
              <a:t>Homemakers are not relevant for the labour </a:t>
            </a:r>
            <a:r>
              <a:rPr lang="en-US" altLang="sl-SI" dirty="0" smtClean="0"/>
              <a:t>market</a:t>
            </a:r>
            <a:r>
              <a:rPr lang="sr-Latn-RS" altLang="sl-SI" smtClean="0"/>
              <a:t> in Slovenia</a:t>
            </a:r>
          </a:p>
          <a:p>
            <a:pPr lvl="2"/>
            <a:endParaRPr lang="en-US" altLang="sl-SI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sr-Latn-RS" altLang="sl-SI" sz="4000" b="1" smtClean="0"/>
              <a:t>Comparing concepts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424167" cy="5112568"/>
          </a:xfrm>
        </p:spPr>
        <p:txBody>
          <a:bodyPr/>
          <a:lstStyle/>
          <a:p>
            <a:r>
              <a:rPr lang="sr-Latn-RS" altLang="sl-SI" smtClean="0"/>
              <a:t>Register-based vs. LFS self-declared status</a:t>
            </a:r>
          </a:p>
          <a:p>
            <a:pPr lvl="1"/>
            <a:r>
              <a:rPr lang="sr-Latn-RS" altLang="sl-SI" smtClean="0"/>
              <a:t>90% exact match using census classification</a:t>
            </a:r>
          </a:p>
          <a:p>
            <a:pPr lvl="2"/>
            <a:r>
              <a:rPr lang="sr-Latn-RS" altLang="sl-SI" smtClean="0"/>
              <a:t>95.4% for HQ sources (87% of records)</a:t>
            </a:r>
          </a:p>
          <a:p>
            <a:pPr lvl="2"/>
            <a:r>
              <a:rPr lang="sr-Latn-RS" altLang="sl-SI" smtClean="0"/>
              <a:t>54.5% for LQ sources (12% of records)</a:t>
            </a:r>
          </a:p>
          <a:p>
            <a:r>
              <a:rPr lang="sr-Latn-RS" altLang="sl-SI" smtClean="0"/>
              <a:t>Register-based vs. </a:t>
            </a:r>
            <a:r>
              <a:rPr lang="sr-Latn-RS" altLang="sl-SI" smtClean="0"/>
              <a:t>LFS </a:t>
            </a:r>
            <a:r>
              <a:rPr lang="sr-Latn-RS" altLang="sl-SI" smtClean="0"/>
              <a:t>ILO </a:t>
            </a:r>
            <a:r>
              <a:rPr lang="sr-Latn-RS" altLang="sl-SI" smtClean="0"/>
              <a:t>status</a:t>
            </a:r>
          </a:p>
          <a:p>
            <a:pPr lvl="1"/>
            <a:r>
              <a:rPr lang="sr-Latn-RS" altLang="sl-SI" smtClean="0"/>
              <a:t>87% exact match </a:t>
            </a:r>
            <a:r>
              <a:rPr lang="sr-Latn-RS" altLang="sl-SI" smtClean="0"/>
              <a:t>using census classification</a:t>
            </a:r>
          </a:p>
          <a:p>
            <a:pPr lvl="2"/>
            <a:r>
              <a:rPr lang="sr-Latn-RS" altLang="sl-SI" smtClean="0"/>
              <a:t>The main contributers to employed are not unemployed persons</a:t>
            </a:r>
          </a:p>
          <a:p>
            <a:pPr lvl="3"/>
            <a:r>
              <a:rPr lang="en-US" altLang="sl-SI" dirty="0" smtClean="0"/>
              <a:t>S</a:t>
            </a:r>
            <a:r>
              <a:rPr lang="sr-Latn-RS" altLang="sl-SI" smtClean="0"/>
              <a:t>tudents working via a special scheme</a:t>
            </a:r>
          </a:p>
          <a:p>
            <a:pPr lvl="3"/>
            <a:r>
              <a:rPr lang="sr-Latn-RS" altLang="sl-SI" smtClean="0"/>
              <a:t>Retired persons working at the own agricultural holding</a:t>
            </a:r>
            <a:endParaRPr lang="sr-Latn-RS" altLang="sl-SI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sr-Latn-RS" altLang="sl-SI" sz="4000" b="1" smtClean="0"/>
              <a:t>Conclusion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424167" cy="5112568"/>
          </a:xfrm>
        </p:spPr>
        <p:txBody>
          <a:bodyPr/>
          <a:lstStyle/>
          <a:p>
            <a:r>
              <a:rPr lang="sr-Latn-RS" altLang="sl-SI" sz="3000" smtClean="0"/>
              <a:t>Very good quality of sources for producing register-based labour force status</a:t>
            </a:r>
          </a:p>
          <a:p>
            <a:r>
              <a:rPr lang="sr-Latn-RS" altLang="sl-SI" sz="3000" smtClean="0"/>
              <a:t>Register-based labour force status important indicator of over-registration</a:t>
            </a:r>
          </a:p>
          <a:p>
            <a:r>
              <a:rPr lang="sr-Latn-RS" altLang="sl-SI" sz="3000" smtClean="0"/>
              <a:t>Differances between register-based concepts and both main LFS concepts (self-declared, ILO) much lower than expected in advance</a:t>
            </a:r>
          </a:p>
          <a:p>
            <a:r>
              <a:rPr lang="en-US" altLang="sl-SI" sz="3000" smtClean="0"/>
              <a:t>S</a:t>
            </a:r>
            <a:r>
              <a:rPr lang="sr-Latn-RS" altLang="sl-SI" sz="3000" smtClean="0"/>
              <a:t>hould census reflects stable structure of labour force and LFS up-to-date labour market situation</a:t>
            </a:r>
            <a:r>
              <a:rPr lang="sr-Latn-RS" altLang="sl-SI" smtClean="0"/>
              <a:t>?</a:t>
            </a:r>
            <a:endParaRPr lang="sr-Latn-RS" altLang="sl-SI" smtClean="0"/>
          </a:p>
          <a:p>
            <a:pPr lvl="1">
              <a:buNone/>
            </a:pPr>
            <a:endParaRPr lang="sr-Latn-RS" altLang="sl-SI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it-CH" altLang="sl-SI" sz="4000" b="1" dirty="0" err="1" smtClean="0"/>
              <a:t>Basic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concepts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207375" cy="5112568"/>
          </a:xfrm>
        </p:spPr>
        <p:txBody>
          <a:bodyPr/>
          <a:lstStyle/>
          <a:p>
            <a:r>
              <a:rPr lang="it-CH" altLang="sl-SI" dirty="0" err="1" smtClean="0"/>
              <a:t>Current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activity</a:t>
            </a:r>
            <a:r>
              <a:rPr lang="it-CH" altLang="sl-SI" dirty="0" smtClean="0"/>
              <a:t> status (2011) = </a:t>
            </a:r>
            <a:r>
              <a:rPr lang="it-CH" altLang="sl-SI" dirty="0" err="1" smtClean="0"/>
              <a:t>Labour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force</a:t>
            </a:r>
            <a:r>
              <a:rPr lang="it-CH" altLang="sl-SI" dirty="0" smtClean="0"/>
              <a:t> status (2020)</a:t>
            </a:r>
          </a:p>
          <a:p>
            <a:pPr lvl="1"/>
            <a:r>
              <a:rPr lang="it-CH" altLang="sl-SI" dirty="0" err="1" smtClean="0"/>
              <a:t>Based</a:t>
            </a:r>
            <a:r>
              <a:rPr lang="it-CH" altLang="sl-SI" dirty="0" smtClean="0"/>
              <a:t> on ILO 1 </a:t>
            </a:r>
            <a:r>
              <a:rPr lang="it-CH" altLang="sl-SI" dirty="0" err="1" smtClean="0"/>
              <a:t>hour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criterion</a:t>
            </a:r>
            <a:r>
              <a:rPr lang="it-CH" altLang="sl-SI" dirty="0" smtClean="0"/>
              <a:t> / last week</a:t>
            </a:r>
          </a:p>
          <a:p>
            <a:pPr lvl="1"/>
            <a:r>
              <a:rPr lang="it-CH" altLang="sl-SI" dirty="0" smtClean="0"/>
              <a:t>At </a:t>
            </a:r>
            <a:r>
              <a:rPr lang="it-CH" altLang="sl-SI" dirty="0" err="1" smtClean="0"/>
              <a:t>least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three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questions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needed</a:t>
            </a:r>
            <a:endParaRPr lang="it-CH" altLang="sl-SI" dirty="0" smtClean="0"/>
          </a:p>
          <a:p>
            <a:pPr lvl="2"/>
            <a:r>
              <a:rPr lang="it-CH" altLang="sl-SI" dirty="0" smtClean="0"/>
              <a:t>Work or </a:t>
            </a:r>
            <a:r>
              <a:rPr lang="it-CH" altLang="sl-SI" dirty="0" err="1" smtClean="0"/>
              <a:t>not</a:t>
            </a:r>
            <a:endParaRPr lang="it-CH" altLang="sl-SI" dirty="0" smtClean="0"/>
          </a:p>
          <a:p>
            <a:pPr lvl="2"/>
            <a:r>
              <a:rPr lang="it-CH" altLang="sl-SI" dirty="0" err="1" smtClean="0"/>
              <a:t>Looking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for</a:t>
            </a:r>
            <a:r>
              <a:rPr lang="it-CH" altLang="sl-SI" dirty="0" smtClean="0"/>
              <a:t> work or </a:t>
            </a:r>
            <a:r>
              <a:rPr lang="it-CH" altLang="sl-SI" dirty="0" err="1" smtClean="0"/>
              <a:t>not</a:t>
            </a:r>
            <a:endParaRPr lang="it-CH" altLang="sl-SI" dirty="0" smtClean="0"/>
          </a:p>
          <a:p>
            <a:pPr lvl="2"/>
            <a:r>
              <a:rPr lang="it-CH" altLang="sl-SI" dirty="0" err="1" smtClean="0"/>
              <a:t>Available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to</a:t>
            </a:r>
            <a:r>
              <a:rPr lang="it-CH" altLang="sl-SI" dirty="0" smtClean="0"/>
              <a:t> start work or </a:t>
            </a:r>
            <a:r>
              <a:rPr lang="it-CH" altLang="sl-SI" dirty="0" err="1" smtClean="0"/>
              <a:t>not</a:t>
            </a:r>
            <a:endParaRPr lang="it-CH" altLang="sl-SI" dirty="0" smtClean="0"/>
          </a:p>
          <a:p>
            <a:r>
              <a:rPr lang="it-CH" altLang="sl-SI" dirty="0" err="1" smtClean="0"/>
              <a:t>Usual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activity</a:t>
            </a:r>
            <a:r>
              <a:rPr lang="it-CH" altLang="sl-SI" dirty="0" smtClean="0"/>
              <a:t> status (2011) = </a:t>
            </a:r>
            <a:r>
              <a:rPr lang="it-CH" altLang="sl-SI" dirty="0" err="1" smtClean="0"/>
              <a:t>Self-declared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labour</a:t>
            </a:r>
            <a:r>
              <a:rPr lang="it-CH" altLang="sl-SI" dirty="0" smtClean="0"/>
              <a:t> status (Eurostat </a:t>
            </a:r>
            <a:r>
              <a:rPr lang="it-CH" altLang="sl-SI" dirty="0" err="1" smtClean="0"/>
              <a:t>core</a:t>
            </a:r>
            <a:r>
              <a:rPr lang="it-CH" altLang="sl-SI" dirty="0" smtClean="0"/>
              <a:t> social </a:t>
            </a:r>
            <a:r>
              <a:rPr lang="it-CH" altLang="sl-SI" dirty="0" err="1" smtClean="0"/>
              <a:t>variable</a:t>
            </a:r>
            <a:r>
              <a:rPr lang="it-CH" altLang="sl-SI" dirty="0" smtClean="0"/>
              <a:t>)</a:t>
            </a:r>
          </a:p>
          <a:p>
            <a:pPr lvl="1">
              <a:buNone/>
            </a:pPr>
            <a:endParaRPr lang="sl-SI" altLang="sl-SI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833438"/>
            <a:ext cx="72390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609329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/>
              <a:t>Source: Draft Recommendations for the 2020 Censuses, paragraph 504 	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it-CH" altLang="sl-SI" sz="4000" b="1" dirty="0" err="1" smtClean="0"/>
              <a:t>Implementation</a:t>
            </a:r>
            <a:r>
              <a:rPr lang="it-CH" altLang="sl-SI" sz="4000" b="1" dirty="0" smtClean="0"/>
              <a:t> in 2011 </a:t>
            </a:r>
            <a:r>
              <a:rPr lang="it-CH" altLang="sl-SI" sz="4000" b="1" dirty="0" err="1" smtClean="0"/>
              <a:t>Census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424167" cy="4608041"/>
          </a:xfrm>
        </p:spPr>
        <p:txBody>
          <a:bodyPr/>
          <a:lstStyle/>
          <a:p>
            <a:r>
              <a:rPr lang="it-CH" altLang="sl-SI" dirty="0" smtClean="0"/>
              <a:t>UNECE </a:t>
            </a:r>
            <a:r>
              <a:rPr lang="it-CH" altLang="sl-SI" dirty="0" err="1" smtClean="0"/>
              <a:t>Census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Wiki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page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as</a:t>
            </a:r>
            <a:r>
              <a:rPr lang="it-CH" altLang="sl-SI" dirty="0" smtClean="0"/>
              <a:t> source</a:t>
            </a:r>
          </a:p>
          <a:p>
            <a:pPr lvl="1"/>
            <a:r>
              <a:rPr lang="it-CH" altLang="sl-SI" dirty="0" err="1" smtClean="0"/>
              <a:t>If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census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form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available</a:t>
            </a:r>
            <a:r>
              <a:rPr lang="it-CH" altLang="sl-SI" dirty="0" smtClean="0"/>
              <a:t> (in English)</a:t>
            </a:r>
          </a:p>
          <a:p>
            <a:r>
              <a:rPr lang="it-CH" altLang="sl-SI" dirty="0" smtClean="0"/>
              <a:t>33 </a:t>
            </a:r>
            <a:r>
              <a:rPr lang="it-CH" altLang="sl-SI" dirty="0" err="1" smtClean="0"/>
              <a:t>countries</a:t>
            </a:r>
            <a:r>
              <a:rPr lang="it-CH" altLang="sl-SI" dirty="0" smtClean="0"/>
              <a:t> </a:t>
            </a:r>
          </a:p>
          <a:p>
            <a:pPr lvl="1"/>
            <a:r>
              <a:rPr lang="it-CH" altLang="sl-SI" dirty="0" smtClean="0"/>
              <a:t>10 </a:t>
            </a:r>
            <a:r>
              <a:rPr lang="it-CH" altLang="sl-SI" dirty="0" err="1" smtClean="0"/>
              <a:t>countries</a:t>
            </a:r>
            <a:r>
              <a:rPr lang="it-CH" altLang="sl-SI" dirty="0" smtClean="0"/>
              <a:t> UAS </a:t>
            </a:r>
            <a:r>
              <a:rPr lang="it-CH" altLang="sl-SI" dirty="0" err="1" smtClean="0"/>
              <a:t>only</a:t>
            </a:r>
            <a:endParaRPr lang="it-CH" altLang="sl-SI" dirty="0" smtClean="0"/>
          </a:p>
          <a:p>
            <a:pPr lvl="1"/>
            <a:r>
              <a:rPr lang="it-CH" altLang="sl-SI" dirty="0" smtClean="0"/>
              <a:t>  5 </a:t>
            </a:r>
            <a:r>
              <a:rPr lang="it-CH" altLang="sl-SI" dirty="0" err="1" smtClean="0"/>
              <a:t>countries</a:t>
            </a:r>
            <a:r>
              <a:rPr lang="it-CH" altLang="sl-SI" dirty="0" smtClean="0"/>
              <a:t> UAS </a:t>
            </a:r>
            <a:r>
              <a:rPr lang="it-CH" altLang="sl-SI" dirty="0" err="1" smtClean="0"/>
              <a:t>+CAS</a:t>
            </a:r>
            <a:r>
              <a:rPr lang="it-CH" altLang="sl-SI" dirty="0" smtClean="0"/>
              <a:t> </a:t>
            </a:r>
          </a:p>
          <a:p>
            <a:pPr lvl="1"/>
            <a:r>
              <a:rPr lang="it-CH" altLang="sl-SI" dirty="0" smtClean="0"/>
              <a:t>  7 </a:t>
            </a:r>
            <a:r>
              <a:rPr lang="it-CH" altLang="sl-SI" dirty="0" err="1" smtClean="0"/>
              <a:t>countries</a:t>
            </a:r>
            <a:r>
              <a:rPr lang="it-CH" altLang="sl-SI" dirty="0" smtClean="0"/>
              <a:t> CAS </a:t>
            </a:r>
            <a:r>
              <a:rPr lang="it-CH" altLang="sl-SI" dirty="0" err="1" smtClean="0"/>
              <a:t>only</a:t>
            </a:r>
            <a:endParaRPr lang="it-CH" altLang="sl-SI" dirty="0" smtClean="0"/>
          </a:p>
          <a:p>
            <a:pPr lvl="1"/>
            <a:r>
              <a:rPr lang="it-CH" altLang="sl-SI" dirty="0" smtClean="0"/>
              <a:t>11 </a:t>
            </a:r>
            <a:r>
              <a:rPr lang="it-CH" altLang="sl-SI" dirty="0" err="1" smtClean="0"/>
              <a:t>countries</a:t>
            </a:r>
            <a:r>
              <a:rPr lang="it-CH" altLang="sl-SI" dirty="0" smtClean="0"/>
              <a:t> CAS </a:t>
            </a:r>
            <a:r>
              <a:rPr lang="it-CH" altLang="sl-SI" dirty="0" err="1" smtClean="0"/>
              <a:t>only</a:t>
            </a:r>
            <a:r>
              <a:rPr lang="it-CH" altLang="sl-SI" dirty="0" smtClean="0"/>
              <a:t> + </a:t>
            </a:r>
            <a:r>
              <a:rPr lang="it-CH" altLang="sl-SI" dirty="0" err="1" smtClean="0"/>
              <a:t>outside</a:t>
            </a:r>
            <a:r>
              <a:rPr lang="it-CH" altLang="sl-SI" dirty="0" smtClean="0"/>
              <a:t> LF </a:t>
            </a:r>
            <a:r>
              <a:rPr lang="it-CH" altLang="sl-SI" dirty="0" err="1" smtClean="0"/>
              <a:t>categories</a:t>
            </a:r>
            <a:endParaRPr lang="sl-SI" altLang="sl-SI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1520" y="692151"/>
            <a:ext cx="8892480" cy="576610"/>
          </a:xfrm>
        </p:spPr>
        <p:txBody>
          <a:bodyPr/>
          <a:lstStyle/>
          <a:p>
            <a:r>
              <a:rPr lang="it-CH" altLang="sl-SI" sz="4000" b="1" dirty="0" err="1" smtClean="0"/>
              <a:t>Register-based</a:t>
            </a:r>
            <a:r>
              <a:rPr lang="it-CH" altLang="sl-SI" sz="4000" b="1" dirty="0" smtClean="0"/>
              <a:t> </a:t>
            </a:r>
            <a:r>
              <a:rPr lang="it-CH" altLang="sl-SI" sz="4000" b="1" smtClean="0"/>
              <a:t>LF </a:t>
            </a:r>
            <a:r>
              <a:rPr lang="it-CH" altLang="sl-SI" sz="4000" b="1" smtClean="0"/>
              <a:t>status</a:t>
            </a:r>
            <a:r>
              <a:rPr lang="sr-Latn-RS" altLang="sl-SI" sz="4000" b="1" smtClean="0"/>
              <a:t> - </a:t>
            </a:r>
            <a:r>
              <a:rPr lang="it-CH" altLang="sl-SI" sz="4000" b="1" smtClean="0"/>
              <a:t>Slovenia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1521" y="1484784"/>
            <a:ext cx="8784976" cy="4608041"/>
          </a:xfrm>
        </p:spPr>
        <p:txBody>
          <a:bodyPr/>
          <a:lstStyle/>
          <a:p>
            <a:r>
              <a:rPr lang="it-CH" altLang="sl-SI" dirty="0" smtClean="0"/>
              <a:t>The </a:t>
            </a:r>
            <a:r>
              <a:rPr lang="it-CH" altLang="sl-SI" dirty="0" err="1" smtClean="0"/>
              <a:t>only</a:t>
            </a:r>
            <a:r>
              <a:rPr lang="it-CH" altLang="sl-SI" dirty="0" smtClean="0"/>
              <a:t> ‘</a:t>
            </a:r>
            <a:r>
              <a:rPr lang="it-CH" altLang="sl-SI" dirty="0" err="1" smtClean="0"/>
              <a:t>problematic</a:t>
            </a:r>
            <a:r>
              <a:rPr lang="it-CH" altLang="sl-SI" dirty="0" smtClean="0"/>
              <a:t>’ </a:t>
            </a:r>
            <a:r>
              <a:rPr lang="it-CH" altLang="sl-SI" dirty="0" err="1" smtClean="0"/>
              <a:t>is</a:t>
            </a:r>
            <a:r>
              <a:rPr lang="it-CH" altLang="sl-SI" dirty="0" smtClean="0"/>
              <a:t> 1 </a:t>
            </a:r>
            <a:r>
              <a:rPr lang="it-CH" altLang="sl-SI" dirty="0" err="1" smtClean="0"/>
              <a:t>hour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criterion</a:t>
            </a:r>
            <a:endParaRPr lang="it-CH" altLang="sl-SI" dirty="0" smtClean="0"/>
          </a:p>
          <a:p>
            <a:pPr lvl="1"/>
            <a:r>
              <a:rPr lang="sr-Latn-RS" altLang="sl-SI" smtClean="0"/>
              <a:t>Paragraph 513 </a:t>
            </a:r>
            <a:r>
              <a:rPr lang="it-CH" altLang="sl-SI" smtClean="0"/>
              <a:t>f</a:t>
            </a:r>
            <a:r>
              <a:rPr lang="it-CH" altLang="sl-SI" dirty="0" smtClean="0"/>
              <a:t>) </a:t>
            </a:r>
            <a:r>
              <a:rPr lang="it-CH" altLang="sl-SI" dirty="0" err="1" smtClean="0"/>
              <a:t>from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Draft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Recommendations</a:t>
            </a:r>
            <a:endParaRPr lang="it-CH" altLang="sl-SI" dirty="0" smtClean="0"/>
          </a:p>
          <a:p>
            <a:r>
              <a:rPr lang="it-CH" altLang="sl-SI" dirty="0" err="1" smtClean="0"/>
              <a:t>Employment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Register</a:t>
            </a:r>
            <a:r>
              <a:rPr lang="it-CH" altLang="sl-SI" dirty="0" smtClean="0"/>
              <a:t> </a:t>
            </a:r>
            <a:r>
              <a:rPr lang="it-CH" altLang="sl-SI" err="1" smtClean="0"/>
              <a:t>using</a:t>
            </a:r>
            <a:r>
              <a:rPr lang="it-CH" altLang="sl-SI" smtClean="0"/>
              <a:t> </a:t>
            </a:r>
            <a:r>
              <a:rPr lang="it-CH" altLang="sl-SI" smtClean="0"/>
              <a:t>similar </a:t>
            </a:r>
            <a:r>
              <a:rPr lang="it-CH" altLang="sl-SI" dirty="0" err="1" smtClean="0"/>
              <a:t>definitions</a:t>
            </a:r>
            <a:endParaRPr lang="it-CH" altLang="sl-SI" dirty="0" smtClean="0"/>
          </a:p>
          <a:p>
            <a:r>
              <a:rPr lang="it-CH" altLang="sl-SI" dirty="0" err="1" smtClean="0"/>
              <a:t>Methodology</a:t>
            </a:r>
            <a:r>
              <a:rPr lang="it-CH" altLang="sl-SI" dirty="0" smtClean="0"/>
              <a:t> </a:t>
            </a:r>
          </a:p>
          <a:p>
            <a:pPr lvl="1"/>
            <a:r>
              <a:rPr lang="sr-Latn-RS" altLang="sl-SI" smtClean="0"/>
              <a:t>Linkage databases using PIN</a:t>
            </a:r>
            <a:endParaRPr lang="sr-Latn-RS" altLang="sl-SI" smtClean="0"/>
          </a:p>
          <a:p>
            <a:pPr lvl="1"/>
            <a:r>
              <a:rPr lang="it-CH" altLang="sl-SI" smtClean="0"/>
              <a:t>Hierarchy </a:t>
            </a:r>
            <a:r>
              <a:rPr lang="it-CH" altLang="sl-SI" dirty="0" err="1" smtClean="0"/>
              <a:t>of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sources</a:t>
            </a:r>
            <a:endParaRPr lang="it-CH" altLang="sl-SI" dirty="0" smtClean="0"/>
          </a:p>
          <a:p>
            <a:pPr lvl="1"/>
            <a:r>
              <a:rPr lang="it-CH" altLang="sl-SI" dirty="0" err="1" smtClean="0"/>
              <a:t>Hierarhy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of</a:t>
            </a:r>
            <a:r>
              <a:rPr lang="it-CH" altLang="sl-SI" dirty="0" smtClean="0"/>
              <a:t> LF status in case </a:t>
            </a:r>
            <a:r>
              <a:rPr lang="it-CH" altLang="sl-SI" dirty="0" err="1" smtClean="0"/>
              <a:t>of</a:t>
            </a:r>
            <a:r>
              <a:rPr lang="it-CH" altLang="sl-SI" dirty="0" smtClean="0"/>
              <a:t> source </a:t>
            </a:r>
            <a:r>
              <a:rPr lang="it-CH" altLang="sl-SI" dirty="0" err="1" smtClean="0"/>
              <a:t>provided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different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statuses</a:t>
            </a:r>
            <a:endParaRPr lang="it-CH" altLang="sl-SI" dirty="0" smtClean="0"/>
          </a:p>
          <a:p>
            <a:pPr lvl="2"/>
            <a:r>
              <a:rPr lang="it-CH" altLang="sl-SI" dirty="0" err="1" smtClean="0"/>
              <a:t>Health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Insurance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records</a:t>
            </a:r>
            <a:endParaRPr lang="it-CH" altLang="sl-SI" dirty="0" smtClean="0"/>
          </a:p>
          <a:p>
            <a:pPr lvl="3"/>
            <a:r>
              <a:rPr lang="it-CH" altLang="sl-SI" dirty="0" smtClean="0"/>
              <a:t>More </a:t>
            </a:r>
            <a:r>
              <a:rPr lang="it-CH" altLang="sl-SI" dirty="0" err="1" smtClean="0"/>
              <a:t>than</a:t>
            </a:r>
            <a:r>
              <a:rPr lang="it-CH" altLang="sl-SI" dirty="0" smtClean="0"/>
              <a:t> </a:t>
            </a:r>
            <a:r>
              <a:rPr lang="it-CH" altLang="sl-SI" smtClean="0"/>
              <a:t>100 </a:t>
            </a:r>
            <a:r>
              <a:rPr lang="it-CH" altLang="sl-SI" smtClean="0"/>
              <a:t>schemes</a:t>
            </a:r>
            <a:r>
              <a:rPr lang="sr-Latn-RS" altLang="sl-SI" smtClean="0"/>
              <a:t> avaialble</a:t>
            </a:r>
            <a:r>
              <a:rPr lang="it-CH" altLang="sl-SI" smtClean="0"/>
              <a:t> </a:t>
            </a:r>
            <a:r>
              <a:rPr lang="it-CH" altLang="sl-SI" dirty="0" err="1" smtClean="0"/>
              <a:t>to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be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insured</a:t>
            </a:r>
            <a:endParaRPr lang="it-CH" altLang="sl-SI" dirty="0" smtClean="0"/>
          </a:p>
          <a:p>
            <a:pPr lvl="1"/>
            <a:endParaRPr lang="sl-SI" altLang="sl-SI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it-CH" altLang="sl-SI" sz="4000" b="1" dirty="0" err="1" smtClean="0"/>
              <a:t>Priority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of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sources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by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quality</a:t>
            </a:r>
            <a:r>
              <a:rPr lang="it-CH" altLang="sl-SI" sz="4000" b="1" dirty="0" smtClean="0"/>
              <a:t> (1)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207375" cy="4608041"/>
          </a:xfrm>
        </p:spPr>
        <p:txBody>
          <a:bodyPr/>
          <a:lstStyle/>
          <a:p>
            <a:r>
              <a:rPr lang="it-CH" altLang="sl-SI" dirty="0" smtClean="0"/>
              <a:t>High </a:t>
            </a:r>
            <a:r>
              <a:rPr lang="it-CH" altLang="sl-SI" dirty="0" err="1" smtClean="0"/>
              <a:t>Quality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sources</a:t>
            </a:r>
            <a:endParaRPr lang="it-CH" altLang="sl-SI" dirty="0" smtClean="0"/>
          </a:p>
          <a:p>
            <a:pPr lvl="1">
              <a:buNone/>
            </a:pPr>
            <a:r>
              <a:rPr lang="it-CH" altLang="sl-SI" dirty="0" smtClean="0"/>
              <a:t>1 - </a:t>
            </a:r>
            <a:r>
              <a:rPr lang="it-CH" altLang="sl-SI" dirty="0" err="1" smtClean="0"/>
              <a:t>Statistical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Register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of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Employment</a:t>
            </a:r>
            <a:r>
              <a:rPr lang="it-CH" altLang="sl-SI" dirty="0" smtClean="0"/>
              <a:t> (last week </a:t>
            </a:r>
            <a:r>
              <a:rPr lang="it-CH" altLang="sl-SI" dirty="0" err="1" smtClean="0"/>
              <a:t>before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reference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day</a:t>
            </a:r>
            <a:r>
              <a:rPr lang="it-CH" altLang="sl-SI" dirty="0" smtClean="0"/>
              <a:t>)</a:t>
            </a:r>
          </a:p>
          <a:p>
            <a:pPr lvl="1">
              <a:buNone/>
            </a:pPr>
            <a:r>
              <a:rPr lang="it-CH" altLang="sl-SI" dirty="0" smtClean="0"/>
              <a:t>2 - </a:t>
            </a:r>
            <a:r>
              <a:rPr lang="it-CH" altLang="sl-SI" dirty="0" err="1" smtClean="0"/>
              <a:t>Registered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unemployment</a:t>
            </a:r>
            <a:r>
              <a:rPr lang="it-CH" altLang="sl-SI" dirty="0" smtClean="0"/>
              <a:t> (1 </a:t>
            </a:r>
            <a:r>
              <a:rPr lang="it-CH" altLang="sl-SI" dirty="0" err="1" smtClean="0"/>
              <a:t>January</a:t>
            </a:r>
            <a:r>
              <a:rPr lang="it-CH" altLang="sl-SI" dirty="0" smtClean="0"/>
              <a:t>)</a:t>
            </a:r>
          </a:p>
          <a:p>
            <a:pPr lvl="1">
              <a:buNone/>
            </a:pPr>
            <a:r>
              <a:rPr lang="it-CH" altLang="sl-SI" dirty="0" smtClean="0"/>
              <a:t>3 - </a:t>
            </a:r>
            <a:r>
              <a:rPr lang="it-CH" altLang="sl-SI" dirty="0" err="1" smtClean="0"/>
              <a:t>Student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enrolment</a:t>
            </a:r>
            <a:r>
              <a:rPr lang="it-CH" altLang="sl-SI" dirty="0" smtClean="0"/>
              <a:t> in </a:t>
            </a:r>
            <a:r>
              <a:rPr lang="it-CH" altLang="sl-SI" dirty="0" err="1" smtClean="0"/>
              <a:t>tertiary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education</a:t>
            </a:r>
            <a:r>
              <a:rPr lang="it-CH" altLang="sl-SI" dirty="0" smtClean="0"/>
              <a:t> (</a:t>
            </a:r>
            <a:r>
              <a:rPr lang="it-CH" altLang="sl-SI" dirty="0" err="1" smtClean="0"/>
              <a:t>current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academic</a:t>
            </a:r>
            <a:r>
              <a:rPr lang="it-CH" altLang="sl-SI" dirty="0" smtClean="0"/>
              <a:t> </a:t>
            </a:r>
            <a:r>
              <a:rPr lang="it-CH" altLang="sl-SI" err="1" smtClean="0"/>
              <a:t>year</a:t>
            </a:r>
            <a:r>
              <a:rPr lang="it-CH" altLang="sl-SI" smtClean="0"/>
              <a:t> </a:t>
            </a:r>
            <a:r>
              <a:rPr lang="sr-Latn-RS" altLang="sl-SI" smtClean="0"/>
              <a:t>– as of </a:t>
            </a:r>
            <a:r>
              <a:rPr lang="it-CH" altLang="sl-SI" smtClean="0"/>
              <a:t>1 </a:t>
            </a:r>
            <a:r>
              <a:rPr lang="it-CH" altLang="sl-SI" dirty="0" err="1" smtClean="0"/>
              <a:t>October</a:t>
            </a:r>
            <a:r>
              <a:rPr lang="it-CH" altLang="sl-SI" dirty="0" smtClean="0"/>
              <a:t>)</a:t>
            </a:r>
          </a:p>
          <a:p>
            <a:pPr lvl="1">
              <a:buNone/>
            </a:pPr>
            <a:r>
              <a:rPr lang="it-CH" altLang="sl-SI" dirty="0" smtClean="0"/>
              <a:t>4 - </a:t>
            </a:r>
            <a:r>
              <a:rPr lang="it-CH" altLang="sl-SI" dirty="0" err="1" smtClean="0"/>
              <a:t>Scholarships</a:t>
            </a:r>
            <a:r>
              <a:rPr lang="it-CH" altLang="sl-SI" dirty="0" smtClean="0"/>
              <a:t> (1 </a:t>
            </a:r>
            <a:r>
              <a:rPr lang="it-CH" altLang="sl-SI" dirty="0" err="1" smtClean="0"/>
              <a:t>January</a:t>
            </a:r>
            <a:r>
              <a:rPr lang="it-CH" altLang="sl-SI" dirty="0" smtClean="0"/>
              <a:t>)</a:t>
            </a:r>
          </a:p>
          <a:p>
            <a:pPr lvl="1">
              <a:buNone/>
            </a:pPr>
            <a:r>
              <a:rPr lang="it-CH" altLang="sl-SI" dirty="0" smtClean="0"/>
              <a:t>5 - </a:t>
            </a:r>
            <a:r>
              <a:rPr lang="it-CH" altLang="sl-SI" dirty="0" err="1" smtClean="0"/>
              <a:t>Pension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recipients</a:t>
            </a:r>
            <a:r>
              <a:rPr lang="it-CH" altLang="sl-SI" dirty="0" smtClean="0"/>
              <a:t>(1 </a:t>
            </a:r>
            <a:r>
              <a:rPr lang="it-CH" altLang="sl-SI" dirty="0" err="1" smtClean="0"/>
              <a:t>January</a:t>
            </a:r>
            <a:r>
              <a:rPr lang="it-CH" altLang="sl-SI" dirty="0" smtClean="0"/>
              <a:t>)</a:t>
            </a:r>
          </a:p>
          <a:p>
            <a:pPr lvl="1"/>
            <a:endParaRPr lang="it-CH" altLang="sl-SI" dirty="0" smtClean="0"/>
          </a:p>
          <a:p>
            <a:pPr lvl="1"/>
            <a:endParaRPr lang="it-CH" altLang="sl-SI" dirty="0" smtClean="0"/>
          </a:p>
          <a:p>
            <a:pPr lvl="1"/>
            <a:endParaRPr lang="sl-SI" altLang="sl-SI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it-CH" altLang="sl-SI" sz="4000" b="1" dirty="0" err="1" smtClean="0"/>
              <a:t>Priority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of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sources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by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quality</a:t>
            </a:r>
            <a:r>
              <a:rPr lang="it-CH" altLang="sl-SI" sz="4000" b="1" dirty="0" smtClean="0"/>
              <a:t> (2)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207375" cy="4608041"/>
          </a:xfrm>
        </p:spPr>
        <p:txBody>
          <a:bodyPr/>
          <a:lstStyle/>
          <a:p>
            <a:r>
              <a:rPr lang="it-CH" altLang="sl-SI" dirty="0" err="1" smtClean="0"/>
              <a:t>Lower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Quality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sources</a:t>
            </a:r>
            <a:endParaRPr lang="it-CH" altLang="sl-SI" dirty="0" smtClean="0"/>
          </a:p>
          <a:p>
            <a:pPr lvl="1">
              <a:buNone/>
            </a:pPr>
            <a:r>
              <a:rPr lang="it-CH" altLang="sl-SI" dirty="0" smtClean="0"/>
              <a:t>6 - </a:t>
            </a:r>
            <a:r>
              <a:rPr lang="it-CH" altLang="sl-SI" dirty="0" err="1" smtClean="0"/>
              <a:t>Health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insured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persons</a:t>
            </a:r>
            <a:r>
              <a:rPr lang="it-CH" altLang="sl-SI" dirty="0" smtClean="0"/>
              <a:t> under </a:t>
            </a:r>
            <a:r>
              <a:rPr lang="it-CH" altLang="sl-SI" dirty="0" err="1" smtClean="0"/>
              <a:t>specific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schemes</a:t>
            </a:r>
            <a:r>
              <a:rPr lang="it-CH" altLang="sl-SI" dirty="0" smtClean="0"/>
              <a:t> (1 </a:t>
            </a:r>
            <a:r>
              <a:rPr lang="it-CH" altLang="sl-SI" dirty="0" err="1" smtClean="0"/>
              <a:t>January</a:t>
            </a:r>
            <a:r>
              <a:rPr lang="it-CH" altLang="sl-SI" dirty="0" smtClean="0"/>
              <a:t>)</a:t>
            </a:r>
          </a:p>
          <a:p>
            <a:pPr lvl="1">
              <a:buNone/>
            </a:pPr>
            <a:r>
              <a:rPr lang="it-CH" altLang="sl-SI" dirty="0" smtClean="0"/>
              <a:t>7 - Family </a:t>
            </a:r>
            <a:r>
              <a:rPr lang="it-CH" altLang="sl-SI" dirty="0" err="1" smtClean="0"/>
              <a:t>members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of</a:t>
            </a:r>
            <a:r>
              <a:rPr lang="it-CH" altLang="sl-SI" dirty="0" smtClean="0"/>
              <a:t> </a:t>
            </a:r>
            <a:r>
              <a:rPr lang="it-CH" altLang="sl-SI" err="1" smtClean="0"/>
              <a:t>insured</a:t>
            </a:r>
            <a:r>
              <a:rPr lang="it-CH" altLang="sl-SI" smtClean="0"/>
              <a:t> </a:t>
            </a:r>
            <a:r>
              <a:rPr lang="it-CH" altLang="sl-SI" smtClean="0"/>
              <a:t>persons</a:t>
            </a:r>
            <a:r>
              <a:rPr lang="sr-Latn-RS" altLang="sl-SI" smtClean="0"/>
              <a:t>   </a:t>
            </a:r>
            <a:r>
              <a:rPr lang="it-CH" altLang="sl-SI" smtClean="0"/>
              <a:t>        </a:t>
            </a:r>
            <a:r>
              <a:rPr lang="it-CH" altLang="sl-SI" dirty="0" smtClean="0"/>
              <a:t>(1 </a:t>
            </a:r>
            <a:r>
              <a:rPr lang="it-CH" altLang="sl-SI" dirty="0" err="1" smtClean="0"/>
              <a:t>January</a:t>
            </a:r>
            <a:r>
              <a:rPr lang="it-CH" altLang="sl-SI" dirty="0" smtClean="0"/>
              <a:t>)</a:t>
            </a:r>
          </a:p>
          <a:p>
            <a:pPr lvl="1"/>
            <a:endParaRPr lang="it-CH" altLang="sl-SI" dirty="0" smtClean="0"/>
          </a:p>
          <a:p>
            <a:pPr lvl="1"/>
            <a:endParaRPr lang="it-CH" altLang="sl-SI" dirty="0" smtClean="0"/>
          </a:p>
          <a:p>
            <a:pPr lvl="1"/>
            <a:endParaRPr lang="sl-SI" altLang="sl-SI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it-CH" altLang="sl-SI" sz="4000" b="1" dirty="0" err="1" smtClean="0"/>
              <a:t>Priority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of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sources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by</a:t>
            </a:r>
            <a:r>
              <a:rPr lang="it-CH" altLang="sl-SI" sz="4000" b="1" dirty="0" smtClean="0"/>
              <a:t> </a:t>
            </a:r>
            <a:r>
              <a:rPr lang="it-CH" altLang="sl-SI" sz="4000" b="1" dirty="0" err="1" smtClean="0"/>
              <a:t>quality</a:t>
            </a:r>
            <a:r>
              <a:rPr lang="it-CH" altLang="sl-SI" sz="4000" b="1" dirty="0" smtClean="0"/>
              <a:t> (3)</a:t>
            </a:r>
            <a:endParaRPr lang="sl-SI" altLang="sl-SI" sz="4000" b="1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1484784"/>
            <a:ext cx="8207375" cy="4608041"/>
          </a:xfrm>
        </p:spPr>
        <p:txBody>
          <a:bodyPr/>
          <a:lstStyle/>
          <a:p>
            <a:r>
              <a:rPr lang="it-CH" altLang="sl-SI" dirty="0" err="1" smtClean="0"/>
              <a:t>Outdated</a:t>
            </a:r>
            <a:r>
              <a:rPr lang="it-CH" altLang="sl-SI" dirty="0" smtClean="0"/>
              <a:t> source – </a:t>
            </a:r>
            <a:r>
              <a:rPr lang="it-CH" altLang="sl-SI" dirty="0" err="1" smtClean="0"/>
              <a:t>Lower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quality</a:t>
            </a:r>
            <a:endParaRPr lang="it-CH" altLang="sl-SI" dirty="0" smtClean="0"/>
          </a:p>
          <a:p>
            <a:pPr lvl="1">
              <a:buNone/>
            </a:pPr>
            <a:r>
              <a:rPr lang="it-CH" altLang="sl-SI" dirty="0" smtClean="0"/>
              <a:t>8 - </a:t>
            </a:r>
            <a:r>
              <a:rPr lang="it-CH" altLang="sl-SI" dirty="0" err="1" smtClean="0"/>
              <a:t>Recipients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of</a:t>
            </a:r>
            <a:r>
              <a:rPr lang="it-CH" altLang="sl-SI" dirty="0" smtClean="0"/>
              <a:t> social </a:t>
            </a:r>
            <a:r>
              <a:rPr lang="it-CH" altLang="sl-SI" dirty="0" err="1" smtClean="0"/>
              <a:t>transfers</a:t>
            </a:r>
            <a:r>
              <a:rPr lang="it-CH" altLang="sl-SI" dirty="0" smtClean="0"/>
              <a:t> (</a:t>
            </a:r>
            <a:r>
              <a:rPr lang="it-CH" altLang="sl-SI" dirty="0" err="1" smtClean="0"/>
              <a:t>previous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calendar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year</a:t>
            </a:r>
            <a:r>
              <a:rPr lang="it-CH" altLang="sl-SI" dirty="0" smtClean="0"/>
              <a:t>)</a:t>
            </a:r>
          </a:p>
          <a:p>
            <a:r>
              <a:rPr lang="it-CH" altLang="sl-SI" dirty="0" err="1" smtClean="0"/>
              <a:t>Outdated</a:t>
            </a:r>
            <a:r>
              <a:rPr lang="it-CH" altLang="sl-SI" dirty="0" smtClean="0"/>
              <a:t> source – High </a:t>
            </a:r>
            <a:r>
              <a:rPr lang="it-CH" altLang="sl-SI" dirty="0" err="1" smtClean="0"/>
              <a:t>quality</a:t>
            </a:r>
            <a:endParaRPr lang="it-CH" altLang="sl-SI" dirty="0" smtClean="0"/>
          </a:p>
          <a:p>
            <a:pPr lvl="1">
              <a:buNone/>
            </a:pPr>
            <a:r>
              <a:rPr lang="it-CH" altLang="sl-SI" dirty="0" smtClean="0"/>
              <a:t>9 - </a:t>
            </a:r>
            <a:r>
              <a:rPr lang="it-CH" altLang="sl-SI" dirty="0" err="1" smtClean="0"/>
              <a:t>Income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taxation</a:t>
            </a:r>
            <a:r>
              <a:rPr lang="it-CH" altLang="sl-SI" dirty="0" smtClean="0"/>
              <a:t> (</a:t>
            </a:r>
            <a:r>
              <a:rPr lang="it-CH" altLang="sl-SI" dirty="0" err="1" smtClean="0"/>
              <a:t>previous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calendar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year</a:t>
            </a:r>
            <a:r>
              <a:rPr lang="it-CH" altLang="sl-SI" dirty="0" smtClean="0"/>
              <a:t>))</a:t>
            </a:r>
          </a:p>
          <a:p>
            <a:pPr lvl="1"/>
            <a:endParaRPr lang="it-CH" altLang="sl-SI" dirty="0" smtClean="0"/>
          </a:p>
          <a:p>
            <a:r>
              <a:rPr lang="it-CH" altLang="sl-SI" dirty="0" smtClean="0"/>
              <a:t>Data </a:t>
            </a:r>
            <a:r>
              <a:rPr lang="it-CH" altLang="sl-SI" dirty="0" err="1" smtClean="0"/>
              <a:t>produced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annually</a:t>
            </a:r>
            <a:r>
              <a:rPr lang="it-CH" altLang="sl-SI" dirty="0" smtClean="0"/>
              <a:t> </a:t>
            </a:r>
          </a:p>
          <a:p>
            <a:pPr lvl="1"/>
            <a:r>
              <a:rPr lang="it-CH" altLang="sl-SI" dirty="0" smtClean="0"/>
              <a:t>11 </a:t>
            </a:r>
            <a:r>
              <a:rPr lang="it-CH" altLang="sl-SI" dirty="0" err="1" smtClean="0"/>
              <a:t>months</a:t>
            </a:r>
            <a:r>
              <a:rPr lang="it-CH" altLang="sl-SI" dirty="0" smtClean="0"/>
              <a:t> </a:t>
            </a:r>
            <a:r>
              <a:rPr lang="it-CH" altLang="sl-SI" dirty="0" err="1" smtClean="0"/>
              <a:t>after</a:t>
            </a:r>
            <a:r>
              <a:rPr lang="it-CH" altLang="sl-SI" dirty="0" smtClean="0"/>
              <a:t> </a:t>
            </a:r>
            <a:r>
              <a:rPr lang="it-CH" altLang="sl-SI" err="1" smtClean="0"/>
              <a:t>reference</a:t>
            </a:r>
            <a:r>
              <a:rPr lang="it-CH" altLang="sl-SI" smtClean="0"/>
              <a:t> </a:t>
            </a:r>
            <a:r>
              <a:rPr lang="it-CH" altLang="sl-SI" smtClean="0"/>
              <a:t>date</a:t>
            </a:r>
            <a:endParaRPr lang="sr-Latn-RS" altLang="sl-SI" smtClean="0"/>
          </a:p>
          <a:p>
            <a:pPr lvl="1"/>
            <a:r>
              <a:rPr lang="sr-Latn-RS" altLang="sl-SI" smtClean="0"/>
              <a:t>Completely automated process</a:t>
            </a:r>
            <a:endParaRPr lang="it-CH" altLang="sl-SI" dirty="0" smtClean="0"/>
          </a:p>
          <a:p>
            <a:pPr lvl="1"/>
            <a:endParaRPr lang="sl-SI" altLang="sl-SI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92151"/>
            <a:ext cx="8229600" cy="576610"/>
          </a:xfrm>
        </p:spPr>
        <p:txBody>
          <a:bodyPr/>
          <a:lstStyle/>
          <a:p>
            <a:r>
              <a:rPr lang="sr-Latn-RS" altLang="sl-SI" sz="4000" b="1" smtClean="0"/>
              <a:t>R</a:t>
            </a:r>
            <a:r>
              <a:rPr lang="it-CH" altLang="sl-SI" sz="4000" b="1" smtClean="0"/>
              <a:t>ecords by </a:t>
            </a:r>
            <a:r>
              <a:rPr lang="sr-Latn-RS" altLang="sl-SI" sz="4000" b="1" smtClean="0"/>
              <a:t>LF status and </a:t>
            </a:r>
            <a:r>
              <a:rPr lang="it-CH" altLang="sl-SI" sz="4000" b="1" smtClean="0"/>
              <a:t>source</a:t>
            </a:r>
            <a:endParaRPr lang="sl-SI" altLang="sl-SI" sz="4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268760"/>
          <a:ext cx="8712969" cy="5510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  <a:gridCol w="1800199"/>
                <a:gridCol w="1008112"/>
                <a:gridCol w="1008112"/>
                <a:gridCol w="936106"/>
              </a:tblGrid>
              <a:tr h="740654">
                <a:tc>
                  <a:txBody>
                    <a:bodyPr/>
                    <a:lstStyle/>
                    <a:p>
                      <a:r>
                        <a:rPr lang="it-CH" sz="3000" b="1" dirty="0" err="1" smtClean="0"/>
                        <a:t>Labour</a:t>
                      </a:r>
                      <a:r>
                        <a:rPr lang="it-CH" sz="3000" b="1" dirty="0" smtClean="0"/>
                        <a:t> </a:t>
                      </a:r>
                      <a:r>
                        <a:rPr lang="it-CH" sz="3000" b="1" err="1" smtClean="0"/>
                        <a:t>force</a:t>
                      </a:r>
                      <a:r>
                        <a:rPr lang="it-CH" sz="3000" b="1" smtClean="0"/>
                        <a:t> </a:t>
                      </a:r>
                      <a:r>
                        <a:rPr lang="it-CH" sz="3000" b="1" smtClean="0"/>
                        <a:t>status</a:t>
                      </a:r>
                      <a:r>
                        <a:rPr lang="sr-Latn-RS" sz="3000" b="1" smtClean="0"/>
                        <a:t> (para.</a:t>
                      </a:r>
                      <a:r>
                        <a:rPr lang="sr-Latn-RS" sz="3000" b="1" baseline="0" smtClean="0"/>
                        <a:t> 503)</a:t>
                      </a:r>
                      <a:endParaRPr lang="it-CH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smtClean="0">
                          <a:solidFill>
                            <a:schemeClr val="accent1"/>
                          </a:solidFill>
                        </a:rPr>
                        <a:t>Nr.</a:t>
                      </a:r>
                      <a:r>
                        <a:rPr lang="sr-Latn-RS" sz="2800" b="1" baseline="0" smtClean="0">
                          <a:solidFill>
                            <a:schemeClr val="accent1"/>
                          </a:solidFill>
                        </a:rPr>
                        <a:t>(1,000)</a:t>
                      </a:r>
                      <a:endParaRPr lang="it-CH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200" b="1" smtClean="0">
                          <a:solidFill>
                            <a:schemeClr val="accent1"/>
                          </a:solidFill>
                        </a:rPr>
                        <a:t>HQ</a:t>
                      </a:r>
                      <a:r>
                        <a:rPr lang="sr-Latn-RS" sz="3200" b="1" smtClean="0">
                          <a:solidFill>
                            <a:schemeClr val="accent1"/>
                          </a:solidFill>
                        </a:rPr>
                        <a:t> (%)</a:t>
                      </a:r>
                      <a:endParaRPr lang="it-CH" sz="3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200" b="1" smtClean="0">
                          <a:solidFill>
                            <a:schemeClr val="accent1"/>
                          </a:solidFill>
                        </a:rPr>
                        <a:t>LQ</a:t>
                      </a:r>
                      <a:r>
                        <a:rPr lang="sr-Latn-RS" sz="3200" b="1" smtClean="0">
                          <a:solidFill>
                            <a:schemeClr val="accent1"/>
                          </a:solidFill>
                        </a:rPr>
                        <a:t> (%)</a:t>
                      </a:r>
                      <a:endParaRPr lang="it-CH" sz="3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200" b="1" smtClean="0">
                          <a:solidFill>
                            <a:schemeClr val="accent1"/>
                          </a:solidFill>
                        </a:rPr>
                        <a:t>IMP</a:t>
                      </a:r>
                      <a:r>
                        <a:rPr lang="sr-Latn-RS" sz="3200" b="1" smtClean="0">
                          <a:solidFill>
                            <a:schemeClr val="accent1"/>
                          </a:solidFill>
                        </a:rPr>
                        <a:t> (%)</a:t>
                      </a:r>
                      <a:endParaRPr lang="it-CH" sz="3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it-CH" sz="3200" dirty="0" err="1" smtClean="0"/>
                        <a:t>Working</a:t>
                      </a:r>
                      <a:r>
                        <a:rPr lang="it-CH" sz="3200" dirty="0" smtClean="0"/>
                        <a:t> </a:t>
                      </a:r>
                      <a:r>
                        <a:rPr lang="it-CH" sz="3200" err="1" smtClean="0"/>
                        <a:t>age</a:t>
                      </a:r>
                      <a:r>
                        <a:rPr lang="it-CH" sz="3200" smtClean="0"/>
                        <a:t> </a:t>
                      </a:r>
                      <a:r>
                        <a:rPr lang="it-CH" sz="3200" smtClean="0"/>
                        <a:t>pop</a:t>
                      </a:r>
                      <a:r>
                        <a:rPr lang="sr-Latn-RS" sz="3200" smtClean="0"/>
                        <a:t>.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3200" b="1" smtClean="0">
                          <a:solidFill>
                            <a:srgbClr val="7030A0"/>
                          </a:solidFill>
                        </a:rPr>
                        <a:t>1,760</a:t>
                      </a:r>
                      <a:endParaRPr lang="it-CH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85.5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13.2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b="1" dirty="0" smtClean="0">
                          <a:solidFill>
                            <a:srgbClr val="FF0000"/>
                          </a:solidFill>
                        </a:rPr>
                        <a:t>1.3</a:t>
                      </a:r>
                      <a:endParaRPr lang="it-CH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it-CH" sz="3200" smtClean="0"/>
                        <a:t>Employed</a:t>
                      </a:r>
                      <a:r>
                        <a:rPr lang="sr-Latn-RS" sz="3200" smtClean="0"/>
                        <a:t> (1.1)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3200" b="1" smtClean="0">
                          <a:solidFill>
                            <a:srgbClr val="7030A0"/>
                          </a:solidFill>
                        </a:rPr>
                        <a:t>800</a:t>
                      </a:r>
                      <a:endParaRPr lang="it-CH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97.1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1.7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1.2</a:t>
                      </a:r>
                      <a:endParaRPr lang="it-CH" sz="3200" dirty="0"/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it-CH" sz="3200" smtClean="0"/>
                        <a:t>Unemployed</a:t>
                      </a:r>
                      <a:r>
                        <a:rPr lang="sr-Latn-RS" sz="3200" smtClean="0"/>
                        <a:t> (1.2)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3200" b="1" smtClean="0">
                          <a:solidFill>
                            <a:srgbClr val="7030A0"/>
                          </a:solidFill>
                        </a:rPr>
                        <a:t>126</a:t>
                      </a:r>
                      <a:endParaRPr lang="it-CH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96.2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2.7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1.1</a:t>
                      </a:r>
                      <a:endParaRPr lang="it-CH" sz="3200" dirty="0"/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it-CH" sz="3200" smtClean="0"/>
                        <a:t>Schooling</a:t>
                      </a:r>
                      <a:r>
                        <a:rPr lang="sr-Latn-RS" sz="3200" smtClean="0"/>
                        <a:t> (2.1)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3200" b="1" smtClean="0">
                          <a:solidFill>
                            <a:srgbClr val="7030A0"/>
                          </a:solidFill>
                        </a:rPr>
                        <a:t>173</a:t>
                      </a:r>
                      <a:endParaRPr lang="it-CH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53.1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45.8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1.1</a:t>
                      </a:r>
                      <a:endParaRPr lang="it-CH" sz="3200" dirty="0"/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it-CH" sz="3200" err="1" smtClean="0"/>
                        <a:t>Pension</a:t>
                      </a:r>
                      <a:r>
                        <a:rPr lang="it-CH" sz="3200" smtClean="0"/>
                        <a:t> </a:t>
                      </a:r>
                      <a:r>
                        <a:rPr lang="it-CH" sz="3200" smtClean="0"/>
                        <a:t>recip</a:t>
                      </a:r>
                      <a:r>
                        <a:rPr lang="sr-Latn-RS" sz="3200" smtClean="0"/>
                        <a:t>.</a:t>
                      </a:r>
                      <a:r>
                        <a:rPr lang="sr-Latn-RS" sz="3200" baseline="0" smtClean="0"/>
                        <a:t> (2.2)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3200" b="1" smtClean="0">
                          <a:solidFill>
                            <a:srgbClr val="7030A0"/>
                          </a:solidFill>
                        </a:rPr>
                        <a:t>537</a:t>
                      </a:r>
                      <a:endParaRPr lang="it-CH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95.4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4.1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0.5</a:t>
                      </a:r>
                      <a:endParaRPr lang="it-CH" sz="3200" dirty="0"/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it-CH" sz="3200" smtClean="0"/>
                        <a:t>Others</a:t>
                      </a:r>
                      <a:r>
                        <a:rPr lang="sr-Latn-RS" sz="3200" smtClean="0"/>
                        <a:t> (2.4)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3200" b="1" smtClean="0">
                          <a:solidFill>
                            <a:srgbClr val="7030A0"/>
                          </a:solidFill>
                        </a:rPr>
                        <a:t>124</a:t>
                      </a:r>
                      <a:endParaRPr lang="it-CH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2.0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92.2</a:t>
                      </a:r>
                      <a:endParaRPr lang="it-C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CH" sz="3200" dirty="0" smtClean="0"/>
                        <a:t>5.8</a:t>
                      </a:r>
                      <a:endParaRPr lang="it-CH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pt_predloga_SURS_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ppt_predloga_SURS_Eng</Template>
  <TotalTime>356</TotalTime>
  <Words>695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ppt_predloga_SURS_Eng</vt:lpstr>
      <vt:lpstr>Deriving labour force status in the register-based census Case of Slovenia </vt:lpstr>
      <vt:lpstr>Basic concepts</vt:lpstr>
      <vt:lpstr>Slide 3</vt:lpstr>
      <vt:lpstr>Implementation in 2011 Census</vt:lpstr>
      <vt:lpstr>Register-based LF status - Slovenia</vt:lpstr>
      <vt:lpstr>Priority of sources by quality (1)</vt:lpstr>
      <vt:lpstr>Priority of sources by quality (2)</vt:lpstr>
      <vt:lpstr>Priority of sources by quality (3)</vt:lpstr>
      <vt:lpstr>Records by LF status and source</vt:lpstr>
      <vt:lpstr>Some quality indicators</vt:lpstr>
      <vt:lpstr>Linking Census and LFS data</vt:lpstr>
      <vt:lpstr>Outcomes</vt:lpstr>
      <vt:lpstr>Comparing concepts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Danilo Dolenc</dc:creator>
  <cp:lastModifiedBy>kaja</cp:lastModifiedBy>
  <cp:revision>36</cp:revision>
  <dcterms:created xsi:type="dcterms:W3CDTF">2014-11-19T13:08:06Z</dcterms:created>
  <dcterms:modified xsi:type="dcterms:W3CDTF">2015-10-01T13:48:17Z</dcterms:modified>
</cp:coreProperties>
</file>