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8" r:id="rId3"/>
    <p:sldId id="303" r:id="rId4"/>
    <p:sldId id="310" r:id="rId5"/>
    <p:sldId id="315" r:id="rId6"/>
    <p:sldId id="304" r:id="rId7"/>
    <p:sldId id="305" r:id="rId8"/>
    <p:sldId id="306" r:id="rId9"/>
    <p:sldId id="313" r:id="rId10"/>
    <p:sldId id="307" r:id="rId11"/>
    <p:sldId id="311" r:id="rId12"/>
    <p:sldId id="312" r:id="rId13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4" clrIdx="0"/>
  <p:cmAuthor id="7" name="linfort" initials="l" lastIdx="7" clrIdx="7"/>
  <p:cmAuthor id="1" name="Margaret Michalowski" initials="" lastIdx="1" clrIdx="1"/>
  <p:cmAuthor id="8" name="hagemeg" initials="h" lastIdx="1" clrIdx="8"/>
  <p:cmAuthor id="2" name="Eric Olson" initials="eo" lastIdx="2" clrIdx="2"/>
  <p:cmAuthor id="3" name="michmar" initials="m" lastIdx="5" clrIdx="3"/>
  <p:cmAuthor id="4" name="delisyl" initials="SD" lastIdx="1" clrIdx="4"/>
  <p:cmAuthor id="5" name="hamemar" initials="h" lastIdx="8" clrIdx="5"/>
  <p:cmAuthor id="6" name="badejan" initials="b" lastIdx="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clrMru>
    <a:srgbClr val="003366"/>
    <a:srgbClr val="FF6600"/>
    <a:srgbClr val="3677D3"/>
    <a:srgbClr val="FFFFFF"/>
    <a:srgbClr val="669900"/>
    <a:srgbClr val="6A9BDE"/>
    <a:srgbClr val="DFE9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79408" autoAdjust="0"/>
  </p:normalViewPr>
  <p:slideViewPr>
    <p:cSldViewPr>
      <p:cViewPr varScale="1">
        <p:scale>
          <a:sx n="68" d="100"/>
          <a:sy n="68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1752" y="3642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gemeg\Desktop\Presentation%20for%20Margaret\NSC_may%202014_consultation%20Tables%20and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gemeg\Desktop\Presentation%20for%20Margaret\NSC_may%202014_consultation%20Tables%20and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>
        <c:manualLayout>
          <c:layoutTarget val="inner"/>
          <c:xMode val="edge"/>
          <c:yMode val="edge"/>
          <c:x val="0.33930913801249057"/>
          <c:y val="4.5102194647932199E-2"/>
          <c:w val="0.46554747453537976"/>
          <c:h val="0.88428002070439304"/>
        </c:manualLayout>
      </c:layout>
      <c:barChart>
        <c:barDir val="bar"/>
        <c:grouping val="percentStacked"/>
        <c:ser>
          <c:idx val="0"/>
          <c:order val="0"/>
          <c:tx>
            <c:strRef>
              <c:f>'Chart 1'!$B$2</c:f>
              <c:strCache>
                <c:ptCount val="1"/>
                <c:pt idx="0">
                  <c:v>Essential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62%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76%</a:t>
                    </a:r>
                  </a:p>
                </c:rich>
              </c:tx>
              <c:showVal val="1"/>
            </c:dLbl>
            <c:numFmt formatCode="0%" sourceLinked="0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'Chart 1'!$A$3:$A$16</c:f>
              <c:strCache>
                <c:ptCount val="14"/>
                <c:pt idx="0">
                  <c:v>Housing and shelter costs</c:v>
                </c:pt>
                <c:pt idx="1">
                  <c:v>Income and earnings</c:v>
                </c:pt>
                <c:pt idx="2">
                  <c:v>Place of work and commute</c:v>
                </c:pt>
                <c:pt idx="3">
                  <c:v>Labour</c:v>
                </c:pt>
                <c:pt idx="4">
                  <c:v>Education</c:v>
                </c:pt>
                <c:pt idx="5">
                  <c:v>Mobility and migration</c:v>
                </c:pt>
                <c:pt idx="6">
                  <c:v>Visible minorities</c:v>
                </c:pt>
                <c:pt idx="7">
                  <c:v>Aboriginal peoples</c:v>
                </c:pt>
                <c:pt idx="8">
                  <c:v>Ethnic origin</c:v>
                </c:pt>
                <c:pt idx="9">
                  <c:v>Language</c:v>
                </c:pt>
                <c:pt idx="10">
                  <c:v>Citizenship and immigration </c:v>
                </c:pt>
                <c:pt idx="11">
                  <c:v>Activities of daily living</c:v>
                </c:pt>
                <c:pt idx="12">
                  <c:v>Families and households</c:v>
                </c:pt>
                <c:pt idx="13">
                  <c:v>Basic demographics</c:v>
                </c:pt>
              </c:strCache>
            </c:strRef>
          </c:cat>
          <c:val>
            <c:numRef>
              <c:f>'Chart 1'!$B$3:$B$16</c:f>
              <c:numCache>
                <c:formatCode>General</c:formatCode>
                <c:ptCount val="14"/>
                <c:pt idx="0">
                  <c:v>52</c:v>
                </c:pt>
                <c:pt idx="1">
                  <c:v>62</c:v>
                </c:pt>
                <c:pt idx="2">
                  <c:v>43</c:v>
                </c:pt>
                <c:pt idx="3">
                  <c:v>58</c:v>
                </c:pt>
                <c:pt idx="4">
                  <c:v>58</c:v>
                </c:pt>
                <c:pt idx="5">
                  <c:v>43</c:v>
                </c:pt>
                <c:pt idx="6">
                  <c:v>40</c:v>
                </c:pt>
                <c:pt idx="7">
                  <c:v>51</c:v>
                </c:pt>
                <c:pt idx="8">
                  <c:v>38</c:v>
                </c:pt>
                <c:pt idx="9">
                  <c:v>51</c:v>
                </c:pt>
                <c:pt idx="10">
                  <c:v>50</c:v>
                </c:pt>
                <c:pt idx="11">
                  <c:v>34</c:v>
                </c:pt>
                <c:pt idx="12">
                  <c:v>61</c:v>
                </c:pt>
                <c:pt idx="13">
                  <c:v>76</c:v>
                </c:pt>
              </c:numCache>
            </c:numRef>
          </c:val>
        </c:ser>
        <c:ser>
          <c:idx val="1"/>
          <c:order val="1"/>
          <c:tx>
            <c:strRef>
              <c:f>'Chart 1'!$C$2</c:f>
              <c:strCache>
                <c:ptCount val="1"/>
                <c:pt idx="0">
                  <c:v>Strong need</c:v>
                </c:pt>
              </c:strCache>
            </c:strRef>
          </c:tx>
          <c:spPr>
            <a:solidFill>
              <a:srgbClr val="3677D3"/>
            </a:solidFill>
          </c:spPr>
          <c:cat>
            <c:strRef>
              <c:f>'Chart 1'!$A$3:$A$16</c:f>
              <c:strCache>
                <c:ptCount val="14"/>
                <c:pt idx="0">
                  <c:v>Housing and shelter costs</c:v>
                </c:pt>
                <c:pt idx="1">
                  <c:v>Income and earnings</c:v>
                </c:pt>
                <c:pt idx="2">
                  <c:v>Place of work and commute</c:v>
                </c:pt>
                <c:pt idx="3">
                  <c:v>Labour</c:v>
                </c:pt>
                <c:pt idx="4">
                  <c:v>Education</c:v>
                </c:pt>
                <c:pt idx="5">
                  <c:v>Mobility and migration</c:v>
                </c:pt>
                <c:pt idx="6">
                  <c:v>Visible minorities</c:v>
                </c:pt>
                <c:pt idx="7">
                  <c:v>Aboriginal peoples</c:v>
                </c:pt>
                <c:pt idx="8">
                  <c:v>Ethnic origin</c:v>
                </c:pt>
                <c:pt idx="9">
                  <c:v>Language</c:v>
                </c:pt>
                <c:pt idx="10">
                  <c:v>Citizenship and immigration </c:v>
                </c:pt>
                <c:pt idx="11">
                  <c:v>Activities of daily living</c:v>
                </c:pt>
                <c:pt idx="12">
                  <c:v>Families and households</c:v>
                </c:pt>
                <c:pt idx="13">
                  <c:v>Basic demographics</c:v>
                </c:pt>
              </c:strCache>
            </c:strRef>
          </c:cat>
          <c:val>
            <c:numRef>
              <c:f>'Chart 1'!$C$3:$C$16</c:f>
              <c:numCache>
                <c:formatCode>General</c:formatCode>
                <c:ptCount val="14"/>
                <c:pt idx="0">
                  <c:v>27</c:v>
                </c:pt>
                <c:pt idx="1">
                  <c:v>27</c:v>
                </c:pt>
                <c:pt idx="2">
                  <c:v>37</c:v>
                </c:pt>
                <c:pt idx="3">
                  <c:v>32</c:v>
                </c:pt>
                <c:pt idx="4">
                  <c:v>30</c:v>
                </c:pt>
                <c:pt idx="5">
                  <c:v>37</c:v>
                </c:pt>
                <c:pt idx="6">
                  <c:v>34</c:v>
                </c:pt>
                <c:pt idx="7">
                  <c:v>29</c:v>
                </c:pt>
                <c:pt idx="8">
                  <c:v>35</c:v>
                </c:pt>
                <c:pt idx="9">
                  <c:v>32</c:v>
                </c:pt>
                <c:pt idx="10">
                  <c:v>29</c:v>
                </c:pt>
                <c:pt idx="11">
                  <c:v>35</c:v>
                </c:pt>
                <c:pt idx="12">
                  <c:v>29</c:v>
                </c:pt>
                <c:pt idx="13">
                  <c:v>19</c:v>
                </c:pt>
              </c:numCache>
            </c:numRef>
          </c:val>
        </c:ser>
        <c:ser>
          <c:idx val="2"/>
          <c:order val="2"/>
          <c:tx>
            <c:strRef>
              <c:f>'Chart 1'!$D$2</c:f>
              <c:strCache>
                <c:ptCount val="1"/>
                <c:pt idx="0">
                  <c:v>Some need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'Chart 1'!$A$3:$A$16</c:f>
              <c:strCache>
                <c:ptCount val="14"/>
                <c:pt idx="0">
                  <c:v>Housing and shelter costs</c:v>
                </c:pt>
                <c:pt idx="1">
                  <c:v>Income and earnings</c:v>
                </c:pt>
                <c:pt idx="2">
                  <c:v>Place of work and commute</c:v>
                </c:pt>
                <c:pt idx="3">
                  <c:v>Labour</c:v>
                </c:pt>
                <c:pt idx="4">
                  <c:v>Education</c:v>
                </c:pt>
                <c:pt idx="5">
                  <c:v>Mobility and migration</c:v>
                </c:pt>
                <c:pt idx="6">
                  <c:v>Visible minorities</c:v>
                </c:pt>
                <c:pt idx="7">
                  <c:v>Aboriginal peoples</c:v>
                </c:pt>
                <c:pt idx="8">
                  <c:v>Ethnic origin</c:v>
                </c:pt>
                <c:pt idx="9">
                  <c:v>Language</c:v>
                </c:pt>
                <c:pt idx="10">
                  <c:v>Citizenship and immigration </c:v>
                </c:pt>
                <c:pt idx="11">
                  <c:v>Activities of daily living</c:v>
                </c:pt>
                <c:pt idx="12">
                  <c:v>Families and households</c:v>
                </c:pt>
                <c:pt idx="13">
                  <c:v>Basic demographics</c:v>
                </c:pt>
              </c:strCache>
            </c:strRef>
          </c:cat>
          <c:val>
            <c:numRef>
              <c:f>'Chart 1'!$D$3:$D$16</c:f>
              <c:numCache>
                <c:formatCode>General</c:formatCode>
                <c:ptCount val="14"/>
                <c:pt idx="0">
                  <c:v>21</c:v>
                </c:pt>
                <c:pt idx="1">
                  <c:v>11</c:v>
                </c:pt>
                <c:pt idx="2">
                  <c:v>20</c:v>
                </c:pt>
                <c:pt idx="3">
                  <c:v>10</c:v>
                </c:pt>
                <c:pt idx="4">
                  <c:v>12</c:v>
                </c:pt>
                <c:pt idx="5">
                  <c:v>20</c:v>
                </c:pt>
                <c:pt idx="6">
                  <c:v>26</c:v>
                </c:pt>
                <c:pt idx="7">
                  <c:v>20</c:v>
                </c:pt>
                <c:pt idx="8">
                  <c:v>27</c:v>
                </c:pt>
                <c:pt idx="9">
                  <c:v>18</c:v>
                </c:pt>
                <c:pt idx="10">
                  <c:v>21</c:v>
                </c:pt>
                <c:pt idx="11">
                  <c:v>31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</c:ser>
        <c:overlap val="100"/>
        <c:axId val="92420352"/>
        <c:axId val="92455296"/>
      </c:barChart>
      <c:catAx>
        <c:axId val="9242035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CA"/>
                  <a:t>Topics</a:t>
                </a:r>
              </a:p>
            </c:rich>
          </c:tx>
          <c:layout>
            <c:manualLayout>
              <c:xMode val="edge"/>
              <c:yMode val="edge"/>
              <c:x val="0.25386992778171702"/>
              <c:y val="1.7395197326540809E-2"/>
            </c:manualLayout>
          </c:layout>
        </c:title>
        <c:tickLblPos val="nextTo"/>
        <c:crossAx val="92455296"/>
        <c:crosses val="autoZero"/>
        <c:auto val="1"/>
        <c:lblAlgn val="ctr"/>
        <c:lblOffset val="100"/>
      </c:catAx>
      <c:valAx>
        <c:axId val="92455296"/>
        <c:scaling>
          <c:orientation val="minMax"/>
        </c:scaling>
        <c:axPos val="b"/>
        <c:majorGridlines/>
        <c:numFmt formatCode="0%" sourceLinked="1"/>
        <c:tickLblPos val="nextTo"/>
        <c:crossAx val="924203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>
        <c:manualLayout>
          <c:layoutTarget val="inner"/>
          <c:xMode val="edge"/>
          <c:yMode val="edge"/>
          <c:x val="6.0079524198877715E-2"/>
          <c:y val="0.11879400572921123"/>
          <c:w val="0.46156412525248064"/>
          <c:h val="0.7781282934274224"/>
        </c:manualLayout>
      </c:layout>
      <c:pieChart>
        <c:varyColors val="1"/>
        <c:ser>
          <c:idx val="0"/>
          <c:order val="0"/>
          <c:tx>
            <c:strRef>
              <c:f>'March 5-Mod. Geo Combined '!$B$4</c:f>
              <c:strCache>
                <c:ptCount val="1"/>
                <c:pt idx="0">
                  <c:v>All
Sectors</c:v>
                </c:pt>
              </c:strCache>
            </c:strRef>
          </c:tx>
          <c:dPt>
            <c:idx val="0"/>
            <c:spPr>
              <a:solidFill>
                <a:srgbClr val="3677D3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5"/>
            <c:spPr>
              <a:solidFill>
                <a:srgbClr val="FF6600"/>
              </a:solidFill>
            </c:spPr>
          </c:dPt>
          <c:dPt>
            <c:idx val="6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3.6078501269335109E-2"/>
                  <c:y val="0.12426918326273018"/>
                </c:manualLayout>
              </c:layout>
              <c:showPercent val="1"/>
            </c:dLbl>
            <c:dLbl>
              <c:idx val="1"/>
              <c:layout>
                <c:manualLayout>
                  <c:x val="-7.9598459966002025E-2"/>
                  <c:y val="0.10048676636976595"/>
                </c:manualLayout>
              </c:layout>
              <c:showPercent val="1"/>
            </c:dLbl>
            <c:dLbl>
              <c:idx val="2"/>
              <c:layout>
                <c:manualLayout>
                  <c:x val="-9.137285694328702E-2"/>
                  <c:y val="-2.5505006890863612E-2"/>
                </c:manualLayout>
              </c:layout>
              <c:showPercent val="1"/>
            </c:dLbl>
            <c:dLbl>
              <c:idx val="3"/>
              <c:layout>
                <c:manualLayout>
                  <c:x val="-4.5245086940739497E-2"/>
                  <c:y val="-0.14814827869401401"/>
                </c:manualLayout>
              </c:layout>
              <c:showPercent val="1"/>
            </c:dLbl>
            <c:dLbl>
              <c:idx val="4"/>
              <c:layout>
                <c:manualLayout>
                  <c:x val="7.4931361828364004E-2"/>
                  <c:y val="-9.6452199764044025E-2"/>
                </c:manualLayout>
              </c:layout>
              <c:showPercent val="1"/>
            </c:dLbl>
            <c:dLbl>
              <c:idx val="5"/>
              <c:layout>
                <c:manualLayout>
                  <c:x val="8.3826766860876256E-2"/>
                  <c:y val="-1.8365397542653115E-2"/>
                </c:manualLayout>
              </c:layout>
              <c:showPercent val="1"/>
            </c:dLbl>
            <c:dLbl>
              <c:idx val="6"/>
              <c:layout>
                <c:manualLayout>
                  <c:x val="7.6928166600689685E-2"/>
                  <c:y val="0.13642550238851378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'March 5-Mod. Geo Combined '!$A$5:$A$11</c:f>
              <c:strCache>
                <c:ptCount val="7"/>
                <c:pt idx="0">
                  <c:v>National</c:v>
                </c:pt>
                <c:pt idx="1">
                  <c:v>Prov./Terr.</c:v>
                </c:pt>
                <c:pt idx="2">
                  <c:v>Census met. area/Census agglo.</c:v>
                </c:pt>
                <c:pt idx="3">
                  <c:v>Census div./Census subdv.</c:v>
                </c:pt>
                <c:pt idx="4">
                  <c:v>Census tract</c:v>
                </c:pt>
                <c:pt idx="5">
                  <c:v>Dissemination area</c:v>
                </c:pt>
                <c:pt idx="6">
                  <c:v>Other geo.</c:v>
                </c:pt>
              </c:strCache>
            </c:strRef>
          </c:cat>
          <c:val>
            <c:numRef>
              <c:f>'March 5-Mod. Geo Combined '!$B$5:$B$11</c:f>
              <c:numCache>
                <c:formatCode>General</c:formatCode>
                <c:ptCount val="7"/>
                <c:pt idx="0">
                  <c:v>911</c:v>
                </c:pt>
                <c:pt idx="1">
                  <c:v>1412</c:v>
                </c:pt>
                <c:pt idx="2">
                  <c:v>1344</c:v>
                </c:pt>
                <c:pt idx="3">
                  <c:v>2706</c:v>
                </c:pt>
                <c:pt idx="4">
                  <c:v>1023</c:v>
                </c:pt>
                <c:pt idx="5">
                  <c:v>888</c:v>
                </c:pt>
                <c:pt idx="6">
                  <c:v>2506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477876108702402"/>
          <c:y val="0.174670676140492"/>
          <c:w val="0.32694722292040351"/>
          <c:h val="0.72061085730197616"/>
        </c:manualLayout>
      </c:layout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16D7-6803-6244-B3F3-CE0906205744}" type="datetimeFigureOut">
              <a:rPr lang="en-US" smtClean="0"/>
              <a:pPr/>
              <a:t>9/4/2015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3F32A-C3B5-084C-BBE0-69558AB842D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51226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80" y="0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870" y="4416428"/>
            <a:ext cx="5488264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3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80" y="8831263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BF65E64-8436-4004-A307-5317F8667B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38191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622471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i="1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4870" y="4416428"/>
            <a:ext cx="5488264" cy="4552252"/>
          </a:xfrm>
        </p:spPr>
        <p:txBody>
          <a:bodyPr/>
          <a:lstStyle/>
          <a:p>
            <a:pPr>
              <a:buFontTx/>
              <a:buNone/>
            </a:pPr>
            <a:endParaRPr lang="en-CA" sz="1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2656" y="4416428"/>
            <a:ext cx="6192688" cy="4768276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2656" y="4416428"/>
            <a:ext cx="6264696" cy="4552252"/>
          </a:xfrm>
        </p:spPr>
        <p:txBody>
          <a:bodyPr/>
          <a:lstStyle/>
          <a:p>
            <a:endParaRPr lang="en-CA" sz="1000" i="1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6632" y="4216152"/>
            <a:ext cx="6552728" cy="5040560"/>
          </a:xfrm>
        </p:spPr>
        <p:txBody>
          <a:bodyPr>
            <a:normAutofit/>
          </a:bodyPr>
          <a:lstStyle/>
          <a:p>
            <a:endParaRPr lang="en-CA" baseline="0" dirty="0" smtClean="0"/>
          </a:p>
          <a:p>
            <a:endParaRPr lang="en-CA" b="0" u="none" baseline="0" dirty="0" smtClean="0"/>
          </a:p>
          <a:p>
            <a:endParaRPr lang="en-CA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8820" y="8831263"/>
            <a:ext cx="3037630" cy="463550"/>
          </a:xfrm>
        </p:spPr>
        <p:txBody>
          <a:bodyPr/>
          <a:lstStyle/>
          <a:p>
            <a:fld id="{FBF65E64-8436-4004-A307-5317F8667B2B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8640" y="4360168"/>
            <a:ext cx="6552728" cy="4824536"/>
          </a:xfrm>
        </p:spPr>
        <p:txBody>
          <a:bodyPr>
            <a:noAutofit/>
          </a:bodyPr>
          <a:lstStyle/>
          <a:p>
            <a:r>
              <a:rPr lang="en-CA" b="0" u="none" baseline="0" dirty="0" smtClean="0"/>
              <a:t>	</a:t>
            </a:r>
            <a:endParaRPr lang="en-CA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8640" y="4288160"/>
            <a:ext cx="6408712" cy="4896544"/>
          </a:xfrm>
        </p:spPr>
        <p:txBody>
          <a:bodyPr/>
          <a:lstStyle/>
          <a:p>
            <a:pPr>
              <a:defRPr/>
            </a:pPr>
            <a:endParaRPr lang="en-CA" b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8640" y="4288160"/>
            <a:ext cx="6408712" cy="4896544"/>
          </a:xfrm>
        </p:spPr>
        <p:txBody>
          <a:bodyPr/>
          <a:lstStyle/>
          <a:p>
            <a:endParaRPr lang="en-CA" dirty="0" smtClean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5E64-8436-4004-A307-5317F8667B2B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31715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2240A-1FAD-47B2-80CA-8615F7F9FD67}" type="datetime1">
              <a:rPr lang="en-CA"/>
              <a:pPr/>
              <a:t>04/09/2015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98F98-E5DE-46B6-BF80-BC39F7C3EA19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E9A4D4-6BFA-4B50-B3E9-099B738749FE}" type="datetime1">
              <a:rPr lang="en-CA"/>
              <a:pPr/>
              <a:t>04/09/2015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1CAC6-E6B6-412E-9C12-ADF7B899182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52A29-3BFF-4493-884F-4F1771B882D0}" type="datetime1">
              <a:rPr lang="en-CA"/>
              <a:pPr/>
              <a:t>04/09/2015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F7689-9C80-48BA-BA09-2069017E402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9558D-B632-4DFD-91FB-53AD6635E507}" type="datetime1">
              <a:rPr lang="en-CA"/>
              <a:pPr/>
              <a:t>04/09/2015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0D9BA-C47D-4681-B6C8-F0BCB1DC98F2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F80F1-A02A-4579-BFB1-7EE848634143}" type="datetime1">
              <a:rPr lang="en-CA"/>
              <a:pPr/>
              <a:t>04/09/2015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6840E-1B88-42AE-A60A-B402F7A73AB2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28575-5001-4395-97E3-170BC27724C0}" type="datetime1">
              <a:rPr lang="en-CA"/>
              <a:pPr/>
              <a:t>04/09/2015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Statistics Canada • Statistique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1AE1A-6DC9-4F9C-8E82-E8C2DCFFC61B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AE02E2-702F-44D4-BF04-2E557101D8C5}" type="datetime1">
              <a:rPr lang="en-CA"/>
              <a:pPr/>
              <a:t>04/09/2015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Statistics Canada • </a:t>
            </a:r>
            <a:r>
              <a:rPr lang="en-CA" dirty="0" err="1"/>
              <a:t>Statistique</a:t>
            </a:r>
            <a:r>
              <a:rPr lang="en-CA" dirty="0"/>
              <a:t>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FA028-C998-4F73-8009-AA52A42773F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D2482-EDE6-4D81-B6A6-5F29262A5164}" type="datetime1">
              <a:rPr lang="en-CA"/>
              <a:pPr/>
              <a:t>04/09/2015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152B0-0A29-4C53-9E83-4E49B8A324F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17CFF-462F-4258-AE1F-B8E491F2FDD9}" type="datetime1">
              <a:rPr lang="en-CA"/>
              <a:pPr/>
              <a:t>04/09/2015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9F05-57D7-44BB-8ADE-4C3B77F57CF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D5304F-1569-410E-8B14-A3B74C339B22}" type="datetime1">
              <a:rPr lang="en-CA"/>
              <a:pPr/>
              <a:t>04/09/2015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61E8D-08C4-47C6-BE7B-12C4707E77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C56EA-9080-4F4B-919A-30CECF79371B}" type="datetime1">
              <a:rPr lang="en-CA"/>
              <a:pPr/>
              <a:t>04/09/2015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B0EBE-1C76-4BD5-873B-F67FF2F4D4D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1725" y="6380163"/>
            <a:ext cx="1270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095437EB-C0C5-4063-9CB8-A37579B1B8A6}" type="datetime1">
              <a:rPr lang="en-CA"/>
              <a:pPr/>
              <a:t>04/09/2015</a:t>
            </a:fld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88100"/>
            <a:ext cx="3889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Statistics Canada • Statistique Canada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fld id="{B8AB160B-B1AC-495C-B958-2A39B328538B}" type="slidenum">
              <a:rPr lang="en-CA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827584" y="5589240"/>
            <a:ext cx="748883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CA" b="1" dirty="0" smtClean="0"/>
              <a:t>UNECE-</a:t>
            </a:r>
            <a:r>
              <a:rPr lang="en-CA" b="1" dirty="0" err="1" smtClean="0"/>
              <a:t>Eurostat</a:t>
            </a:r>
            <a:r>
              <a:rPr lang="en-CA" b="1" dirty="0" smtClean="0"/>
              <a:t> Expert Meeting on Census</a:t>
            </a:r>
          </a:p>
          <a:p>
            <a:pPr algn="just">
              <a:spcBef>
                <a:spcPct val="50000"/>
              </a:spcBef>
            </a:pPr>
            <a:r>
              <a:rPr lang="en-CA" b="1" dirty="0" smtClean="0"/>
              <a:t>Geneva, Switzerland, September 2015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0" y="1916832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3600" dirty="0" smtClean="0">
                <a:solidFill>
                  <a:srgbClr val="7030A0"/>
                </a:solidFill>
                <a:latin typeface="Arial Black" pitchFamily="34" charset="0"/>
              </a:rPr>
              <a:t>Users’ requirements:</a:t>
            </a:r>
          </a:p>
          <a:p>
            <a:pPr algn="ctr">
              <a:spcBef>
                <a:spcPct val="50000"/>
              </a:spcBef>
            </a:pPr>
            <a:r>
              <a:rPr lang="en-CA" sz="3200" dirty="0" smtClean="0">
                <a:solidFill>
                  <a:srgbClr val="7030A0"/>
                </a:solidFill>
                <a:latin typeface="Arial Black" pitchFamily="34" charset="0"/>
              </a:rPr>
              <a:t>Planning for content of the 2016 Canadian Census Program</a:t>
            </a:r>
          </a:p>
          <a:p>
            <a:pPr algn="ctr">
              <a:spcBef>
                <a:spcPct val="50000"/>
              </a:spcBef>
            </a:pPr>
            <a:r>
              <a:rPr lang="en-CA" sz="2400" dirty="0" smtClean="0">
                <a:latin typeface="Arial Black" pitchFamily="34" charset="0"/>
              </a:rPr>
              <a:t>Johanne Denis and Margaret Michalowski</a:t>
            </a:r>
          </a:p>
          <a:p>
            <a:pPr algn="ctr">
              <a:spcBef>
                <a:spcPct val="50000"/>
              </a:spcBef>
            </a:pPr>
            <a:r>
              <a:rPr lang="en-CA" sz="2400" dirty="0" smtClean="0">
                <a:latin typeface="Arial Black" pitchFamily="34" charset="0"/>
              </a:rPr>
              <a:t>Statistics Canada </a:t>
            </a:r>
          </a:p>
          <a:p>
            <a:pPr algn="ctr">
              <a:spcBef>
                <a:spcPct val="50000"/>
              </a:spcBef>
            </a:pPr>
            <a:r>
              <a:rPr lang="en-CA" sz="4000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496944" cy="1008112"/>
          </a:xfrm>
        </p:spPr>
        <p:txBody>
          <a:bodyPr>
            <a:normAutofit/>
          </a:bodyPr>
          <a:lstStyle/>
          <a:p>
            <a:r>
              <a:rPr lang="en-CA" dirty="0" smtClean="0"/>
              <a:t>Other results of the consultation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1772816"/>
            <a:ext cx="8064896" cy="5256584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Suitability of alternative sources of data </a:t>
            </a:r>
            <a:r>
              <a:rPr lang="en-CA" sz="2400" dirty="0" smtClean="0"/>
              <a:t>– no alternative data sources reported for over </a:t>
            </a:r>
            <a:r>
              <a:rPr lang="en-CA" sz="2400" b="1" dirty="0" smtClean="0"/>
              <a:t>90%</a:t>
            </a:r>
            <a:r>
              <a:rPr lang="en-CA" sz="2400" dirty="0" smtClean="0"/>
              <a:t> of the uses of census data that were cited   </a:t>
            </a:r>
          </a:p>
          <a:p>
            <a:r>
              <a:rPr lang="en-CA" sz="2400" b="1" dirty="0" smtClean="0"/>
              <a:t>Multivariate analysis</a:t>
            </a:r>
            <a:r>
              <a:rPr lang="en-CA" sz="2400" dirty="0" smtClean="0"/>
              <a:t> – the need for data from two or more census content topics were cited by approximately </a:t>
            </a:r>
            <a:r>
              <a:rPr lang="en-CA" sz="2400" b="1" dirty="0" smtClean="0"/>
              <a:t>80%</a:t>
            </a:r>
            <a:r>
              <a:rPr lang="en-CA" sz="2400" dirty="0" smtClean="0"/>
              <a:t> of all the data uses reported</a:t>
            </a:r>
          </a:p>
          <a:p>
            <a:r>
              <a:rPr lang="en-CA" sz="2400" b="1" dirty="0" smtClean="0"/>
              <a:t>Continuity over time </a:t>
            </a:r>
            <a:r>
              <a:rPr lang="en-CA" sz="2400" dirty="0" smtClean="0"/>
              <a:t>– was identified as “essential/strong need” in </a:t>
            </a:r>
            <a:r>
              <a:rPr lang="en-CA" sz="2400" b="1" dirty="0" smtClean="0"/>
              <a:t>84%</a:t>
            </a:r>
            <a:r>
              <a:rPr lang="en-CA" sz="2400" dirty="0" smtClean="0"/>
              <a:t> of the reported data uses</a:t>
            </a:r>
          </a:p>
          <a:p>
            <a:r>
              <a:rPr lang="en-CA" sz="2400" b="1" dirty="0" smtClean="0"/>
              <a:t>Comparability across geographies </a:t>
            </a:r>
            <a:r>
              <a:rPr lang="en-CA" sz="2400" dirty="0" smtClean="0"/>
              <a:t>– was identified as “essential/strong need” in </a:t>
            </a:r>
            <a:r>
              <a:rPr lang="en-CA" sz="2400" b="1" dirty="0" smtClean="0"/>
              <a:t>77%</a:t>
            </a:r>
            <a:r>
              <a:rPr lang="en-CA" sz="2400" dirty="0" smtClean="0"/>
              <a:t> of the reported data uses 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dirty="0" smtClean="0"/>
              <a:t> Canada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434427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content determination framework – new for the 2016 Census Program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2204864"/>
            <a:ext cx="8064896" cy="4248472"/>
          </a:xfrm>
        </p:spPr>
        <p:txBody>
          <a:bodyPr>
            <a:normAutofit/>
          </a:bodyPr>
          <a:lstStyle/>
          <a:p>
            <a:r>
              <a:rPr lang="en-CA" dirty="0" smtClean="0"/>
              <a:t>The framework is a basis for development of a proposal for the 2016 Census content</a:t>
            </a:r>
          </a:p>
          <a:p>
            <a:r>
              <a:rPr lang="en-CA" dirty="0" smtClean="0"/>
              <a:t>The framework consists of three steps:</a:t>
            </a:r>
          </a:p>
          <a:p>
            <a:pPr lvl="1"/>
            <a:r>
              <a:rPr lang="en-CA" dirty="0" smtClean="0"/>
              <a:t>Step 1 – analysis of users’ requirements for relevant and quality data</a:t>
            </a:r>
          </a:p>
          <a:p>
            <a:pPr lvl="1"/>
            <a:r>
              <a:rPr lang="en-CA" dirty="0" smtClean="0"/>
              <a:t>Step 2 – considerations of response burden and privacy </a:t>
            </a:r>
          </a:p>
          <a:p>
            <a:pPr lvl="1"/>
            <a:r>
              <a:rPr lang="en-CA" dirty="0" smtClean="0"/>
              <a:t>Step 3 – Statistics Canada operational factors, costs and efficiency		 </a:t>
            </a:r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51383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r>
              <a:rPr lang="en-CA" dirty="0" smtClean="0"/>
              <a:t>Content finalization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>
            <a:noAutofit/>
          </a:bodyPr>
          <a:lstStyle/>
          <a:p>
            <a:pPr marL="0" indent="0"/>
            <a:r>
              <a:rPr lang="en-CA" sz="2400" dirty="0" smtClean="0"/>
              <a:t>  Content testing:</a:t>
            </a:r>
            <a:endParaRPr lang="en-CA" sz="2400" dirty="0"/>
          </a:p>
          <a:p>
            <a:pPr marL="400050" lvl="1" indent="0"/>
            <a:r>
              <a:rPr lang="en-CA" dirty="0"/>
              <a:t> </a:t>
            </a:r>
            <a:r>
              <a:rPr lang="en-CA" dirty="0" smtClean="0"/>
              <a:t>qualitative </a:t>
            </a:r>
            <a:r>
              <a:rPr lang="en-CA" dirty="0"/>
              <a:t>tests – June 2013 through January 2014</a:t>
            </a:r>
          </a:p>
          <a:p>
            <a:pPr marL="400050" lvl="1" indent="0"/>
            <a:r>
              <a:rPr lang="en-CA" dirty="0"/>
              <a:t> </a:t>
            </a:r>
            <a:r>
              <a:rPr lang="en-CA" dirty="0" smtClean="0"/>
              <a:t>quantitative </a:t>
            </a:r>
            <a:r>
              <a:rPr lang="en-CA" dirty="0"/>
              <a:t>test (the </a:t>
            </a:r>
            <a:r>
              <a:rPr lang="en-CA" dirty="0" smtClean="0"/>
              <a:t>Census Content Test</a:t>
            </a:r>
            <a:r>
              <a:rPr lang="en-CA" dirty="0"/>
              <a:t>) </a:t>
            </a:r>
            <a:r>
              <a:rPr lang="en-CA" dirty="0" smtClean="0"/>
              <a:t>– </a:t>
            </a:r>
            <a:r>
              <a:rPr lang="en-CA" dirty="0"/>
              <a:t>May </a:t>
            </a:r>
            <a:r>
              <a:rPr lang="en-CA" dirty="0" smtClean="0"/>
              <a:t>2014</a:t>
            </a:r>
            <a:endParaRPr lang="en-CA" sz="2400" dirty="0" smtClean="0"/>
          </a:p>
          <a:p>
            <a:pPr marL="0" indent="0"/>
            <a:r>
              <a:rPr lang="en-CA" sz="2400" dirty="0" smtClean="0"/>
              <a:t>  Memorandum </a:t>
            </a:r>
            <a:r>
              <a:rPr lang="en-CA" sz="2400" dirty="0"/>
              <a:t>to Cabinet </a:t>
            </a:r>
            <a:r>
              <a:rPr lang="en-CA" sz="2400" dirty="0" smtClean="0"/>
              <a:t>(the content, fall 2014)</a:t>
            </a:r>
          </a:p>
          <a:p>
            <a:pPr marL="0" indent="0"/>
            <a:r>
              <a:rPr lang="en-CA" sz="2400" dirty="0" smtClean="0"/>
              <a:t>  Publication of the 2016 Census Program questions on the Statistics Canada website – April 2015</a:t>
            </a:r>
          </a:p>
          <a:p>
            <a:pPr marL="0" indent="0"/>
            <a:r>
              <a:rPr lang="en-CA" sz="2400" dirty="0" smtClean="0"/>
              <a:t> Publication of the Census content in </a:t>
            </a:r>
            <a:r>
              <a:rPr lang="en-CA" sz="2400" i="1" dirty="0" smtClean="0"/>
              <a:t>Canada Gazette</a:t>
            </a:r>
            <a:r>
              <a:rPr lang="en-CA" sz="2400" dirty="0" smtClean="0"/>
              <a:t>, Part I – June 2015 </a:t>
            </a:r>
          </a:p>
          <a:p>
            <a:pPr>
              <a:buNone/>
            </a:pPr>
            <a:r>
              <a:rPr lang="en-CA" dirty="0" smtClean="0"/>
              <a:t>	 </a:t>
            </a:r>
            <a:r>
              <a:rPr lang="en-CA" sz="2400" b="1" dirty="0" smtClean="0"/>
              <a:t>Census Program Content Consultation Report, Census year 2016 – released in September </a:t>
            </a:r>
            <a:r>
              <a:rPr lang="en-CA" sz="2400" b="1" smtClean="0"/>
              <a:t>2014</a:t>
            </a:r>
            <a:r>
              <a:rPr lang="en-CA" smtClean="0"/>
              <a:t> </a:t>
            </a:r>
            <a:endParaRPr lang="en-CA" smtClean="0"/>
          </a:p>
          <a:p>
            <a:pPr>
              <a:buNone/>
            </a:pPr>
            <a:r>
              <a:rPr lang="en-CA" smtClean="0"/>
              <a:t>	</a:t>
            </a:r>
            <a:r>
              <a:rPr lang="en-CA" sz="1400" smtClean="0"/>
              <a:t>(</a:t>
            </a:r>
            <a:r>
              <a:rPr lang="en-CA" sz="1400" smtClean="0">
                <a:solidFill>
                  <a:srgbClr val="003366"/>
                </a:solidFill>
              </a:rPr>
              <a:t>http</a:t>
            </a:r>
            <a:r>
              <a:rPr lang="en-CA" sz="1400" smtClean="0">
                <a:solidFill>
                  <a:srgbClr val="003366"/>
                </a:solidFill>
              </a:rPr>
              <a:t>://</a:t>
            </a:r>
            <a:r>
              <a:rPr lang="en-CA" sz="1400" smtClean="0">
                <a:solidFill>
                  <a:srgbClr val="003366"/>
                </a:solidFill>
              </a:rPr>
              <a:t>www12.statcan.gc.ca/census-recensement/2016/consultation/contentReport-RapportContenu/index-eng.cfm </a:t>
            </a:r>
            <a:r>
              <a:rPr lang="en-CA" sz="1400" smtClean="0"/>
              <a:t>)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1638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/>
          <a:lstStyle/>
          <a:p>
            <a:r>
              <a:rPr lang="en-CA" dirty="0" smtClean="0"/>
              <a:t>Outline of the presentation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392488"/>
          </a:xfrm>
        </p:spPr>
        <p:txBody>
          <a:bodyPr>
            <a:noAutofit/>
          </a:bodyPr>
          <a:lstStyle/>
          <a:p>
            <a:r>
              <a:rPr lang="en-CA" dirty="0" smtClean="0"/>
              <a:t>Overview of the approach used for the 2016 Census Program content consultation</a:t>
            </a:r>
          </a:p>
          <a:p>
            <a:pPr lvl="1" indent="-342900">
              <a:buNone/>
            </a:pPr>
            <a:endParaRPr lang="en-CA" sz="2800" dirty="0" smtClean="0"/>
          </a:p>
          <a:p>
            <a:r>
              <a:rPr lang="en-CA" dirty="0" smtClean="0"/>
              <a:t>Who did we consult – a profile of consultation participants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What did we find out</a:t>
            </a:r>
          </a:p>
          <a:p>
            <a:pPr lvl="1" indent="-34290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		 </a:t>
            </a:r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2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28645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Strategy to </a:t>
            </a:r>
            <a:r>
              <a:rPr lang="en-CA" dirty="0"/>
              <a:t>solicit </a:t>
            </a:r>
            <a:r>
              <a:rPr lang="en-CA" dirty="0" smtClean="0"/>
              <a:t>data uses, views </a:t>
            </a:r>
            <a:r>
              <a:rPr lang="en-CA" dirty="0"/>
              <a:t>and </a:t>
            </a:r>
            <a:r>
              <a:rPr lang="en-CA" dirty="0" smtClean="0"/>
              <a:t>opinions for the 2016 Census content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1995215"/>
            <a:ext cx="8064896" cy="4458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1" dirty="0" smtClean="0"/>
              <a:t>Two processes were used:</a:t>
            </a:r>
          </a:p>
          <a:p>
            <a:r>
              <a:rPr lang="en-CA" dirty="0"/>
              <a:t>T</a:t>
            </a:r>
            <a:r>
              <a:rPr lang="en-CA" dirty="0" smtClean="0"/>
              <a:t>he 2016 Census Strategy Project (2011)</a:t>
            </a:r>
          </a:p>
          <a:p>
            <a:pPr lvl="1" indent="-342900"/>
            <a:r>
              <a:rPr lang="en-CA" dirty="0" smtClean="0"/>
              <a:t>a review of methodological options for the census</a:t>
            </a:r>
          </a:p>
          <a:p>
            <a:pPr lvl="1" indent="-342900"/>
            <a:r>
              <a:rPr lang="en-CA" dirty="0" smtClean="0"/>
              <a:t>an elaboration of the census content determination framework </a:t>
            </a:r>
          </a:p>
          <a:p>
            <a:pPr lvl="1" indent="-342900"/>
            <a:r>
              <a:rPr lang="en-CA" dirty="0" smtClean="0"/>
              <a:t>a consultation with limited number of data users (mainly federal) on data uses and requirements</a:t>
            </a:r>
          </a:p>
          <a:p>
            <a:r>
              <a:rPr lang="en-CA" dirty="0"/>
              <a:t>T</a:t>
            </a:r>
            <a:r>
              <a:rPr lang="en-CA" dirty="0" smtClean="0"/>
              <a:t>he 2016 Census Program content consultation (September to November 2012)			 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3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07665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/>
          <a:lstStyle/>
          <a:p>
            <a:r>
              <a:rPr lang="en-CA" dirty="0" smtClean="0"/>
              <a:t>The 2016 content consultation: objectives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2132856"/>
            <a:ext cx="8496944" cy="4392488"/>
          </a:xfrm>
        </p:spPr>
        <p:txBody>
          <a:bodyPr>
            <a:noAutofit/>
          </a:bodyPr>
          <a:lstStyle/>
          <a:p>
            <a:r>
              <a:rPr lang="en-CA" dirty="0" smtClean="0"/>
              <a:t>The consultation objectives included:</a:t>
            </a:r>
          </a:p>
          <a:p>
            <a:pPr lvl="1" indent="-342900"/>
            <a:r>
              <a:rPr lang="en-CA" dirty="0" smtClean="0"/>
              <a:t>confirm users’ information needs</a:t>
            </a:r>
          </a:p>
          <a:p>
            <a:pPr lvl="1" indent="-342900"/>
            <a:r>
              <a:rPr lang="en-CA" dirty="0" smtClean="0"/>
              <a:t>establish data priorities</a:t>
            </a:r>
          </a:p>
          <a:p>
            <a:pPr lvl="1" indent="-342900"/>
            <a:r>
              <a:rPr lang="en-CA" dirty="0" smtClean="0"/>
              <a:t>understand how Census Program data are used	</a:t>
            </a:r>
            <a:endParaRPr lang="en-CA" dirty="0"/>
          </a:p>
          <a:p>
            <a:r>
              <a:rPr lang="en-CA" dirty="0" smtClean="0"/>
              <a:t>The consultation focussed on 14 content topics </a:t>
            </a:r>
            <a:endParaRPr lang="en-CA" dirty="0"/>
          </a:p>
          <a:p>
            <a:r>
              <a:rPr lang="en-CA" dirty="0" smtClean="0"/>
              <a:t>Overall, it was a different approach than the one used in past consultations</a:t>
            </a:r>
            <a:endParaRPr lang="en-CA" sz="2000" b="1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87386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363272" cy="64807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Who participated in the consultation?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54006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293 organizations participated in the content consultation</a:t>
            </a:r>
          </a:p>
          <a:p>
            <a:r>
              <a:rPr lang="en-CA" dirty="0" smtClean="0"/>
              <a:t>Of all organizations: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federal government – 13%</a:t>
            </a:r>
          </a:p>
          <a:p>
            <a:pPr lvl="1"/>
            <a:r>
              <a:rPr lang="en-CA" dirty="0" smtClean="0"/>
              <a:t>provincial/territorial governments – 19%</a:t>
            </a:r>
          </a:p>
          <a:p>
            <a:pPr lvl="1"/>
            <a:r>
              <a:rPr lang="en-CA" dirty="0" smtClean="0"/>
              <a:t>local governments – 27%</a:t>
            </a:r>
          </a:p>
          <a:p>
            <a:pPr lvl="1"/>
            <a:r>
              <a:rPr lang="en-CA" dirty="0" smtClean="0"/>
              <a:t>other organizations – 41% (including 13% from various associations, 9% from academia, 6% from business)</a:t>
            </a:r>
          </a:p>
          <a:p>
            <a:r>
              <a:rPr lang="en-CA" dirty="0" smtClean="0"/>
              <a:t>The contributions came from across Canada:</a:t>
            </a:r>
          </a:p>
          <a:p>
            <a:pPr lvl="1" indent="-342900"/>
            <a:r>
              <a:rPr lang="en-CA" dirty="0" smtClean="0"/>
              <a:t>Atlantic provinces – 7%</a:t>
            </a:r>
          </a:p>
          <a:p>
            <a:pPr lvl="1" indent="-342900"/>
            <a:r>
              <a:rPr lang="en-CA" dirty="0" smtClean="0"/>
              <a:t>Quebec – 22% </a:t>
            </a:r>
          </a:p>
          <a:p>
            <a:pPr lvl="1" indent="-342900"/>
            <a:r>
              <a:rPr lang="en-CA" dirty="0" smtClean="0"/>
              <a:t>Ontario – 44% (including 10% from the federal government)</a:t>
            </a:r>
          </a:p>
          <a:p>
            <a:pPr lvl="1" indent="-342900"/>
            <a:r>
              <a:rPr lang="en-CA" dirty="0" smtClean="0"/>
              <a:t>Western provinces – 25%</a:t>
            </a:r>
          </a:p>
          <a:p>
            <a:pPr lvl="1" indent="-342900"/>
            <a:r>
              <a:rPr lang="en-CA" dirty="0" smtClean="0"/>
              <a:t>Territories – 2%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45598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008112"/>
          </a:xfrm>
        </p:spPr>
        <p:txBody>
          <a:bodyPr/>
          <a:lstStyle/>
          <a:p>
            <a:r>
              <a:rPr lang="en-CA" dirty="0" smtClean="0"/>
              <a:t>Importance of 14 topics as reported by the consultation participants 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6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1259632" y="1988840"/>
          <a:ext cx="6519294" cy="443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662184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712968" cy="1008112"/>
          </a:xfrm>
        </p:spPr>
        <p:txBody>
          <a:bodyPr/>
          <a:lstStyle/>
          <a:p>
            <a:r>
              <a:rPr lang="en-CA" sz="2800" dirty="0"/>
              <a:t>Essential </a:t>
            </a:r>
            <a:r>
              <a:rPr lang="en-CA" sz="2800" dirty="0" smtClean="0"/>
              <a:t>topics-reported </a:t>
            </a:r>
            <a:r>
              <a:rPr lang="en-CA" sz="2800" dirty="0"/>
              <a:t>frequency vs. participants’ </a:t>
            </a:r>
            <a:r>
              <a:rPr lang="en-CA" sz="2800" dirty="0" smtClean="0"/>
              <a:t>sector (details)</a:t>
            </a:r>
            <a:endParaRPr lang="en-CA" sz="280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2420888"/>
            <a:ext cx="8064896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		 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7544" y="1988840"/>
          <a:ext cx="8064896" cy="4336990"/>
        </p:xfrm>
        <a:graphic>
          <a:graphicData uri="http://schemas.openxmlformats.org/drawingml/2006/table">
            <a:tbl>
              <a:tblPr/>
              <a:tblGrid>
                <a:gridCol w="2188149"/>
                <a:gridCol w="2104792"/>
                <a:gridCol w="2063113"/>
                <a:gridCol w="1708842"/>
              </a:tblGrid>
              <a:tr h="323825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Federal </a:t>
                      </a:r>
                      <a:r>
                        <a:rPr lang="en-CA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government</a:t>
                      </a:r>
                      <a:endParaRPr lang="en-CA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Provincial / Territorial </a:t>
                      </a:r>
                      <a:r>
                        <a:rPr lang="en-CA" sz="1200" b="1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g</a:t>
                      </a:r>
                      <a:r>
                        <a:rPr lang="en-CA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overnment</a:t>
                      </a:r>
                      <a:endParaRPr lang="en-CA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Local </a:t>
                      </a:r>
                      <a:r>
                        <a:rPr lang="en-CA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government</a:t>
                      </a:r>
                      <a:endParaRPr lang="en-CA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Basic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demographics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Basic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demographics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Basic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demographics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Basic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demographics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Aboriginal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peoples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Families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households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Income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earnings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Income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earnings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Income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earnings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Language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Income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earnings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Housing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shelter costs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70008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Visible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minorities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Families and households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Language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Aboriginal peoples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Place of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work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commute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Family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households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Families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households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Housing and shelter costs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Citizenship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immigration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Labour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Citizenship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immigration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Mobility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Aboriginal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peoples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Citizenship and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immigration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Place of work and commute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Language</a:t>
                      </a: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Housing and shelter costs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Ethnic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origin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Activities</a:t>
                      </a:r>
                      <a:r>
                        <a:rPr lang="en-CA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of daily living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Citizenship and immigration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Mobility and 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0008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Mobility and 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Mobility and migration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Activities</a:t>
                      </a:r>
                      <a:r>
                        <a:rPr lang="en-CA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of daily living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Ethnic origin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Housing and shelter costs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Language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Ethnic origin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Visible minorities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Place of work and commute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Visible minorities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Aboriginal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peoples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Place of work and commute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Activities</a:t>
                      </a:r>
                      <a:r>
                        <a:rPr lang="en-CA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of daily living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Ethnic origin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Visible </a:t>
                      </a:r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minority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Activities</a:t>
                      </a:r>
                      <a:r>
                        <a:rPr lang="en-CA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of daily living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096" marR="8096" marT="80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5584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908720"/>
            <a:ext cx="9036496" cy="1008112"/>
          </a:xfrm>
        </p:spPr>
        <p:txBody>
          <a:bodyPr/>
          <a:lstStyle/>
          <a:p>
            <a:r>
              <a:rPr lang="en-CA" dirty="0" smtClean="0"/>
              <a:t>Requirements for new data reported by the consultation participants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5400599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Overall, 131 different requirements for new data from the Census Program were identified by consultation participants</a:t>
            </a:r>
          </a:p>
          <a:p>
            <a:pPr>
              <a:buNone/>
            </a:pPr>
            <a:r>
              <a:rPr lang="en-CA" dirty="0" smtClean="0"/>
              <a:t>	</a:t>
            </a:r>
          </a:p>
          <a:p>
            <a:r>
              <a:rPr lang="en-CA" dirty="0" smtClean="0"/>
              <a:t>Some examples of new requirements cited:</a:t>
            </a:r>
          </a:p>
          <a:p>
            <a:pPr marL="0" indent="0">
              <a:buNone/>
            </a:pPr>
            <a:r>
              <a:rPr lang="en-CA" dirty="0" smtClean="0"/>
              <a:t>	- unpaid work; seasonal work; tenure of employment</a:t>
            </a:r>
          </a:p>
          <a:p>
            <a:pPr marL="0" indent="0">
              <a:buNone/>
            </a:pPr>
            <a:r>
              <a:rPr lang="en-CA" dirty="0" smtClean="0"/>
              <a:t>	- gender identity; sexual orientation</a:t>
            </a:r>
          </a:p>
          <a:p>
            <a:pPr marL="0" indent="0">
              <a:buNone/>
            </a:pPr>
            <a:r>
              <a:rPr lang="en-CA" dirty="0" smtClean="0"/>
              <a:t>	- commuting to school</a:t>
            </a:r>
          </a:p>
          <a:p>
            <a:pPr marL="0" indent="0">
              <a:buNone/>
            </a:pPr>
            <a:r>
              <a:rPr lang="en-CA" dirty="0" smtClean="0"/>
              <a:t>	- debt by type (family, personal, education related)</a:t>
            </a:r>
          </a:p>
          <a:p>
            <a:pPr marL="0" indent="0">
              <a:buNone/>
            </a:pPr>
            <a:r>
              <a:rPr lang="en-CA" dirty="0" smtClean="0"/>
              <a:t>	- child care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fertility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secondary residence (for students, children with		  separated parents, workers)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	 </a:t>
            </a:r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0063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8712968" cy="1008112"/>
          </a:xfrm>
        </p:spPr>
        <p:txBody>
          <a:bodyPr/>
          <a:lstStyle/>
          <a:p>
            <a:r>
              <a:rPr lang="en-CA" dirty="0" smtClean="0"/>
              <a:t>Geographic level of data uses as reported by the consultation participants</a:t>
            </a:r>
            <a:endParaRPr lang="en-CA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67544" y="2636912"/>
            <a:ext cx="8064896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		 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98C-A674-4976-AEFC-E76065B404D4}" type="datetime1">
              <a:rPr lang="en-CA" smtClean="0"/>
              <a:pPr/>
              <a:t>04/09/2015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Statistics Canada • </a:t>
            </a:r>
            <a:r>
              <a:rPr lang="en-CA" dirty="0" err="1" smtClean="0"/>
              <a:t>Statistique</a:t>
            </a:r>
            <a:r>
              <a:rPr lang="en-CA" smtClean="0"/>
              <a:t> Canada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22D3-7520-4D56-BC34-E5CB00CBB9E7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graphicFrame>
        <p:nvGraphicFramePr>
          <p:cNvPr id="9" name="Chart 8"/>
          <p:cNvGraphicFramePr/>
          <p:nvPr/>
        </p:nvGraphicFramePr>
        <p:xfrm>
          <a:off x="1259632" y="2492896"/>
          <a:ext cx="6696075" cy="397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83342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DISS-DIFF-Eng Template</Template>
  <TotalTime>21913</TotalTime>
  <Words>827</Words>
  <Application>Microsoft Office PowerPoint</Application>
  <PresentationFormat>On-screen Show (4:3)</PresentationFormat>
  <Paragraphs>251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Outline of the presentation</vt:lpstr>
      <vt:lpstr>Strategy to solicit data uses, views and opinions for the 2016 Census content</vt:lpstr>
      <vt:lpstr>The 2016 content consultation: objectives</vt:lpstr>
      <vt:lpstr>Who participated in the consultation?</vt:lpstr>
      <vt:lpstr>Importance of 14 topics as reported by the consultation participants </vt:lpstr>
      <vt:lpstr>Essential topics-reported frequency vs. participants’ sector (details)</vt:lpstr>
      <vt:lpstr>Requirements for new data reported by the consultation participants</vt:lpstr>
      <vt:lpstr>Geographic level of data uses as reported by the consultation participants</vt:lpstr>
      <vt:lpstr>Other results of the consultation</vt:lpstr>
      <vt:lpstr>The content determination framework – new for the 2016 Census Program</vt:lpstr>
      <vt:lpstr>Content finalization</vt:lpstr>
    </vt:vector>
  </TitlesOfParts>
  <Company>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denisjo</cp:lastModifiedBy>
  <cp:revision>1529</cp:revision>
  <cp:lastPrinted>2014-05-01T04:10:21Z</cp:lastPrinted>
  <dcterms:created xsi:type="dcterms:W3CDTF">2008-07-17T14:58:13Z</dcterms:created>
  <dcterms:modified xsi:type="dcterms:W3CDTF">2015-09-04T17:03:07Z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1582646923</vt:i4>
  </property>
  <property fmtid="{D5CDD505-2E9C-101B-9397-08002B2CF9AE}" pid="3" name="_NewReviewCycle">
    <vt:lpwstr/>
  </property>
  <property fmtid="{D5CDD505-2E9C-101B-9397-08002B2CF9AE}" pid="4" name="_EmailSubject">
    <vt:lpwstr>FW: Provisional agenda for the September 2015 UNECE-Eurostat expert meeting on censuses</vt:lpwstr>
  </property>
  <property fmtid="{D5CDD505-2E9C-101B-9397-08002B2CF9AE}" pid="5" name="_AuthorEmail">
    <vt:lpwstr>Johanne.Denis@a.statcan.gc.ca</vt:lpwstr>
  </property>
  <property fmtid="{D5CDD505-2E9C-101B-9397-08002B2CF9AE}" pid="6" name="_AuthorEmailDisplayName">
    <vt:lpwstr>Denis, Johanne - CSMSDSB/DDSRSSD</vt:lpwstr>
  </property>
  <property fmtid="{D5CDD505-2E9C-101B-9397-08002B2CF9AE}" pid="7" name="_PreviousAdHocReviewCycleID">
    <vt:i4>1582646923</vt:i4>
  </property>
</Properties>
</file>