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87" r:id="rId3"/>
    <p:sldId id="475" r:id="rId4"/>
    <p:sldId id="488" r:id="rId5"/>
    <p:sldId id="481" r:id="rId6"/>
    <p:sldId id="480" r:id="rId7"/>
    <p:sldId id="431" r:id="rId8"/>
    <p:sldId id="444" r:id="rId9"/>
    <p:sldId id="357" r:id="rId10"/>
    <p:sldId id="489" r:id="rId11"/>
  </p:sldIdLst>
  <p:sldSz cx="9144000" cy="6858000" type="screen4x3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e Wanner" initials="PW" lastIdx="1" clrIdx="0">
    <p:extLst>
      <p:ext uri="{19B8F6BF-5375-455C-9EA6-DF929625EA0E}">
        <p15:presenceInfo xmlns:p15="http://schemas.microsoft.com/office/powerpoint/2012/main" userId="d43df9cac02c00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873" autoAdjust="0"/>
  </p:normalViewPr>
  <p:slideViewPr>
    <p:cSldViewPr>
      <p:cViewPr varScale="1">
        <p:scale>
          <a:sx n="103" d="100"/>
          <a:sy n="103" d="100"/>
        </p:scale>
        <p:origin x="5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33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nerp\Dropbox\nccr\Indicateurs\Indicateur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nerp\Dropbox\nccr\Indicateurs\Indicateu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nerp\Dropbox\nccr\Indicateurs\Indicateu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ner\Dropbox\nccr\Indicateurs\Indicateu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cat>
            <c:strRef>
              <c:f>Feuil1!$A$2:$A$16</c:f>
              <c:strCache>
                <c:ptCount val="15"/>
                <c:pt idx="0">
                  <c:v>Portugal</c:v>
                </c:pt>
                <c:pt idx="1">
                  <c:v>Luxembourg</c:v>
                </c:pt>
                <c:pt idx="2">
                  <c:v>Denmark</c:v>
                </c:pt>
                <c:pt idx="3">
                  <c:v>Finland</c:v>
                </c:pt>
                <c:pt idx="4">
                  <c:v>Netherlands</c:v>
                </c:pt>
                <c:pt idx="5">
                  <c:v>Austria</c:v>
                </c:pt>
                <c:pt idx="6">
                  <c:v>Norway</c:v>
                </c:pt>
                <c:pt idx="7">
                  <c:v>Sweden</c:v>
                </c:pt>
                <c:pt idx="8">
                  <c:v>Belgium</c:v>
                </c:pt>
                <c:pt idx="9">
                  <c:v>France</c:v>
                </c:pt>
                <c:pt idx="10">
                  <c:v>Switzerland</c:v>
                </c:pt>
                <c:pt idx="11">
                  <c:v>Germany </c:v>
                </c:pt>
                <c:pt idx="12">
                  <c:v>United Kingdom</c:v>
                </c:pt>
                <c:pt idx="13">
                  <c:v>Spain</c:v>
                </c:pt>
                <c:pt idx="14">
                  <c:v>Italy</c:v>
                </c:pt>
              </c:strCache>
            </c:strRef>
          </c:cat>
          <c:val>
            <c:numRef>
              <c:f>Feuil1!$B$2:$B$16</c:f>
              <c:numCache>
                <c:formatCode>#,##0</c:formatCode>
                <c:ptCount val="15"/>
                <c:pt idx="0">
                  <c:v>6190.9</c:v>
                </c:pt>
                <c:pt idx="1">
                  <c:v>7518.5</c:v>
                </c:pt>
                <c:pt idx="2">
                  <c:v>12515.6</c:v>
                </c:pt>
                <c:pt idx="3">
                  <c:v>13563.1</c:v>
                </c:pt>
                <c:pt idx="4">
                  <c:v>23472.400000000001</c:v>
                </c:pt>
                <c:pt idx="5">
                  <c:v>31838.5</c:v>
                </c:pt>
                <c:pt idx="6">
                  <c:v>36142.5</c:v>
                </c:pt>
                <c:pt idx="7">
                  <c:v>48805.7</c:v>
                </c:pt>
                <c:pt idx="8">
                  <c:v>49463.6</c:v>
                </c:pt>
                <c:pt idx="9">
                  <c:v>50560</c:v>
                </c:pt>
                <c:pt idx="10">
                  <c:v>58059.8</c:v>
                </c:pt>
                <c:pt idx="11">
                  <c:v>140962.5</c:v>
                </c:pt>
                <c:pt idx="12">
                  <c:v>195872.7</c:v>
                </c:pt>
                <c:pt idx="13">
                  <c:v>255951.6</c:v>
                </c:pt>
                <c:pt idx="14">
                  <c:v>328139.40000000002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185778656"/>
        <c:axId val="185779216"/>
      </c:barChart>
      <c:catAx>
        <c:axId val="18577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779216"/>
        <c:crosses val="autoZero"/>
        <c:auto val="1"/>
        <c:lblAlgn val="ctr"/>
        <c:lblOffset val="100"/>
        <c:noMultiLvlLbl val="0"/>
      </c:catAx>
      <c:valAx>
        <c:axId val="18577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778656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cat>
            <c:strRef>
              <c:f>Feuil1!$A$2:$A$16</c:f>
              <c:strCache>
                <c:ptCount val="15"/>
                <c:pt idx="0">
                  <c:v>Portugal</c:v>
                </c:pt>
                <c:pt idx="1">
                  <c:v>France</c:v>
                </c:pt>
                <c:pt idx="2">
                  <c:v>Netherlands</c:v>
                </c:pt>
                <c:pt idx="3">
                  <c:v>Germany </c:v>
                </c:pt>
                <c:pt idx="4">
                  <c:v>Denmark</c:v>
                </c:pt>
                <c:pt idx="5">
                  <c:v>Finland</c:v>
                </c:pt>
                <c:pt idx="6">
                  <c:v>United Kingdom</c:v>
                </c:pt>
                <c:pt idx="7">
                  <c:v>Austria</c:v>
                </c:pt>
                <c:pt idx="8">
                  <c:v>Belgium</c:v>
                </c:pt>
                <c:pt idx="9">
                  <c:v>Sweden</c:v>
                </c:pt>
                <c:pt idx="10">
                  <c:v>Italy</c:v>
                </c:pt>
                <c:pt idx="11">
                  <c:v>Spain</c:v>
                </c:pt>
                <c:pt idx="12">
                  <c:v>Norway</c:v>
                </c:pt>
                <c:pt idx="13">
                  <c:v>Switzerland</c:v>
                </c:pt>
                <c:pt idx="14">
                  <c:v>Luxembourg</c:v>
                </c:pt>
              </c:strCache>
            </c:strRef>
          </c:cat>
          <c:val>
            <c:numRef>
              <c:f>Feuil1!$B$2:$B$16</c:f>
              <c:numCache>
                <c:formatCode>General</c:formatCode>
                <c:ptCount val="15"/>
                <c:pt idx="0">
                  <c:v>0.58938822040688266</c:v>
                </c:pt>
                <c:pt idx="1">
                  <c:v>0.78732701814923778</c:v>
                </c:pt>
                <c:pt idx="2">
                  <c:v>1.4205151221745271</c:v>
                </c:pt>
                <c:pt idx="3">
                  <c:v>1.7240860036085301</c:v>
                </c:pt>
                <c:pt idx="4">
                  <c:v>2.2720710976485416</c:v>
                </c:pt>
                <c:pt idx="5">
                  <c:v>2.5443177639686945</c:v>
                </c:pt>
                <c:pt idx="6">
                  <c:v>3.1559619756981925</c:v>
                </c:pt>
                <c:pt idx="7">
                  <c:v>3.821687179687093</c:v>
                </c:pt>
                <c:pt idx="8">
                  <c:v>4.5840951786738815</c:v>
                </c:pt>
                <c:pt idx="9">
                  <c:v>5.2559520349988285</c:v>
                </c:pt>
                <c:pt idx="10">
                  <c:v>5.5714538578971835</c:v>
                </c:pt>
                <c:pt idx="11">
                  <c:v>5.6585394261208055</c:v>
                </c:pt>
                <c:pt idx="12">
                  <c:v>7.495660444894793</c:v>
                </c:pt>
                <c:pt idx="13">
                  <c:v>7.5190372921346826</c:v>
                </c:pt>
                <c:pt idx="14">
                  <c:v>15.093897025371641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Feuil1!$A$2:$A$16</c:f>
              <c:strCache>
                <c:ptCount val="15"/>
                <c:pt idx="0">
                  <c:v>Portugal</c:v>
                </c:pt>
                <c:pt idx="1">
                  <c:v>France</c:v>
                </c:pt>
                <c:pt idx="2">
                  <c:v>Netherlands</c:v>
                </c:pt>
                <c:pt idx="3">
                  <c:v>Germany </c:v>
                </c:pt>
                <c:pt idx="4">
                  <c:v>Denmark</c:v>
                </c:pt>
                <c:pt idx="5">
                  <c:v>Finland</c:v>
                </c:pt>
                <c:pt idx="6">
                  <c:v>United Kingdom</c:v>
                </c:pt>
                <c:pt idx="7">
                  <c:v>Austria</c:v>
                </c:pt>
                <c:pt idx="8">
                  <c:v>Belgium</c:v>
                </c:pt>
                <c:pt idx="9">
                  <c:v>Sweden</c:v>
                </c:pt>
                <c:pt idx="10">
                  <c:v>Italy</c:v>
                </c:pt>
                <c:pt idx="11">
                  <c:v>Spain</c:v>
                </c:pt>
                <c:pt idx="12">
                  <c:v>Norway</c:v>
                </c:pt>
                <c:pt idx="13">
                  <c:v>Switzerland</c:v>
                </c:pt>
                <c:pt idx="14">
                  <c:v>Luxembourg</c:v>
                </c:pt>
              </c:strCache>
            </c:strRef>
          </c:cat>
          <c:val>
            <c:numRef>
              <c:f>Feuil1!$C$2:$C$16</c:f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Feuil1!$A$2:$A$16</c:f>
              <c:strCache>
                <c:ptCount val="15"/>
                <c:pt idx="0">
                  <c:v>Portugal</c:v>
                </c:pt>
                <c:pt idx="1">
                  <c:v>France</c:v>
                </c:pt>
                <c:pt idx="2">
                  <c:v>Netherlands</c:v>
                </c:pt>
                <c:pt idx="3">
                  <c:v>Germany </c:v>
                </c:pt>
                <c:pt idx="4">
                  <c:v>Denmark</c:v>
                </c:pt>
                <c:pt idx="5">
                  <c:v>Finland</c:v>
                </c:pt>
                <c:pt idx="6">
                  <c:v>United Kingdom</c:v>
                </c:pt>
                <c:pt idx="7">
                  <c:v>Austria</c:v>
                </c:pt>
                <c:pt idx="8">
                  <c:v>Belgium</c:v>
                </c:pt>
                <c:pt idx="9">
                  <c:v>Sweden</c:v>
                </c:pt>
                <c:pt idx="10">
                  <c:v>Italy</c:v>
                </c:pt>
                <c:pt idx="11">
                  <c:v>Spain</c:v>
                </c:pt>
                <c:pt idx="12">
                  <c:v>Norway</c:v>
                </c:pt>
                <c:pt idx="13">
                  <c:v>Switzerland</c:v>
                </c:pt>
                <c:pt idx="14">
                  <c:v>Luxembourg</c:v>
                </c:pt>
              </c:strCache>
            </c:strRef>
          </c:cat>
          <c:val>
            <c:numRef>
              <c:f>Feuil1!$D$2:$D$16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185784256"/>
        <c:axId val="185784816"/>
      </c:barChart>
      <c:catAx>
        <c:axId val="18578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784816"/>
        <c:crosses val="autoZero"/>
        <c:auto val="1"/>
        <c:lblAlgn val="ctr"/>
        <c:lblOffset val="100"/>
        <c:noMultiLvlLbl val="0"/>
      </c:catAx>
      <c:valAx>
        <c:axId val="18578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78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pourcenthautementqula!$K$100</c:f>
              <c:strCache>
                <c:ptCount val="1"/>
                <c:pt idx="0">
                  <c:v>0-19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pourcenthautementqula!$J$101:$J$132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pourcenthautementqula!$K$101:$K$132</c:f>
              <c:numCache>
                <c:formatCode>General</c:formatCode>
                <c:ptCount val="32"/>
                <c:pt idx="0">
                  <c:v>20533</c:v>
                </c:pt>
                <c:pt idx="1">
                  <c:v>17997</c:v>
                </c:pt>
                <c:pt idx="2">
                  <c:v>16052</c:v>
                </c:pt>
                <c:pt idx="3">
                  <c:v>15276</c:v>
                </c:pt>
                <c:pt idx="4">
                  <c:v>15526</c:v>
                </c:pt>
                <c:pt idx="5">
                  <c:v>16575</c:v>
                </c:pt>
                <c:pt idx="6">
                  <c:v>17560</c:v>
                </c:pt>
                <c:pt idx="7">
                  <c:v>19786</c:v>
                </c:pt>
                <c:pt idx="8">
                  <c:v>19548</c:v>
                </c:pt>
                <c:pt idx="9">
                  <c:v>27660</c:v>
                </c:pt>
                <c:pt idx="10">
                  <c:v>31763</c:v>
                </c:pt>
                <c:pt idx="11">
                  <c:v>31200</c:v>
                </c:pt>
                <c:pt idx="12">
                  <c:v>28594</c:v>
                </c:pt>
                <c:pt idx="13">
                  <c:v>24228</c:v>
                </c:pt>
                <c:pt idx="14">
                  <c:v>22322</c:v>
                </c:pt>
                <c:pt idx="15">
                  <c:v>16954</c:v>
                </c:pt>
                <c:pt idx="16">
                  <c:v>14972</c:v>
                </c:pt>
                <c:pt idx="17">
                  <c:v>16007</c:v>
                </c:pt>
                <c:pt idx="18">
                  <c:v>18557</c:v>
                </c:pt>
                <c:pt idx="19">
                  <c:v>17098</c:v>
                </c:pt>
                <c:pt idx="20">
                  <c:v>20753</c:v>
                </c:pt>
                <c:pt idx="21">
                  <c:v>19751</c:v>
                </c:pt>
                <c:pt idx="22">
                  <c:v>18260</c:v>
                </c:pt>
                <c:pt idx="23">
                  <c:v>17873</c:v>
                </c:pt>
                <c:pt idx="24">
                  <c:v>16972</c:v>
                </c:pt>
                <c:pt idx="25">
                  <c:v>18154</c:v>
                </c:pt>
                <c:pt idx="26">
                  <c:v>21985</c:v>
                </c:pt>
                <c:pt idx="27">
                  <c:v>24672</c:v>
                </c:pt>
                <c:pt idx="28">
                  <c:v>21820</c:v>
                </c:pt>
                <c:pt idx="29">
                  <c:v>22423</c:v>
                </c:pt>
                <c:pt idx="30">
                  <c:v>29862</c:v>
                </c:pt>
                <c:pt idx="31">
                  <c:v>32343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pourcenthautementqula!$L$100</c:f>
              <c:strCache>
                <c:ptCount val="1"/>
                <c:pt idx="0">
                  <c:v>Secondary I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pourcenthautementqula!$J$101:$J$132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pourcenthautementqula!$L$101:$L$132</c:f>
              <c:numCache>
                <c:formatCode>0</c:formatCode>
                <c:ptCount val="32"/>
                <c:pt idx="0">
                  <c:v>24072.685715444313</c:v>
                </c:pt>
                <c:pt idx="1">
                  <c:v>20945.214458711747</c:v>
                </c:pt>
                <c:pt idx="2">
                  <c:v>17117.746110444277</c:v>
                </c:pt>
                <c:pt idx="3">
                  <c:v>19398.922112433782</c:v>
                </c:pt>
                <c:pt idx="4">
                  <c:v>21600.157072270027</c:v>
                </c:pt>
                <c:pt idx="5">
                  <c:v>23563.265516735028</c:v>
                </c:pt>
                <c:pt idx="6">
                  <c:v>26057.614373523531</c:v>
                </c:pt>
                <c:pt idx="7">
                  <c:v>29472.892553372141</c:v>
                </c:pt>
                <c:pt idx="8">
                  <c:v>29689.228306754558</c:v>
                </c:pt>
                <c:pt idx="9">
                  <c:v>33332.985585542287</c:v>
                </c:pt>
                <c:pt idx="10">
                  <c:v>36119.683421491005</c:v>
                </c:pt>
                <c:pt idx="11">
                  <c:v>32788.036241395406</c:v>
                </c:pt>
                <c:pt idx="12">
                  <c:v>28057.865742730737</c:v>
                </c:pt>
                <c:pt idx="13">
                  <c:v>25387.826075890713</c:v>
                </c:pt>
                <c:pt idx="14">
                  <c:v>22328.01592886839</c:v>
                </c:pt>
                <c:pt idx="15">
                  <c:v>19957.767454862849</c:v>
                </c:pt>
                <c:pt idx="16">
                  <c:v>18393.405588836431</c:v>
                </c:pt>
                <c:pt idx="17">
                  <c:v>20891.914787564845</c:v>
                </c:pt>
                <c:pt idx="18">
                  <c:v>22681.235201026058</c:v>
                </c:pt>
                <c:pt idx="19">
                  <c:v>21674.368218914176</c:v>
                </c:pt>
                <c:pt idx="20">
                  <c:v>24000.129769803229</c:v>
                </c:pt>
                <c:pt idx="21">
                  <c:v>27923.087893193868</c:v>
                </c:pt>
                <c:pt idx="22">
                  <c:v>26740.856828519871</c:v>
                </c:pt>
                <c:pt idx="23">
                  <c:v>25995.919310252761</c:v>
                </c:pt>
                <c:pt idx="24">
                  <c:v>23580.416079602815</c:v>
                </c:pt>
                <c:pt idx="25">
                  <c:v>23311.196387114451</c:v>
                </c:pt>
                <c:pt idx="26">
                  <c:v>30383.378139674009</c:v>
                </c:pt>
                <c:pt idx="27">
                  <c:v>32447.00552824602</c:v>
                </c:pt>
                <c:pt idx="28">
                  <c:v>27192.659292465942</c:v>
                </c:pt>
                <c:pt idx="29">
                  <c:v>23957.988035715745</c:v>
                </c:pt>
                <c:pt idx="30">
                  <c:v>23593.500391732974</c:v>
                </c:pt>
                <c:pt idx="31">
                  <c:v>23430.764369917481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pourcenthautementqula!$M$100</c:f>
              <c:strCache>
                <c:ptCount val="1"/>
                <c:pt idx="0">
                  <c:v>Secondary II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pourcenthautementqula!$J$101:$J$132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pourcenthautementqula!$M$101:$M$132</c:f>
              <c:numCache>
                <c:formatCode>0</c:formatCode>
                <c:ptCount val="32"/>
                <c:pt idx="0">
                  <c:v>39351.441872080992</c:v>
                </c:pt>
                <c:pt idx="1">
                  <c:v>40691.188167120024</c:v>
                </c:pt>
                <c:pt idx="2">
                  <c:v>30967.396888050971</c:v>
                </c:pt>
                <c:pt idx="3">
                  <c:v>30215.417286250668</c:v>
                </c:pt>
                <c:pt idx="4">
                  <c:v>31868.39458068525</c:v>
                </c:pt>
                <c:pt idx="5">
                  <c:v>34100.580269239188</c:v>
                </c:pt>
                <c:pt idx="6">
                  <c:v>35235.538339782121</c:v>
                </c:pt>
                <c:pt idx="7">
                  <c:v>37505.009943235687</c:v>
                </c:pt>
                <c:pt idx="8">
                  <c:v>42521.715360218514</c:v>
                </c:pt>
                <c:pt idx="9">
                  <c:v>48043.725005407221</c:v>
                </c:pt>
                <c:pt idx="10">
                  <c:v>50325.26566064595</c:v>
                </c:pt>
                <c:pt idx="11">
                  <c:v>47842.674166704484</c:v>
                </c:pt>
                <c:pt idx="12">
                  <c:v>41076.274784304172</c:v>
                </c:pt>
                <c:pt idx="13">
                  <c:v>40119.810662960663</c:v>
                </c:pt>
                <c:pt idx="14">
                  <c:v>33446.869173758256</c:v>
                </c:pt>
                <c:pt idx="15">
                  <c:v>26602.46241120241</c:v>
                </c:pt>
                <c:pt idx="16">
                  <c:v>25636.713749014776</c:v>
                </c:pt>
                <c:pt idx="17">
                  <c:v>24277.2335204421</c:v>
                </c:pt>
                <c:pt idx="18">
                  <c:v>28064.518776564477</c:v>
                </c:pt>
                <c:pt idx="19">
                  <c:v>28686.481794631625</c:v>
                </c:pt>
                <c:pt idx="20">
                  <c:v>31402.77769005455</c:v>
                </c:pt>
                <c:pt idx="21">
                  <c:v>30965.582525841706</c:v>
                </c:pt>
                <c:pt idx="22">
                  <c:v>28578.50804271406</c:v>
                </c:pt>
                <c:pt idx="23">
                  <c:v>28990.931326306527</c:v>
                </c:pt>
                <c:pt idx="24">
                  <c:v>30283.419621244986</c:v>
                </c:pt>
                <c:pt idx="25">
                  <c:v>30994.77288064716</c:v>
                </c:pt>
                <c:pt idx="26">
                  <c:v>38942.434897899802</c:v>
                </c:pt>
                <c:pt idx="27">
                  <c:v>44649.315312032501</c:v>
                </c:pt>
                <c:pt idx="28">
                  <c:v>35774.683017097581</c:v>
                </c:pt>
                <c:pt idx="29">
                  <c:v>35692.451433193848</c:v>
                </c:pt>
                <c:pt idx="30">
                  <c:v>34530.23148549172</c:v>
                </c:pt>
                <c:pt idx="31">
                  <c:v>36767.957460098696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pourcenthautementqula!$N$100</c:f>
              <c:strCache>
                <c:ptCount val="1"/>
                <c:pt idx="0">
                  <c:v>Tertiary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pourcenthautementqula!$J$101:$J$132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pourcenthautementqula!$N$101:$N$132</c:f>
              <c:numCache>
                <c:formatCode>0</c:formatCode>
                <c:ptCount val="32"/>
                <c:pt idx="0">
                  <c:v>37462.872412474702</c:v>
                </c:pt>
                <c:pt idx="1">
                  <c:v>34656.597374168232</c:v>
                </c:pt>
                <c:pt idx="2">
                  <c:v>32362.857001504755</c:v>
                </c:pt>
                <c:pt idx="3">
                  <c:v>31989.660601315558</c:v>
                </c:pt>
                <c:pt idx="4">
                  <c:v>29871.448347044712</c:v>
                </c:pt>
                <c:pt idx="5">
                  <c:v>32983.154214025781</c:v>
                </c:pt>
                <c:pt idx="6">
                  <c:v>33867.847286694348</c:v>
                </c:pt>
                <c:pt idx="7">
                  <c:v>38220.097503392171</c:v>
                </c:pt>
                <c:pt idx="8">
                  <c:v>38439.056333026921</c:v>
                </c:pt>
                <c:pt idx="9">
                  <c:v>45207.289409050485</c:v>
                </c:pt>
                <c:pt idx="10">
                  <c:v>46565.050917863045</c:v>
                </c:pt>
                <c:pt idx="11">
                  <c:v>45359.289591900102</c:v>
                </c:pt>
                <c:pt idx="12">
                  <c:v>46808.859472965094</c:v>
                </c:pt>
                <c:pt idx="13">
                  <c:v>40452.363261148639</c:v>
                </c:pt>
                <c:pt idx="14">
                  <c:v>35870.114897373358</c:v>
                </c:pt>
                <c:pt idx="15">
                  <c:v>34076.77013393474</c:v>
                </c:pt>
                <c:pt idx="16">
                  <c:v>32684.880662148797</c:v>
                </c:pt>
                <c:pt idx="17">
                  <c:v>34778.851691993063</c:v>
                </c:pt>
                <c:pt idx="18">
                  <c:v>38650.246022409461</c:v>
                </c:pt>
                <c:pt idx="19">
                  <c:v>42843.149986454213</c:v>
                </c:pt>
                <c:pt idx="20">
                  <c:v>47921.092540142236</c:v>
                </c:pt>
                <c:pt idx="21">
                  <c:v>48700.329580964411</c:v>
                </c:pt>
                <c:pt idx="22">
                  <c:v>46203.635128766058</c:v>
                </c:pt>
                <c:pt idx="23">
                  <c:v>47328.149363440716</c:v>
                </c:pt>
                <c:pt idx="24">
                  <c:v>47434.164299152202</c:v>
                </c:pt>
                <c:pt idx="25">
                  <c:v>55126.030732238389</c:v>
                </c:pt>
                <c:pt idx="26">
                  <c:v>74323.186962426189</c:v>
                </c:pt>
                <c:pt idx="27">
                  <c:v>82528.679159721461</c:v>
                </c:pt>
                <c:pt idx="28">
                  <c:v>75835.657690436463</c:v>
                </c:pt>
                <c:pt idx="29">
                  <c:v>79704.560531090392</c:v>
                </c:pt>
                <c:pt idx="30">
                  <c:v>76614.268122775306</c:v>
                </c:pt>
                <c:pt idx="31">
                  <c:v>82458.278169983823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552432"/>
        <c:axId val="180552992"/>
      </c:lineChart>
      <c:catAx>
        <c:axId val="18055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0552992"/>
        <c:crosses val="autoZero"/>
        <c:auto val="1"/>
        <c:lblAlgn val="ctr"/>
        <c:lblOffset val="100"/>
        <c:tickLblSkip val="5"/>
        <c:noMultiLvlLbl val="0"/>
      </c:catAx>
      <c:valAx>
        <c:axId val="18055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055243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84380006309113"/>
          <c:y val="0.23122124440327313"/>
          <c:w val="0.49780034761954833"/>
          <c:h val="0.1642035921980340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Up to 7 years of scolarisation</c:v>
                </c:pt>
                <c:pt idx="1">
                  <c:v>Obligatory school</c:v>
                </c:pt>
                <c:pt idx="2">
                  <c:v>Vocational school</c:v>
                </c:pt>
                <c:pt idx="3">
                  <c:v>High school</c:v>
                </c:pt>
                <c:pt idx="4">
                  <c:v>Upper vocational school</c:v>
                </c:pt>
                <c:pt idx="5">
                  <c:v>University 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5065</c:v>
                </c:pt>
                <c:pt idx="1">
                  <c:v>9277</c:v>
                </c:pt>
                <c:pt idx="2">
                  <c:v>4277</c:v>
                </c:pt>
                <c:pt idx="3">
                  <c:v>6206</c:v>
                </c:pt>
                <c:pt idx="4">
                  <c:v>2683</c:v>
                </c:pt>
                <c:pt idx="5">
                  <c:v>28243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0555232"/>
        <c:axId val="180555792"/>
      </c:barChart>
      <c:catAx>
        <c:axId val="18055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0555792"/>
        <c:crosses val="autoZero"/>
        <c:auto val="1"/>
        <c:lblAlgn val="ctr"/>
        <c:lblOffset val="100"/>
        <c:noMultiLvlLbl val="0"/>
      </c:catAx>
      <c:valAx>
        <c:axId val="180555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055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Vivant encore </a:t>
            </a:r>
            <a:r>
              <a:rPr lang="en-US" dirty="0" err="1" smtClean="0"/>
              <a:t>en</a:t>
            </a:r>
            <a:r>
              <a:rPr lang="en-US" dirty="0" smtClean="0"/>
              <a:t> Suisse (%)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surviecohorte2000!$M$209</c:f>
              <c:strCache>
                <c:ptCount val="1"/>
                <c:pt idx="0">
                  <c:v>Living in CH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surviecohorte2000!$K$210:$L$223</c:f>
              <c:multiLvlStrCache>
                <c:ptCount val="14"/>
                <c:lvl>
                  <c:pt idx="0">
                    <c:v>2000</c:v>
                  </c:pt>
                  <c:pt idx="1">
                    <c:v>05</c:v>
                  </c:pt>
                  <c:pt idx="2">
                    <c:v>10</c:v>
                  </c:pt>
                  <c:pt idx="3">
                    <c:v>13</c:v>
                  </c:pt>
                  <c:pt idx="5">
                    <c:v>2000</c:v>
                  </c:pt>
                  <c:pt idx="6">
                    <c:v>05</c:v>
                  </c:pt>
                  <c:pt idx="7">
                    <c:v>10</c:v>
                  </c:pt>
                  <c:pt idx="8">
                    <c:v>13</c:v>
                  </c:pt>
                  <c:pt idx="10">
                    <c:v>2000</c:v>
                  </c:pt>
                  <c:pt idx="11">
                    <c:v>05</c:v>
                  </c:pt>
                  <c:pt idx="12">
                    <c:v>10</c:v>
                  </c:pt>
                  <c:pt idx="13">
                    <c:v>13</c:v>
                  </c:pt>
                </c:lvl>
                <c:lvl>
                  <c:pt idx="0">
                    <c:v>Germany</c:v>
                  </c:pt>
                  <c:pt idx="5">
                    <c:v>France</c:v>
                  </c:pt>
                  <c:pt idx="10">
                    <c:v>Austria</c:v>
                  </c:pt>
                </c:lvl>
              </c:multiLvlStrCache>
            </c:multiLvlStrRef>
          </c:cat>
          <c:val>
            <c:numRef>
              <c:f>surviecohorte2000!$W$210:$W$223</c:f>
              <c:numCache>
                <c:formatCode>0.0</c:formatCode>
                <c:ptCount val="14"/>
                <c:pt idx="0">
                  <c:v>100</c:v>
                </c:pt>
                <c:pt idx="1">
                  <c:v>67.842634167201197</c:v>
                </c:pt>
                <c:pt idx="2">
                  <c:v>55.302544366046611</c:v>
                </c:pt>
                <c:pt idx="3">
                  <c:v>52.309172546504165</c:v>
                </c:pt>
                <c:pt idx="5">
                  <c:v>100</c:v>
                </c:pt>
                <c:pt idx="6">
                  <c:v>63.096960926193923</c:v>
                </c:pt>
                <c:pt idx="7">
                  <c:v>45.710150919991733</c:v>
                </c:pt>
                <c:pt idx="8">
                  <c:v>43.932189373578659</c:v>
                </c:pt>
                <c:pt idx="10">
                  <c:v>100</c:v>
                </c:pt>
                <c:pt idx="11">
                  <c:v>66.295471417965842</c:v>
                </c:pt>
                <c:pt idx="12">
                  <c:v>51.373422420193023</c:v>
                </c:pt>
                <c:pt idx="13">
                  <c:v>49.517446176688942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80558032"/>
        <c:axId val="180558592"/>
      </c:lineChart>
      <c:catAx>
        <c:axId val="18055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0558592"/>
        <c:crosses val="autoZero"/>
        <c:auto val="1"/>
        <c:lblAlgn val="ctr"/>
        <c:lblOffset val="100"/>
        <c:noMultiLvlLbl val="0"/>
      </c:catAx>
      <c:valAx>
        <c:axId val="1805585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055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kern="1200" cap="all" spc="100" normalizeH="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1500" b="1" i="0" cap="all" baseline="0" dirty="0" smtClean="0">
                <a:effectLst/>
              </a:rPr>
              <a:t>Vivant encore </a:t>
            </a:r>
            <a:r>
              <a:rPr lang="en-US" sz="1500" b="1" i="0" cap="all" baseline="0" dirty="0" err="1" smtClean="0">
                <a:effectLst/>
              </a:rPr>
              <a:t>en</a:t>
            </a:r>
            <a:r>
              <a:rPr lang="en-US" sz="1500" b="1" i="0" cap="all" baseline="0" dirty="0" smtClean="0">
                <a:effectLst/>
              </a:rPr>
              <a:t> Suisse (%)</a:t>
            </a:r>
            <a:endParaRPr lang="fr-CH" sz="1500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i="0" u="none" strike="noStrike" kern="1200" cap="all" spc="100" normalizeH="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15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cap="all" spc="100" normalizeH="0" baseline="0">
              <a:solidFill>
                <a:prstClr val="white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surviecohorte2000!$M$209</c:f>
              <c:strCache>
                <c:ptCount val="1"/>
                <c:pt idx="0">
                  <c:v>Living in CH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surviecohorte2000!$K$226:$L$239</c:f>
              <c:multiLvlStrCache>
                <c:ptCount val="14"/>
                <c:lvl>
                  <c:pt idx="0">
                    <c:v>2000</c:v>
                  </c:pt>
                  <c:pt idx="1">
                    <c:v>05</c:v>
                  </c:pt>
                  <c:pt idx="2">
                    <c:v>10</c:v>
                  </c:pt>
                  <c:pt idx="3">
                    <c:v>13</c:v>
                  </c:pt>
                  <c:pt idx="5">
                    <c:v>2000</c:v>
                  </c:pt>
                  <c:pt idx="6">
                    <c:v>05</c:v>
                  </c:pt>
                  <c:pt idx="7">
                    <c:v>10</c:v>
                  </c:pt>
                  <c:pt idx="8">
                    <c:v>13</c:v>
                  </c:pt>
                  <c:pt idx="10">
                    <c:v>2000</c:v>
                  </c:pt>
                  <c:pt idx="11">
                    <c:v>05</c:v>
                  </c:pt>
                  <c:pt idx="12">
                    <c:v>10</c:v>
                  </c:pt>
                  <c:pt idx="13">
                    <c:v>13</c:v>
                  </c:pt>
                </c:lvl>
                <c:lvl>
                  <c:pt idx="0">
                    <c:v>Portugal</c:v>
                  </c:pt>
                  <c:pt idx="5">
                    <c:v>Italy</c:v>
                  </c:pt>
                  <c:pt idx="10">
                    <c:v>Spain</c:v>
                  </c:pt>
                </c:lvl>
              </c:multiLvlStrCache>
            </c:multiLvlStrRef>
          </c:cat>
          <c:val>
            <c:numRef>
              <c:f>surviecohorte2000!$W$226:$W$239</c:f>
              <c:numCache>
                <c:formatCode>0.0</c:formatCode>
                <c:ptCount val="14"/>
                <c:pt idx="0">
                  <c:v>100</c:v>
                </c:pt>
                <c:pt idx="1">
                  <c:v>85.689415041782738</c:v>
                </c:pt>
                <c:pt idx="2">
                  <c:v>77.437325905292482</c:v>
                </c:pt>
                <c:pt idx="3">
                  <c:v>76.740947075208908</c:v>
                </c:pt>
                <c:pt idx="5">
                  <c:v>100</c:v>
                </c:pt>
                <c:pt idx="6">
                  <c:v>66.987459900845721</c:v>
                </c:pt>
                <c:pt idx="7">
                  <c:v>51.181102362204726</c:v>
                </c:pt>
                <c:pt idx="8">
                  <c:v>49.023038786818312</c:v>
                </c:pt>
                <c:pt idx="10">
                  <c:v>100</c:v>
                </c:pt>
                <c:pt idx="11">
                  <c:v>51.147842056932966</c:v>
                </c:pt>
                <c:pt idx="12">
                  <c:v>38.659320477502298</c:v>
                </c:pt>
                <c:pt idx="13">
                  <c:v>37.373737373737377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81885520"/>
        <c:axId val="181886080"/>
      </c:lineChart>
      <c:catAx>
        <c:axId val="18188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1886080"/>
        <c:crosses val="autoZero"/>
        <c:auto val="1"/>
        <c:lblAlgn val="ctr"/>
        <c:lblOffset val="100"/>
        <c:noMultiLvlLbl val="0"/>
      </c:catAx>
      <c:valAx>
        <c:axId val="1818860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188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surviecohorte2000!$A$275:$A$288</c:f>
              <c:strCache>
                <c:ptCount val="14"/>
                <c:pt idx="0">
                  <c:v>Austria</c:v>
                </c:pt>
                <c:pt idx="1">
                  <c:v>Portugal</c:v>
                </c:pt>
                <c:pt idx="2">
                  <c:v>Spain</c:v>
                </c:pt>
                <c:pt idx="3">
                  <c:v>Italy</c:v>
                </c:pt>
                <c:pt idx="4">
                  <c:v>United Kingdom</c:v>
                </c:pt>
                <c:pt idx="5">
                  <c:v>Macedonia</c:v>
                </c:pt>
                <c:pt idx="6">
                  <c:v>France</c:v>
                </c:pt>
                <c:pt idx="7">
                  <c:v>All</c:v>
                </c:pt>
                <c:pt idx="8">
                  <c:v>Germany</c:v>
                </c:pt>
                <c:pt idx="9">
                  <c:v>Turkey</c:v>
                </c:pt>
                <c:pt idx="10">
                  <c:v>China</c:v>
                </c:pt>
                <c:pt idx="11">
                  <c:v>Serbia</c:v>
                </c:pt>
                <c:pt idx="12">
                  <c:v>United States</c:v>
                </c:pt>
                <c:pt idx="13">
                  <c:v>Sri Lanka</c:v>
                </c:pt>
              </c:strCache>
            </c:strRef>
          </c:cat>
          <c:val>
            <c:numRef>
              <c:f>surviecohorte2000!$B$275:$B$288</c:f>
              <c:numCache>
                <c:formatCode>0.0</c:formatCode>
                <c:ptCount val="14"/>
                <c:pt idx="0">
                  <c:v>1.7210144927536233</c:v>
                </c:pt>
                <c:pt idx="1">
                  <c:v>1.8965010291090858</c:v>
                </c:pt>
                <c:pt idx="2">
                  <c:v>4.074702886247878</c:v>
                </c:pt>
                <c:pt idx="3">
                  <c:v>4.8209854661467562</c:v>
                </c:pt>
                <c:pt idx="4">
                  <c:v>5.5077452667814111</c:v>
                </c:pt>
                <c:pt idx="5">
                  <c:v>7.3014018691588785</c:v>
                </c:pt>
                <c:pt idx="6">
                  <c:v>7.9068241469816263</c:v>
                </c:pt>
                <c:pt idx="7">
                  <c:v>8.0265216071720413</c:v>
                </c:pt>
                <c:pt idx="8">
                  <c:v>8.1002892960462862</c:v>
                </c:pt>
                <c:pt idx="9">
                  <c:v>9.9672131147540988</c:v>
                </c:pt>
                <c:pt idx="10">
                  <c:v>10.689655172413794</c:v>
                </c:pt>
                <c:pt idx="11">
                  <c:v>11.152788197049261</c:v>
                </c:pt>
                <c:pt idx="12">
                  <c:v>11.848341232227487</c:v>
                </c:pt>
                <c:pt idx="13">
                  <c:v>15.196998123827393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181893920"/>
        <c:axId val="181894480"/>
      </c:barChart>
      <c:catAx>
        <c:axId val="18189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1894480"/>
        <c:crosses val="autoZero"/>
        <c:auto val="1"/>
        <c:lblAlgn val="ctr"/>
        <c:lblOffset val="100"/>
        <c:noMultiLvlLbl val="0"/>
      </c:catAx>
      <c:valAx>
        <c:axId val="181894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189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6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0.16394</cdr:x>
      <cdr:y>0.02019</cdr:y>
    </cdr:from>
    <cdr:to>
      <cdr:x>0.27505</cdr:x>
      <cdr:y>0.23164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62608" y="78453"/>
          <a:ext cx="449082" cy="821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CH" sz="1100" dirty="0" smtClean="0"/>
            <a:t>1981:</a:t>
          </a:r>
        </a:p>
        <a:p xmlns:a="http://schemas.openxmlformats.org/drawingml/2006/main">
          <a:r>
            <a:rPr lang="fr-CH" dirty="0" smtClean="0"/>
            <a:t>Secondaire </a:t>
          </a:r>
          <a:r>
            <a:rPr lang="fr-CH" dirty="0" smtClean="0"/>
            <a:t>I/II : 63'400</a:t>
          </a:r>
          <a:br>
            <a:rPr lang="fr-CH" dirty="0" smtClean="0"/>
          </a:br>
          <a:r>
            <a:rPr lang="fr-CH" dirty="0" smtClean="0"/>
            <a:t>Tertiaire             </a:t>
          </a:r>
          <a:r>
            <a:rPr lang="fr-CH" dirty="0" smtClean="0"/>
            <a:t>: 37'400</a:t>
          </a:r>
          <a:endParaRPr lang="fr-CH" sz="1100" dirty="0"/>
        </a:p>
      </cdr:txBody>
    </cdr:sp>
  </cdr:relSizeAnchor>
  <cdr:relSizeAnchor xmlns:cdr="http://schemas.openxmlformats.org/drawingml/2006/chartDrawing">
    <cdr:from>
      <cdr:x>0.54875</cdr:x>
      <cdr:y>0.68849</cdr:y>
    </cdr:from>
    <cdr:to>
      <cdr:x>0.65986</cdr:x>
      <cdr:y>0.89994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2217930" y="2675610"/>
          <a:ext cx="449082" cy="821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fr-CH" sz="1100" dirty="0" smtClean="0"/>
            <a:t>2012</a:t>
          </a:r>
        </a:p>
        <a:p xmlns:a="http://schemas.openxmlformats.org/drawingml/2006/main">
          <a:r>
            <a:rPr lang="fr-CH" dirty="0" smtClean="0"/>
            <a:t>Secondaire </a:t>
          </a:r>
          <a:r>
            <a:rPr lang="fr-CH" dirty="0" smtClean="0"/>
            <a:t>I/II : 60'200</a:t>
          </a:r>
          <a:br>
            <a:rPr lang="fr-CH" dirty="0" smtClean="0"/>
          </a:br>
          <a:r>
            <a:rPr lang="fr-CH" dirty="0" smtClean="0"/>
            <a:t>Tertiaire             </a:t>
          </a:r>
          <a:r>
            <a:rPr lang="fr-CH" dirty="0" smtClean="0"/>
            <a:t>: 82'500</a:t>
          </a:r>
          <a:endParaRPr lang="fr-CH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7" y="0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E20412A-DB92-4295-9F3D-69E6622904C4}" type="datetimeFigureOut">
              <a:rPr lang="fr-FR" smtClean="0"/>
              <a:pPr/>
              <a:t>15/09/2015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1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7" y="9443661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DEAAB30-694C-4B65-9699-506F36609D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296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37" y="0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24CC4B1-49E5-4D77-9F9C-51B0F0DB1FF9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37" y="9443661"/>
            <a:ext cx="2951850" cy="49712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5D5EE89-9848-42A4-A8C3-00332F7CDCC9}" type="slidenum">
              <a:rPr lang="de-CH" smtClean="0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2194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5EE89-9848-42A4-A8C3-00332F7CDCC9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074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aseline="0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A64A-81BC-4733-929D-BA7A3414AA69}" type="slidenum">
              <a:rPr lang="de-DE" altLang="fr-FR" smtClean="0"/>
              <a:pPr/>
              <a:t>5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354330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2460">
              <a:defRPr/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A64A-81BC-4733-929D-BA7A3414AA69}" type="slidenum">
              <a:rPr lang="de-DE" altLang="fr-FR" smtClean="0"/>
              <a:pPr/>
              <a:t>6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351199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CH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C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2" descr="nccr-otm-sub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" r="48119" b="58333"/>
          <a:stretch>
            <a:fillRect/>
          </a:stretch>
        </p:blipFill>
        <p:spPr bwMode="auto">
          <a:xfrm>
            <a:off x="508000" y="508000"/>
            <a:ext cx="22225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2"/>
          <p:cNvSpPr txBox="1">
            <a:spLocks noChangeArrowheads="1"/>
          </p:cNvSpPr>
          <p:nvPr userDrawn="1"/>
        </p:nvSpPr>
        <p:spPr bwMode="auto">
          <a:xfrm>
            <a:off x="7997825" y="6532563"/>
            <a:ext cx="7762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fld id="{1C3859F9-B3B8-4638-AEE6-B90CB3DAA9F7}" type="slidenum">
              <a:rPr lang="de-CH" altLang="fr-FR" sz="1000"/>
              <a:pPr algn="r" eaLnBrk="1" hangingPunct="1">
                <a:lnSpc>
                  <a:spcPts val="1200"/>
                </a:lnSpc>
              </a:pPr>
              <a:t>‹N°›</a:t>
            </a:fld>
            <a:endParaRPr lang="de-DE" altLang="fr-FR" sz="1000" b="1"/>
          </a:p>
        </p:txBody>
      </p:sp>
      <p:pic>
        <p:nvPicPr>
          <p:cNvPr id="6" name="Bild 3" descr="SNF-P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400800"/>
            <a:ext cx="5791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4" descr="Uni-G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508000"/>
            <a:ext cx="12954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0" y="1397000"/>
            <a:ext cx="9144000" cy="508000"/>
          </a:xfrm>
          <a:prstGeom prst="rect">
            <a:avLst/>
          </a:prstGeom>
          <a:noFill/>
          <a:ln>
            <a:noFill/>
          </a:ln>
        </p:spPr>
        <p:txBody>
          <a:bodyPr vert="horz" lIns="508000" tIns="0" rIns="508000" bIns="0" anchor="t" anchorCtr="0"/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000" b="1" i="0" u="none" normalizeH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buFontTx/>
              <a:buNone/>
              <a:defRPr sz="2400" b="1" i="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400" b="1" i="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400" b="1" i="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4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0" y="1905000"/>
            <a:ext cx="9144000" cy="431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508000" tIns="0" rIns="508000" bIns="0" anchor="t" anchorCtr="0"/>
          <a:lstStyle>
            <a:lvl1pPr marL="0" indent="0" algn="l">
              <a:lnSpc>
                <a:spcPts val="2400"/>
              </a:lnSpc>
              <a:spcBef>
                <a:spcPts val="0"/>
              </a:spcBef>
              <a:buFontTx/>
              <a:buNone/>
              <a:defRPr sz="2000" b="0" i="0" u="none" normalizeH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buFontTx/>
              <a:buNone/>
              <a:defRPr sz="2400" b="1" i="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400" b="1" i="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400" b="1" i="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4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9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37864B-9C95-4230-900B-5F68120BB1F8}" type="datetimeFigureOut">
              <a:rPr lang="de-CH" smtClean="0"/>
              <a:pPr/>
              <a:t>15.09.2015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CH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77CE85-CB0B-46C0-9E7D-34167D856033}" type="slidenum">
              <a:rPr lang="de-CH" smtClean="0"/>
              <a:pPr/>
              <a:t>‹N°›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37474"/>
            <a:ext cx="8458200" cy="1484725"/>
          </a:xfrm>
        </p:spPr>
        <p:txBody>
          <a:bodyPr>
            <a:noAutofit/>
          </a:bodyPr>
          <a:lstStyle/>
          <a:p>
            <a:r>
              <a:rPr lang="en-CA" sz="3200" dirty="0" err="1" smtClean="0"/>
              <a:t>Décrire</a:t>
            </a:r>
            <a:r>
              <a:rPr lang="en-CA" sz="3200" dirty="0" smtClean="0"/>
              <a:t> la migration et </a:t>
            </a:r>
            <a:r>
              <a:rPr lang="en-CA" sz="3200" dirty="0" err="1" smtClean="0"/>
              <a:t>l’integration</a:t>
            </a:r>
            <a:r>
              <a:rPr lang="en-CA" sz="3200" dirty="0" smtClean="0"/>
              <a:t> </a:t>
            </a:r>
            <a:r>
              <a:rPr lang="en-CA" sz="3200" dirty="0" err="1" smtClean="0"/>
              <a:t>en</a:t>
            </a:r>
            <a:r>
              <a:rPr lang="en-CA" sz="3200" dirty="0" smtClean="0"/>
              <a:t> </a:t>
            </a:r>
            <a:r>
              <a:rPr lang="en-CA" sz="3200" dirty="0" err="1" smtClean="0"/>
              <a:t>utilisant</a:t>
            </a:r>
            <a:r>
              <a:rPr lang="en-CA" sz="3200" dirty="0" smtClean="0"/>
              <a:t> des </a:t>
            </a:r>
            <a:r>
              <a:rPr lang="en-CA" sz="3200" dirty="0" err="1" smtClean="0"/>
              <a:t>registres</a:t>
            </a:r>
            <a:r>
              <a:rPr lang="en-CA" sz="3200" dirty="0" smtClean="0"/>
              <a:t> </a:t>
            </a:r>
            <a:r>
              <a:rPr lang="en-CA" sz="3200" dirty="0" err="1" smtClean="0"/>
              <a:t>statistiques</a:t>
            </a:r>
            <a:r>
              <a:rPr lang="en-CA" sz="3200" dirty="0" smtClean="0"/>
              <a:t>. </a:t>
            </a:r>
            <a:r>
              <a:rPr lang="en-CA" sz="3200" dirty="0" err="1" smtClean="0"/>
              <a:t>L’experience</a:t>
            </a:r>
            <a:r>
              <a:rPr lang="en-CA" sz="3200" dirty="0" smtClean="0"/>
              <a:t> </a:t>
            </a:r>
            <a:r>
              <a:rPr lang="en-CA" sz="3200" dirty="0" err="1" smtClean="0"/>
              <a:t>suisse</a:t>
            </a:r>
            <a:endParaRPr lang="en-CA" sz="3200" dirty="0"/>
          </a:p>
        </p:txBody>
      </p:sp>
      <p:pic>
        <p:nvPicPr>
          <p:cNvPr id="4" name="Image 3" descr="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78992"/>
          </a:xfrm>
          <a:prstGeom prst="rect">
            <a:avLst/>
          </a:prstGeom>
        </p:spPr>
      </p:pic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395536" y="4000500"/>
            <a:ext cx="6336704" cy="20207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sz="2600" dirty="0" smtClean="0">
                <a:solidFill>
                  <a:schemeClr val="accent1">
                    <a:lumMod val="50000"/>
                  </a:schemeClr>
                </a:solidFill>
                <a:cs typeface="Gisha" pitchFamily="34" charset="-79"/>
              </a:rPr>
              <a:t>Philippe Wanner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sz="1800" dirty="0" err="1" smtClean="0">
                <a:solidFill>
                  <a:schemeClr val="accent1">
                    <a:lumMod val="50000"/>
                  </a:schemeClr>
                </a:solidFill>
                <a:cs typeface="Gisha" pitchFamily="34" charset="-79"/>
              </a:rPr>
              <a:t>Université</a:t>
            </a:r>
            <a:r>
              <a:rPr lang="en-CA" sz="1800" dirty="0" smtClean="0">
                <a:solidFill>
                  <a:schemeClr val="accent1">
                    <a:lumMod val="50000"/>
                  </a:schemeClr>
                </a:solidFill>
                <a:cs typeface="Gisha" pitchFamily="34" charset="-79"/>
              </a:rPr>
              <a:t> de Genève et NCCR On the Move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sz="1800" dirty="0" smtClean="0">
                <a:solidFill>
                  <a:schemeClr val="accent1">
                    <a:lumMod val="50000"/>
                  </a:schemeClr>
                </a:solidFill>
                <a:cs typeface="Gisha" pitchFamily="34" charset="-79"/>
              </a:rPr>
              <a:t>Philippe.wanner@unige.ch</a:t>
            </a:r>
            <a:endParaRPr lang="en-CA" sz="1800" dirty="0">
              <a:solidFill>
                <a:schemeClr val="accent1">
                  <a:lumMod val="50000"/>
                </a:schemeClr>
              </a:solidFill>
              <a:cs typeface="Gisha" pitchFamily="34" charset="-79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CA" sz="1600" dirty="0" smtClean="0">
              <a:solidFill>
                <a:schemeClr val="accent1">
                  <a:lumMod val="50000"/>
                </a:schemeClr>
              </a:solidFill>
              <a:cs typeface="Gisha" pitchFamily="34" charset="-79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CA" sz="1600" dirty="0">
              <a:solidFill>
                <a:schemeClr val="accent1">
                  <a:lumMod val="50000"/>
                </a:schemeClr>
              </a:solidFill>
              <a:cs typeface="Gisha" pitchFamily="34" charset="-79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CA" sz="1600" dirty="0" err="1" smtClean="0">
                <a:solidFill>
                  <a:schemeClr val="accent1">
                    <a:lumMod val="50000"/>
                  </a:schemeClr>
                </a:solidFill>
                <a:cs typeface="Gisha" pitchFamily="34" charset="-79"/>
              </a:rPr>
              <a:t>Septembre</a:t>
            </a:r>
            <a:r>
              <a:rPr lang="en-CA" sz="1600" dirty="0" smtClean="0">
                <a:solidFill>
                  <a:schemeClr val="accent1">
                    <a:lumMod val="50000"/>
                  </a:schemeClr>
                </a:solidFill>
                <a:cs typeface="Gisha" pitchFamily="34" charset="-79"/>
              </a:rPr>
              <a:t> 2015</a:t>
            </a:r>
            <a:endParaRPr lang="en-CA" sz="1600" dirty="0" smtClean="0">
              <a:solidFill>
                <a:schemeClr val="accent1">
                  <a:lumMod val="50000"/>
                </a:schemeClr>
              </a:solidFill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Différentes difficultés</a:t>
            </a:r>
          </a:p>
          <a:p>
            <a:pPr lvl="1"/>
            <a:r>
              <a:rPr lang="fr-CH" dirty="0" smtClean="0"/>
              <a:t>Qualité des registres (changements de PIN)</a:t>
            </a:r>
          </a:p>
          <a:p>
            <a:pPr lvl="1"/>
            <a:r>
              <a:rPr lang="fr-CH" dirty="0" smtClean="0"/>
              <a:t>Données limitées</a:t>
            </a:r>
          </a:p>
          <a:p>
            <a:r>
              <a:rPr lang="fr-CH" dirty="0" smtClean="0"/>
              <a:t>Nombreux avantages</a:t>
            </a:r>
          </a:p>
          <a:p>
            <a:pPr lvl="1"/>
            <a:r>
              <a:rPr lang="fr-CH" dirty="0" smtClean="0"/>
              <a:t>Coût de collecte</a:t>
            </a:r>
          </a:p>
          <a:p>
            <a:pPr lvl="1"/>
            <a:r>
              <a:rPr lang="fr-CH" dirty="0" smtClean="0"/>
              <a:t>Démarche longitudinale</a:t>
            </a:r>
          </a:p>
          <a:p>
            <a:pPr lvl="1"/>
            <a:endParaRPr lang="fr-CH" dirty="0"/>
          </a:p>
          <a:p>
            <a:pPr lvl="1"/>
            <a:endParaRPr lang="fr-CH" dirty="0" smtClean="0"/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488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NCCR On the Move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Contexte</a:t>
            </a:r>
          </a:p>
          <a:p>
            <a:pPr lvl="1"/>
            <a:r>
              <a:rPr lang="fr-CH" dirty="0" smtClean="0"/>
              <a:t>Suisse, 25% d’étrangers, un tiers de résidents issus de la migration</a:t>
            </a:r>
          </a:p>
          <a:p>
            <a:pPr lvl="1"/>
            <a:r>
              <a:rPr lang="fr-CH" dirty="0" smtClean="0"/>
              <a:t>Changements dans les caractéristiques migratoires (éducation, origine)</a:t>
            </a:r>
          </a:p>
          <a:p>
            <a:pPr lvl="1"/>
            <a:r>
              <a:rPr lang="fr-CH" dirty="0" smtClean="0"/>
              <a:t>Défis en termes de cohésion sociale, d’intégration ou de lois</a:t>
            </a:r>
          </a:p>
          <a:p>
            <a:pPr lvl="1"/>
            <a:r>
              <a:rPr lang="fr-CH" dirty="0" smtClean="0"/>
              <a:t>Nécessité de disposer de données originales</a:t>
            </a:r>
          </a:p>
          <a:p>
            <a:r>
              <a:rPr lang="fr-CH" dirty="0" smtClean="0"/>
              <a:t>Projet</a:t>
            </a:r>
          </a:p>
          <a:p>
            <a:pPr lvl="1"/>
            <a:r>
              <a:rPr lang="fr-CH" dirty="0" smtClean="0"/>
              <a:t>17 équipes de recherche, 50 chercheurs</a:t>
            </a:r>
          </a:p>
          <a:p>
            <a:pPr lvl="1"/>
            <a:r>
              <a:rPr lang="fr-CH" dirty="0" smtClean="0"/>
              <a:t>Un projet transversal portant sur la démographie des étrangers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64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Comparaison</a:t>
            </a:r>
            <a:r>
              <a:rPr lang="en-US" dirty="0" smtClean="0"/>
              <a:t> </a:t>
            </a:r>
            <a:r>
              <a:rPr lang="en-US" dirty="0" err="1" smtClean="0"/>
              <a:t>européene</a:t>
            </a:r>
            <a:r>
              <a:rPr lang="en-US" dirty="0" smtClean="0"/>
              <a:t> 2005-2013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/>
              <a:t>Solde</a:t>
            </a:r>
            <a:r>
              <a:rPr lang="en-US" sz="1600" dirty="0" smtClean="0"/>
              <a:t> </a:t>
            </a:r>
            <a:r>
              <a:rPr lang="en-US" sz="1600" dirty="0" err="1" smtClean="0"/>
              <a:t>migratoire</a:t>
            </a:r>
            <a:r>
              <a:rPr lang="en-US" sz="1600" dirty="0" smtClean="0"/>
              <a:t> </a:t>
            </a:r>
            <a:r>
              <a:rPr lang="en-US" sz="1600" dirty="0" err="1" smtClean="0"/>
              <a:t>annuel</a:t>
            </a:r>
            <a:r>
              <a:rPr lang="en-US" sz="1600" dirty="0" smtClean="0"/>
              <a:t> </a:t>
            </a:r>
            <a:r>
              <a:rPr lang="en-US" sz="1600" dirty="0" err="1" smtClean="0"/>
              <a:t>moyen</a:t>
            </a: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1600" dirty="0" smtClean="0"/>
              <a:t>Pour 1000 habitants</a:t>
            </a:r>
            <a:endParaRPr lang="en-US" sz="1600" dirty="0"/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64208252"/>
              </p:ext>
            </p:extLst>
          </p:nvPr>
        </p:nvGraphicFramePr>
        <p:xfrm>
          <a:off x="381000" y="2708275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ce réservé du contenu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8637620"/>
              </p:ext>
            </p:extLst>
          </p:nvPr>
        </p:nvGraphicFramePr>
        <p:xfrm>
          <a:off x="4718050" y="2708275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3115" y="6505679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Eurostat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4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 projet </a:t>
            </a:r>
            <a:r>
              <a:rPr lang="fr-CH" dirty="0" smtClean="0"/>
              <a:t>d'appariement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Objectif: reconstituer des trajectoires de vie à l’aide de données issues des registres </a:t>
            </a:r>
            <a:r>
              <a:rPr lang="fr-CH" dirty="0" smtClean="0"/>
              <a:t>administratifs</a:t>
            </a:r>
          </a:p>
          <a:p>
            <a:pPr lvl="1"/>
            <a:r>
              <a:rPr lang="fr-CH" dirty="0" smtClean="0"/>
              <a:t>Etrangers depuis 1998</a:t>
            </a:r>
          </a:p>
          <a:p>
            <a:pPr lvl="1"/>
            <a:r>
              <a:rPr lang="fr-CH" dirty="0" smtClean="0"/>
              <a:t>Suisses depuis 2010</a:t>
            </a:r>
            <a:endParaRPr lang="fr-CH" dirty="0" smtClean="0"/>
          </a:p>
          <a:p>
            <a:r>
              <a:rPr lang="fr-CH" dirty="0" smtClean="0"/>
              <a:t>Base légale : Ordonnance sur la </a:t>
            </a:r>
            <a:r>
              <a:rPr lang="fr-CH" dirty="0" smtClean="0"/>
              <a:t>statistique</a:t>
            </a:r>
          </a:p>
          <a:p>
            <a:pPr lvl="1"/>
            <a:r>
              <a:rPr lang="fr-CH" dirty="0" smtClean="0"/>
              <a:t>Autorisation des appariements pour des objectifs de recherche</a:t>
            </a:r>
            <a:endParaRPr lang="fr-CH" dirty="0" smtClean="0"/>
          </a:p>
          <a:p>
            <a:r>
              <a:rPr lang="fr-CH" dirty="0" smtClean="0"/>
              <a:t>Base technique : disponibilité d’un numéro individuel anonyme (AVS)</a:t>
            </a:r>
          </a:p>
          <a:p>
            <a:r>
              <a:rPr lang="fr-CH" dirty="0" smtClean="0"/>
              <a:t>Collaboration avec l’Office fédéral de la </a:t>
            </a:r>
            <a:r>
              <a:rPr lang="fr-CH" dirty="0" smtClean="0"/>
              <a:t>statistique</a:t>
            </a:r>
          </a:p>
          <a:p>
            <a:r>
              <a:rPr lang="fr-CH" dirty="0" smtClean="0"/>
              <a:t>Extraction des données pour les chercheurs: uniquement les variables nécessaires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6153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platzhalter 1"/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endParaRPr lang="en-US" dirty="0"/>
          </a:p>
          <a:p>
            <a:endParaRPr lang="en-US" dirty="0"/>
          </a:p>
        </p:txBody>
      </p:sp>
      <p:sp>
        <p:nvSpPr>
          <p:cNvPr id="8194" name="Textplatzhalter 2"/>
          <p:cNvSpPr>
            <a:spLocks noGrp="1"/>
          </p:cNvSpPr>
          <p:nvPr>
            <p:ph type="body" sz="quarter" idx="14"/>
          </p:nvPr>
        </p:nvSpPr>
        <p:spPr bwMode="auto">
          <a:xfrm>
            <a:off x="0" y="1905000"/>
            <a:ext cx="9144000" cy="4317999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fr-FR" i="1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de-DE" altLang="fr-FR" i="1" dirty="0">
              <a:latin typeface="Arial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de-DE" altLang="fr-FR" i="1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n-US" altLang="fr-FR" i="1" dirty="0" smtClean="0">
              <a:solidFill>
                <a:srgbClr val="FF0000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n-US" altLang="fr-FR" dirty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8001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sz="2000" b="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marL="914400" lvl="1" indent="-457200">
              <a:spcBef>
                <a:spcPct val="0"/>
              </a:spcBef>
              <a:buFont typeface="+mj-lt"/>
              <a:buAutoNum type="arabicParenR"/>
            </a:pPr>
            <a:endParaRPr lang="en-US" altLang="fr-FR" sz="2000" b="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marL="914400" lvl="1" indent="-457200">
              <a:spcBef>
                <a:spcPct val="0"/>
              </a:spcBef>
              <a:buFont typeface="+mj-lt"/>
              <a:buAutoNum type="arabicParenR"/>
            </a:pPr>
            <a:endParaRPr lang="en-US" altLang="fr-FR" sz="2000" b="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fr-FR" dirty="0" smtClean="0">
              <a:latin typeface="Arial" pitchFamily="34" charset="0"/>
              <a:ea typeface="ＭＳ Ｐゴシック" pitchFamily="34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95789"/>
              </p:ext>
            </p:extLst>
          </p:nvPr>
        </p:nvGraphicFramePr>
        <p:xfrm>
          <a:off x="275772" y="1958700"/>
          <a:ext cx="8400685" cy="42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453"/>
                <a:gridCol w="2553808"/>
                <a:gridCol w="2755424"/>
              </a:tblGrid>
              <a:tr h="5575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Registre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Période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Observation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053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Registre harmonisé des personnes et des logements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2010-present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Pas disponible avant 2010</a:t>
                      </a:r>
                      <a:endParaRPr lang="en-US" sz="1600" dirty="0"/>
                    </a:p>
                  </a:txBody>
                  <a:tcPr/>
                </a:tc>
              </a:tr>
              <a:tr h="357053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Registre des étrangers (ainsi</a:t>
                      </a:r>
                      <a:r>
                        <a:rPr lang="fr-CH" sz="1600" baseline="0" dirty="0" smtClean="0"/>
                        <a:t> que des requérants d'asile)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1998-present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57053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Enquête structurelle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2010,2011,2012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Echantillon (250’000</a:t>
                      </a:r>
                      <a:r>
                        <a:rPr lang="fr-CH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557590"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Registre des assurances sociales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2010-present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</a:tr>
              <a:tr h="557590"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Registre des étudiants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1991-present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</a:tr>
              <a:tr h="442682"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Registre du</a:t>
                      </a:r>
                      <a:r>
                        <a:rPr lang="fr-CH" sz="1600" b="0" baseline="0" dirty="0" smtClean="0"/>
                        <a:t> chômage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1998-present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</a:tr>
              <a:tr h="557590"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Statistique de l'aide</a:t>
                      </a:r>
                      <a:r>
                        <a:rPr lang="fr-CH" sz="1600" b="0" baseline="0" dirty="0" smtClean="0"/>
                        <a:t> sociale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b="0" dirty="0" smtClean="0"/>
                        <a:t>2001-present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0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platzhalter 1"/>
          <p:cNvSpPr>
            <a:spLocks noGrp="1"/>
          </p:cNvSpPr>
          <p:nvPr>
            <p:ph type="body" sz="quarter" idx="13"/>
          </p:nvPr>
        </p:nvSpPr>
        <p:spPr bwMode="auto">
          <a:xfrm>
            <a:off x="0" y="1405994"/>
            <a:ext cx="9144000" cy="49900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fr-FR" dirty="0" smtClean="0"/>
              <a:t>Résultats préliminaires</a:t>
            </a:r>
            <a:endParaRPr lang="fr-FR" dirty="0"/>
          </a:p>
        </p:txBody>
      </p:sp>
      <p:sp>
        <p:nvSpPr>
          <p:cNvPr id="8194" name="Textplatzhalter 2"/>
          <p:cNvSpPr>
            <a:spLocks noGrp="1"/>
          </p:cNvSpPr>
          <p:nvPr>
            <p:ph type="body" sz="quarter" idx="14"/>
          </p:nvPr>
        </p:nvSpPr>
        <p:spPr bwMode="auto">
          <a:xfrm>
            <a:off x="0" y="2056078"/>
            <a:ext cx="9144000" cy="4166922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H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fr-FR" dirty="0" smtClean="0">
              <a:latin typeface="Arial" pitchFamily="34" charset="0"/>
              <a:ea typeface="ＭＳ Ｐゴシック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fr-FR" dirty="0" smtClean="0">
              <a:latin typeface="Arial" pitchFamily="34" charset="0"/>
              <a:ea typeface="ＭＳ Ｐゴシック" pitchFamily="34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437"/>
              </p:ext>
            </p:extLst>
          </p:nvPr>
        </p:nvGraphicFramePr>
        <p:xfrm>
          <a:off x="0" y="1967774"/>
          <a:ext cx="91440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0457"/>
                <a:gridCol w="1553029"/>
                <a:gridCol w="1814285"/>
                <a:gridCol w="1756229"/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>
                          <a:solidFill>
                            <a:srgbClr val="FF0000"/>
                          </a:solidFill>
                        </a:rPr>
                        <a:t>Years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fr-CH" dirty="0" smtClean="0">
                          <a:solidFill>
                            <a:srgbClr val="FF0000"/>
                          </a:solidFill>
                        </a:rPr>
                        <a:t> or records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fr-CH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fr-CH" baseline="0" dirty="0" err="1" smtClean="0">
                          <a:solidFill>
                            <a:srgbClr val="FF0000"/>
                          </a:solidFill>
                        </a:rPr>
                        <a:t>persons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Registre des habitants (Suisses)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2010-2012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25,094,611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6,350,448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                                         (Etrangers)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2010-2012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7,770,778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2,443,559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(</a:t>
                      </a:r>
                      <a:r>
                        <a:rPr lang="en-US" dirty="0" err="1" smtClean="0"/>
                        <a:t>Mouvements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2010-2012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5,061,259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2,177,118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Registre des étrangers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1997-2012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24,345,519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3,437,758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26060">
                <a:tc>
                  <a:txBody>
                    <a:bodyPr/>
                    <a:lstStyle/>
                    <a:p>
                      <a:r>
                        <a:rPr lang="fr-CH" dirty="0" smtClean="0"/>
                        <a:t>Registre des étrangers, mouvements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1997-2012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10,861,392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3,079,723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Relevé</a:t>
                      </a:r>
                      <a:r>
                        <a:rPr lang="fr-CH" baseline="0" dirty="0" smtClean="0"/>
                        <a:t> structurel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2010-2012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885,985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3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Exemples de résultat 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z="1400" dirty="0" smtClean="0"/>
              <a:t>Immigration </a:t>
            </a:r>
            <a:r>
              <a:rPr lang="fr-CH" sz="1400" dirty="0" smtClean="0"/>
              <a:t>par niveau de formation</a:t>
            </a:r>
            <a:endParaRPr lang="fr-CH" sz="1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H" sz="1400" dirty="0" smtClean="0"/>
              <a:t>Solde migratoire par formation</a:t>
            </a:r>
            <a:endParaRPr lang="fr-CH" sz="1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94492527"/>
              </p:ext>
            </p:extLst>
          </p:nvPr>
        </p:nvGraphicFramePr>
        <p:xfrm>
          <a:off x="381000" y="2708275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6453336"/>
            <a:ext cx="4310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/>
              <a:t>Niveau de formation estimé par le relevé structure 2010-2012</a:t>
            </a:r>
            <a:endParaRPr lang="fr-CH" sz="120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13576250"/>
              </p:ext>
            </p:extLst>
          </p:nvPr>
        </p:nvGraphicFramePr>
        <p:xfrm>
          <a:off x="4718050" y="2708275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Durée</a:t>
            </a:r>
            <a:r>
              <a:rPr lang="en-US" sz="3200" dirty="0" smtClean="0"/>
              <a:t> de residence </a:t>
            </a:r>
            <a:r>
              <a:rPr lang="en-US" sz="3200" dirty="0" err="1" smtClean="0"/>
              <a:t>en</a:t>
            </a:r>
            <a:r>
              <a:rPr lang="en-US" sz="3200" dirty="0" smtClean="0"/>
              <a:t> Suisse (</a:t>
            </a:r>
            <a:r>
              <a:rPr lang="en-US" sz="3200" dirty="0" err="1" smtClean="0"/>
              <a:t>personnes</a:t>
            </a:r>
            <a:r>
              <a:rPr lang="en-US" sz="3200" dirty="0" smtClean="0"/>
              <a:t> </a:t>
            </a:r>
            <a:r>
              <a:rPr lang="en-US" sz="3200" dirty="0" err="1" smtClean="0"/>
              <a:t>arrivées</a:t>
            </a:r>
            <a:r>
              <a:rPr lang="en-US" sz="3200" dirty="0" smtClean="0"/>
              <a:t> avec un </a:t>
            </a:r>
            <a:r>
              <a:rPr lang="en-US" sz="3200" dirty="0" err="1" smtClean="0"/>
              <a:t>permis</a:t>
            </a:r>
            <a:r>
              <a:rPr lang="en-US" sz="3200" dirty="0" smtClean="0"/>
              <a:t> B/C)</a:t>
            </a:r>
            <a:endParaRPr lang="en-US" sz="32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3637128"/>
              </p:ext>
            </p:extLst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9254167"/>
              </p:ext>
            </p:extLst>
          </p:nvPr>
        </p:nvGraphicFramePr>
        <p:xfrm>
          <a:off x="4648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7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Proportion de </a:t>
            </a:r>
            <a:r>
              <a:rPr lang="en-US" sz="2800" dirty="0" err="1" smtClean="0"/>
              <a:t>naturalisés</a:t>
            </a:r>
            <a:r>
              <a:rPr lang="en-US" sz="2800" dirty="0" smtClean="0"/>
              <a:t> après 13 </a:t>
            </a:r>
            <a:r>
              <a:rPr lang="en-US" sz="2800" dirty="0" err="1" smtClean="0"/>
              <a:t>ans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Suisse</a:t>
            </a:r>
            <a:endParaRPr lang="en-US" sz="28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94513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1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45449</TotalTime>
  <Words>358</Words>
  <Application>Microsoft Office PowerPoint</Application>
  <PresentationFormat>Affichage à l'écran (4:3)</PresentationFormat>
  <Paragraphs>114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Georgia</vt:lpstr>
      <vt:lpstr>Gisha</vt:lpstr>
      <vt:lpstr>Trebuchet MS</vt:lpstr>
      <vt:lpstr>Wingdings 2</vt:lpstr>
      <vt:lpstr>Rhea</vt:lpstr>
      <vt:lpstr>Décrire la migration et l’integration en utilisant des registres statistiques. L’experience suisse</vt:lpstr>
      <vt:lpstr>NCCR On the Move</vt:lpstr>
      <vt:lpstr>Comparaison européene 2005-2013</vt:lpstr>
      <vt:lpstr>Le projet d'appariement</vt:lpstr>
      <vt:lpstr>Présentation PowerPoint</vt:lpstr>
      <vt:lpstr>Présentation PowerPoint</vt:lpstr>
      <vt:lpstr>Exemples de résultat </vt:lpstr>
      <vt:lpstr>Durée de residence en Suisse (personnes arrivées avec un permis B/C)</vt:lpstr>
      <vt:lpstr>Proportion de naturalisés après 13 ans en Suisse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Differentials in Labor Market Participation of Highly Skilled German Immigrants in Switzerland</dc:title>
  <dc:creator>Ilka</dc:creator>
  <cp:lastModifiedBy>Administrateur</cp:lastModifiedBy>
  <cp:revision>394</cp:revision>
  <cp:lastPrinted>2015-08-31T11:06:04Z</cp:lastPrinted>
  <dcterms:created xsi:type="dcterms:W3CDTF">2011-03-12T09:58:04Z</dcterms:created>
  <dcterms:modified xsi:type="dcterms:W3CDTF">2015-09-15T11:27:33Z</dcterms:modified>
</cp:coreProperties>
</file>