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2" r:id="rId2"/>
    <p:sldId id="297" r:id="rId3"/>
    <p:sldId id="265" r:id="rId4"/>
    <p:sldId id="288" r:id="rId5"/>
    <p:sldId id="298" r:id="rId6"/>
    <p:sldId id="300" r:id="rId7"/>
    <p:sldId id="271" r:id="rId8"/>
    <p:sldId id="301" r:id="rId9"/>
    <p:sldId id="273" r:id="rId10"/>
    <p:sldId id="275" r:id="rId11"/>
    <p:sldId id="276" r:id="rId12"/>
    <p:sldId id="279" r:id="rId13"/>
    <p:sldId id="299" r:id="rId14"/>
    <p:sldId id="293" r:id="rId15"/>
    <p:sldId id="295" r:id="rId16"/>
    <p:sldId id="296" r:id="rId17"/>
    <p:sldId id="303" r:id="rId18"/>
  </p:sldIdLst>
  <p:sldSz cx="9144000" cy="6858000" type="screen4x3"/>
  <p:notesSz cx="9874250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ALDNER Christoph" initials="C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AE00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7" autoAdjust="0"/>
    <p:restoredTop sz="74656" autoAdjust="0"/>
  </p:normalViewPr>
  <p:slideViewPr>
    <p:cSldViewPr>
      <p:cViewPr>
        <p:scale>
          <a:sx n="80" d="100"/>
          <a:sy n="80" d="100"/>
        </p:scale>
        <p:origin x="-125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DatenB\B_REG\PROJEKTE\Haushalte%20Familien\2012\WRK_HH_WK_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2000"/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Tabelle2!$F$1</c:f>
              <c:strCache>
                <c:ptCount val="1"/>
                <c:pt idx="0">
                  <c:v>COU-Distribution</c:v>
                </c:pt>
              </c:strCache>
            </c:strRef>
          </c:tx>
          <c:marker>
            <c:symbol val="none"/>
          </c:marker>
          <c:cat>
            <c:numRef>
              <c:f>Tabelle2!$E$2:$E$82</c:f>
              <c:numCache>
                <c:formatCode>General</c:formatCode>
                <c:ptCount val="81"/>
                <c:pt idx="0">
                  <c:v>-40</c:v>
                </c:pt>
                <c:pt idx="1">
                  <c:v>-39</c:v>
                </c:pt>
                <c:pt idx="2">
                  <c:v>-38</c:v>
                </c:pt>
                <c:pt idx="3">
                  <c:v>-37</c:v>
                </c:pt>
                <c:pt idx="4">
                  <c:v>-36</c:v>
                </c:pt>
                <c:pt idx="5">
                  <c:v>-35</c:v>
                </c:pt>
                <c:pt idx="6">
                  <c:v>-34</c:v>
                </c:pt>
                <c:pt idx="7">
                  <c:v>-33</c:v>
                </c:pt>
                <c:pt idx="8">
                  <c:v>-32</c:v>
                </c:pt>
                <c:pt idx="9">
                  <c:v>-31</c:v>
                </c:pt>
                <c:pt idx="10">
                  <c:v>-30</c:v>
                </c:pt>
                <c:pt idx="11">
                  <c:v>-29</c:v>
                </c:pt>
                <c:pt idx="12">
                  <c:v>-28</c:v>
                </c:pt>
                <c:pt idx="13">
                  <c:v>-27</c:v>
                </c:pt>
                <c:pt idx="14">
                  <c:v>-26</c:v>
                </c:pt>
                <c:pt idx="15">
                  <c:v>-25</c:v>
                </c:pt>
                <c:pt idx="16">
                  <c:v>-24</c:v>
                </c:pt>
                <c:pt idx="17">
                  <c:v>-23</c:v>
                </c:pt>
                <c:pt idx="18">
                  <c:v>-22</c:v>
                </c:pt>
                <c:pt idx="19">
                  <c:v>-21</c:v>
                </c:pt>
                <c:pt idx="20">
                  <c:v>-20</c:v>
                </c:pt>
                <c:pt idx="21">
                  <c:v>-19</c:v>
                </c:pt>
                <c:pt idx="22">
                  <c:v>-18</c:v>
                </c:pt>
                <c:pt idx="23">
                  <c:v>-17</c:v>
                </c:pt>
                <c:pt idx="24">
                  <c:v>-16</c:v>
                </c:pt>
                <c:pt idx="25">
                  <c:v>-15</c:v>
                </c:pt>
                <c:pt idx="26">
                  <c:v>-14</c:v>
                </c:pt>
                <c:pt idx="27">
                  <c:v>-13</c:v>
                </c:pt>
                <c:pt idx="28">
                  <c:v>-12</c:v>
                </c:pt>
                <c:pt idx="29">
                  <c:v>-11</c:v>
                </c:pt>
                <c:pt idx="30">
                  <c:v>-10</c:v>
                </c:pt>
                <c:pt idx="31">
                  <c:v>-9</c:v>
                </c:pt>
                <c:pt idx="32">
                  <c:v>-8</c:v>
                </c:pt>
                <c:pt idx="33">
                  <c:v>-7</c:v>
                </c:pt>
                <c:pt idx="34">
                  <c:v>-6</c:v>
                </c:pt>
                <c:pt idx="35">
                  <c:v>-5</c:v>
                </c:pt>
                <c:pt idx="36">
                  <c:v>-4</c:v>
                </c:pt>
                <c:pt idx="37">
                  <c:v>-3</c:v>
                </c:pt>
                <c:pt idx="38">
                  <c:v>-2</c:v>
                </c:pt>
                <c:pt idx="39">
                  <c:v>-1</c:v>
                </c:pt>
                <c:pt idx="40">
                  <c:v>0</c:v>
                </c:pt>
                <c:pt idx="41">
                  <c:v>1</c:v>
                </c:pt>
                <c:pt idx="42">
                  <c:v>2</c:v>
                </c:pt>
                <c:pt idx="43">
                  <c:v>3</c:v>
                </c:pt>
                <c:pt idx="44">
                  <c:v>4</c:v>
                </c:pt>
                <c:pt idx="45">
                  <c:v>5</c:v>
                </c:pt>
                <c:pt idx="46">
                  <c:v>6</c:v>
                </c:pt>
                <c:pt idx="47">
                  <c:v>7</c:v>
                </c:pt>
                <c:pt idx="48">
                  <c:v>8</c:v>
                </c:pt>
                <c:pt idx="49">
                  <c:v>9</c:v>
                </c:pt>
                <c:pt idx="50">
                  <c:v>10</c:v>
                </c:pt>
                <c:pt idx="51">
                  <c:v>11</c:v>
                </c:pt>
                <c:pt idx="52">
                  <c:v>12</c:v>
                </c:pt>
                <c:pt idx="53">
                  <c:v>13</c:v>
                </c:pt>
                <c:pt idx="54">
                  <c:v>14</c:v>
                </c:pt>
                <c:pt idx="55">
                  <c:v>15</c:v>
                </c:pt>
                <c:pt idx="56">
                  <c:v>16</c:v>
                </c:pt>
                <c:pt idx="57">
                  <c:v>17</c:v>
                </c:pt>
                <c:pt idx="58">
                  <c:v>18</c:v>
                </c:pt>
                <c:pt idx="59">
                  <c:v>19</c:v>
                </c:pt>
                <c:pt idx="60">
                  <c:v>20</c:v>
                </c:pt>
                <c:pt idx="61">
                  <c:v>21</c:v>
                </c:pt>
                <c:pt idx="62">
                  <c:v>22</c:v>
                </c:pt>
                <c:pt idx="63">
                  <c:v>23</c:v>
                </c:pt>
                <c:pt idx="64">
                  <c:v>24</c:v>
                </c:pt>
                <c:pt idx="65">
                  <c:v>25</c:v>
                </c:pt>
                <c:pt idx="66">
                  <c:v>26</c:v>
                </c:pt>
                <c:pt idx="67">
                  <c:v>27</c:v>
                </c:pt>
                <c:pt idx="68">
                  <c:v>28</c:v>
                </c:pt>
                <c:pt idx="69">
                  <c:v>29</c:v>
                </c:pt>
                <c:pt idx="70">
                  <c:v>30</c:v>
                </c:pt>
                <c:pt idx="71">
                  <c:v>31</c:v>
                </c:pt>
                <c:pt idx="72">
                  <c:v>32</c:v>
                </c:pt>
                <c:pt idx="73">
                  <c:v>33</c:v>
                </c:pt>
                <c:pt idx="74">
                  <c:v>34</c:v>
                </c:pt>
                <c:pt idx="75">
                  <c:v>35</c:v>
                </c:pt>
                <c:pt idx="76">
                  <c:v>36</c:v>
                </c:pt>
                <c:pt idx="77">
                  <c:v>37</c:v>
                </c:pt>
                <c:pt idx="78">
                  <c:v>38</c:v>
                </c:pt>
                <c:pt idx="79">
                  <c:v>39</c:v>
                </c:pt>
                <c:pt idx="80">
                  <c:v>40</c:v>
                </c:pt>
              </c:numCache>
            </c:numRef>
          </c:cat>
          <c:val>
            <c:numRef>
              <c:f>Tabelle2!$F$2:$F$82</c:f>
              <c:numCache>
                <c:formatCode>0.00</c:formatCode>
                <c:ptCount val="8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0.01</c:v>
                </c:pt>
                <c:pt idx="19">
                  <c:v>0.01</c:v>
                </c:pt>
                <c:pt idx="20">
                  <c:v>0.01</c:v>
                </c:pt>
                <c:pt idx="21">
                  <c:v>0.01</c:v>
                </c:pt>
                <c:pt idx="22">
                  <c:v>0.04</c:v>
                </c:pt>
                <c:pt idx="23">
                  <c:v>0.08</c:v>
                </c:pt>
                <c:pt idx="24">
                  <c:v>0.2</c:v>
                </c:pt>
                <c:pt idx="25">
                  <c:v>0.33</c:v>
                </c:pt>
                <c:pt idx="26">
                  <c:v>0.5</c:v>
                </c:pt>
                <c:pt idx="27">
                  <c:v>0.56999999999999995</c:v>
                </c:pt>
                <c:pt idx="28">
                  <c:v>0.66</c:v>
                </c:pt>
                <c:pt idx="29">
                  <c:v>0.69</c:v>
                </c:pt>
                <c:pt idx="30">
                  <c:v>0.77</c:v>
                </c:pt>
                <c:pt idx="31">
                  <c:v>0.78</c:v>
                </c:pt>
                <c:pt idx="32">
                  <c:v>0.81</c:v>
                </c:pt>
                <c:pt idx="33">
                  <c:v>0.81</c:v>
                </c:pt>
                <c:pt idx="34">
                  <c:v>0.82</c:v>
                </c:pt>
                <c:pt idx="35">
                  <c:v>0.84</c:v>
                </c:pt>
                <c:pt idx="36">
                  <c:v>0.83</c:v>
                </c:pt>
                <c:pt idx="37">
                  <c:v>0.84</c:v>
                </c:pt>
                <c:pt idx="38">
                  <c:v>0.84</c:v>
                </c:pt>
                <c:pt idx="39">
                  <c:v>0.92</c:v>
                </c:pt>
                <c:pt idx="40">
                  <c:v>0.97</c:v>
                </c:pt>
                <c:pt idx="41">
                  <c:v>0.95</c:v>
                </c:pt>
                <c:pt idx="42">
                  <c:v>0.91</c:v>
                </c:pt>
                <c:pt idx="43">
                  <c:v>0.92</c:v>
                </c:pt>
                <c:pt idx="44">
                  <c:v>0.94</c:v>
                </c:pt>
                <c:pt idx="45">
                  <c:v>0.94</c:v>
                </c:pt>
                <c:pt idx="46">
                  <c:v>0.94</c:v>
                </c:pt>
                <c:pt idx="47">
                  <c:v>0.93</c:v>
                </c:pt>
                <c:pt idx="48">
                  <c:v>0.94</c:v>
                </c:pt>
                <c:pt idx="49">
                  <c:v>0.94</c:v>
                </c:pt>
                <c:pt idx="50">
                  <c:v>0.93</c:v>
                </c:pt>
                <c:pt idx="51">
                  <c:v>0.92</c:v>
                </c:pt>
                <c:pt idx="52">
                  <c:v>0.92</c:v>
                </c:pt>
                <c:pt idx="53">
                  <c:v>0.9</c:v>
                </c:pt>
                <c:pt idx="54">
                  <c:v>0.89</c:v>
                </c:pt>
                <c:pt idx="55">
                  <c:v>0.84</c:v>
                </c:pt>
                <c:pt idx="56">
                  <c:v>0.79</c:v>
                </c:pt>
                <c:pt idx="57">
                  <c:v>0.75</c:v>
                </c:pt>
                <c:pt idx="58">
                  <c:v>0.67</c:v>
                </c:pt>
                <c:pt idx="59">
                  <c:v>0.48</c:v>
                </c:pt>
                <c:pt idx="60">
                  <c:v>0.35</c:v>
                </c:pt>
                <c:pt idx="61">
                  <c:v>0.18</c:v>
                </c:pt>
                <c:pt idx="62">
                  <c:v>0.13</c:v>
                </c:pt>
                <c:pt idx="63">
                  <c:v>0.08</c:v>
                </c:pt>
                <c:pt idx="64">
                  <c:v>0.05</c:v>
                </c:pt>
                <c:pt idx="65">
                  <c:v>0.03</c:v>
                </c:pt>
                <c:pt idx="66">
                  <c:v>0.03</c:v>
                </c:pt>
                <c:pt idx="67">
                  <c:v>0.02</c:v>
                </c:pt>
                <c:pt idx="68">
                  <c:v>0.02</c:v>
                </c:pt>
                <c:pt idx="69">
                  <c:v>0.01</c:v>
                </c:pt>
                <c:pt idx="70">
                  <c:v>0.01</c:v>
                </c:pt>
                <c:pt idx="71">
                  <c:v>0.01</c:v>
                </c:pt>
                <c:pt idx="72">
                  <c:v>0.01</c:v>
                </c:pt>
                <c:pt idx="73">
                  <c:v>0.01</c:v>
                </c:pt>
                <c:pt idx="74">
                  <c:v>0.01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013248"/>
        <c:axId val="94476480"/>
      </c:lineChart>
      <c:catAx>
        <c:axId val="121013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0"/>
                </a:pPr>
                <a:r>
                  <a:rPr lang="en-GB" sz="1400" b="0"/>
                  <a:t>age(male) - age(female)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4476480"/>
        <c:crosses val="autoZero"/>
        <c:auto val="1"/>
        <c:lblAlgn val="ctr"/>
        <c:lblOffset val="100"/>
        <c:tickLblSkip val="10"/>
        <c:tickMarkSkip val="5"/>
        <c:noMultiLvlLbl val="0"/>
      </c:catAx>
      <c:valAx>
        <c:axId val="94476480"/>
        <c:scaling>
          <c:orientation val="minMax"/>
          <c:max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="0"/>
                </a:pPr>
                <a:r>
                  <a:rPr lang="en-GB" sz="1200" b="0"/>
                  <a:t>probability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121013248"/>
        <c:crosses val="autoZero"/>
        <c:crossBetween val="between"/>
        <c:majorUnit val="0.2"/>
      </c:valAx>
    </c:plotArea>
    <c:plotVisOnly val="1"/>
    <c:dispBlanksAs val="gap"/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D27CC-644D-4704-95A3-E660579838E1}" type="datetimeFigureOut">
              <a:rPr lang="en-GB" smtClean="0"/>
              <a:t>08/10/2015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44BF4-736A-415D-801E-73DFCA52B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925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FCDEA-3457-411C-A7DF-3332F454EBC4}" type="datetimeFigureOut">
              <a:rPr lang="de-AT" smtClean="0"/>
              <a:pPr/>
              <a:t>08.10.2015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4857D-6311-4D3C-880D-595D47F7885D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6753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34671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 smtClean="0"/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4007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AB91-23B8-4DDB-ACB2-BFAC3B44F55F}" type="slidenum">
              <a:rPr lang="de-AT" smtClean="0"/>
              <a:pPr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1264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8018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88021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 improve a statistic one needs first of all a tool to assess the quality of the statistic. </a:t>
                </a:r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We can define a quality measure </a:t>
                </a:r>
                <a:r>
                  <a:rPr lang="en-GB" sz="1200" i="0" kern="120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𝜇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∈[0,1]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each Family by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taking the ratio of the original relations by all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relations.</a:t>
                </a:r>
                <a:endParaRPr lang="en-GB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285232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following table shows the increase of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𝜇 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for all families. The reason for the increase is founded by archived data on relations as well as on slight improvements in the general process. </a:t>
                </a:r>
                <a:endParaRPr lang="en-GB" sz="120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From a practical point of view it is unrealistic to have this measure equal 1 for all families. </a:t>
                </a:r>
              </a:p>
              <a:p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But what are the reasons for missing relations and how can one reduce it?</a:t>
                </a:r>
              </a:p>
              <a:p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endParaRPr lang="en-GB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7686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976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51797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7070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AB91-23B8-4DDB-ACB2-BFAC3B44F55F}" type="slidenum">
              <a:rPr lang="de-AT" smtClean="0"/>
              <a:pPr/>
              <a:t>4</a:t>
            </a:fld>
            <a:endParaRPr lang="de-A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A5AB91-23B8-4DDB-ACB2-BFAC3B44F55F}" type="slidenum">
              <a:rPr lang="de-AT" smtClean="0"/>
              <a:pPr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2849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3337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1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GB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By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define</a:t>
                </a:r>
                <a:r>
                  <a:rPr lang="de-DE" baseline="0" dirty="0" smtClean="0"/>
                  <a:t> a </a:t>
                </a:r>
                <a:r>
                  <a:rPr lang="en-GB" dirty="0" smtClean="0"/>
                  <a:t>household relationship matrix one has</a:t>
                </a:r>
                <a:r>
                  <a:rPr lang="en-GB" baseline="0" dirty="0" smtClean="0"/>
                  <a:t> to compose relations to complete the entries.</a:t>
                </a:r>
              </a:p>
              <a:p>
                <a:r>
                  <a:rPr lang="de-DE" baseline="0" dirty="0" smtClean="0"/>
                  <a:t>-</a:t>
                </a:r>
                <a:r>
                  <a:rPr lang="de-DE" baseline="0" dirty="0" err="1" smtClean="0"/>
                  <a:t>click</a:t>
                </a:r>
                <a:r>
                  <a:rPr lang="de-DE" baseline="0" dirty="0" smtClean="0"/>
                  <a:t>-</a:t>
                </a:r>
              </a:p>
              <a:p>
                <a:r>
                  <a:rPr lang="de-DE" dirty="0" smtClean="0"/>
                  <a:t>Take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example</a:t>
                </a:r>
                <a:r>
                  <a:rPr lang="de-DE" dirty="0" smtClean="0"/>
                  <a:t> an </a:t>
                </a:r>
                <a:r>
                  <a:rPr lang="de-DE" dirty="0" err="1" smtClean="0"/>
                  <a:t>household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3 </a:t>
                </a:r>
                <a:r>
                  <a:rPr lang="de-DE" dirty="0" err="1" smtClean="0"/>
                  <a:t>people</a:t>
                </a:r>
                <a:r>
                  <a:rPr lang="de-DE" dirty="0" smtClean="0"/>
                  <a:t> A,B,C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relations</a:t>
                </a:r>
                <a:r>
                  <a:rPr lang="de-DE" dirty="0" smtClean="0"/>
                  <a:t> such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A ist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B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</a:t>
                </a:r>
              </a:p>
              <a:p>
                <a:r>
                  <a:rPr lang="de-DE" dirty="0" smtClean="0"/>
                  <a:t>-</a:t>
                </a:r>
                <a:r>
                  <a:rPr lang="de-DE" dirty="0" err="1" smtClean="0"/>
                  <a:t>click</a:t>
                </a:r>
                <a:r>
                  <a:rPr lang="de-DE" dirty="0" smtClean="0"/>
                  <a:t>-</a:t>
                </a:r>
              </a:p>
              <a:p>
                <a:r>
                  <a:rPr lang="de-DE" dirty="0" err="1" smtClean="0"/>
                  <a:t>How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A </a:t>
                </a:r>
                <a:r>
                  <a:rPr lang="de-DE" baseline="0" dirty="0" err="1" smtClean="0"/>
                  <a:t>related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to</a:t>
                </a:r>
                <a:r>
                  <a:rPr lang="de-DE" baseline="0" dirty="0" smtClean="0"/>
                  <a:t> C? </a:t>
                </a:r>
                <a:r>
                  <a:rPr lang="de-DE" baseline="0" dirty="0" err="1" smtClean="0"/>
                  <a:t>One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can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visual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by</a:t>
                </a:r>
                <a:r>
                  <a:rPr lang="de-DE" baseline="0" dirty="0" smtClean="0"/>
                  <a:t> </a:t>
                </a:r>
                <a:r>
                  <a:rPr lang="en-GB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assigni</a:t>
                </a:r>
                <a:r>
                  <a:rPr lang="de-DE" baseline="0" dirty="0" err="1" smtClean="0"/>
                  <a:t>ng</a:t>
                </a:r>
                <a:r>
                  <a:rPr lang="de-DE" baseline="0" dirty="0" smtClean="0"/>
                  <a:t> a </a:t>
                </a:r>
                <a:r>
                  <a:rPr lang="de-DE" baseline="0" dirty="0" err="1" smtClean="0"/>
                  <a:t>graph</a:t>
                </a:r>
                <a:r>
                  <a:rPr lang="de-DE" baseline="0" dirty="0" smtClean="0"/>
                  <a:t>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taking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the set of vertices 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{𝑟∈𝑅| 𝑟≠0}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the set of edges. </a:t>
                </a:r>
                <a:endParaRPr lang="en-GB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7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0991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GB" dirty="0"/>
              </a:p>
            </p:txBody>
          </p:sp>
        </mc:Choice>
        <mc:Fallback xmlns="">
          <p:sp>
            <p:nvSpPr>
              <p:cNvPr id="3" name="Notizenplatzhalt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de-DE" dirty="0" err="1" smtClean="0"/>
                  <a:t>By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define</a:t>
                </a:r>
                <a:r>
                  <a:rPr lang="de-DE" baseline="0" dirty="0" smtClean="0"/>
                  <a:t> a </a:t>
                </a:r>
                <a:r>
                  <a:rPr lang="en-GB" dirty="0" smtClean="0"/>
                  <a:t>household relationship matrix one has</a:t>
                </a:r>
                <a:r>
                  <a:rPr lang="en-GB" baseline="0" dirty="0" smtClean="0"/>
                  <a:t> to compose relations to complete the entries.</a:t>
                </a:r>
              </a:p>
              <a:p>
                <a:r>
                  <a:rPr lang="de-DE" baseline="0" dirty="0" smtClean="0"/>
                  <a:t>-</a:t>
                </a:r>
                <a:r>
                  <a:rPr lang="de-DE" baseline="0" dirty="0" err="1" smtClean="0"/>
                  <a:t>click</a:t>
                </a:r>
                <a:r>
                  <a:rPr lang="de-DE" baseline="0" dirty="0" smtClean="0"/>
                  <a:t>-</a:t>
                </a:r>
              </a:p>
              <a:p>
                <a:r>
                  <a:rPr lang="de-DE" dirty="0" smtClean="0"/>
                  <a:t>Take </a:t>
                </a:r>
                <a:r>
                  <a:rPr lang="de-DE" dirty="0" err="1" smtClean="0"/>
                  <a:t>for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example</a:t>
                </a:r>
                <a:r>
                  <a:rPr lang="de-DE" dirty="0" smtClean="0"/>
                  <a:t> an </a:t>
                </a:r>
                <a:r>
                  <a:rPr lang="de-DE" dirty="0" err="1" smtClean="0"/>
                  <a:t>household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with</a:t>
                </a:r>
                <a:r>
                  <a:rPr lang="de-DE" dirty="0" smtClean="0"/>
                  <a:t> 3 </a:t>
                </a:r>
                <a:r>
                  <a:rPr lang="de-DE" dirty="0" err="1" smtClean="0"/>
                  <a:t>people</a:t>
                </a:r>
                <a:r>
                  <a:rPr lang="de-DE" dirty="0" smtClean="0"/>
                  <a:t> A,B,C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relations</a:t>
                </a:r>
                <a:r>
                  <a:rPr lang="de-DE" dirty="0" smtClean="0"/>
                  <a:t> such </a:t>
                </a:r>
                <a:r>
                  <a:rPr lang="de-DE" dirty="0" err="1" smtClean="0"/>
                  <a:t>that</a:t>
                </a:r>
                <a:r>
                  <a:rPr lang="de-DE" dirty="0" smtClean="0"/>
                  <a:t> A ist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B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B </a:t>
                </a:r>
                <a:r>
                  <a:rPr lang="de-DE" dirty="0" err="1" smtClean="0"/>
                  <a:t>is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the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parent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of</a:t>
                </a:r>
                <a:r>
                  <a:rPr lang="de-DE" dirty="0" smtClean="0"/>
                  <a:t> C</a:t>
                </a:r>
              </a:p>
              <a:p>
                <a:r>
                  <a:rPr lang="de-DE" dirty="0" smtClean="0"/>
                  <a:t>-</a:t>
                </a:r>
                <a:r>
                  <a:rPr lang="de-DE" dirty="0" err="1" smtClean="0"/>
                  <a:t>click</a:t>
                </a:r>
                <a:r>
                  <a:rPr lang="de-DE" dirty="0" smtClean="0"/>
                  <a:t>-</a:t>
                </a:r>
              </a:p>
              <a:p>
                <a:r>
                  <a:rPr lang="de-DE" dirty="0" err="1" smtClean="0"/>
                  <a:t>How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is</a:t>
                </a:r>
                <a:r>
                  <a:rPr lang="de-DE" baseline="0" dirty="0" smtClean="0"/>
                  <a:t> A </a:t>
                </a:r>
                <a:r>
                  <a:rPr lang="de-DE" baseline="0" dirty="0" err="1" smtClean="0"/>
                  <a:t>related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to</a:t>
                </a:r>
                <a:r>
                  <a:rPr lang="de-DE" baseline="0" dirty="0" smtClean="0"/>
                  <a:t> C? </a:t>
                </a:r>
                <a:r>
                  <a:rPr lang="de-DE" baseline="0" dirty="0" err="1" smtClean="0"/>
                  <a:t>One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can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visual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it</a:t>
                </a:r>
                <a:r>
                  <a:rPr lang="de-DE" baseline="0" dirty="0" smtClean="0"/>
                  <a:t> </a:t>
                </a:r>
                <a:r>
                  <a:rPr lang="de-DE" baseline="0" dirty="0" err="1" smtClean="0"/>
                  <a:t>by</a:t>
                </a:r>
                <a:r>
                  <a:rPr lang="de-DE" baseline="0" dirty="0" smtClean="0"/>
                  <a:t> </a:t>
                </a:r>
                <a:r>
                  <a:rPr lang="en-GB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assigni</a:t>
                </a:r>
                <a:r>
                  <a:rPr lang="de-DE" baseline="0" dirty="0" err="1" smtClean="0"/>
                  <a:t>ng</a:t>
                </a:r>
                <a:r>
                  <a:rPr lang="de-DE" baseline="0" dirty="0" smtClean="0"/>
                  <a:t> a </a:t>
                </a:r>
                <a:r>
                  <a:rPr lang="de-DE" baseline="0" dirty="0" err="1" smtClean="0"/>
                  <a:t>graph</a:t>
                </a:r>
                <a:r>
                  <a:rPr lang="de-DE" baseline="0" dirty="0" smtClean="0"/>
                  <a:t> </a:t>
                </a:r>
                <a:r>
                  <a:rPr lang="en-GB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by taking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the set of vertices and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{𝑟∈𝑅| 𝑟≠0}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as the set of edges. </a:t>
                </a:r>
                <a:endParaRPr lang="en-GB" dirty="0"/>
              </a:p>
            </p:txBody>
          </p:sp>
        </mc:Fallback>
      </mc:AlternateContent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10991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4857D-6311-4D3C-880D-595D47F7885D}" type="slidenum">
              <a:rPr lang="de-AT" smtClean="0"/>
              <a:pPr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4761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Haus_blau_1.jpg"/>
          <p:cNvPicPr>
            <a:picLocks noChangeAspect="1"/>
          </p:cNvPicPr>
          <p:nvPr userDrawn="1"/>
        </p:nvPicPr>
        <p:blipFill>
          <a:blip r:embed="rId2" cstate="print"/>
          <a:srcRect l="176" t="4765" r="196" b="8505"/>
          <a:stretch>
            <a:fillRect/>
          </a:stretch>
        </p:blipFill>
        <p:spPr>
          <a:xfrm>
            <a:off x="189188" y="927770"/>
            <a:ext cx="8737200" cy="5362205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5" name="Rechteck 14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cxnSp>
        <p:nvCxnSpPr>
          <p:cNvPr id="16" name="Gerade Verbindung 15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5711495" y="6389360"/>
            <a:ext cx="33123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We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provide</a:t>
            </a:r>
            <a:r>
              <a:rPr lang="de-DE" sz="1500" baseline="0" dirty="0" smtClean="0">
                <a:solidFill>
                  <a:srgbClr val="AE002C"/>
                </a:solidFill>
              </a:rPr>
              <a:t> </a:t>
            </a:r>
            <a:r>
              <a:rPr lang="de-DE" sz="1500" dirty="0" err="1" smtClean="0">
                <a:solidFill>
                  <a:srgbClr val="AE002C"/>
                </a:solidFill>
              </a:rPr>
              <a:t>information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532824" y="2060849"/>
            <a:ext cx="5256584" cy="1323439"/>
          </a:xfrm>
          <a:noFill/>
        </p:spPr>
        <p:txBody>
          <a:bodyPr wrap="square" rtlCol="0">
            <a:spAutoFit/>
          </a:bodyPr>
          <a:lstStyle>
            <a:lvl1pPr algn="l">
              <a:defRPr lang="de-AT" sz="4000" baseline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/>
            <a:r>
              <a:rPr lang="de-DE" dirty="0" smtClean="0"/>
              <a:t>Title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title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3532824" y="3296288"/>
            <a:ext cx="5215640" cy="1015663"/>
          </a:xfr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de-AT" sz="3000" baseline="0" dirty="0">
                <a:solidFill>
                  <a:srgbClr val="AE002C"/>
                </a:solidFill>
              </a:defRPr>
            </a:lvl1pPr>
          </a:lstStyle>
          <a:p>
            <a:pPr marL="0" lvl="0"/>
            <a:r>
              <a:rPr lang="de-DE" dirty="0" err="1" smtClean="0"/>
              <a:t>Subtitle</a:t>
            </a:r>
            <a:r>
              <a:rPr lang="de-DE" dirty="0" smtClean="0"/>
              <a:t> </a:t>
            </a:r>
            <a:r>
              <a:rPr lang="de-DE" dirty="0" err="1" smtClean="0"/>
              <a:t>placeholder</a:t>
            </a:r>
            <a:r>
              <a:rPr lang="de-DE" dirty="0" smtClean="0"/>
              <a:t> – </a:t>
            </a:r>
            <a:r>
              <a:rPr lang="de-DE" dirty="0" err="1" smtClean="0"/>
              <a:t>click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edit</a:t>
            </a:r>
            <a:r>
              <a:rPr lang="de-DE" dirty="0" smtClean="0"/>
              <a:t> </a:t>
            </a:r>
            <a:r>
              <a:rPr lang="de-DE" dirty="0" err="1" smtClean="0"/>
              <a:t>master</a:t>
            </a:r>
            <a:r>
              <a:rPr lang="de-DE" dirty="0" smtClean="0"/>
              <a:t> </a:t>
            </a:r>
            <a:r>
              <a:rPr lang="de-DE" dirty="0" err="1" smtClean="0"/>
              <a:t>subtitle</a:t>
            </a:r>
            <a:endParaRPr lang="de-AT" dirty="0"/>
          </a:p>
        </p:txBody>
      </p:sp>
      <p:pic>
        <p:nvPicPr>
          <p:cNvPr id="18" name="Grafik 17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30349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35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D7403-41CE-4A42-84CB-0419FB24F1BC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5557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23DAB-3EE9-4FC3-89B6-4AEF7AD8AF2F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2935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3EE87-59FE-4465-8812-BE446861AF16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98609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‹#›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en-GB" sz="1500" dirty="0" smtClean="0">
                <a:solidFill>
                  <a:srgbClr val="AE002C"/>
                </a:solidFill>
              </a:rPr>
              <a:t>30 Sept – 2 Oct 2015</a:t>
            </a:r>
          </a:p>
          <a:p>
            <a:pPr algn="r"/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32414"/>
            <a:ext cx="6972828" cy="482440"/>
          </a:xfrm>
          <a:noFill/>
        </p:spPr>
        <p:txBody>
          <a:bodyPr wrap="square" rtlCol="0">
            <a:spAutoFit/>
          </a:bodyPr>
          <a:lstStyle>
            <a:lvl1pPr marL="0" algn="l" defTabSz="914400" rtl="0" eaLnBrk="1" latinLnBrk="0" hangingPunct="1">
              <a:lnSpc>
                <a:spcPts val="3000"/>
              </a:lnSpc>
              <a:defRPr lang="de-AT" sz="3000" kern="1200" dirty="0">
                <a:solidFill>
                  <a:srgbClr val="AE002C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algn="l">
              <a:lnSpc>
                <a:spcPts val="3000"/>
              </a:lnSpc>
            </a:pPr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8928992" cy="4525963"/>
          </a:xfrm>
        </p:spPr>
        <p:txBody>
          <a:bodyPr/>
          <a:lstStyle>
            <a:lvl1pPr>
              <a:spcAft>
                <a:spcPts val="2600"/>
              </a:spcAft>
              <a:buClr>
                <a:schemeClr val="bg1"/>
              </a:buClr>
              <a:defRPr sz="2600">
                <a:solidFill>
                  <a:srgbClr val="333333"/>
                </a:solidFill>
              </a:defRPr>
            </a:lvl1pPr>
            <a:lvl2pPr marL="720000" indent="-324000">
              <a:buSzPct val="75000"/>
              <a:buFont typeface="Wingdings" pitchFamily="2" charset="2"/>
              <a:buChar char="Ø"/>
              <a:defRPr sz="2600">
                <a:solidFill>
                  <a:srgbClr val="333333"/>
                </a:solidFill>
              </a:defRPr>
            </a:lvl2pPr>
            <a:lvl3pPr marL="1044000" indent="-324000">
              <a:defRPr>
                <a:solidFill>
                  <a:srgbClr val="333333"/>
                </a:solidFill>
              </a:defRPr>
            </a:lvl3pPr>
            <a:lvl4pPr marL="1440000" indent="-324000">
              <a:buSzPct val="85000"/>
              <a:defRPr>
                <a:solidFill>
                  <a:srgbClr val="333333"/>
                </a:solidFill>
              </a:defRPr>
            </a:lvl4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logo_eng_4C.e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05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 userDrawn="1"/>
        </p:nvSpPr>
        <p:spPr>
          <a:xfrm>
            <a:off x="120137" y="6389628"/>
            <a:ext cx="207170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 smtClean="0">
                <a:solidFill>
                  <a:srgbClr val="AE002C"/>
                </a:solidFill>
              </a:rPr>
              <a:t>www.statistik.at</a:t>
            </a:r>
            <a:endParaRPr lang="de-AT" sz="1500" dirty="0">
              <a:solidFill>
                <a:srgbClr val="AE002C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5711495" y="6389360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500" dirty="0" err="1" smtClean="0">
                <a:solidFill>
                  <a:srgbClr val="AE002C"/>
                </a:solidFill>
              </a:rPr>
              <a:t>slide</a:t>
            </a:r>
            <a:r>
              <a:rPr lang="de-DE" sz="1500" dirty="0" smtClean="0">
                <a:solidFill>
                  <a:srgbClr val="AE002C"/>
                </a:solidFill>
              </a:rPr>
              <a:t> </a:t>
            </a:r>
            <a:fld id="{2E1D12B3-C156-413F-A767-F6B96C27B79D}" type="slidenum">
              <a:rPr lang="de-DE" sz="1500" smtClean="0">
                <a:solidFill>
                  <a:srgbClr val="AE002C"/>
                </a:solidFill>
              </a:rPr>
              <a:pPr algn="r"/>
              <a:t>‹#›</a:t>
            </a:fld>
            <a:r>
              <a:rPr lang="de-DE" sz="1500" dirty="0" smtClean="0">
                <a:solidFill>
                  <a:srgbClr val="AE002C"/>
                </a:solidFill>
              </a:rPr>
              <a:t>  |  </a:t>
            </a:r>
            <a:r>
              <a:rPr lang="en-GB" sz="1500" dirty="0" smtClean="0">
                <a:solidFill>
                  <a:srgbClr val="AE002C"/>
                </a:solidFill>
              </a:rPr>
              <a:t>30 Sept – 2 Oct 2015</a:t>
            </a:r>
          </a:p>
          <a:p>
            <a:pPr algn="r"/>
            <a:endParaRPr lang="de-AT" sz="1500" dirty="0">
              <a:solidFill>
                <a:srgbClr val="AE002C"/>
              </a:solidFill>
            </a:endParaRPr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191460" y="876217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 userDrawn="1"/>
        </p:nvCxnSpPr>
        <p:spPr>
          <a:xfrm>
            <a:off x="190500" y="6322905"/>
            <a:ext cx="8726400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 descr="Haus_blau_2.jpg"/>
          <p:cNvPicPr>
            <a:picLocks noChangeAspect="1"/>
          </p:cNvPicPr>
          <p:nvPr userDrawn="1"/>
        </p:nvPicPr>
        <p:blipFill>
          <a:blip r:embed="rId2" cstate="print"/>
          <a:srcRect t="4821" b="8055"/>
          <a:stretch>
            <a:fillRect/>
          </a:stretch>
        </p:blipFill>
        <p:spPr>
          <a:xfrm>
            <a:off x="208205" y="924511"/>
            <a:ext cx="8709655" cy="5349672"/>
          </a:xfrm>
          <a:prstGeom prst="rect">
            <a:avLst/>
          </a:prstGeom>
        </p:spPr>
      </p:pic>
      <p:sp>
        <p:nvSpPr>
          <p:cNvPr id="15" name="Rechteck 14"/>
          <p:cNvSpPr/>
          <p:nvPr userDrawn="1"/>
        </p:nvSpPr>
        <p:spPr>
          <a:xfrm>
            <a:off x="3432811" y="1963502"/>
            <a:ext cx="5501486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sp>
        <p:nvSpPr>
          <p:cNvPr id="16" name="Rechteck 15"/>
          <p:cNvSpPr/>
          <p:nvPr userDrawn="1"/>
        </p:nvSpPr>
        <p:spPr>
          <a:xfrm>
            <a:off x="9525" y="1963502"/>
            <a:ext cx="3359005" cy="2664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AT"/>
          </a:p>
        </p:txBody>
      </p:sp>
      <p:pic>
        <p:nvPicPr>
          <p:cNvPr id="11" name="Grafik 10" descr="logo_eng_4C.em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273517" y="52119"/>
            <a:ext cx="1660991" cy="7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603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38D2-70C6-4C29-9E3F-57AC378F848C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05221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4A31-1963-4723-BC6C-83EB84D0B42A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7204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11FD9-F6BE-4A06-8277-150C33FDAF75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2351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3A5B0-0B01-422D-BE73-09D23F8F58BA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3046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50A54-0B23-4E93-867C-647DC40623E1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55841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134BB-BBA5-4BF5-B242-07F7441FD81C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F5C6-56B4-4333-AB8E-BB00E2806414}" type="slidenum">
              <a:rPr lang="de-AT" smtClean="0"/>
              <a:pPr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868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092713-B7BD-4EFA-9766-750734ADE6E5}" type="datetime3">
              <a:rPr lang="en-US" smtClean="0"/>
              <a:pPr/>
              <a:t>8 October 2015</a:t>
            </a:fld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 smtClean="0"/>
              <a:t>Footer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F5C6-56B4-4333-AB8E-BB00E2806414}" type="slidenum">
              <a:rPr lang="de-AT" smtClean="0"/>
              <a:pPr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23343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91880" y="2176988"/>
            <a:ext cx="5256584" cy="2215991"/>
          </a:xfrm>
        </p:spPr>
        <p:txBody>
          <a:bodyPr/>
          <a:lstStyle/>
          <a:p>
            <a:r>
              <a:rPr lang="en-GB" sz="2400" dirty="0" smtClean="0"/>
              <a:t>FAMILY GENERATION BY REGISTERS – </a:t>
            </a:r>
            <a:br>
              <a:rPr lang="en-GB" sz="2400" dirty="0" smtClean="0"/>
            </a:br>
            <a:r>
              <a:rPr lang="en-GB" sz="2400" dirty="0" smtClean="0"/>
              <a:t>APPROVED METHODS AND IMPROVEMENTS FOR THE AUSTRIAN CENSUS 2021 </a:t>
            </a:r>
            <a:br>
              <a:rPr lang="en-GB" sz="2400" dirty="0" smtClean="0"/>
            </a:br>
            <a:r>
              <a:rPr lang="en-GB" sz="2400" dirty="0" smtClean="0"/>
              <a:t/>
            </a:r>
            <a:br>
              <a:rPr lang="en-GB" sz="2400" dirty="0" smtClean="0"/>
            </a:br>
            <a:r>
              <a:rPr lang="en-GB" sz="1800" dirty="0" smtClean="0"/>
              <a:t>Group </a:t>
            </a:r>
            <a:r>
              <a:rPr lang="en-GB" sz="1800" dirty="0"/>
              <a:t>of Experts on Population and Housing Censuses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2844" y="2654328"/>
            <a:ext cx="30003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666666"/>
                </a:solidFill>
                <a:latin typeface="Calibri" pitchFamily="34" charset="0"/>
                <a:cs typeface="Arial" charset="0"/>
              </a:rPr>
              <a:t>Christoph Waldner</a:t>
            </a:r>
          </a:p>
          <a:p>
            <a:pPr lvl="0" algn="r"/>
            <a:r>
              <a:rPr lang="en-US" sz="2000" dirty="0">
                <a:solidFill>
                  <a:srgbClr val="666666"/>
                </a:solidFill>
              </a:rPr>
              <a:t>Registers, Classifications </a:t>
            </a:r>
          </a:p>
          <a:p>
            <a:pPr lvl="0" algn="r"/>
            <a:r>
              <a:rPr lang="en-US" sz="2000" dirty="0">
                <a:solidFill>
                  <a:srgbClr val="666666"/>
                </a:solidFill>
              </a:rPr>
              <a:t>and Methods Division</a:t>
            </a:r>
          </a:p>
          <a:p>
            <a:pPr algn="r"/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>
                <a:solidFill>
                  <a:srgbClr val="666666"/>
                </a:solidFill>
              </a:rPr>
              <a:t>Geneva </a:t>
            </a:r>
            <a:endParaRPr lang="en-US" sz="2000" dirty="0" smtClean="0">
              <a:solidFill>
                <a:srgbClr val="666666"/>
              </a:solidFill>
            </a:endParaRPr>
          </a:p>
          <a:p>
            <a:pPr algn="r"/>
            <a:r>
              <a:rPr lang="en-US" sz="2000" dirty="0">
                <a:solidFill>
                  <a:srgbClr val="666666"/>
                </a:solidFill>
              </a:rPr>
              <a:t>30 </a:t>
            </a:r>
            <a:r>
              <a:rPr lang="en-US" sz="2000" dirty="0" smtClean="0">
                <a:solidFill>
                  <a:srgbClr val="666666"/>
                </a:solidFill>
              </a:rPr>
              <a:t>Sept </a:t>
            </a:r>
            <a:r>
              <a:rPr lang="en-US" sz="2000" dirty="0">
                <a:solidFill>
                  <a:srgbClr val="666666"/>
                </a:solidFill>
              </a:rPr>
              <a:t>– 2 </a:t>
            </a:r>
            <a:r>
              <a:rPr lang="en-US" sz="2000" dirty="0" smtClean="0">
                <a:solidFill>
                  <a:srgbClr val="666666"/>
                </a:solidFill>
              </a:rPr>
              <a:t>Oct </a:t>
            </a:r>
            <a:r>
              <a:rPr lang="en-US" sz="2000" dirty="0">
                <a:solidFill>
                  <a:srgbClr val="666666"/>
                </a:solidFill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02594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Algebraic structure of relations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9073008" cy="4769944"/>
          </a:xfrm>
        </p:spPr>
        <p:txBody>
          <a:bodyPr>
            <a:normAutofit/>
          </a:bodyPr>
          <a:lstStyle/>
          <a:p>
            <a:pPr lvl="1"/>
            <a:r>
              <a:rPr lang="en-GB" dirty="0"/>
              <a:t>Table of relationships operations</a:t>
            </a:r>
            <a:endParaRPr lang="de-DE" dirty="0"/>
          </a:p>
          <a:p>
            <a:pPr lvl="1"/>
            <a:endParaRPr lang="de-DE" dirty="0" smtClean="0"/>
          </a:p>
          <a:p>
            <a:pPr lvl="2">
              <a:buNone/>
            </a:pPr>
            <a:endParaRPr lang="de-DE" dirty="0" smtClean="0"/>
          </a:p>
          <a:p>
            <a:pPr lvl="1"/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153139"/>
                  </p:ext>
                </p:extLst>
              </p:nvPr>
            </p:nvGraphicFramePr>
            <p:xfrm>
              <a:off x="1043608" y="1700808"/>
              <a:ext cx="6552728" cy="2636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  <a:gridCol w="864096"/>
                    <a:gridCol w="864096"/>
                    <a:gridCol w="792088"/>
                    <a:gridCol w="936104"/>
                    <a:gridCol w="936104"/>
                    <a:gridCol w="936104"/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A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  <a:sym typeface="Wingdings"/>
                            </a:rPr>
                            <a:t>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B\B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  <a:sym typeface="Wingdings"/>
                            </a:rPr>
                            <a:t>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COU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P/C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C/P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SIB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GP/GC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COU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800" i="1" kern="1200" smtClean="0">
                                    <a:solidFill>
                                      <a:schemeClr val="dk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+mn-cs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COU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kern="1200" dirty="0">
                            <a:solidFill>
                              <a:schemeClr val="dk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b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b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kern="1200" baseline="0" dirty="0" smtClean="0">
                              <a:solidFill>
                                <a:schemeClr val="dk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kern="1200" dirty="0">
                            <a:solidFill>
                              <a:schemeClr val="dk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COU,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  <a:endParaRPr lang="de-AT" sz="1600" b="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el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153139"/>
                  </p:ext>
                </p:extLst>
              </p:nvPr>
            </p:nvGraphicFramePr>
            <p:xfrm>
              <a:off x="1043608" y="1700808"/>
              <a:ext cx="6552728" cy="2636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  <a:gridCol w="864096"/>
                    <a:gridCol w="864096"/>
                    <a:gridCol w="792088"/>
                    <a:gridCol w="936104"/>
                    <a:gridCol w="936104"/>
                    <a:gridCol w="936104"/>
                  </a:tblGrid>
                  <a:tr h="370840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A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  <a:sym typeface="Wingdings"/>
                            </a:rPr>
                            <a:t>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B\B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  <a:sym typeface="Wingdings"/>
                            </a:rPr>
                            <a:t></a:t>
                          </a:r>
                          <a:r>
                            <a:rPr lang="de-AT" sz="1600" b="1" dirty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COU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P/C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C/P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SIB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GP/GC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</a:tr>
                  <a:tr h="41148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COU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41549" t="-91045" r="-516197" b="-4746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solidFill>
                                <a:schemeClr val="tx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solidFill>
                              <a:schemeClr val="tx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COU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kern="1200" dirty="0">
                            <a:solidFill>
                              <a:schemeClr val="dk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b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AT" sz="1600" b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P/C</a:t>
                          </a: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kern="1200" baseline="0" dirty="0" smtClean="0">
                              <a:solidFill>
                                <a:schemeClr val="dk1"/>
                              </a:solidFill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kern="1200" dirty="0">
                            <a:solidFill>
                              <a:schemeClr val="dk1"/>
                            </a:solidFill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kern="1200" dirty="0" smtClean="0">
                              <a:solidFill>
                                <a:schemeClr val="dk1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GP/GC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COU,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1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b="0" dirty="0" smtClean="0">
                              <a:solidFill>
                                <a:srgbClr val="000000"/>
                              </a:solidFill>
                              <a:latin typeface="+mn-lt"/>
                              <a:ea typeface="Times New Roman"/>
                              <a:cs typeface="Times New Roman"/>
                            </a:rPr>
                            <a:t>GC/GP</a:t>
                          </a:r>
                          <a:endParaRPr lang="de-AT" sz="1600" b="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40000"/>
                            <a:lumOff val="6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C/P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+mn-lt"/>
                              <a:ea typeface="Times New Roman"/>
                              <a:cs typeface="Times New Roman"/>
                            </a:rPr>
                            <a:t>SIB</a:t>
                          </a: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,</a:t>
                          </a:r>
                          <a:r>
                            <a:rPr lang="de-AT" sz="1600" baseline="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 .</a:t>
                          </a:r>
                          <a:endParaRPr lang="de-AT" sz="1600" dirty="0"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AT" sz="1600" dirty="0" smtClean="0">
                              <a:latin typeface="Calibri"/>
                              <a:ea typeface="Times New Roman"/>
                              <a:cs typeface="Times New Roman"/>
                            </a:rPr>
                            <a:t>.</a:t>
                          </a:r>
                          <a:endParaRPr lang="de-AT" sz="1600" dirty="0"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F99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feld 4"/>
          <p:cNvSpPr txBox="1"/>
          <p:nvPr/>
        </p:nvSpPr>
        <p:spPr>
          <a:xfrm>
            <a:off x="467544" y="4653136"/>
            <a:ext cx="90730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de-AT" baseline="30000" dirty="0" smtClean="0"/>
              <a:t>	</a:t>
            </a:r>
            <a:r>
              <a:rPr lang="de-AT" dirty="0" err="1"/>
              <a:t>Derive</a:t>
            </a:r>
            <a:r>
              <a:rPr lang="de-AT" dirty="0"/>
              <a:t> </a:t>
            </a:r>
            <a:r>
              <a:rPr lang="de-AT" dirty="0" err="1"/>
              <a:t>new</a:t>
            </a:r>
            <a:r>
              <a:rPr lang="de-AT" dirty="0"/>
              <a:t> </a:t>
            </a:r>
            <a:r>
              <a:rPr lang="de-AT" dirty="0" err="1" smtClean="0"/>
              <a:t>relations</a:t>
            </a:r>
            <a:r>
              <a:rPr lang="de-AT" dirty="0" smtClean="0"/>
              <a:t> </a:t>
            </a:r>
            <a:r>
              <a:rPr lang="de-AT" dirty="0" err="1"/>
              <a:t>a</a:t>
            </a:r>
            <a:r>
              <a:rPr lang="de-AT" dirty="0" err="1" smtClean="0"/>
              <a:t>nd</a:t>
            </a:r>
            <a:r>
              <a:rPr lang="de-AT" dirty="0" smtClean="0"/>
              <a:t> </a:t>
            </a:r>
            <a:r>
              <a:rPr lang="de-DE" dirty="0"/>
              <a:t>check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admissible</a:t>
            </a:r>
            <a:r>
              <a:rPr lang="de-DE" dirty="0"/>
              <a:t> </a:t>
            </a:r>
            <a:r>
              <a:rPr lang="de-DE" dirty="0" err="1"/>
              <a:t>values</a:t>
            </a:r>
            <a:r>
              <a:rPr lang="de-DE" dirty="0"/>
              <a:t> </a:t>
            </a:r>
            <a:endParaRPr lang="de-DE" dirty="0" smtClean="0"/>
          </a:p>
          <a:p>
            <a:pPr marL="0" lvl="1">
              <a:lnSpc>
                <a:spcPct val="150000"/>
              </a:lnSpc>
            </a:pPr>
            <a:r>
              <a:rPr lang="de-AT" dirty="0" smtClean="0"/>
              <a:t>	</a:t>
            </a:r>
            <a:r>
              <a:rPr lang="de-DE" dirty="0"/>
              <a:t>C</a:t>
            </a:r>
            <a:r>
              <a:rPr lang="de-DE" dirty="0" smtClean="0"/>
              <a:t>heck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admissible</a:t>
            </a:r>
            <a:r>
              <a:rPr lang="de-DE" dirty="0" smtClean="0"/>
              <a:t> </a:t>
            </a:r>
            <a:r>
              <a:rPr lang="de-DE" dirty="0" err="1" smtClean="0"/>
              <a:t>values</a:t>
            </a:r>
            <a:endParaRPr lang="de-DE" dirty="0" smtClean="0"/>
          </a:p>
          <a:p>
            <a:pPr>
              <a:lnSpc>
                <a:spcPct val="150000"/>
              </a:lnSpc>
            </a:pPr>
            <a:r>
              <a:rPr lang="de-AT" dirty="0" smtClean="0"/>
              <a:t>	</a:t>
            </a:r>
            <a:r>
              <a:rPr lang="de-DE" dirty="0" smtClean="0"/>
              <a:t>Check:</a:t>
            </a:r>
            <a:r>
              <a:rPr lang="de-AT" dirty="0" smtClean="0"/>
              <a:t> </a:t>
            </a:r>
            <a:r>
              <a:rPr lang="de-DE" dirty="0" smtClean="0"/>
              <a:t>Sex, Age, </a:t>
            </a:r>
            <a:r>
              <a:rPr lang="de-AT" dirty="0" err="1">
                <a:solidFill>
                  <a:srgbClr val="000000"/>
                </a:solidFill>
              </a:rPr>
              <a:t>marital</a:t>
            </a:r>
            <a:r>
              <a:rPr lang="de-AT" dirty="0">
                <a:solidFill>
                  <a:srgbClr val="000000"/>
                </a:solidFill>
              </a:rPr>
              <a:t> </a:t>
            </a:r>
            <a:r>
              <a:rPr lang="de-AT" dirty="0" err="1">
                <a:solidFill>
                  <a:srgbClr val="000000"/>
                </a:solidFill>
              </a:rPr>
              <a:t>status</a:t>
            </a:r>
            <a:endParaRPr lang="de-AT" dirty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</a:pPr>
            <a:endParaRPr lang="de-AT" dirty="0" smtClean="0"/>
          </a:p>
          <a:p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1043608" y="4797152"/>
            <a:ext cx="288032" cy="28803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Ellipse 6"/>
          <p:cNvSpPr/>
          <p:nvPr/>
        </p:nvSpPr>
        <p:spPr>
          <a:xfrm>
            <a:off x="1043608" y="5229200"/>
            <a:ext cx="288032" cy="288032"/>
          </a:xfrm>
          <a:prstGeom prst="ellipse">
            <a:avLst/>
          </a:prstGeom>
          <a:solidFill>
            <a:srgbClr val="FFFF99"/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Ellipse 7"/>
          <p:cNvSpPr/>
          <p:nvPr/>
        </p:nvSpPr>
        <p:spPr>
          <a:xfrm>
            <a:off x="1043608" y="5661248"/>
            <a:ext cx="288032" cy="28803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3333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7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Plausible households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4481912"/>
          </a:xfrm>
        </p:spPr>
        <p:txBody>
          <a:bodyPr>
            <a:normAutofit fontScale="92500" lnSpcReduction="10000"/>
          </a:bodyPr>
          <a:lstStyle/>
          <a:p>
            <a:pPr marL="396000" lvl="1" indent="0">
              <a:buNone/>
            </a:pPr>
            <a:r>
              <a:rPr lang="de-DE" dirty="0" smtClean="0"/>
              <a:t>Plausible?</a:t>
            </a:r>
          </a:p>
          <a:p>
            <a:pPr lvl="1"/>
            <a:endParaRPr lang="de-DE" dirty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Number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 smtClean="0"/>
              <a:t>Sources</a:t>
            </a:r>
            <a:endParaRPr lang="de-DE" dirty="0" smtClean="0"/>
          </a:p>
          <a:p>
            <a:pPr lvl="1"/>
            <a:r>
              <a:rPr lang="de-DE" dirty="0" smtClean="0"/>
              <a:t>Last </a:t>
            </a:r>
            <a:r>
              <a:rPr lang="de-DE" dirty="0" err="1" smtClean="0"/>
              <a:t>date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delivery</a:t>
            </a:r>
            <a:endParaRPr lang="en-GB" dirty="0" smtClean="0"/>
          </a:p>
          <a:p>
            <a:pPr lvl="1"/>
            <a:r>
              <a:rPr lang="de-DE" dirty="0" smtClean="0"/>
              <a:t>private </a:t>
            </a:r>
            <a:r>
              <a:rPr lang="en-US" dirty="0" smtClean="0"/>
              <a:t>three or more persons households in the census 2011</a:t>
            </a:r>
            <a:r>
              <a:rPr lang="de-DE" dirty="0" smtClean="0"/>
              <a:t>: </a:t>
            </a:r>
            <a:r>
              <a:rPr lang="en-GB" dirty="0" smtClean="0"/>
              <a:t>1.244.911</a:t>
            </a:r>
            <a:endParaRPr lang="en-GB" dirty="0"/>
          </a:p>
          <a:p>
            <a:pPr lvl="1"/>
            <a:r>
              <a:rPr lang="en-US" dirty="0" smtClean="0"/>
              <a:t>Therefrom implausible</a:t>
            </a:r>
            <a:r>
              <a:rPr lang="de-DE" dirty="0" smtClean="0"/>
              <a:t>: 0.05 % </a:t>
            </a:r>
            <a:r>
              <a:rPr lang="en-GB" sz="2800" dirty="0" smtClean="0">
                <a:sym typeface="Wingdings" pitchFamily="2" charset="2"/>
              </a:rPr>
              <a:t> </a:t>
            </a:r>
            <a:r>
              <a:rPr lang="en-GB" sz="2800" dirty="0">
                <a:sym typeface="Wingdings" pitchFamily="2" charset="2"/>
              </a:rPr>
              <a:t>remove one or more relations </a:t>
            </a:r>
            <a:endParaRPr lang="en-GB" sz="2800" dirty="0"/>
          </a:p>
          <a:p>
            <a:pPr lvl="1"/>
            <a:endParaRPr lang="de-DE" dirty="0" smtClean="0"/>
          </a:p>
        </p:txBody>
      </p:sp>
      <p:sp>
        <p:nvSpPr>
          <p:cNvPr id="6" name="Ellipse 5"/>
          <p:cNvSpPr/>
          <p:nvPr/>
        </p:nvSpPr>
        <p:spPr>
          <a:xfrm>
            <a:off x="2678322" y="1339315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</a:t>
            </a:r>
            <a:endParaRPr lang="en-GB" dirty="0"/>
          </a:p>
        </p:txBody>
      </p:sp>
      <p:sp>
        <p:nvSpPr>
          <p:cNvPr id="7" name="Ellipse 6"/>
          <p:cNvSpPr/>
          <p:nvPr/>
        </p:nvSpPr>
        <p:spPr>
          <a:xfrm>
            <a:off x="1722199" y="2380640"/>
            <a:ext cx="723933" cy="69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</a:t>
            </a:r>
            <a:endParaRPr lang="en-GB" sz="2400" b="1" dirty="0"/>
          </a:p>
        </p:txBody>
      </p:sp>
      <p:sp>
        <p:nvSpPr>
          <p:cNvPr id="8" name="Ellipse 7"/>
          <p:cNvSpPr/>
          <p:nvPr/>
        </p:nvSpPr>
        <p:spPr>
          <a:xfrm>
            <a:off x="3538144" y="2380640"/>
            <a:ext cx="7703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b="1" dirty="0"/>
          </a:p>
        </p:txBody>
      </p:sp>
      <p:cxnSp>
        <p:nvCxnSpPr>
          <p:cNvPr id="9" name="Gerade Verbindung mit Pfeil 8"/>
          <p:cNvCxnSpPr>
            <a:stCxn id="6" idx="5"/>
            <a:endCxn id="8" idx="1"/>
          </p:cNvCxnSpPr>
          <p:nvPr/>
        </p:nvCxnSpPr>
        <p:spPr>
          <a:xfrm>
            <a:off x="3274423" y="1953942"/>
            <a:ext cx="376541" cy="532151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8" idx="2"/>
            <a:endCxn id="7" idx="6"/>
          </p:cNvCxnSpPr>
          <p:nvPr/>
        </p:nvCxnSpPr>
        <p:spPr>
          <a:xfrm flipH="1" flipV="1">
            <a:off x="2446132" y="2727686"/>
            <a:ext cx="1092012" cy="1299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455273" y="1917632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13" name="Textfeld 12"/>
          <p:cNvSpPr txBox="1"/>
          <p:nvPr/>
        </p:nvSpPr>
        <p:spPr>
          <a:xfrm>
            <a:off x="2849466" y="2808972"/>
            <a:ext cx="60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</a:t>
            </a:r>
            <a:endParaRPr lang="en-GB" dirty="0"/>
          </a:p>
        </p:txBody>
      </p:sp>
      <p:cxnSp>
        <p:nvCxnSpPr>
          <p:cNvPr id="21" name="Gerade Verbindung mit Pfeil 20"/>
          <p:cNvCxnSpPr>
            <a:stCxn id="6" idx="3"/>
            <a:endCxn id="7" idx="7"/>
          </p:cNvCxnSpPr>
          <p:nvPr/>
        </p:nvCxnSpPr>
        <p:spPr>
          <a:xfrm flipH="1">
            <a:off x="2340114" y="1953942"/>
            <a:ext cx="440483" cy="52834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986254" y="1944798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25" name="Ellipse 24"/>
          <p:cNvSpPr/>
          <p:nvPr/>
        </p:nvSpPr>
        <p:spPr>
          <a:xfrm>
            <a:off x="6088442" y="1693825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</a:t>
            </a:r>
            <a:endParaRPr lang="en-GB" dirty="0"/>
          </a:p>
        </p:txBody>
      </p:sp>
      <p:sp>
        <p:nvSpPr>
          <p:cNvPr id="26" name="Ellipse 25"/>
          <p:cNvSpPr/>
          <p:nvPr/>
        </p:nvSpPr>
        <p:spPr>
          <a:xfrm>
            <a:off x="4737474" y="1699355"/>
            <a:ext cx="723933" cy="69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sz="2400" b="1" dirty="0"/>
          </a:p>
        </p:txBody>
      </p:sp>
      <p:sp>
        <p:nvSpPr>
          <p:cNvPr id="27" name="Ellipse 26"/>
          <p:cNvSpPr/>
          <p:nvPr/>
        </p:nvSpPr>
        <p:spPr>
          <a:xfrm>
            <a:off x="7392625" y="1719695"/>
            <a:ext cx="7703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</a:t>
            </a:r>
            <a:endParaRPr lang="en-GB" sz="2400" b="1" dirty="0"/>
          </a:p>
        </p:txBody>
      </p:sp>
      <p:cxnSp>
        <p:nvCxnSpPr>
          <p:cNvPr id="28" name="Gerade Verbindung mit Pfeil 27"/>
          <p:cNvCxnSpPr>
            <a:stCxn id="25" idx="6"/>
            <a:endCxn id="27" idx="2"/>
          </p:cNvCxnSpPr>
          <p:nvPr/>
        </p:nvCxnSpPr>
        <p:spPr>
          <a:xfrm>
            <a:off x="6786818" y="2053865"/>
            <a:ext cx="605807" cy="2587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feld 29"/>
          <p:cNvSpPr txBox="1"/>
          <p:nvPr/>
        </p:nvSpPr>
        <p:spPr>
          <a:xfrm>
            <a:off x="6786818" y="1639291"/>
            <a:ext cx="60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</a:t>
            </a:r>
            <a:endParaRPr lang="en-GB" dirty="0"/>
          </a:p>
        </p:txBody>
      </p:sp>
      <p:cxnSp>
        <p:nvCxnSpPr>
          <p:cNvPr id="32" name="Gerade Verbindung mit Pfeil 31"/>
          <p:cNvCxnSpPr>
            <a:stCxn id="25" idx="2"/>
            <a:endCxn id="26" idx="6"/>
          </p:cNvCxnSpPr>
          <p:nvPr/>
        </p:nvCxnSpPr>
        <p:spPr>
          <a:xfrm flipH="1" flipV="1">
            <a:off x="5461407" y="2046401"/>
            <a:ext cx="627035" cy="746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5461408" y="1639291"/>
            <a:ext cx="605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COU</a:t>
            </a:r>
            <a:endParaRPr lang="en-GB" dirty="0"/>
          </a:p>
        </p:txBody>
      </p:sp>
      <p:sp>
        <p:nvSpPr>
          <p:cNvPr id="91" name="Textfeld 90"/>
          <p:cNvSpPr txBox="1"/>
          <p:nvPr/>
        </p:nvSpPr>
        <p:spPr>
          <a:xfrm>
            <a:off x="5624081" y="2195974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GB" dirty="0"/>
          </a:p>
        </p:txBody>
      </p:sp>
      <p:sp>
        <p:nvSpPr>
          <p:cNvPr id="92" name="Textfeld 91"/>
          <p:cNvSpPr txBox="1"/>
          <p:nvPr/>
        </p:nvSpPr>
        <p:spPr>
          <a:xfrm>
            <a:off x="6862955" y="2208781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GB" dirty="0"/>
          </a:p>
        </p:txBody>
      </p:sp>
      <p:sp>
        <p:nvSpPr>
          <p:cNvPr id="93" name="Textfeld 92"/>
          <p:cNvSpPr txBox="1"/>
          <p:nvPr/>
        </p:nvSpPr>
        <p:spPr>
          <a:xfrm>
            <a:off x="3923336" y="1779786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2</a:t>
            </a:r>
            <a:endParaRPr lang="en-GB" dirty="0"/>
          </a:p>
        </p:txBody>
      </p:sp>
      <p:sp>
        <p:nvSpPr>
          <p:cNvPr id="96" name="Textfeld 95"/>
          <p:cNvSpPr txBox="1"/>
          <p:nvPr/>
        </p:nvSpPr>
        <p:spPr>
          <a:xfrm>
            <a:off x="2232514" y="1585472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3</a:t>
            </a:r>
            <a:endParaRPr lang="en-GB" dirty="0"/>
          </a:p>
        </p:txBody>
      </p:sp>
      <p:sp>
        <p:nvSpPr>
          <p:cNvPr id="97" name="Textfeld 96"/>
          <p:cNvSpPr txBox="1"/>
          <p:nvPr/>
        </p:nvSpPr>
        <p:spPr>
          <a:xfrm>
            <a:off x="2617267" y="2808972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1</a:t>
            </a:r>
            <a:endParaRPr lang="en-GB" dirty="0"/>
          </a:p>
        </p:txBody>
      </p:sp>
      <p:sp>
        <p:nvSpPr>
          <p:cNvPr id="98" name="Textfeld 97"/>
          <p:cNvSpPr txBox="1"/>
          <p:nvPr/>
        </p:nvSpPr>
        <p:spPr>
          <a:xfrm>
            <a:off x="5613468" y="2624306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2008</a:t>
            </a:r>
            <a:endParaRPr lang="en-GB" dirty="0"/>
          </a:p>
        </p:txBody>
      </p:sp>
      <p:sp>
        <p:nvSpPr>
          <p:cNvPr id="99" name="Textfeld 98"/>
          <p:cNvSpPr txBox="1"/>
          <p:nvPr/>
        </p:nvSpPr>
        <p:spPr>
          <a:xfrm>
            <a:off x="6862955" y="2650280"/>
            <a:ext cx="65274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dirty="0" smtClean="0"/>
              <a:t>2010</a:t>
            </a:r>
            <a:endParaRPr lang="en-GB" dirty="0"/>
          </a:p>
        </p:txBody>
      </p:sp>
      <p:sp>
        <p:nvSpPr>
          <p:cNvPr id="102" name="Textfeld 101"/>
          <p:cNvSpPr txBox="1"/>
          <p:nvPr/>
        </p:nvSpPr>
        <p:spPr>
          <a:xfrm>
            <a:off x="4225022" y="2808332"/>
            <a:ext cx="5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>
                <a:sym typeface="Wingdings"/>
              </a:rPr>
              <a:t></a:t>
            </a:r>
            <a:endParaRPr lang="en-GB" sz="3200" dirty="0"/>
          </a:p>
        </p:txBody>
      </p:sp>
      <p:sp>
        <p:nvSpPr>
          <p:cNvPr id="103" name="Textfeld 102"/>
          <p:cNvSpPr txBox="1"/>
          <p:nvPr/>
        </p:nvSpPr>
        <p:spPr>
          <a:xfrm>
            <a:off x="7887257" y="2448292"/>
            <a:ext cx="5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>
                <a:sym typeface="Wingdings"/>
              </a:rPr>
              <a:t></a:t>
            </a:r>
            <a:endParaRPr lang="en-GB" sz="3200" dirty="0"/>
          </a:p>
        </p:txBody>
      </p:sp>
      <p:sp>
        <p:nvSpPr>
          <p:cNvPr id="104" name="Textfeld 103"/>
          <p:cNvSpPr txBox="1"/>
          <p:nvPr/>
        </p:nvSpPr>
        <p:spPr>
          <a:xfrm>
            <a:off x="8438761" y="2445350"/>
            <a:ext cx="5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>
                <a:sym typeface="Wingdings"/>
              </a:rPr>
              <a:t>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91548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2"/>
      <p:bldP spid="33" grpId="2"/>
      <p:bldP spid="91" grpId="0" animBg="1"/>
      <p:bldP spid="91" grpId="1" animBg="1"/>
      <p:bldP spid="92" grpId="0" animBg="1"/>
      <p:bldP spid="93" grpId="0" animBg="1"/>
      <p:bldP spid="96" grpId="0" animBg="1"/>
      <p:bldP spid="97" grpId="1" animBg="1"/>
      <p:bldP spid="97" grpId="2" animBg="1"/>
      <p:bldP spid="98" grpId="0" animBg="1"/>
      <p:bldP spid="98" grpId="1" animBg="1"/>
      <p:bldP spid="99" grpId="0" animBg="1"/>
      <p:bldP spid="102" grpId="0"/>
      <p:bldP spid="103" grpId="0"/>
      <p:bldP spid="103" grpId="1"/>
      <p:bldP spid="10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29016"/>
            <a:ext cx="6972828" cy="489236"/>
          </a:xfrm>
        </p:spPr>
        <p:txBody>
          <a:bodyPr/>
          <a:lstStyle/>
          <a:p>
            <a:r>
              <a:rPr lang="en-GB" sz="3200" dirty="0"/>
              <a:t>Estimation of Relationships </a:t>
            </a:r>
            <a:r>
              <a:rPr lang="en-GB" sz="3200" dirty="0" smtClean="0"/>
              <a:t>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107328"/>
            <a:ext cx="8352928" cy="1097536"/>
          </a:xfrm>
        </p:spPr>
        <p:txBody>
          <a:bodyPr>
            <a:normAutofit/>
          </a:bodyPr>
          <a:lstStyle/>
          <a:p>
            <a:pPr marL="720000" lvl="2" indent="0">
              <a:buNone/>
            </a:pPr>
            <a:r>
              <a:rPr lang="en-US" dirty="0" smtClean="0"/>
              <a:t>Compare pairwise each element of each component with </a:t>
            </a:r>
            <a:r>
              <a:rPr lang="en-US" dirty="0"/>
              <a:t>each element of a different </a:t>
            </a:r>
            <a:r>
              <a:rPr lang="en-US" dirty="0" smtClean="0"/>
              <a:t>component. (Age, Sex,…)</a:t>
            </a:r>
          </a:p>
          <a:p>
            <a:endParaRPr lang="en-GB" dirty="0"/>
          </a:p>
        </p:txBody>
      </p:sp>
      <p:sp>
        <p:nvSpPr>
          <p:cNvPr id="5" name="Ellipse 4"/>
          <p:cNvSpPr/>
          <p:nvPr/>
        </p:nvSpPr>
        <p:spPr>
          <a:xfrm>
            <a:off x="3092056" y="3971619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dirty="0"/>
          </a:p>
        </p:txBody>
      </p:sp>
      <p:sp>
        <p:nvSpPr>
          <p:cNvPr id="6" name="Ellipse 5"/>
          <p:cNvSpPr/>
          <p:nvPr/>
        </p:nvSpPr>
        <p:spPr>
          <a:xfrm>
            <a:off x="5036272" y="2603467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</a:t>
            </a:r>
            <a:endParaRPr lang="en-GB" dirty="0"/>
          </a:p>
        </p:txBody>
      </p:sp>
      <p:sp>
        <p:nvSpPr>
          <p:cNvPr id="7" name="Ellipse 6"/>
          <p:cNvSpPr/>
          <p:nvPr/>
        </p:nvSpPr>
        <p:spPr>
          <a:xfrm>
            <a:off x="3092056" y="2531459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</a:t>
            </a:r>
            <a:endParaRPr lang="en-GB" dirty="0"/>
          </a:p>
        </p:txBody>
      </p:sp>
      <p:cxnSp>
        <p:nvCxnSpPr>
          <p:cNvPr id="8" name="Gerade Verbindung mit Pfeil 7"/>
          <p:cNvCxnSpPr>
            <a:stCxn id="7" idx="4"/>
            <a:endCxn id="5" idx="0"/>
          </p:cNvCxnSpPr>
          <p:nvPr/>
        </p:nvCxnSpPr>
        <p:spPr>
          <a:xfrm>
            <a:off x="3441244" y="3251539"/>
            <a:ext cx="0" cy="7200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3524104" y="3395555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22" name="Ellipse 21"/>
          <p:cNvSpPr/>
          <p:nvPr/>
        </p:nvSpPr>
        <p:spPr>
          <a:xfrm>
            <a:off x="5036272" y="4043627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dirty="0"/>
          </a:p>
        </p:txBody>
      </p:sp>
      <p:sp>
        <p:nvSpPr>
          <p:cNvPr id="23" name="Textfeld 22"/>
          <p:cNvSpPr txBox="1"/>
          <p:nvPr/>
        </p:nvSpPr>
        <p:spPr>
          <a:xfrm>
            <a:off x="5684344" y="3467563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cxnSp>
        <p:nvCxnSpPr>
          <p:cNvPr id="24" name="Gerade Verbindung mit Pfeil 23"/>
          <p:cNvCxnSpPr>
            <a:stCxn id="6" idx="4"/>
            <a:endCxn id="22" idx="0"/>
          </p:cNvCxnSpPr>
          <p:nvPr/>
        </p:nvCxnSpPr>
        <p:spPr>
          <a:xfrm>
            <a:off x="5385460" y="3323547"/>
            <a:ext cx="0" cy="72008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7" idx="6"/>
            <a:endCxn id="6" idx="2"/>
          </p:cNvCxnSpPr>
          <p:nvPr/>
        </p:nvCxnSpPr>
        <p:spPr>
          <a:xfrm>
            <a:off x="3790432" y="2891499"/>
            <a:ext cx="1245840" cy="72008"/>
          </a:xfrm>
          <a:prstGeom prst="straightConnector1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/>
          <p:nvPr/>
        </p:nvCxnSpPr>
        <p:spPr>
          <a:xfrm>
            <a:off x="3812136" y="4331659"/>
            <a:ext cx="1245840" cy="72008"/>
          </a:xfrm>
          <a:prstGeom prst="straightConnector1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7" idx="5"/>
            <a:endCxn id="22" idx="1"/>
          </p:cNvCxnSpPr>
          <p:nvPr/>
        </p:nvCxnSpPr>
        <p:spPr>
          <a:xfrm>
            <a:off x="3688157" y="3146086"/>
            <a:ext cx="1450390" cy="1002994"/>
          </a:xfrm>
          <a:prstGeom prst="straightConnector1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5" idx="7"/>
            <a:endCxn id="6" idx="3"/>
          </p:cNvCxnSpPr>
          <p:nvPr/>
        </p:nvCxnSpPr>
        <p:spPr>
          <a:xfrm flipV="1">
            <a:off x="3688157" y="3218094"/>
            <a:ext cx="1450390" cy="858978"/>
          </a:xfrm>
          <a:prstGeom prst="straightConnector1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667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2" grpId="0"/>
      <p:bldP spid="22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229016"/>
            <a:ext cx="6972828" cy="489236"/>
          </a:xfrm>
        </p:spPr>
        <p:txBody>
          <a:bodyPr/>
          <a:lstStyle/>
          <a:p>
            <a:r>
              <a:rPr lang="en-GB" sz="3200" dirty="0"/>
              <a:t>Estimation of Relationships </a:t>
            </a:r>
            <a:r>
              <a:rPr lang="en-GB" sz="3200" dirty="0" smtClean="0"/>
              <a:t>II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1008112"/>
          </a:xfrm>
        </p:spPr>
        <p:txBody>
          <a:bodyPr>
            <a:normAutofit/>
          </a:bodyPr>
          <a:lstStyle/>
          <a:p>
            <a:pPr marL="720000" lvl="2" indent="0">
              <a:buNone/>
            </a:pPr>
            <a:r>
              <a:rPr lang="en-US" dirty="0" smtClean="0"/>
              <a:t>Estim</a:t>
            </a:r>
            <a:r>
              <a:rPr lang="en-US" dirty="0"/>
              <a:t>ate (random number) if or not a new relation (COU, P/C) should be </a:t>
            </a:r>
            <a:r>
              <a:rPr lang="en-US" dirty="0" smtClean="0"/>
              <a:t>integrate. </a:t>
            </a:r>
            <a:endParaRPr lang="de-DE" i="1" dirty="0"/>
          </a:p>
          <a:p>
            <a:pPr marL="720000" lvl="2" indent="0">
              <a:buNone/>
            </a:pPr>
            <a:endParaRPr lang="en-GB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5536" y="4077072"/>
            <a:ext cx="8352928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2600"/>
              </a:spcAft>
              <a:buClr>
                <a:schemeClr val="bg1"/>
              </a:buClr>
              <a:buFont typeface="Arial" pitchFamily="34" charset="0"/>
              <a:buChar char="•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1pPr>
            <a:lvl2pPr marL="720000" indent="-324000" algn="l" defTabSz="914400" rtl="0" eaLnBrk="1" latinLnBrk="0" hangingPunct="1">
              <a:spcBef>
                <a:spcPct val="20000"/>
              </a:spcBef>
              <a:buSzPct val="75000"/>
              <a:buFont typeface="Wingdings" pitchFamily="2" charset="2"/>
              <a:buChar char="Ø"/>
              <a:defRPr sz="26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2pPr>
            <a:lvl3pPr marL="1044000" indent="-3240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3pPr>
            <a:lvl4pPr marL="1440000" indent="-324000" algn="l" defTabSz="914400" rtl="0" eaLnBrk="1" latinLnBrk="0" hangingPunct="1">
              <a:spcBef>
                <a:spcPct val="20000"/>
              </a:spcBef>
              <a:buSzPct val="85000"/>
              <a:buFont typeface="Arial" pitchFamily="34" charset="0"/>
              <a:buChar char="–"/>
              <a:defRPr sz="2000" kern="120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0" lvl="2" indent="0">
              <a:buNone/>
            </a:pPr>
            <a:endParaRPr lang="en-US" dirty="0"/>
          </a:p>
        </p:txBody>
      </p:sp>
      <p:graphicFrame>
        <p:nvGraphicFramePr>
          <p:cNvPr id="10" name="Diagramm 9"/>
          <p:cNvGraphicFramePr>
            <a:graphicFrameLocks/>
          </p:cNvGraphicFramePr>
          <p:nvPr/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036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Improvements and outlook 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467544" y="1107329"/>
                <a:ext cx="7992888" cy="3545808"/>
              </a:xfrm>
            </p:spPr>
            <p:txBody>
              <a:bodyPr>
                <a:normAutofit/>
              </a:bodyPr>
              <a:lstStyle/>
              <a:p>
                <a:pPr marL="396000" lvl="1" indent="0">
                  <a:buNone/>
                </a:pPr>
                <a:r>
                  <a:rPr lang="en-US" dirty="0" smtClean="0"/>
                  <a:t>Quality measure: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𝜇</m:t>
                    </m:r>
                    <m:r>
                      <a:rPr lang="de-DE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GB" smtClean="0"/>
                          <m:t>original</m:t>
                        </m:r>
                        <m:r>
                          <m:rPr>
                            <m:nor/>
                          </m:rPr>
                          <a:rPr lang="en-GB" smtClean="0"/>
                          <m:t> </m:t>
                        </m:r>
                        <m:r>
                          <m:rPr>
                            <m:nor/>
                          </m:rPr>
                          <a:rPr lang="en-GB" smtClean="0"/>
                          <m:t>relations</m:t>
                        </m:r>
                      </m:num>
                      <m:den>
                        <m:r>
                          <m:rPr>
                            <m:nor/>
                          </m:rPr>
                          <a:rPr lang="de-DE" b="0" i="0" smtClean="0"/>
                          <m:t>all</m:t>
                        </m:r>
                        <m:r>
                          <m:rPr>
                            <m:nor/>
                          </m:rPr>
                          <a:rPr lang="de-DE" b="0" i="0" smtClean="0"/>
                          <m:t> </m:t>
                        </m:r>
                        <m:r>
                          <m:rPr>
                            <m:nor/>
                          </m:rPr>
                          <a:rPr lang="de-DE" b="0" i="0" smtClean="0"/>
                          <m:t>r</m:t>
                        </m:r>
                        <m:r>
                          <m:rPr>
                            <m:nor/>
                          </m:rPr>
                          <a:rPr lang="en-GB"/>
                          <m:t>elations</m:t>
                        </m:r>
                      </m:den>
                    </m:f>
                    <m:r>
                      <a:rPr lang="de-DE" b="0" i="1" smtClean="0">
                        <a:latin typeface="Cambria Math"/>
                      </a:rPr>
                      <m:t>∈[0,1]</m:t>
                    </m:r>
                  </m:oMath>
                </a14:m>
                <a:endParaRPr lang="en-US" dirty="0" smtClean="0"/>
              </a:p>
              <a:p>
                <a:pPr marL="396000" lvl="1" indent="0">
                  <a:buNone/>
                </a:pPr>
                <a:endParaRPr lang="en-US" dirty="0" smtClean="0"/>
              </a:p>
              <a:p>
                <a:pPr marL="3960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i="1">
                          <a:latin typeface="Cambria Math"/>
                        </a:rPr>
                        <m:t>𝜇</m:t>
                      </m:r>
                      <m:r>
                        <a:rPr lang="de-DE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de-DE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de-DE" b="0" i="0" smtClean="0"/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de-DE" b="0" i="0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pPr marL="396000" lvl="1" indent="0">
                  <a:buNone/>
                </a:pPr>
                <a:endParaRPr lang="en-US" dirty="0" smtClean="0"/>
              </a:p>
              <a:p>
                <a:pPr marL="396000" lvl="1" indent="0">
                  <a:buNone/>
                </a:pPr>
                <a:endParaRPr lang="en-US" dirty="0"/>
              </a:p>
              <a:p>
                <a:pPr marL="3960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7544" y="1107329"/>
                <a:ext cx="7992888" cy="3545808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Ellipse 15"/>
          <p:cNvSpPr/>
          <p:nvPr/>
        </p:nvSpPr>
        <p:spPr>
          <a:xfrm>
            <a:off x="1280911" y="3131951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dirty="0"/>
          </a:p>
        </p:txBody>
      </p:sp>
      <p:sp>
        <p:nvSpPr>
          <p:cNvPr id="17" name="Ellipse 16"/>
          <p:cNvSpPr/>
          <p:nvPr/>
        </p:nvSpPr>
        <p:spPr>
          <a:xfrm>
            <a:off x="2607322" y="1946378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</a:t>
            </a:r>
            <a:endParaRPr lang="en-GB" dirty="0"/>
          </a:p>
        </p:txBody>
      </p:sp>
      <p:sp>
        <p:nvSpPr>
          <p:cNvPr id="18" name="Ellipse 17"/>
          <p:cNvSpPr/>
          <p:nvPr/>
        </p:nvSpPr>
        <p:spPr>
          <a:xfrm>
            <a:off x="1259207" y="1946378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</a:t>
            </a:r>
            <a:endParaRPr lang="en-GB" dirty="0"/>
          </a:p>
        </p:txBody>
      </p:sp>
      <p:cxnSp>
        <p:nvCxnSpPr>
          <p:cNvPr id="19" name="Gerade Verbindung mit Pfeil 18"/>
          <p:cNvCxnSpPr>
            <a:stCxn id="18" idx="4"/>
            <a:endCxn id="16" idx="0"/>
          </p:cNvCxnSpPr>
          <p:nvPr/>
        </p:nvCxnSpPr>
        <p:spPr>
          <a:xfrm>
            <a:off x="1608395" y="2666458"/>
            <a:ext cx="21704" cy="465493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2602417" y="3136596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dirty="0"/>
          </a:p>
        </p:txBody>
      </p:sp>
      <p:cxnSp>
        <p:nvCxnSpPr>
          <p:cNvPr id="23" name="Gerade Verbindung mit Pfeil 22"/>
          <p:cNvCxnSpPr>
            <a:stCxn id="17" idx="4"/>
            <a:endCxn id="21" idx="0"/>
          </p:cNvCxnSpPr>
          <p:nvPr/>
        </p:nvCxnSpPr>
        <p:spPr>
          <a:xfrm flipH="1">
            <a:off x="2951605" y="2666458"/>
            <a:ext cx="4905" cy="4701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18" idx="6"/>
            <a:endCxn id="17" idx="2"/>
          </p:cNvCxnSpPr>
          <p:nvPr/>
        </p:nvCxnSpPr>
        <p:spPr>
          <a:xfrm>
            <a:off x="1957583" y="2306418"/>
            <a:ext cx="649739" cy="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17" idx="3"/>
            <a:endCxn id="16" idx="7"/>
          </p:cNvCxnSpPr>
          <p:nvPr/>
        </p:nvCxnSpPr>
        <p:spPr>
          <a:xfrm flipH="1">
            <a:off x="1877012" y="2561005"/>
            <a:ext cx="832585" cy="676399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21" idx="2"/>
            <a:endCxn id="16" idx="6"/>
          </p:cNvCxnSpPr>
          <p:nvPr/>
        </p:nvCxnSpPr>
        <p:spPr>
          <a:xfrm flipH="1" flipV="1">
            <a:off x="1979287" y="3491991"/>
            <a:ext cx="623130" cy="4645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18" idx="5"/>
            <a:endCxn id="21" idx="1"/>
          </p:cNvCxnSpPr>
          <p:nvPr/>
        </p:nvCxnSpPr>
        <p:spPr>
          <a:xfrm>
            <a:off x="1855308" y="2561005"/>
            <a:ext cx="849384" cy="681044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9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Improvements and outlook II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1318127"/>
                  </p:ext>
                </p:extLst>
              </p:nvPr>
            </p:nvGraphicFramePr>
            <p:xfrm>
              <a:off x="468313" y="1544638"/>
              <a:ext cx="7560072" cy="231640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86680"/>
                    <a:gridCol w="2771582"/>
                    <a:gridCol w="3401810"/>
                  </a:tblGrid>
                  <a:tr h="77213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Austrian census 2011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Austrian Register-based Labour Market Statistics 2012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Families 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effectLst/>
                                  <a:latin typeface="Cambria Math"/>
                                </a:rPr>
                                <m:t>𝐹</m:t>
                              </m:r>
                            </m:oMath>
                          </a14:m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2,306,650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2,322,321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 =1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79.5%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80.1%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∈(0,1)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6.1%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5.7%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pPr algn="just"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𝜇</m:t>
                                </m:r>
                                <m:r>
                                  <a:rPr lang="en-GB" sz="1600">
                                    <a:effectLst/>
                                    <a:latin typeface="Cambria Math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14.4%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14.2%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Inhaltsplatzhalt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981318127"/>
                  </p:ext>
                </p:extLst>
              </p:nvPr>
            </p:nvGraphicFramePr>
            <p:xfrm>
              <a:off x="468313" y="1544638"/>
              <a:ext cx="7560072" cy="2316409"/>
            </p:xfrm>
            <a:graphic>
              <a:graphicData uri="http://schemas.openxmlformats.org/drawingml/2006/table">
                <a:tbl>
                  <a:tblPr firstRow="1" firstCol="1" bandRow="1">
                    <a:tableStyleId>{5940675A-B579-460E-94D1-54222C63F5DA}</a:tableStyleId>
                  </a:tblPr>
                  <a:tblGrid>
                    <a:gridCol w="1386680"/>
                    <a:gridCol w="2771582"/>
                    <a:gridCol w="3401810"/>
                  </a:tblGrid>
                  <a:tr h="772137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 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Austrian census 2011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Austrian Register-based Labour Market Statistics 2012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217460" r="-446256" b="-3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2,306,650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2,322,321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317460" r="-446256" b="-2031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79.5%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80.1%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410938" r="-4462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6.1%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5.7%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8606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441" t="-519048" r="-446256" b="-15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>
                              <a:effectLst/>
                            </a:rPr>
                            <a:t>14.4%</a:t>
                          </a:r>
                          <a:endParaRPr lang="en-GB" sz="160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r">
                            <a:spcAft>
                              <a:spcPts val="0"/>
                            </a:spcAft>
                          </a:pPr>
                          <a:r>
                            <a:rPr lang="en-GB" sz="1600" dirty="0">
                              <a:effectLst/>
                            </a:rPr>
                            <a:t>14.2%</a:t>
                          </a:r>
                          <a:endParaRPr lang="en-GB" sz="1600" dirty="0">
                            <a:effectLst/>
                            <a:latin typeface="Calibri"/>
                            <a:ea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Rechteck 4"/>
          <p:cNvSpPr/>
          <p:nvPr/>
        </p:nvSpPr>
        <p:spPr>
          <a:xfrm>
            <a:off x="488296" y="980728"/>
            <a:ext cx="421852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0" lvl="1" indent="-3240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GB" sz="2400" dirty="0">
                <a:solidFill>
                  <a:srgbClr val="333333"/>
                </a:solidFill>
              </a:rPr>
              <a:t>archived data on relations </a:t>
            </a:r>
          </a:p>
        </p:txBody>
      </p:sp>
    </p:spTree>
    <p:extLst>
      <p:ext uri="{BB962C8B-B14F-4D97-AF65-F5344CB8AC3E}">
        <p14:creationId xmlns:p14="http://schemas.microsoft.com/office/powerpoint/2010/main" val="9460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Improvements and outlook III</a:t>
            </a:r>
            <a:endParaRPr lang="en-GB" dirty="0"/>
          </a:p>
        </p:txBody>
      </p:sp>
      <p:sp>
        <p:nvSpPr>
          <p:cNvPr id="5" name="Rechteck 4"/>
          <p:cNvSpPr/>
          <p:nvPr/>
        </p:nvSpPr>
        <p:spPr>
          <a:xfrm>
            <a:off x="488296" y="980728"/>
            <a:ext cx="847619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000" lvl="1">
              <a:lnSpc>
                <a:spcPct val="90000"/>
              </a:lnSpc>
              <a:spcBef>
                <a:spcPct val="20000"/>
              </a:spcBef>
              <a:buSzPct val="75000"/>
            </a:pPr>
            <a:r>
              <a:rPr lang="en-GB" sz="2400" b="1" dirty="0"/>
              <a:t>missing </a:t>
            </a:r>
            <a:r>
              <a:rPr lang="en-GB" sz="2400" b="1" dirty="0" smtClean="0"/>
              <a:t>relations: </a:t>
            </a:r>
          </a:p>
          <a:p>
            <a:pPr marL="720000" lvl="1" indent="-3240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GB" sz="2400" dirty="0" smtClean="0"/>
              <a:t>Data sources</a:t>
            </a:r>
            <a:endParaRPr lang="en-GB" sz="2400" dirty="0" smtClean="0">
              <a:solidFill>
                <a:srgbClr val="333333"/>
              </a:solidFill>
            </a:endParaRPr>
          </a:p>
          <a:p>
            <a:pPr marL="720000" lvl="1" indent="-3240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GB" sz="2400" dirty="0"/>
              <a:t>Adult </a:t>
            </a:r>
            <a:r>
              <a:rPr lang="en-GB" sz="2400" dirty="0" smtClean="0"/>
              <a:t>children</a:t>
            </a:r>
            <a:endParaRPr lang="en-GB" sz="2400" dirty="0"/>
          </a:p>
          <a:p>
            <a:pPr marL="720000" lvl="1" indent="-32400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Ø"/>
            </a:pPr>
            <a:r>
              <a:rPr lang="en-GB" sz="2400" dirty="0"/>
              <a:t>Consensual union couples without resident </a:t>
            </a:r>
            <a:r>
              <a:rPr lang="en-GB" sz="2400" dirty="0" smtClean="0"/>
              <a:t>children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37964" y="1340767"/>
            <a:ext cx="60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-&gt; new source</a:t>
            </a:r>
            <a:r>
              <a:rPr lang="en-GB" sz="2400" dirty="0" smtClean="0"/>
              <a:t>: central civil status register </a:t>
            </a:r>
            <a:endParaRPr lang="en-GB" sz="2400" dirty="0"/>
          </a:p>
        </p:txBody>
      </p:sp>
      <p:sp>
        <p:nvSpPr>
          <p:cNvPr id="8" name="Textfeld 7"/>
          <p:cNvSpPr txBox="1"/>
          <p:nvPr/>
        </p:nvSpPr>
        <p:spPr>
          <a:xfrm>
            <a:off x="3090364" y="1723999"/>
            <a:ext cx="6026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-&gt; archived </a:t>
            </a:r>
            <a:r>
              <a:rPr lang="en-GB" sz="2400" dirty="0" smtClean="0"/>
              <a:t>relationships (since 2006)</a:t>
            </a:r>
            <a:endParaRPr lang="en-GB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8163006" y="2158761"/>
            <a:ext cx="515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>
                <a:sym typeface="Wingdings"/>
              </a:rPr>
              <a:t></a:t>
            </a:r>
            <a:endParaRPr lang="en-GB" sz="3200" dirty="0"/>
          </a:p>
        </p:txBody>
      </p:sp>
      <p:sp>
        <p:nvSpPr>
          <p:cNvPr id="11" name="Textfeld 10"/>
          <p:cNvSpPr txBox="1"/>
          <p:nvPr/>
        </p:nvSpPr>
        <p:spPr>
          <a:xfrm>
            <a:off x="8163009" y="1279211"/>
            <a:ext cx="5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>
                <a:sym typeface="Wingdings"/>
              </a:rPr>
              <a:t></a:t>
            </a:r>
            <a:endParaRPr lang="en-GB" sz="3200" dirty="0"/>
          </a:p>
        </p:txBody>
      </p:sp>
      <p:sp>
        <p:nvSpPr>
          <p:cNvPr id="12" name="Textfeld 11"/>
          <p:cNvSpPr txBox="1"/>
          <p:nvPr/>
        </p:nvSpPr>
        <p:spPr>
          <a:xfrm>
            <a:off x="8163009" y="1713236"/>
            <a:ext cx="55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sz="3200" dirty="0" smtClean="0">
                <a:sym typeface="Wingdings"/>
              </a:rPr>
              <a:t>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200004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23528" y="2017415"/>
            <a:ext cx="28666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Please address queries to:</a:t>
            </a:r>
          </a:p>
          <a:p>
            <a:pPr algn="r"/>
            <a:r>
              <a:rPr lang="de-DE" sz="1500" i="1" dirty="0" smtClean="0">
                <a:solidFill>
                  <a:srgbClr val="6E8080"/>
                </a:solidFill>
              </a:rPr>
              <a:t>Christoph </a:t>
            </a:r>
            <a:r>
              <a:rPr lang="de-DE" sz="1500" i="1" dirty="0">
                <a:solidFill>
                  <a:srgbClr val="6E8080"/>
                </a:solidFill>
              </a:rPr>
              <a:t>Waldner</a:t>
            </a:r>
            <a:endParaRPr lang="de-AT" sz="1500" i="1" dirty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endParaRPr lang="en-US" sz="1500" i="1" dirty="0" smtClean="0">
              <a:solidFill>
                <a:srgbClr val="6E8080"/>
              </a:solidFill>
            </a:endParaRPr>
          </a:p>
          <a:p>
            <a:pPr algn="r"/>
            <a:r>
              <a:rPr lang="en-US" sz="1500" i="1" dirty="0" smtClean="0">
                <a:solidFill>
                  <a:srgbClr val="AE002C"/>
                </a:solidFill>
              </a:rPr>
              <a:t>Contact information: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Guglgasse 13, 1110 Vienna</a:t>
            </a:r>
          </a:p>
          <a:p>
            <a:pPr algn="r"/>
            <a:r>
              <a:rPr lang="en-US" sz="1500" i="1" dirty="0" smtClean="0">
                <a:solidFill>
                  <a:srgbClr val="6E8080"/>
                </a:solidFill>
              </a:rPr>
              <a:t>phone: </a:t>
            </a:r>
            <a:r>
              <a:rPr lang="de-AT" sz="1500" i="1" dirty="0">
                <a:solidFill>
                  <a:srgbClr val="6E8080"/>
                </a:solidFill>
              </a:rPr>
              <a:t>+43 (1) 71128-7322</a:t>
            </a:r>
          </a:p>
          <a:p>
            <a:pPr algn="r"/>
            <a:r>
              <a:rPr lang="fr-FR" sz="1500" i="1" dirty="0">
                <a:solidFill>
                  <a:srgbClr val="6E8080"/>
                </a:solidFill>
              </a:rPr>
              <a:t>christoph.waldner.@statistik.gv.at</a:t>
            </a:r>
            <a:r>
              <a:rPr lang="de-AT" sz="1500" i="1" dirty="0">
                <a:solidFill>
                  <a:srgbClr val="6E8080"/>
                </a:solidFill>
              </a:rPr>
              <a:t> 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532824" y="1961545"/>
            <a:ext cx="5359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AE002C"/>
                </a:solidFill>
              </a:rPr>
              <a:t>FAMILY GENERATION BY REGISTERS – </a:t>
            </a:r>
            <a:br>
              <a:rPr lang="en-GB" sz="2400" dirty="0">
                <a:solidFill>
                  <a:srgbClr val="AE002C"/>
                </a:solidFill>
              </a:rPr>
            </a:br>
            <a:r>
              <a:rPr lang="en-GB" sz="2400" dirty="0">
                <a:solidFill>
                  <a:srgbClr val="AE002C"/>
                </a:solidFill>
              </a:rPr>
              <a:t>APPROVED METHODS AND IMPROVEMENTS FOR THE AUSTRIAN CENSUS </a:t>
            </a:r>
            <a:r>
              <a:rPr lang="en-GB" sz="2400" dirty="0" smtClean="0">
                <a:solidFill>
                  <a:srgbClr val="AE002C"/>
                </a:solidFill>
              </a:rPr>
              <a:t>2021</a:t>
            </a:r>
          </a:p>
          <a:p>
            <a:endParaRPr lang="en-GB" sz="2400" dirty="0" smtClean="0">
              <a:solidFill>
                <a:srgbClr val="AE002C"/>
              </a:solidFill>
            </a:endParaRPr>
          </a:p>
          <a:p>
            <a:r>
              <a:rPr lang="en-GB" dirty="0">
                <a:solidFill>
                  <a:srgbClr val="AE002C"/>
                </a:solidFill>
              </a:rPr>
              <a:t>Group of Experts on Population and Housing Censuses </a:t>
            </a:r>
          </a:p>
        </p:txBody>
      </p:sp>
    </p:spTree>
    <p:extLst>
      <p:ext uri="{BB962C8B-B14F-4D97-AF65-F5344CB8AC3E}">
        <p14:creationId xmlns:p14="http://schemas.microsoft.com/office/powerpoint/2010/main" val="173822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Definitions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99592" y="1107328"/>
            <a:ext cx="6192688" cy="4525963"/>
          </a:xfrm>
        </p:spPr>
        <p:txBody>
          <a:bodyPr/>
          <a:lstStyle/>
          <a:p>
            <a:pPr lvl="1"/>
            <a:endParaRPr lang="de-DE" dirty="0" smtClean="0"/>
          </a:p>
          <a:p>
            <a:pPr lvl="1"/>
            <a:endParaRPr lang="de-DE" dirty="0"/>
          </a:p>
          <a:p>
            <a:pPr lvl="1"/>
            <a:r>
              <a:rPr lang="de-DE" dirty="0" err="1" smtClean="0"/>
              <a:t>Household-dwelling</a:t>
            </a:r>
            <a:r>
              <a:rPr lang="de-DE" dirty="0" smtClean="0"/>
              <a:t> </a:t>
            </a:r>
            <a:r>
              <a:rPr lang="de-DE" dirty="0" err="1" smtClean="0"/>
              <a:t>concept</a:t>
            </a:r>
            <a:endParaRPr lang="de-DE" dirty="0" smtClean="0"/>
          </a:p>
          <a:p>
            <a:pPr lvl="1"/>
            <a:r>
              <a:rPr lang="de-DE" dirty="0" smtClean="0"/>
              <a:t>Family </a:t>
            </a:r>
            <a:r>
              <a:rPr lang="de-DE" dirty="0" err="1"/>
              <a:t>nucleus</a:t>
            </a:r>
            <a:r>
              <a:rPr lang="de-DE" dirty="0"/>
              <a:t>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323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Data </a:t>
            </a:r>
            <a:r>
              <a:rPr lang="de-DE" dirty="0" err="1"/>
              <a:t>sources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9073008" cy="4769944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Households</a:t>
            </a:r>
          </a:p>
          <a:p>
            <a:pPr lvl="2"/>
            <a:r>
              <a:rPr lang="en-GB" dirty="0"/>
              <a:t>Central Population Register </a:t>
            </a:r>
            <a:r>
              <a:rPr lang="en-GB" dirty="0" smtClean="0"/>
              <a:t>(CPR)</a:t>
            </a:r>
          </a:p>
          <a:p>
            <a:pPr lvl="2"/>
            <a:r>
              <a:rPr lang="en-GB" dirty="0"/>
              <a:t>B</a:t>
            </a:r>
            <a:r>
              <a:rPr lang="en-GB" dirty="0" smtClean="0"/>
              <a:t>uildings </a:t>
            </a:r>
            <a:r>
              <a:rPr lang="en-GB" dirty="0"/>
              <a:t>and dwellings register (BDR</a:t>
            </a:r>
            <a:r>
              <a:rPr lang="en-GB" dirty="0" smtClean="0"/>
              <a:t>)</a:t>
            </a:r>
          </a:p>
          <a:p>
            <a:pPr lvl="2"/>
            <a:r>
              <a:rPr lang="en-GB" dirty="0"/>
              <a:t>IHL (Institutional households list</a:t>
            </a:r>
            <a:r>
              <a:rPr lang="en-GB" dirty="0" smtClean="0"/>
              <a:t>)</a:t>
            </a:r>
            <a:endParaRPr lang="de-DE" dirty="0" smtClean="0"/>
          </a:p>
          <a:p>
            <a:pPr lvl="1"/>
            <a:r>
              <a:rPr lang="de-DE" sz="2400" dirty="0" err="1"/>
              <a:t>Relationships</a:t>
            </a:r>
            <a:r>
              <a:rPr lang="de-DE" sz="2400" dirty="0"/>
              <a:t> (</a:t>
            </a:r>
            <a:r>
              <a:rPr lang="de-DE" sz="2400" dirty="0" err="1"/>
              <a:t>archived</a:t>
            </a:r>
            <a:r>
              <a:rPr lang="de-DE" sz="2400" dirty="0"/>
              <a:t> </a:t>
            </a:r>
            <a:r>
              <a:rPr lang="de-DE" sz="2400" dirty="0" err="1"/>
              <a:t>since</a:t>
            </a:r>
            <a:r>
              <a:rPr lang="de-DE" sz="2400" dirty="0"/>
              <a:t> 2006)</a:t>
            </a:r>
          </a:p>
          <a:p>
            <a:pPr lvl="2"/>
            <a:r>
              <a:rPr lang="en-GB" dirty="0"/>
              <a:t>Central social security register (CSSR) </a:t>
            </a:r>
          </a:p>
          <a:p>
            <a:pPr lvl="2"/>
            <a:r>
              <a:rPr lang="en-GB" dirty="0"/>
              <a:t>Child allowance register (CAR) </a:t>
            </a:r>
          </a:p>
          <a:p>
            <a:pPr lvl="2"/>
            <a:r>
              <a:rPr lang="en-GB" dirty="0"/>
              <a:t>Tax register (TR) </a:t>
            </a:r>
          </a:p>
          <a:p>
            <a:pPr lvl="1"/>
            <a:r>
              <a:rPr lang="de-DE" sz="2400" dirty="0" err="1" smtClean="0"/>
              <a:t>Demography</a:t>
            </a:r>
            <a:endParaRPr lang="de-DE" sz="2400" dirty="0" smtClean="0"/>
          </a:p>
          <a:p>
            <a:pPr lvl="2"/>
            <a:r>
              <a:rPr lang="de-DE" sz="2200" dirty="0" err="1" smtClean="0"/>
              <a:t>Mulitple</a:t>
            </a:r>
            <a:r>
              <a:rPr lang="de-DE" sz="2200" dirty="0" smtClean="0"/>
              <a:t> </a:t>
            </a:r>
            <a:r>
              <a:rPr lang="de-DE" sz="2200" dirty="0" err="1" smtClean="0"/>
              <a:t>data</a:t>
            </a:r>
            <a:r>
              <a:rPr lang="de-DE" sz="2200" dirty="0" smtClean="0"/>
              <a:t> </a:t>
            </a:r>
            <a:r>
              <a:rPr lang="de-DE" sz="2200" dirty="0" err="1" smtClean="0"/>
              <a:t>sources</a:t>
            </a:r>
            <a:r>
              <a:rPr lang="de-DE" sz="2200" dirty="0" smtClean="0"/>
              <a:t> (CPR, CSSR,</a:t>
            </a:r>
            <a:r>
              <a:rPr lang="de-DE" sz="2200" dirty="0"/>
              <a:t> </a:t>
            </a:r>
            <a:r>
              <a:rPr lang="de-DE" sz="2200" dirty="0" smtClean="0"/>
              <a:t>CAR</a:t>
            </a:r>
            <a:r>
              <a:rPr lang="de-DE" sz="2200" dirty="0"/>
              <a:t>, TR, </a:t>
            </a:r>
            <a:r>
              <a:rPr lang="de-DE" sz="2200" dirty="0" smtClean="0"/>
              <a:t>…)</a:t>
            </a:r>
            <a:endParaRPr lang="de-DE" sz="2200" dirty="0"/>
          </a:p>
          <a:p>
            <a:pPr lvl="2">
              <a:buNone/>
            </a:pPr>
            <a:endParaRPr lang="de-DE" dirty="0" smtClean="0"/>
          </a:p>
          <a:p>
            <a:pPr lvl="1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7813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Household generation 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769944"/>
          </a:xfrm>
        </p:spPr>
        <p:txBody>
          <a:bodyPr>
            <a:normAutofit/>
          </a:bodyPr>
          <a:lstStyle/>
          <a:p>
            <a:pPr lvl="1"/>
            <a:r>
              <a:rPr lang="de-DE" sz="2400" dirty="0" err="1"/>
              <a:t>Categorise</a:t>
            </a:r>
            <a:r>
              <a:rPr lang="de-DE" sz="2400" dirty="0"/>
              <a:t> in private-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en-US" sz="2400" dirty="0"/>
              <a:t>non-private households</a:t>
            </a:r>
            <a:endParaRPr lang="de-DE" sz="2400" dirty="0"/>
          </a:p>
          <a:p>
            <a:pPr lvl="1"/>
            <a:r>
              <a:rPr lang="en-GB" sz="2400" dirty="0" smtClean="0"/>
              <a:t>linking the CPR with the BDR via address codes</a:t>
            </a:r>
            <a:endParaRPr lang="en-GB" sz="2400" dirty="0"/>
          </a:p>
          <a:p>
            <a:pPr marL="396000" lvl="1" indent="0">
              <a:buNone/>
            </a:pPr>
            <a:r>
              <a:rPr lang="en-GB" sz="2400" dirty="0" smtClean="0"/>
              <a:t>	(door number </a:t>
            </a:r>
            <a:r>
              <a:rPr lang="en-GB" sz="2400" dirty="0" smtClean="0">
                <a:sym typeface="Wingdings" panose="05000000000000000000" pitchFamily="2" charset="2"/>
              </a:rPr>
              <a:t> </a:t>
            </a:r>
            <a:r>
              <a:rPr lang="en-GB" sz="2400" dirty="0" smtClean="0"/>
              <a:t>dwelling)</a:t>
            </a:r>
          </a:p>
          <a:p>
            <a:pPr marL="396000" lvl="1" indent="0">
              <a:buNone/>
            </a:pPr>
            <a:r>
              <a:rPr lang="en-US" sz="2400" dirty="0" smtClean="0"/>
              <a:t>	dwelling</a:t>
            </a:r>
            <a:r>
              <a:rPr lang="de-DE" sz="2400" dirty="0" smtClean="0"/>
              <a:t> (92.6%)</a:t>
            </a:r>
            <a:endParaRPr lang="en-GB" sz="2400" dirty="0" smtClean="0"/>
          </a:p>
          <a:p>
            <a:pPr marL="396000" lvl="1" indent="0">
              <a:buNone/>
            </a:pPr>
            <a:r>
              <a:rPr lang="en-US" sz="2400" dirty="0" smtClean="0"/>
              <a:t>	missing dwelling, but </a:t>
            </a:r>
            <a:r>
              <a:rPr lang="en-GB" sz="2400" dirty="0"/>
              <a:t>door number </a:t>
            </a:r>
            <a:r>
              <a:rPr lang="en-GB" sz="2400" dirty="0" smtClean="0"/>
              <a:t>(5.5%)</a:t>
            </a:r>
            <a:endParaRPr lang="en-US" sz="2400" dirty="0" smtClean="0"/>
          </a:p>
          <a:p>
            <a:pPr lvl="1"/>
            <a:r>
              <a:rPr lang="en-US" sz="2400" dirty="0" smtClean="0"/>
              <a:t>remaining persons: 1.9% of the population</a:t>
            </a:r>
          </a:p>
          <a:p>
            <a:pPr marL="720000" lvl="2" indent="0">
              <a:buNone/>
            </a:pPr>
            <a:r>
              <a:rPr lang="en-US" dirty="0" smtClean="0"/>
              <a:t>	(relationships or/and</a:t>
            </a:r>
            <a:r>
              <a:rPr lang="en-US" dirty="0" smtClean="0">
                <a:sym typeface="Wingdings" panose="05000000000000000000" pitchFamily="2" charset="2"/>
              </a:rPr>
              <a:t> demographic rules)</a:t>
            </a:r>
          </a:p>
          <a:p>
            <a:pPr lvl="1"/>
            <a:r>
              <a:rPr lang="en-US" sz="2400" dirty="0" smtClean="0">
                <a:sym typeface="Wingdings" panose="05000000000000000000" pitchFamily="2" charset="2"/>
              </a:rPr>
              <a:t>further plausibility checks  new </a:t>
            </a:r>
            <a:r>
              <a:rPr lang="en-GB" sz="2400" dirty="0" smtClean="0"/>
              <a:t>institutional households?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lvl="1"/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336581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Relationships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07328"/>
            <a:ext cx="9073008" cy="4769944"/>
          </a:xfrm>
        </p:spPr>
        <p:txBody>
          <a:bodyPr>
            <a:normAutofit/>
          </a:bodyPr>
          <a:lstStyle/>
          <a:p>
            <a:pPr lvl="1"/>
            <a:endParaRPr lang="de-DE" dirty="0" smtClean="0"/>
          </a:p>
          <a:p>
            <a:pPr lvl="2">
              <a:buNone/>
            </a:pPr>
            <a:endParaRPr lang="de-DE" dirty="0" smtClean="0"/>
          </a:p>
          <a:p>
            <a:pPr lvl="1"/>
            <a:endParaRPr lang="de-AT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5410601"/>
              </p:ext>
            </p:extLst>
          </p:nvPr>
        </p:nvGraphicFramePr>
        <p:xfrm>
          <a:off x="827585" y="2564904"/>
          <a:ext cx="7416822" cy="2359648"/>
        </p:xfrm>
        <a:graphic>
          <a:graphicData uri="http://schemas.openxmlformats.org/drawingml/2006/table">
            <a:tbl>
              <a:tblPr/>
              <a:tblGrid>
                <a:gridCol w="2376263"/>
                <a:gridCol w="1402121"/>
                <a:gridCol w="1819219"/>
                <a:gridCol w="1819219"/>
              </a:tblGrid>
              <a:tr h="648072"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Typ </a:t>
                      </a:r>
                      <a:r>
                        <a:rPr lang="en-US" sz="1600" b="0" i="0" u="none" strike="noStrike" kern="1200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of</a:t>
                      </a:r>
                      <a:r>
                        <a:rPr lang="en-US" sz="1600" b="0" i="0" u="none" strike="noStrike" kern="1200" baseline="0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relation</a:t>
                      </a: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l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Notation</a:t>
                      </a:r>
                      <a:endParaRPr lang="de-AT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Frequency 2011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 algn="r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noProof="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Frequency 2012</a:t>
                      </a:r>
                      <a:endParaRPr lang="en-US" sz="1600" b="0" i="0" u="none" strike="noStrike" kern="1200" noProof="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parent-child</a:t>
                      </a:r>
                      <a:endParaRPr lang="de-AT" sz="16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P/C</a:t>
                      </a: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5,556,198</a:t>
                      </a:r>
                      <a:endParaRPr lang="de-AT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5,801,793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sibling</a:t>
                      </a:r>
                      <a:endParaRPr lang="de-AT" sz="16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SIB</a:t>
                      </a: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1,844,060</a:t>
                      </a:r>
                      <a:endParaRPr lang="de-AT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1,943,448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grandparent-grandchild</a:t>
                      </a:r>
                      <a:endParaRPr lang="de-AT" sz="16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GP/GC</a:t>
                      </a: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312,644</a:t>
                      </a:r>
                      <a:endParaRPr lang="de-AT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400,691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couple</a:t>
                      </a:r>
                      <a:endParaRPr lang="de-AT" sz="1600" b="0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COU</a:t>
                      </a: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2,128,068</a:t>
                      </a:r>
                      <a:endParaRPr lang="de-AT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2,210,064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884"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en-US" sz="1600" b="0" i="0" u="none" strike="noStrike" kern="1200" noProof="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foster parent</a:t>
                      </a: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3390" indent="-226695">
                        <a:spcAft>
                          <a:spcPts val="0"/>
                        </a:spcAft>
                      </a:pPr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FOS</a:t>
                      </a:r>
                    </a:p>
                  </a:txBody>
                  <a:tcPr marL="9525" marR="9525" marT="9525" marB="952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de-AT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12,724</a:t>
                      </a:r>
                      <a:endParaRPr lang="de-AT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17,942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hteck 4"/>
          <p:cNvSpPr/>
          <p:nvPr/>
        </p:nvSpPr>
        <p:spPr>
          <a:xfrm>
            <a:off x="467544" y="1124744"/>
            <a:ext cx="82089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rgbClr val="333333"/>
                </a:solidFill>
              </a:rPr>
              <a:t>Administrative (</a:t>
            </a:r>
            <a:r>
              <a:rPr lang="en-US" sz="2400" dirty="0" smtClean="0">
                <a:solidFill>
                  <a:srgbClr val="333333"/>
                </a:solidFill>
              </a:rPr>
              <a:t>plausible) Relationships</a:t>
            </a:r>
          </a:p>
          <a:p>
            <a:pPr lvl="1"/>
            <a:r>
              <a:rPr lang="en-US" sz="2000" dirty="0">
                <a:solidFill>
                  <a:srgbClr val="333333"/>
                </a:solidFill>
              </a:rPr>
              <a:t>(direct and derived</a:t>
            </a:r>
            <a:r>
              <a:rPr lang="en-US" sz="2000" dirty="0" smtClean="0">
                <a:solidFill>
                  <a:srgbClr val="333333"/>
                </a:solidFill>
              </a:rPr>
              <a:t>)</a:t>
            </a:r>
            <a:endParaRPr lang="en-US" sz="200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3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Households and </a:t>
            </a:r>
            <a:r>
              <a:rPr lang="en-US" sz="3200" dirty="0" smtClean="0"/>
              <a:t>Relationships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24744"/>
            <a:ext cx="9073008" cy="4896544"/>
          </a:xfrm>
        </p:spPr>
        <p:txBody>
          <a:bodyPr>
            <a:normAutofit lnSpcReduction="10000"/>
          </a:bodyPr>
          <a:lstStyle/>
          <a:p>
            <a:pPr marL="396000" lvl="1" indent="0">
              <a:buNone/>
            </a:pPr>
            <a:r>
              <a:rPr lang="en-US" dirty="0">
                <a:solidFill>
                  <a:schemeClr val="tx1"/>
                </a:solidFill>
              </a:rPr>
              <a:t>Relationships </a:t>
            </a:r>
            <a:r>
              <a:rPr lang="en-US" dirty="0" smtClean="0">
                <a:solidFill>
                  <a:schemeClr val="tx1"/>
                </a:solidFill>
                <a:sym typeface="Wingdings"/>
              </a:rPr>
              <a:t> </a:t>
            </a:r>
            <a:r>
              <a:rPr lang="en-GB" dirty="0" smtClean="0">
                <a:solidFill>
                  <a:schemeClr val="tx1"/>
                </a:solidFill>
              </a:rPr>
              <a:t>household </a:t>
            </a:r>
            <a:r>
              <a:rPr lang="en-GB" dirty="0">
                <a:solidFill>
                  <a:schemeClr val="tx1"/>
                </a:solidFill>
              </a:rPr>
              <a:t>relationship </a:t>
            </a:r>
            <a:r>
              <a:rPr lang="en-GB" dirty="0" smtClean="0">
                <a:solidFill>
                  <a:schemeClr val="tx1"/>
                </a:solidFill>
              </a:rPr>
              <a:t>matrix</a:t>
            </a:r>
            <a:endParaRPr lang="de-AT" dirty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b="1" dirty="0" smtClean="0"/>
              <a:t>Example</a:t>
            </a:r>
            <a:r>
              <a:rPr lang="de-AT" b="1" dirty="0" smtClean="0"/>
              <a:t>: </a:t>
            </a:r>
            <a:r>
              <a:rPr lang="de-AT" dirty="0" smtClean="0"/>
              <a:t>A,B,C,D,E</a:t>
            </a:r>
            <a:endParaRPr lang="de-AT" dirty="0" smtClean="0">
              <a:sym typeface="Wingdings" pitchFamily="2" charset="2"/>
            </a:endParaRPr>
          </a:p>
          <a:p>
            <a:pPr lvl="1">
              <a:buNone/>
            </a:pPr>
            <a:endParaRPr lang="de-AT" dirty="0" smtClean="0"/>
          </a:p>
          <a:p>
            <a:pPr lvl="1">
              <a:buNone/>
            </a:pPr>
            <a:endParaRPr lang="de-AT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AT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AT" b="1" dirty="0" smtClean="0"/>
          </a:p>
          <a:p>
            <a:pPr lvl="1">
              <a:buNone/>
            </a:pPr>
            <a:endParaRPr lang="de-AT" b="1" dirty="0" smtClean="0"/>
          </a:p>
          <a:p>
            <a:pPr lvl="1">
              <a:buNone/>
            </a:pPr>
            <a:endParaRPr lang="de-AT" b="1" dirty="0" smtClean="0"/>
          </a:p>
          <a:p>
            <a:pPr lvl="1">
              <a:buNone/>
            </a:pPr>
            <a:r>
              <a:rPr lang="de-AT" b="1" dirty="0" smtClean="0"/>
              <a:t>Problem</a:t>
            </a:r>
            <a:r>
              <a:rPr lang="de-AT" b="1" dirty="0"/>
              <a:t>: </a:t>
            </a:r>
          </a:p>
          <a:p>
            <a:pPr lvl="1"/>
            <a:r>
              <a:rPr lang="en-US" sz="2400" dirty="0" smtClean="0">
                <a:solidFill>
                  <a:srgbClr val="000000"/>
                </a:solidFill>
              </a:rPr>
              <a:t>missing entries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</a:rPr>
              <a:t>implausible relationship matrix</a:t>
            </a:r>
            <a:endParaRPr lang="en-US" sz="24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DE" dirty="0" smtClean="0"/>
          </a:p>
          <a:p>
            <a:pPr marL="396000" lvl="1" indent="0">
              <a:buNone/>
            </a:pPr>
            <a:endParaRPr lang="de-DE" dirty="0" smtClean="0"/>
          </a:p>
          <a:p>
            <a:pPr marL="720000" lvl="2" indent="0">
              <a:buNone/>
            </a:pPr>
            <a:endParaRPr lang="de-DE" dirty="0" smtClean="0"/>
          </a:p>
          <a:p>
            <a:pPr lvl="1"/>
            <a:endParaRPr lang="de-AT" dirty="0"/>
          </a:p>
        </p:txBody>
      </p: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644381"/>
              </p:ext>
            </p:extLst>
          </p:nvPr>
        </p:nvGraphicFramePr>
        <p:xfrm>
          <a:off x="467544" y="2060849"/>
          <a:ext cx="6768750" cy="23633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8125"/>
                <a:gridCol w="1128125"/>
                <a:gridCol w="1128125"/>
                <a:gridCol w="1128125"/>
                <a:gridCol w="1128125"/>
                <a:gridCol w="1128125"/>
              </a:tblGrid>
              <a:tr h="53459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Start\Goal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33333"/>
                          </a:solidFill>
                        </a:rPr>
                        <a:t>D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0" dirty="0" smtClean="0">
                          <a:solidFill>
                            <a:srgbClr val="333333"/>
                          </a:solidFill>
                        </a:rPr>
                        <a:t>E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</a:tr>
              <a:tr h="32950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P/C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>
                          <a:sym typeface="Wingdings" pitchFamily="2" charset="2"/>
                        </a:rPr>
                        <a:t>GP/GC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  <a:tr h="36448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P/C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  <a:tr h="318060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smtClean="0">
                          <a:sym typeface="Wingdings" pitchFamily="2" charset="2"/>
                        </a:rPr>
                        <a:t>GC/G</a:t>
                      </a:r>
                      <a:r>
                        <a:rPr lang="en-GB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  <a:tr h="3123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D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COU</a:t>
                      </a:r>
                      <a:endParaRPr lang="en-GB" dirty="0"/>
                    </a:p>
                  </a:txBody>
                  <a:tcPr anchor="ctr"/>
                </a:tc>
              </a:tr>
              <a:tr h="364485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E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-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COU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89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Households </a:t>
            </a:r>
            <a:r>
              <a:rPr lang="en-GB" sz="3200" dirty="0"/>
              <a:t>and </a:t>
            </a:r>
            <a:r>
              <a:rPr lang="en-GB" sz="3200" dirty="0" smtClean="0"/>
              <a:t>graphs </a:t>
            </a:r>
            <a:r>
              <a:rPr lang="de-DE" dirty="0" smtClean="0"/>
              <a:t>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24744"/>
            <a:ext cx="9073008" cy="476994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AT" b="1" dirty="0" err="1" smtClean="0"/>
              <a:t>Example</a:t>
            </a:r>
            <a:r>
              <a:rPr lang="de-AT" b="1" dirty="0" smtClean="0"/>
              <a:t>: </a:t>
            </a:r>
            <a:r>
              <a:rPr lang="de-AT" dirty="0" smtClean="0"/>
              <a:t>A,B,C, A</a:t>
            </a:r>
            <a:r>
              <a:rPr lang="de-AT" dirty="0" smtClean="0">
                <a:sym typeface="Wingdings" pitchFamily="2" charset="2"/>
              </a:rPr>
              <a:t> B: P/C, B C: P/C, </a:t>
            </a:r>
            <a:r>
              <a:rPr lang="de-AT" dirty="0"/>
              <a:t>A</a:t>
            </a:r>
            <a:r>
              <a:rPr lang="de-AT" dirty="0">
                <a:sym typeface="Wingdings" pitchFamily="2" charset="2"/>
              </a:rPr>
              <a:t> C</a:t>
            </a:r>
            <a:r>
              <a:rPr lang="de-AT" dirty="0" smtClean="0">
                <a:sym typeface="Wingdings" pitchFamily="2" charset="2"/>
              </a:rPr>
              <a:t>:?</a:t>
            </a:r>
            <a:endParaRPr lang="de-DE" dirty="0"/>
          </a:p>
          <a:p>
            <a:pPr lvl="1">
              <a:buNone/>
            </a:pPr>
            <a:endParaRPr lang="de-AT" dirty="0" smtClean="0">
              <a:sym typeface="Wingdings" pitchFamily="2" charset="2"/>
            </a:endParaRPr>
          </a:p>
          <a:p>
            <a:pPr lvl="1">
              <a:buNone/>
            </a:pPr>
            <a:endParaRPr lang="de-AT" dirty="0" smtClean="0"/>
          </a:p>
          <a:p>
            <a:pPr lvl="1">
              <a:buNone/>
            </a:pPr>
            <a:endParaRPr lang="de-AT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AT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de-AT" dirty="0" smtClean="0"/>
              <a:t>A</a:t>
            </a:r>
            <a:r>
              <a:rPr lang="de-AT" dirty="0" smtClean="0">
                <a:sym typeface="Wingdings" pitchFamily="2" charset="2"/>
              </a:rPr>
              <a:t> C: </a:t>
            </a:r>
            <a:r>
              <a:rPr lang="de-AT" dirty="0" smtClean="0"/>
              <a:t>P/C</a:t>
            </a:r>
            <a:r>
              <a:rPr lang="de-AT" dirty="0" smtClean="0">
                <a:sym typeface="Wingdings" pitchFamily="2" charset="2"/>
              </a:rPr>
              <a:t> * P/C = ?</a:t>
            </a:r>
            <a:endParaRPr lang="de-DE" dirty="0" smtClean="0"/>
          </a:p>
          <a:p>
            <a:pPr marL="396000" lvl="1" indent="0">
              <a:buNone/>
            </a:pPr>
            <a:endParaRPr lang="de-DE" dirty="0" smtClean="0"/>
          </a:p>
          <a:p>
            <a:pPr marL="720000" lvl="2" indent="0">
              <a:buNone/>
            </a:pPr>
            <a:endParaRPr lang="de-DE" dirty="0" smtClean="0"/>
          </a:p>
          <a:p>
            <a:pPr lvl="1"/>
            <a:endParaRPr lang="de-AT" dirty="0"/>
          </a:p>
        </p:txBody>
      </p:sp>
      <p:sp>
        <p:nvSpPr>
          <p:cNvPr id="4" name="Ellipse 3"/>
          <p:cNvSpPr/>
          <p:nvPr/>
        </p:nvSpPr>
        <p:spPr>
          <a:xfrm>
            <a:off x="6906874" y="1383056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</a:t>
            </a:r>
            <a:endParaRPr lang="en-GB" dirty="0"/>
          </a:p>
        </p:txBody>
      </p:sp>
      <p:sp>
        <p:nvSpPr>
          <p:cNvPr id="5" name="Ellipse 4"/>
          <p:cNvSpPr/>
          <p:nvPr/>
        </p:nvSpPr>
        <p:spPr>
          <a:xfrm>
            <a:off x="6906873" y="3094948"/>
            <a:ext cx="723933" cy="69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b="1" dirty="0"/>
          </a:p>
        </p:txBody>
      </p:sp>
      <p:sp>
        <p:nvSpPr>
          <p:cNvPr id="6" name="Ellipse 5"/>
          <p:cNvSpPr/>
          <p:nvPr/>
        </p:nvSpPr>
        <p:spPr>
          <a:xfrm>
            <a:off x="7709787" y="2239002"/>
            <a:ext cx="7703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</a:t>
            </a:r>
            <a:endParaRPr lang="en-GB" sz="2400" b="1" dirty="0"/>
          </a:p>
        </p:txBody>
      </p:sp>
      <p:cxnSp>
        <p:nvCxnSpPr>
          <p:cNvPr id="7" name="Gerade Verbindung mit Pfeil 6"/>
          <p:cNvCxnSpPr>
            <a:stCxn id="4" idx="5"/>
            <a:endCxn id="6" idx="1"/>
          </p:cNvCxnSpPr>
          <p:nvPr/>
        </p:nvCxnSpPr>
        <p:spPr>
          <a:xfrm>
            <a:off x="7502975" y="1997683"/>
            <a:ext cx="319632" cy="34677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stCxn id="6" idx="3"/>
            <a:endCxn id="5" idx="7"/>
          </p:cNvCxnSpPr>
          <p:nvPr/>
        </p:nvCxnSpPr>
        <p:spPr>
          <a:xfrm flipH="1">
            <a:off x="7524788" y="2853629"/>
            <a:ext cx="297819" cy="3429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krümmte Verbindung 8"/>
          <p:cNvCxnSpPr>
            <a:stCxn id="4" idx="4"/>
            <a:endCxn id="5" idx="0"/>
          </p:cNvCxnSpPr>
          <p:nvPr/>
        </p:nvCxnSpPr>
        <p:spPr>
          <a:xfrm rot="16200000" flipH="1">
            <a:off x="6766545" y="2592653"/>
            <a:ext cx="991812" cy="12778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246171"/>
              </p:ext>
            </p:extLst>
          </p:nvPr>
        </p:nvGraphicFramePr>
        <p:xfrm>
          <a:off x="323528" y="1867521"/>
          <a:ext cx="561662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1404156"/>
                <a:gridCol w="1404156"/>
                <a:gridCol w="1404156"/>
              </a:tblGrid>
              <a:tr h="336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Start\Goal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</a:tr>
              <a:tr h="3360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P/C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60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P/C</a:t>
                      </a:r>
                      <a:endParaRPr lang="en-GB" dirty="0"/>
                    </a:p>
                  </a:txBody>
                  <a:tcPr anchor="ctr"/>
                </a:tc>
              </a:tr>
              <a:tr h="3360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7635106" y="1813017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39" name="Textfeld 38"/>
          <p:cNvSpPr txBox="1"/>
          <p:nvPr/>
        </p:nvSpPr>
        <p:spPr>
          <a:xfrm>
            <a:off x="7720593" y="3025112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40" name="Textfeld 39"/>
          <p:cNvSpPr txBox="1"/>
          <p:nvPr/>
        </p:nvSpPr>
        <p:spPr>
          <a:xfrm>
            <a:off x="6906874" y="2344455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?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5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8" grpId="0"/>
      <p:bldP spid="39" grpId="0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Households </a:t>
            </a:r>
            <a:r>
              <a:rPr lang="en-GB" sz="3200" dirty="0"/>
              <a:t>and </a:t>
            </a:r>
            <a:r>
              <a:rPr lang="en-GB" sz="3200" dirty="0" smtClean="0"/>
              <a:t>graphs </a:t>
            </a:r>
            <a:r>
              <a:rPr lang="de-DE" dirty="0" smtClean="0"/>
              <a:t>II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-180528" y="1124744"/>
            <a:ext cx="9073008" cy="4769944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de-AT" b="1" dirty="0" err="1" smtClean="0"/>
              <a:t>Example</a:t>
            </a:r>
            <a:r>
              <a:rPr lang="de-AT" b="1" dirty="0" smtClean="0"/>
              <a:t>: </a:t>
            </a:r>
            <a:r>
              <a:rPr lang="de-AT" dirty="0" smtClean="0"/>
              <a:t>A,B,C, A</a:t>
            </a:r>
            <a:r>
              <a:rPr lang="de-AT" dirty="0" smtClean="0">
                <a:sym typeface="Wingdings" pitchFamily="2" charset="2"/>
              </a:rPr>
              <a:t> B: P/C, B C: P/C</a:t>
            </a:r>
            <a:endParaRPr lang="de-DE" dirty="0" smtClean="0"/>
          </a:p>
          <a:p>
            <a:pPr lvl="1">
              <a:buNone/>
            </a:pPr>
            <a:endParaRPr lang="de-AT" dirty="0" smtClean="0">
              <a:sym typeface="Wingdings" pitchFamily="2" charset="2"/>
            </a:endParaRPr>
          </a:p>
          <a:p>
            <a:pPr lvl="1">
              <a:buNone/>
            </a:pPr>
            <a:endParaRPr lang="de-AT" dirty="0" smtClean="0"/>
          </a:p>
          <a:p>
            <a:pPr lvl="1">
              <a:buNone/>
            </a:pPr>
            <a:endParaRPr lang="de-AT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endParaRPr lang="de-AT" sz="2800" dirty="0" smtClean="0">
              <a:solidFill>
                <a:srgbClr val="000000"/>
              </a:solidFill>
            </a:endParaRPr>
          </a:p>
          <a:p>
            <a:pPr lvl="1">
              <a:buNone/>
            </a:pPr>
            <a:r>
              <a:rPr lang="de-AT" dirty="0"/>
              <a:t>A</a:t>
            </a:r>
            <a:r>
              <a:rPr lang="de-AT" dirty="0">
                <a:sym typeface="Wingdings" pitchFamily="2" charset="2"/>
              </a:rPr>
              <a:t> C: </a:t>
            </a:r>
            <a:r>
              <a:rPr lang="de-AT" dirty="0"/>
              <a:t>P/C</a:t>
            </a:r>
            <a:r>
              <a:rPr lang="de-AT" dirty="0">
                <a:sym typeface="Wingdings" pitchFamily="2" charset="2"/>
              </a:rPr>
              <a:t> * P/C = GP/GC </a:t>
            </a:r>
          </a:p>
          <a:p>
            <a:pPr lvl="1">
              <a:buNone/>
            </a:pPr>
            <a:r>
              <a:rPr lang="en-US" b="1" dirty="0"/>
              <a:t>Aim</a:t>
            </a:r>
            <a:r>
              <a:rPr lang="de-DE" b="1" dirty="0"/>
              <a:t>: </a:t>
            </a:r>
            <a:r>
              <a:rPr lang="de-DE" dirty="0"/>
              <a:t>(A</a:t>
            </a:r>
            <a:r>
              <a:rPr lang="de-DE" dirty="0">
                <a:sym typeface="Wingdings" pitchFamily="2" charset="2"/>
              </a:rPr>
              <a:t> B</a:t>
            </a:r>
            <a:r>
              <a:rPr lang="de-DE" dirty="0"/>
              <a:t>) * (B</a:t>
            </a:r>
            <a:r>
              <a:rPr lang="de-DE" dirty="0">
                <a:sym typeface="Wingdings" pitchFamily="2" charset="2"/>
              </a:rPr>
              <a:t>C</a:t>
            </a:r>
            <a:r>
              <a:rPr lang="de-DE" dirty="0"/>
              <a:t>) = (A</a:t>
            </a:r>
            <a:r>
              <a:rPr lang="de-DE" dirty="0">
                <a:sym typeface="Wingdings" pitchFamily="2" charset="2"/>
              </a:rPr>
              <a:t> C</a:t>
            </a:r>
            <a:r>
              <a:rPr lang="de-DE" dirty="0"/>
              <a:t>)</a:t>
            </a:r>
          </a:p>
          <a:p>
            <a:pPr marL="396000" lvl="1" indent="0">
              <a:buNone/>
            </a:pPr>
            <a:endParaRPr lang="de-DE" dirty="0" smtClean="0"/>
          </a:p>
          <a:p>
            <a:pPr marL="720000" lvl="2" indent="0">
              <a:buNone/>
            </a:pPr>
            <a:endParaRPr lang="de-DE" dirty="0" smtClean="0"/>
          </a:p>
          <a:p>
            <a:pPr lvl="1"/>
            <a:endParaRPr lang="de-AT" dirty="0"/>
          </a:p>
        </p:txBody>
      </p:sp>
      <p:sp>
        <p:nvSpPr>
          <p:cNvPr id="4" name="Ellipse 3"/>
          <p:cNvSpPr/>
          <p:nvPr/>
        </p:nvSpPr>
        <p:spPr>
          <a:xfrm>
            <a:off x="6906874" y="1383056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</a:t>
            </a:r>
            <a:endParaRPr lang="en-GB" dirty="0"/>
          </a:p>
        </p:txBody>
      </p:sp>
      <p:sp>
        <p:nvSpPr>
          <p:cNvPr id="5" name="Ellipse 4"/>
          <p:cNvSpPr/>
          <p:nvPr/>
        </p:nvSpPr>
        <p:spPr>
          <a:xfrm>
            <a:off x="6906873" y="3094948"/>
            <a:ext cx="723933" cy="6940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sz="2400" b="1" dirty="0"/>
          </a:p>
        </p:txBody>
      </p:sp>
      <p:sp>
        <p:nvSpPr>
          <p:cNvPr id="6" name="Ellipse 5"/>
          <p:cNvSpPr/>
          <p:nvPr/>
        </p:nvSpPr>
        <p:spPr>
          <a:xfrm>
            <a:off x="7709787" y="2239002"/>
            <a:ext cx="77038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</a:t>
            </a:r>
            <a:endParaRPr lang="en-GB" sz="2400" b="1" dirty="0"/>
          </a:p>
        </p:txBody>
      </p:sp>
      <p:cxnSp>
        <p:nvCxnSpPr>
          <p:cNvPr id="7" name="Gerade Verbindung mit Pfeil 6"/>
          <p:cNvCxnSpPr>
            <a:stCxn id="4" idx="5"/>
            <a:endCxn id="6" idx="1"/>
          </p:cNvCxnSpPr>
          <p:nvPr/>
        </p:nvCxnSpPr>
        <p:spPr>
          <a:xfrm>
            <a:off x="7502975" y="1997683"/>
            <a:ext cx="319632" cy="346772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>
            <a:stCxn id="6" idx="3"/>
            <a:endCxn id="5" idx="7"/>
          </p:cNvCxnSpPr>
          <p:nvPr/>
        </p:nvCxnSpPr>
        <p:spPr>
          <a:xfrm flipH="1">
            <a:off x="7524788" y="2853629"/>
            <a:ext cx="297819" cy="342966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krümmte Verbindung 8"/>
          <p:cNvCxnSpPr>
            <a:stCxn id="4" idx="4"/>
            <a:endCxn id="5" idx="0"/>
          </p:cNvCxnSpPr>
          <p:nvPr/>
        </p:nvCxnSpPr>
        <p:spPr>
          <a:xfrm rot="16200000" flipH="1">
            <a:off x="6766545" y="2592653"/>
            <a:ext cx="991812" cy="12778"/>
          </a:xfrm>
          <a:prstGeom prst="curvedConnector3">
            <a:avLst>
              <a:gd name="adj1" fmla="val 50000"/>
            </a:avLst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36769"/>
              </p:ext>
            </p:extLst>
          </p:nvPr>
        </p:nvGraphicFramePr>
        <p:xfrm>
          <a:off x="323528" y="1867521"/>
          <a:ext cx="5616624" cy="1463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4156"/>
                <a:gridCol w="1404156"/>
                <a:gridCol w="1404156"/>
                <a:gridCol w="1404156"/>
              </a:tblGrid>
              <a:tr h="336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Start\Goal</a:t>
                      </a:r>
                      <a:endParaRPr lang="en-GB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b="0" dirty="0">
                        <a:solidFill>
                          <a:srgbClr val="333333"/>
                        </a:solidFill>
                      </a:endParaRPr>
                    </a:p>
                  </a:txBody>
                  <a:tcPr anchor="ctr"/>
                </a:tc>
              </a:tr>
              <a:tr h="3360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P/C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 smtClean="0">
                          <a:sym typeface="Wingdings" pitchFamily="2" charset="2"/>
                        </a:rPr>
                        <a:t>GP/GC</a:t>
                      </a:r>
                      <a:endParaRPr lang="en-GB" b="1" dirty="0" smtClean="0"/>
                    </a:p>
                  </a:txBody>
                  <a:tcPr anchor="ctr"/>
                </a:tc>
              </a:tr>
              <a:tr h="3360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P/C</a:t>
                      </a:r>
                      <a:endParaRPr lang="en-GB" dirty="0"/>
                    </a:p>
                  </a:txBody>
                  <a:tcPr anchor="ctr"/>
                </a:tc>
              </a:tr>
              <a:tr h="33605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b="1" dirty="0" smtClean="0">
                          <a:sym typeface="Wingdings" pitchFamily="2" charset="2"/>
                        </a:rPr>
                        <a:t>GC/G</a:t>
                      </a:r>
                      <a:r>
                        <a:rPr lang="en-GB" b="1" dirty="0" smtClean="0"/>
                        <a:t>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C/P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</a:t>
                      </a:r>
                      <a:endParaRPr lang="en-GB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8" name="Textfeld 37"/>
          <p:cNvSpPr txBox="1"/>
          <p:nvPr/>
        </p:nvSpPr>
        <p:spPr>
          <a:xfrm>
            <a:off x="7635106" y="1813017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39" name="Textfeld 38"/>
          <p:cNvSpPr txBox="1"/>
          <p:nvPr/>
        </p:nvSpPr>
        <p:spPr>
          <a:xfrm>
            <a:off x="7720593" y="3025112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40" name="Textfeld 39"/>
          <p:cNvSpPr txBox="1"/>
          <p:nvPr/>
        </p:nvSpPr>
        <p:spPr>
          <a:xfrm>
            <a:off x="6499519" y="2344455"/>
            <a:ext cx="8147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GP/GC</a:t>
            </a:r>
          </a:p>
        </p:txBody>
      </p:sp>
    </p:spTree>
    <p:extLst>
      <p:ext uri="{BB962C8B-B14F-4D97-AF65-F5344CB8AC3E}">
        <p14:creationId xmlns:p14="http://schemas.microsoft.com/office/powerpoint/2010/main" val="176687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Households and graphs </a:t>
            </a:r>
            <a:r>
              <a:rPr lang="de-DE" dirty="0" smtClean="0"/>
              <a:t>III</a:t>
            </a:r>
            <a:endParaRPr lang="de-A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-180528" y="1107328"/>
                <a:ext cx="9073008" cy="1025528"/>
              </a:xfrm>
            </p:spPr>
            <p:txBody>
              <a:bodyPr>
                <a:normAutofit fontScale="85000" lnSpcReduction="10000"/>
              </a:bodyPr>
              <a:lstStyle/>
              <a:p>
                <a:pPr marL="396000" lvl="1" indent="0">
                  <a:buNone/>
                </a:pPr>
                <a:r>
                  <a:rPr lang="en-GB" dirty="0" smtClean="0"/>
                  <a:t>Depends on </a:t>
                </a:r>
                <a:r>
                  <a:rPr lang="en-GB" dirty="0"/>
                  <a:t>the type </a:t>
                </a:r>
                <a:r>
                  <a:rPr lang="en-GB" dirty="0" smtClean="0"/>
                  <a:t>(</a:t>
                </a:r>
                <a:r>
                  <a:rPr lang="en-GB" dirty="0"/>
                  <a:t>in general)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⇏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endParaRPr lang="de-DE" dirty="0" smtClean="0"/>
              </a:p>
              <a:p>
                <a:pPr marL="396000" lvl="1" indent="0">
                  <a:buNone/>
                </a:pPr>
                <a:r>
                  <a:rPr lang="de-DE" b="1" dirty="0" err="1" smtClean="0"/>
                  <a:t>Example</a:t>
                </a:r>
                <a:r>
                  <a:rPr lang="de-DE" b="1" dirty="0" smtClean="0"/>
                  <a:t>: </a:t>
                </a:r>
                <a:r>
                  <a:rPr lang="de-DE" dirty="0" smtClean="0"/>
                  <a:t>(C/P) * (GP/GC) ≠ (C/P) * (GP/GC) </a:t>
                </a:r>
              </a:p>
              <a:p>
                <a:pPr lvl="1" algn="ctr">
                  <a:buNone/>
                </a:pPr>
                <a:endParaRPr lang="de-DE" dirty="0" smtClean="0"/>
              </a:p>
              <a:p>
                <a:pPr lvl="2"/>
                <a:endParaRPr lang="de-DE" dirty="0" smtClean="0"/>
              </a:p>
              <a:p>
                <a:pPr lvl="1">
                  <a:buNone/>
                </a:pPr>
                <a:endParaRPr lang="de-AT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180528" y="1107328"/>
                <a:ext cx="9073008" cy="1025528"/>
              </a:xfrm>
              <a:blipFill rotWithShape="1">
                <a:blip r:embed="rId3"/>
                <a:stretch>
                  <a:fillRect t="-65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Ellipse 10"/>
          <p:cNvSpPr/>
          <p:nvPr/>
        </p:nvSpPr>
        <p:spPr>
          <a:xfrm>
            <a:off x="5436096" y="3068960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D</a:t>
            </a:r>
            <a:endParaRPr lang="en-GB" dirty="0"/>
          </a:p>
        </p:txBody>
      </p:sp>
      <p:sp>
        <p:nvSpPr>
          <p:cNvPr id="12" name="Ellipse 11"/>
          <p:cNvSpPr/>
          <p:nvPr/>
        </p:nvSpPr>
        <p:spPr>
          <a:xfrm>
            <a:off x="7020272" y="3861048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F</a:t>
            </a:r>
            <a:endParaRPr lang="en-GB" dirty="0"/>
          </a:p>
        </p:txBody>
      </p:sp>
      <p:sp>
        <p:nvSpPr>
          <p:cNvPr id="16" name="Ellipse 15"/>
          <p:cNvSpPr/>
          <p:nvPr/>
        </p:nvSpPr>
        <p:spPr>
          <a:xfrm>
            <a:off x="6660232" y="2060848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E</a:t>
            </a:r>
            <a:endParaRPr lang="en-GB" dirty="0"/>
          </a:p>
        </p:txBody>
      </p:sp>
      <p:cxnSp>
        <p:nvCxnSpPr>
          <p:cNvPr id="31" name="Gerade Verbindung mit Pfeil 30"/>
          <p:cNvCxnSpPr>
            <a:stCxn id="11" idx="7"/>
            <a:endCxn id="16" idx="3"/>
          </p:cNvCxnSpPr>
          <p:nvPr/>
        </p:nvCxnSpPr>
        <p:spPr>
          <a:xfrm flipV="1">
            <a:off x="6032197" y="2675475"/>
            <a:ext cx="730310" cy="4989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6" idx="4"/>
            <a:endCxn id="12" idx="0"/>
          </p:cNvCxnSpPr>
          <p:nvPr/>
        </p:nvCxnSpPr>
        <p:spPr>
          <a:xfrm>
            <a:off x="7009420" y="2780928"/>
            <a:ext cx="360040" cy="10801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krümmte Verbindung 37"/>
          <p:cNvCxnSpPr>
            <a:stCxn id="11" idx="5"/>
            <a:endCxn id="12" idx="2"/>
          </p:cNvCxnSpPr>
          <p:nvPr/>
        </p:nvCxnSpPr>
        <p:spPr>
          <a:xfrm rot="16200000" flipH="1">
            <a:off x="6257484" y="3458299"/>
            <a:ext cx="537501" cy="988075"/>
          </a:xfrm>
          <a:prstGeom prst="curvedConnector2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Ellipse 44"/>
          <p:cNvSpPr/>
          <p:nvPr/>
        </p:nvSpPr>
        <p:spPr>
          <a:xfrm>
            <a:off x="7812360" y="2780928"/>
            <a:ext cx="698376" cy="72008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G</a:t>
            </a:r>
            <a:endParaRPr lang="en-GB" dirty="0"/>
          </a:p>
        </p:txBody>
      </p:sp>
      <p:cxnSp>
        <p:nvCxnSpPr>
          <p:cNvPr id="47" name="Gerade Verbindung mit Pfeil 46"/>
          <p:cNvCxnSpPr>
            <a:stCxn id="16" idx="6"/>
            <a:endCxn id="45" idx="1"/>
          </p:cNvCxnSpPr>
          <p:nvPr/>
        </p:nvCxnSpPr>
        <p:spPr>
          <a:xfrm>
            <a:off x="7358608" y="2420888"/>
            <a:ext cx="556027" cy="465493"/>
          </a:xfrm>
          <a:prstGeom prst="straightConnector1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>
            <a:stCxn id="45" idx="3"/>
            <a:endCxn id="12" idx="7"/>
          </p:cNvCxnSpPr>
          <p:nvPr/>
        </p:nvCxnSpPr>
        <p:spPr>
          <a:xfrm flipH="1">
            <a:off x="7616373" y="3395555"/>
            <a:ext cx="298262" cy="570946"/>
          </a:xfrm>
          <a:prstGeom prst="straightConnector1">
            <a:avLst/>
          </a:prstGeom>
          <a:ln w="22225"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7539751" y="2267580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55" name="Textfeld 54"/>
          <p:cNvSpPr txBox="1"/>
          <p:nvPr/>
        </p:nvSpPr>
        <p:spPr>
          <a:xfrm>
            <a:off x="7740352" y="3645024"/>
            <a:ext cx="504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P/C</a:t>
            </a:r>
            <a:endParaRPr lang="en-GB" dirty="0"/>
          </a:p>
        </p:txBody>
      </p:sp>
      <p:sp>
        <p:nvSpPr>
          <p:cNvPr id="56" name="Textfeld 55"/>
          <p:cNvSpPr txBox="1"/>
          <p:nvPr/>
        </p:nvSpPr>
        <p:spPr>
          <a:xfrm>
            <a:off x="7020272" y="3068960"/>
            <a:ext cx="796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GP/GC</a:t>
            </a:r>
            <a:endParaRPr lang="en-GB" dirty="0"/>
          </a:p>
        </p:txBody>
      </p:sp>
      <p:sp>
        <p:nvSpPr>
          <p:cNvPr id="59" name="Textfeld 58"/>
          <p:cNvSpPr txBox="1"/>
          <p:nvPr/>
        </p:nvSpPr>
        <p:spPr>
          <a:xfrm>
            <a:off x="5940152" y="2636912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C/P</a:t>
            </a:r>
            <a:endParaRPr lang="en-GB" dirty="0"/>
          </a:p>
        </p:txBody>
      </p:sp>
      <p:sp>
        <p:nvSpPr>
          <p:cNvPr id="60" name="Textfeld 59"/>
          <p:cNvSpPr txBox="1"/>
          <p:nvPr/>
        </p:nvSpPr>
        <p:spPr>
          <a:xfrm>
            <a:off x="5465928" y="4155014"/>
            <a:ext cx="1250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a</a:t>
            </a:r>
            <a:r>
              <a:rPr lang="en-GB" b="1" dirty="0" smtClean="0">
                <a:solidFill>
                  <a:srgbClr val="FF0000"/>
                </a:solidFill>
              </a:rPr>
              <a:t>unt, uncle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1115616" y="3212976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A</a:t>
            </a:r>
            <a:endParaRPr lang="en-GB" dirty="0"/>
          </a:p>
        </p:txBody>
      </p:sp>
      <p:sp>
        <p:nvSpPr>
          <p:cNvPr id="62" name="Ellipse 61"/>
          <p:cNvSpPr/>
          <p:nvPr/>
        </p:nvSpPr>
        <p:spPr>
          <a:xfrm>
            <a:off x="2699792" y="4005064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C</a:t>
            </a:r>
            <a:endParaRPr lang="en-GB" dirty="0"/>
          </a:p>
        </p:txBody>
      </p:sp>
      <p:sp>
        <p:nvSpPr>
          <p:cNvPr id="63" name="Ellipse 62"/>
          <p:cNvSpPr/>
          <p:nvPr/>
        </p:nvSpPr>
        <p:spPr>
          <a:xfrm>
            <a:off x="2339752" y="2204864"/>
            <a:ext cx="698376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/>
              <a:t>B</a:t>
            </a:r>
            <a:endParaRPr lang="en-GB" dirty="0"/>
          </a:p>
        </p:txBody>
      </p:sp>
      <p:cxnSp>
        <p:nvCxnSpPr>
          <p:cNvPr id="64" name="Gerade Verbindung mit Pfeil 63"/>
          <p:cNvCxnSpPr>
            <a:stCxn id="61" idx="7"/>
            <a:endCxn id="63" idx="3"/>
          </p:cNvCxnSpPr>
          <p:nvPr/>
        </p:nvCxnSpPr>
        <p:spPr>
          <a:xfrm flipV="1">
            <a:off x="1711717" y="2819491"/>
            <a:ext cx="730310" cy="498938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>
            <a:stCxn id="63" idx="4"/>
            <a:endCxn id="62" idx="0"/>
          </p:cNvCxnSpPr>
          <p:nvPr/>
        </p:nvCxnSpPr>
        <p:spPr>
          <a:xfrm>
            <a:off x="2688940" y="2924944"/>
            <a:ext cx="360040" cy="1080120"/>
          </a:xfrm>
          <a:prstGeom prst="straightConnector1">
            <a:avLst/>
          </a:prstGeom>
          <a:ln w="222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krümmte Verbindung 37"/>
          <p:cNvCxnSpPr>
            <a:stCxn id="61" idx="5"/>
            <a:endCxn id="62" idx="2"/>
          </p:cNvCxnSpPr>
          <p:nvPr/>
        </p:nvCxnSpPr>
        <p:spPr>
          <a:xfrm rot="16200000" flipH="1">
            <a:off x="1937004" y="3602315"/>
            <a:ext cx="537501" cy="988075"/>
          </a:xfrm>
          <a:prstGeom prst="curvedConnector2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feld 71"/>
          <p:cNvSpPr txBox="1"/>
          <p:nvPr/>
        </p:nvSpPr>
        <p:spPr>
          <a:xfrm>
            <a:off x="2814886" y="3212976"/>
            <a:ext cx="842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GP/</a:t>
            </a:r>
            <a:r>
              <a:rPr lang="de-DE" dirty="0" smtClean="0"/>
              <a:t>GC</a:t>
            </a:r>
            <a:endParaRPr lang="en-GB" dirty="0"/>
          </a:p>
        </p:txBody>
      </p:sp>
      <p:sp>
        <p:nvSpPr>
          <p:cNvPr id="73" name="Textfeld 72"/>
          <p:cNvSpPr txBox="1"/>
          <p:nvPr/>
        </p:nvSpPr>
        <p:spPr>
          <a:xfrm>
            <a:off x="1619672" y="2780928"/>
            <a:ext cx="516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C/P</a:t>
            </a:r>
            <a:endParaRPr lang="en-GB" dirty="0"/>
          </a:p>
        </p:txBody>
      </p:sp>
      <p:sp>
        <p:nvSpPr>
          <p:cNvPr id="74" name="Textfeld 73"/>
          <p:cNvSpPr txBox="1"/>
          <p:nvPr/>
        </p:nvSpPr>
        <p:spPr>
          <a:xfrm>
            <a:off x="1691680" y="4293096"/>
            <a:ext cx="51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P/C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67544" y="4797153"/>
            <a:ext cx="818812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dirty="0" smtClean="0">
                <a:solidFill>
                  <a:srgbClr val="333333"/>
                </a:solidFill>
              </a:rPr>
              <a:t>So: admissible values for “</a:t>
            </a:r>
            <a:r>
              <a:rPr lang="de-DE" sz="2600" dirty="0" smtClean="0">
                <a:solidFill>
                  <a:srgbClr val="333333"/>
                </a:solidFill>
              </a:rPr>
              <a:t>*“</a:t>
            </a:r>
          </a:p>
          <a:p>
            <a:r>
              <a:rPr lang="de-DE" sz="2600" dirty="0" smtClean="0">
                <a:solidFill>
                  <a:srgbClr val="333333"/>
                </a:solidFill>
              </a:rPr>
              <a:t>(C/P) * (GP/GC) </a:t>
            </a:r>
            <a:r>
              <a:rPr lang="de-DE" sz="2600" dirty="0" err="1">
                <a:solidFill>
                  <a:srgbClr val="333333"/>
                </a:solidFill>
              </a:rPr>
              <a:t>has</a:t>
            </a:r>
            <a:r>
              <a:rPr lang="de-DE" sz="2600" dirty="0">
                <a:solidFill>
                  <a:srgbClr val="333333"/>
                </a:solidFill>
              </a:rPr>
              <a:t> </a:t>
            </a:r>
            <a:r>
              <a:rPr lang="de-DE" sz="2600" dirty="0" err="1" smtClean="0">
                <a:solidFill>
                  <a:srgbClr val="333333"/>
                </a:solidFill>
              </a:rPr>
              <a:t>the</a:t>
            </a:r>
            <a:r>
              <a:rPr lang="de-DE" sz="2600" dirty="0" smtClean="0">
                <a:solidFill>
                  <a:srgbClr val="333333"/>
                </a:solidFill>
              </a:rPr>
              <a:t> </a:t>
            </a:r>
            <a:r>
              <a:rPr lang="de-DE" sz="2600" dirty="0" err="1" smtClean="0">
                <a:solidFill>
                  <a:srgbClr val="333333"/>
                </a:solidFill>
              </a:rPr>
              <a:t>adm</a:t>
            </a:r>
            <a:r>
              <a:rPr lang="de-DE" sz="2600" dirty="0">
                <a:solidFill>
                  <a:srgbClr val="333333"/>
                </a:solidFill>
              </a:rPr>
              <a:t>. </a:t>
            </a:r>
            <a:r>
              <a:rPr lang="de-DE" sz="2600" dirty="0" err="1" smtClean="0">
                <a:solidFill>
                  <a:srgbClr val="333333"/>
                </a:solidFill>
              </a:rPr>
              <a:t>values</a:t>
            </a:r>
            <a:r>
              <a:rPr lang="de-DE" sz="2600" dirty="0" smtClean="0">
                <a:solidFill>
                  <a:srgbClr val="333333"/>
                </a:solidFill>
              </a:rPr>
              <a:t>. {P/C, </a:t>
            </a:r>
            <a:r>
              <a:rPr lang="de-DE" sz="2600" dirty="0" err="1" smtClean="0">
                <a:solidFill>
                  <a:srgbClr val="333333"/>
                </a:solidFill>
              </a:rPr>
              <a:t>missing</a:t>
            </a:r>
            <a:r>
              <a:rPr lang="de-DE" sz="2600" dirty="0" smtClean="0">
                <a:solidFill>
                  <a:srgbClr val="333333"/>
                </a:solidFill>
              </a:rPr>
              <a:t>}</a:t>
            </a:r>
          </a:p>
          <a:p>
            <a:r>
              <a:rPr lang="en-GB" sz="2600" dirty="0" smtClean="0">
                <a:solidFill>
                  <a:srgbClr val="33333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2979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45" grpId="0" animBg="1"/>
      <p:bldP spid="54" grpId="0"/>
      <p:bldP spid="55" grpId="0"/>
      <p:bldP spid="56" grpId="0"/>
      <p:bldP spid="59" grpId="0"/>
      <p:bldP spid="60" grpId="0"/>
      <p:bldP spid="61" grpId="0" animBg="1"/>
      <p:bldP spid="62" grpId="0" animBg="1"/>
      <p:bldP spid="63" grpId="0" animBg="1"/>
      <p:bldP spid="72" grpId="0"/>
      <p:bldP spid="73" grpId="0"/>
      <p:bldP spid="74" grpId="0"/>
      <p:bldP spid="74" grpId="1"/>
      <p:bldP spid="27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782</Words>
  <Application>Microsoft Office PowerPoint</Application>
  <PresentationFormat>On-screen Show (4:3)</PresentationFormat>
  <Paragraphs>355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Larissa</vt:lpstr>
      <vt:lpstr>FAMILY GENERATION BY REGISTERS –  APPROVED METHODS AND IMPROVEMENTS FOR THE AUSTRIAN CENSUS 2021   Group of Experts on Population and Housing Censuses</vt:lpstr>
      <vt:lpstr>Definitions</vt:lpstr>
      <vt:lpstr>Data sources</vt:lpstr>
      <vt:lpstr>Household generation </vt:lpstr>
      <vt:lpstr>Relationships</vt:lpstr>
      <vt:lpstr>Households and Relationships</vt:lpstr>
      <vt:lpstr>Households and graphs I</vt:lpstr>
      <vt:lpstr>Households and graphs II</vt:lpstr>
      <vt:lpstr>Households and graphs III</vt:lpstr>
      <vt:lpstr>Algebraic structure of relations</vt:lpstr>
      <vt:lpstr>Plausible households</vt:lpstr>
      <vt:lpstr>Estimation of Relationships I</vt:lpstr>
      <vt:lpstr>Estimation of Relationships II</vt:lpstr>
      <vt:lpstr>Improvements and outlook I</vt:lpstr>
      <vt:lpstr>Improvements and outlook II</vt:lpstr>
      <vt:lpstr>Improvements and outlook III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Clara Löcker</dc:creator>
  <cp:lastModifiedBy>Mijidgombo Oyunjargal</cp:lastModifiedBy>
  <cp:revision>224</cp:revision>
  <cp:lastPrinted>2014-04-15T07:54:49Z</cp:lastPrinted>
  <dcterms:created xsi:type="dcterms:W3CDTF">2011-01-18T14:17:10Z</dcterms:created>
  <dcterms:modified xsi:type="dcterms:W3CDTF">2015-10-08T10:17:09Z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AdHocReviewCycleID">
    <vt:i4>-442112031</vt:i4>
  </property>
  <property fmtid="{D5CDD505-2E9C-101B-9397-08002B2CF9AE}" pid="4" name="_EmailSubject">
    <vt:lpwstr>Group of Experts on Population and Housing Censuses</vt:lpwstr>
  </property>
  <property fmtid="{D5CDD505-2E9C-101B-9397-08002B2CF9AE}" pid="5" name="_AuthorEmail">
    <vt:lpwstr>Christoph.Waldner@statistik.gv.at</vt:lpwstr>
  </property>
  <property fmtid="{D5CDD505-2E9C-101B-9397-08002B2CF9AE}" pid="6" name="_AuthorEmailDisplayName">
    <vt:lpwstr>WALDNER Christoph</vt:lpwstr>
  </property>
</Properties>
</file>