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28"/>
  </p:notesMasterIdLst>
  <p:handoutMasterIdLst>
    <p:handoutMasterId r:id="rId29"/>
  </p:handoutMasterIdLst>
  <p:sldIdLst>
    <p:sldId id="349" r:id="rId3"/>
    <p:sldId id="314" r:id="rId4"/>
    <p:sldId id="363" r:id="rId5"/>
    <p:sldId id="341" r:id="rId6"/>
    <p:sldId id="319" r:id="rId7"/>
    <p:sldId id="355" r:id="rId8"/>
    <p:sldId id="359" r:id="rId9"/>
    <p:sldId id="356" r:id="rId10"/>
    <p:sldId id="358" r:id="rId11"/>
    <p:sldId id="360" r:id="rId12"/>
    <p:sldId id="361" r:id="rId13"/>
    <p:sldId id="368" r:id="rId14"/>
    <p:sldId id="369" r:id="rId15"/>
    <p:sldId id="362" r:id="rId16"/>
    <p:sldId id="323" r:id="rId17"/>
    <p:sldId id="330" r:id="rId18"/>
    <p:sldId id="331" r:id="rId19"/>
    <p:sldId id="332" r:id="rId20"/>
    <p:sldId id="333" r:id="rId21"/>
    <p:sldId id="334" r:id="rId22"/>
    <p:sldId id="335" r:id="rId23"/>
    <p:sldId id="348" r:id="rId24"/>
    <p:sldId id="366" r:id="rId25"/>
    <p:sldId id="340" r:id="rId26"/>
    <p:sldId id="370" r:id="rId2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9535" autoAdjust="0"/>
  </p:normalViewPr>
  <p:slideViewPr>
    <p:cSldViewPr>
      <p:cViewPr varScale="1">
        <p:scale>
          <a:sx n="61" d="100"/>
          <a:sy n="6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003\ROSSH2\My%20Documents\MSc\Dissertation\cue%20per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>
        <c:manualLayout>
          <c:layoutTarget val="inner"/>
          <c:xMode val="edge"/>
          <c:yMode val="edge"/>
          <c:x val="7.3776638661278079E-2"/>
          <c:y val="6.0544254884806123E-2"/>
          <c:w val="0.90376194539404542"/>
          <c:h val="0.66124004433736761"/>
        </c:manualLayout>
      </c:layout>
      <c:lineChart>
        <c:grouping val="standard"/>
        <c:ser>
          <c:idx val="0"/>
          <c:order val="0"/>
          <c:tx>
            <c:v>Census records</c:v>
          </c:tx>
          <c:spPr>
            <a:ln w="38100">
              <a:solidFill>
                <a:srgbClr val="1F4F7D"/>
              </a:solidFill>
            </a:ln>
          </c:spPr>
          <c:marker>
            <c:symbol val="none"/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Sheet2!$N$39:$N$56</c:f>
              <c:numCache>
                <c:formatCode>0.0%</c:formatCode>
                <c:ptCount val="18"/>
                <c:pt idx="1">
                  <c:v>2.6831278702186136E-2</c:v>
                </c:pt>
                <c:pt idx="2">
                  <c:v>3.0948995027219341E-2</c:v>
                </c:pt>
                <c:pt idx="3">
                  <c:v>3.3656096110240549E-2</c:v>
                </c:pt>
                <c:pt idx="4">
                  <c:v>3.5632527483145236E-2</c:v>
                </c:pt>
                <c:pt idx="5">
                  <c:v>3.5497866867147981E-2</c:v>
                </c:pt>
                <c:pt idx="6">
                  <c:v>3.1659133522341412E-2</c:v>
                </c:pt>
                <c:pt idx="7">
                  <c:v>3.060056823156795E-2</c:v>
                </c:pt>
                <c:pt idx="8">
                  <c:v>3.1412758942400885E-2</c:v>
                </c:pt>
                <c:pt idx="9">
                  <c:v>3.4545580806937135E-2</c:v>
                </c:pt>
                <c:pt idx="10">
                  <c:v>3.5389172199527211E-2</c:v>
                </c:pt>
                <c:pt idx="11">
                  <c:v>3.2304659076155713E-2</c:v>
                </c:pt>
                <c:pt idx="12">
                  <c:v>2.8189358188180681E-2</c:v>
                </c:pt>
                <c:pt idx="13">
                  <c:v>2.6574034655483192E-2</c:v>
                </c:pt>
                <c:pt idx="14">
                  <c:v>2.2848222993149252E-2</c:v>
                </c:pt>
                <c:pt idx="15">
                  <c:v>1.6990184267654796E-2</c:v>
                </c:pt>
                <c:pt idx="16">
                  <c:v>1.2455201190810469E-2</c:v>
                </c:pt>
                <c:pt idx="17">
                  <c:v>1.2714860674571182E-2</c:v>
                </c:pt>
              </c:numCache>
            </c:numRef>
          </c:val>
        </c:ser>
        <c:ser>
          <c:idx val="2"/>
          <c:order val="1"/>
          <c:tx>
            <c:v>CUE records</c:v>
          </c:tx>
          <c:spPr>
            <a:ln w="38100">
              <a:solidFill>
                <a:srgbClr val="416FA6"/>
              </a:solidFill>
              <a:prstDash val="sysDot"/>
            </a:ln>
          </c:spPr>
          <c:marker>
            <c:symbol val="none"/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Sheet2!$O$39:$O$56</c:f>
              <c:numCache>
                <c:formatCode>0.0%</c:formatCode>
                <c:ptCount val="18"/>
                <c:pt idx="1">
                  <c:v>3.6249759959821014E-2</c:v>
                </c:pt>
                <c:pt idx="2">
                  <c:v>3.8170081392085324E-2</c:v>
                </c:pt>
                <c:pt idx="3">
                  <c:v>3.5200969023738142E-2</c:v>
                </c:pt>
                <c:pt idx="4">
                  <c:v>3.5570261606865952E-2</c:v>
                </c:pt>
                <c:pt idx="5">
                  <c:v>4.3133373709322416E-2</c:v>
                </c:pt>
                <c:pt idx="6">
                  <c:v>5.0504453668552385E-2</c:v>
                </c:pt>
                <c:pt idx="7">
                  <c:v>4.3739013545651954E-2</c:v>
                </c:pt>
                <c:pt idx="8">
                  <c:v>4.227661491646683E-2</c:v>
                </c:pt>
                <c:pt idx="9">
                  <c:v>4.3251547335923297E-2</c:v>
                </c:pt>
                <c:pt idx="10">
                  <c:v>4.0888074803905924E-2</c:v>
                </c:pt>
                <c:pt idx="11">
                  <c:v>3.0370622036427031E-2</c:v>
                </c:pt>
                <c:pt idx="12">
                  <c:v>1.9705452235697574E-2</c:v>
                </c:pt>
                <c:pt idx="13">
                  <c:v>1.5126224204913226E-2</c:v>
                </c:pt>
                <c:pt idx="14">
                  <c:v>1.008907337105042E-2</c:v>
                </c:pt>
                <c:pt idx="15">
                  <c:v>6.7063533096002282E-3</c:v>
                </c:pt>
                <c:pt idx="16">
                  <c:v>5.0962376471630974E-3</c:v>
                </c:pt>
                <c:pt idx="17">
                  <c:v>6.5881796829993233E-3</c:v>
                </c:pt>
              </c:numCache>
            </c:numRef>
          </c:val>
        </c:ser>
        <c:ser>
          <c:idx val="1"/>
          <c:order val="2"/>
          <c:spPr>
            <a:ln w="38100">
              <a:solidFill>
                <a:srgbClr val="1F4F7D"/>
              </a:solidFill>
            </a:ln>
          </c:spPr>
          <c:marker>
            <c:symbol val="none"/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Sheet2!$J$39:$J$73</c:f>
              <c:numCache>
                <c:formatCode>General</c:formatCode>
                <c:ptCount val="35"/>
                <c:pt idx="18" formatCode="0.0%">
                  <c:v>2.5687569255109406E-2</c:v>
                </c:pt>
                <c:pt idx="19" formatCode="0.0%">
                  <c:v>2.9424854243469998E-2</c:v>
                </c:pt>
                <c:pt idx="20" formatCode="0.0%">
                  <c:v>3.1991256117849205E-2</c:v>
                </c:pt>
                <c:pt idx="21" formatCode="0.0%">
                  <c:v>3.4401862301972091E-2</c:v>
                </c:pt>
                <c:pt idx="22" formatCode="0.0%">
                  <c:v>3.6177208539778107E-2</c:v>
                </c:pt>
                <c:pt idx="23" formatCode="0.0%">
                  <c:v>3.4676014408082052E-2</c:v>
                </c:pt>
                <c:pt idx="24" formatCode="0.0%">
                  <c:v>3.3675419606706482E-2</c:v>
                </c:pt>
                <c:pt idx="25" formatCode="0.0%">
                  <c:v>3.4195946292757011E-2</c:v>
                </c:pt>
                <c:pt idx="26" formatCode="0.0%">
                  <c:v>3.7909076910535251E-2</c:v>
                </c:pt>
                <c:pt idx="27" formatCode="0.0%">
                  <c:v>3.7790116635417002E-2</c:v>
                </c:pt>
                <c:pt idx="28" formatCode="0.0%">
                  <c:v>3.4232781707895156E-2</c:v>
                </c:pt>
                <c:pt idx="29" formatCode="0.0%">
                  <c:v>2.8685126644384266E-2</c:v>
                </c:pt>
                <c:pt idx="30" formatCode="0.0%">
                  <c:v>2.7848177703704888E-2</c:v>
                </c:pt>
                <c:pt idx="31" formatCode="0.0%">
                  <c:v>2.4543255948768581E-2</c:v>
                </c:pt>
                <c:pt idx="32" formatCode="0.0%">
                  <c:v>1.9488953904403042E-2</c:v>
                </c:pt>
                <c:pt idx="33" formatCode="0.0%">
                  <c:v>1.5960000362315808E-2</c:v>
                </c:pt>
                <c:pt idx="34" formatCode="0.0%">
                  <c:v>2.1755841583560899E-2</c:v>
                </c:pt>
              </c:numCache>
            </c:numRef>
          </c:val>
        </c:ser>
        <c:ser>
          <c:idx val="3"/>
          <c:order val="3"/>
          <c:spPr>
            <a:ln w="38100">
              <a:solidFill>
                <a:srgbClr val="416FA6"/>
              </a:solidFill>
              <a:prstDash val="sysDot"/>
            </a:ln>
          </c:spPr>
          <c:marker>
            <c:symbol val="none"/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Sheet2!$K$39:$K$73</c:f>
              <c:numCache>
                <c:formatCode>General</c:formatCode>
                <c:ptCount val="35"/>
                <c:pt idx="18" formatCode="0.0%">
                  <c:v>3.5200969023738142E-2</c:v>
                </c:pt>
                <c:pt idx="19" formatCode="0.0%">
                  <c:v>3.4683959407359667E-2</c:v>
                </c:pt>
                <c:pt idx="20" formatCode="0.0%">
                  <c:v>3.3073843744922296E-2</c:v>
                </c:pt>
                <c:pt idx="21" formatCode="0.0%">
                  <c:v>3.6574737432973917E-2</c:v>
                </c:pt>
                <c:pt idx="22" formatCode="0.0%">
                  <c:v>4.6649039100698696E-2</c:v>
                </c:pt>
                <c:pt idx="23" formatCode="0.0%">
                  <c:v>5.1804363561161866E-2</c:v>
                </c:pt>
                <c:pt idx="24" formatCode="0.0%">
                  <c:v>4.4182164645405433E-2</c:v>
                </c:pt>
                <c:pt idx="25" formatCode="0.0%">
                  <c:v>3.7534898149105642E-2</c:v>
                </c:pt>
                <c:pt idx="26" formatCode="0.0%">
                  <c:v>3.8051907765484692E-2</c:v>
                </c:pt>
                <c:pt idx="27" formatCode="0.0%">
                  <c:v>3.2217084952065822E-2</c:v>
                </c:pt>
                <c:pt idx="28" formatCode="0.0%">
                  <c:v>2.34870082869259E-2</c:v>
                </c:pt>
                <c:pt idx="29" formatCode="0.0%">
                  <c:v>1.6204558547646318E-2</c:v>
                </c:pt>
                <c:pt idx="30" formatCode="0.0%">
                  <c:v>1.1905992880038997E-2</c:v>
                </c:pt>
                <c:pt idx="31" formatCode="0.0%">
                  <c:v>9.9118129311491047E-3</c:v>
                </c:pt>
                <c:pt idx="32" formatCode="0.0%">
                  <c:v>8.1392085321358408E-3</c:v>
                </c:pt>
                <c:pt idx="33" formatCode="0.0%">
                  <c:v>8.0358066088601268E-3</c:v>
                </c:pt>
                <c:pt idx="34" formatCode="0.0%">
                  <c:v>1.3501336839150923E-2</c:v>
                </c:pt>
              </c:numCache>
            </c:numRef>
          </c:val>
        </c:ser>
        <c:ser>
          <c:idx val="4"/>
          <c:order val="4"/>
          <c:spPr>
            <a:ln w="19050">
              <a:solidFill>
                <a:srgbClr val="1F497D"/>
              </a:solidFill>
              <a:prstDash val="solid"/>
            </a:ln>
          </c:spPr>
          <c:marker>
            <c:symbol val="dash"/>
            <c:size val="5"/>
            <c:spPr>
              <a:solidFill>
                <a:srgbClr val="1F497D"/>
              </a:solidFill>
              <a:ln w="0">
                <a:noFill/>
              </a:ln>
            </c:spPr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Sheet2!$L$39:$L$40</c:f>
              <c:numCache>
                <c:formatCode>General</c:formatCode>
                <c:ptCount val="2"/>
                <c:pt idx="0" formatCode="0.0%">
                  <c:v>1.3306038894575241E-2</c:v>
                </c:pt>
              </c:numCache>
            </c:numRef>
          </c:val>
        </c:ser>
        <c:ser>
          <c:idx val="5"/>
          <c:order val="5"/>
          <c:spPr>
            <a:ln w="15875">
              <a:solidFill>
                <a:srgbClr val="416FA6"/>
              </a:solidFill>
              <a:prstDash val="dash"/>
            </a:ln>
          </c:spPr>
          <c:marker>
            <c:symbol val="dash"/>
            <c:size val="5"/>
            <c:spPr>
              <a:solidFill>
                <a:srgbClr val="416FA6"/>
              </a:solidFill>
              <a:ln w="0">
                <a:noFill/>
              </a:ln>
            </c:spPr>
          </c:marker>
          <c:cat>
            <c:strRef>
              <c:f>Sheet2!$H$39:$H$73</c:f>
              <c:strCache>
                <c:ptCount val="35"/>
                <c:pt idx="0">
                  <c:v>All persons aged 0</c:v>
                </c:pt>
                <c:pt idx="1">
                  <c:v>Males 1-4</c:v>
                </c:pt>
                <c:pt idx="2">
                  <c:v>Males 5-9</c:v>
                </c:pt>
                <c:pt idx="3">
                  <c:v>Males 10-14</c:v>
                </c:pt>
                <c:pt idx="4">
                  <c:v>Males 15-19</c:v>
                </c:pt>
                <c:pt idx="5">
                  <c:v>Males 20-24</c:v>
                </c:pt>
                <c:pt idx="6">
                  <c:v>Males 25-29</c:v>
                </c:pt>
                <c:pt idx="7">
                  <c:v>Males 30-34</c:v>
                </c:pt>
                <c:pt idx="8">
                  <c:v>Males 35-39</c:v>
                </c:pt>
                <c:pt idx="9">
                  <c:v>Males 40-44</c:v>
                </c:pt>
                <c:pt idx="10">
                  <c:v>Males 45-49</c:v>
                </c:pt>
                <c:pt idx="11">
                  <c:v>Males 50-54</c:v>
                </c:pt>
                <c:pt idx="12">
                  <c:v>Males 55-59</c:v>
                </c:pt>
                <c:pt idx="13">
                  <c:v>Males 60-64</c:v>
                </c:pt>
                <c:pt idx="14">
                  <c:v>Males 65-69</c:v>
                </c:pt>
                <c:pt idx="15">
                  <c:v>Males 70-74</c:v>
                </c:pt>
                <c:pt idx="16">
                  <c:v>Males 75-79</c:v>
                </c:pt>
                <c:pt idx="17">
                  <c:v>Males 80 and over</c:v>
                </c:pt>
                <c:pt idx="18">
                  <c:v>Females 1-4</c:v>
                </c:pt>
                <c:pt idx="19">
                  <c:v>Females 5-9</c:v>
                </c:pt>
                <c:pt idx="20">
                  <c:v>Females 10-14</c:v>
                </c:pt>
                <c:pt idx="21">
                  <c:v>Females 15-19</c:v>
                </c:pt>
                <c:pt idx="22">
                  <c:v>Females 20-24</c:v>
                </c:pt>
                <c:pt idx="23">
                  <c:v>Females 25-29</c:v>
                </c:pt>
                <c:pt idx="24">
                  <c:v>Females 30-34</c:v>
                </c:pt>
                <c:pt idx="25">
                  <c:v>Females 35-39</c:v>
                </c:pt>
                <c:pt idx="26">
                  <c:v>Females 40-44</c:v>
                </c:pt>
                <c:pt idx="27">
                  <c:v>Females 45-49</c:v>
                </c:pt>
                <c:pt idx="28">
                  <c:v>Females 50-54</c:v>
                </c:pt>
                <c:pt idx="29">
                  <c:v>Females 55-59</c:v>
                </c:pt>
                <c:pt idx="30">
                  <c:v>Females 60-64</c:v>
                </c:pt>
                <c:pt idx="31">
                  <c:v>Females 65-69</c:v>
                </c:pt>
                <c:pt idx="32">
                  <c:v>Females 70-74</c:v>
                </c:pt>
                <c:pt idx="33">
                  <c:v>Females 75-79</c:v>
                </c:pt>
                <c:pt idx="34">
                  <c:v>Females 80 and over</c:v>
                </c:pt>
              </c:strCache>
            </c:strRef>
          </c:cat>
          <c:val>
            <c:numRef>
              <c:f>Sheet2!$M$39:$M$40</c:f>
              <c:numCache>
                <c:formatCode>General</c:formatCode>
                <c:ptCount val="2"/>
                <c:pt idx="0" formatCode="0.0%">
                  <c:v>1.6175015140995907E-2</c:v>
                </c:pt>
              </c:numCache>
            </c:numRef>
          </c:val>
        </c:ser>
        <c:marker val="1"/>
        <c:axId val="99161600"/>
        <c:axId val="99163520"/>
      </c:lineChart>
      <c:catAx>
        <c:axId val="99161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50"/>
            </a:pPr>
            <a:endParaRPr lang="en-US"/>
          </a:p>
        </c:txPr>
        <c:crossAx val="99163520"/>
        <c:crosses val="autoZero"/>
        <c:auto val="1"/>
        <c:lblAlgn val="ctr"/>
        <c:lblOffset val="100"/>
      </c:catAx>
      <c:valAx>
        <c:axId val="99163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900" b="1" i="0"/>
                </a:pPr>
                <a:r>
                  <a:rPr lang="en-US" sz="900" b="1" i="0"/>
                  <a:t>Percentage of records</a:t>
                </a:r>
              </a:p>
            </c:rich>
          </c:tx>
          <c:layout>
            <c:manualLayout>
              <c:xMode val="edge"/>
              <c:yMode val="edge"/>
              <c:x val="2.565507070813512E-3"/>
              <c:y val="0.23901718072940031"/>
            </c:manualLayout>
          </c:layout>
        </c:title>
        <c:numFmt formatCode="0.0%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9161600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3182980461001712"/>
          <c:y val="5.9968113712607962E-2"/>
          <c:w val="0.23657875025674685"/>
          <c:h val="0.10416720680027412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93DCB-6953-40E6-B10F-0BBBBCB1E549}" type="datetimeFigureOut">
              <a:rPr lang="en-GB" smtClean="0"/>
              <a:pPr/>
              <a:t>26/09/2015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84B77-2E5B-4085-B41C-25A1872B2C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29898-6D45-494C-958D-F3BB4D81C388}" type="datetimeFigureOut">
              <a:rPr lang="en-GB" smtClean="0"/>
              <a:pPr/>
              <a:t>26/09/2015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F7615-A3FC-4EBB-AD6E-BFD504AB2D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72311-D3F9-4DA2-BA09-DC0F89D67EE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2800" dirty="0" smtClean="0">
                <a:solidFill>
                  <a:srgbClr val="002D46"/>
                </a:solidFill>
              </a:rPr>
              <a:t>Planning for online first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sz="2800" dirty="0" smtClean="0">
                <a:solidFill>
                  <a:srgbClr val="002D46"/>
                </a:solidFill>
              </a:rPr>
              <a:t>Greater use of administrative data already held by government</a:t>
            </a:r>
          </a:p>
          <a:p>
            <a:pPr lvl="0">
              <a:buFont typeface="Arial"/>
              <a:defRPr sz="1800">
                <a:solidFill>
                  <a:srgbClr val="000000"/>
                </a:solidFill>
              </a:defRPr>
            </a:pPr>
            <a:r>
              <a:rPr lang="en-GB" sz="2800" dirty="0" smtClean="0">
                <a:solidFill>
                  <a:srgbClr val="002D46"/>
                </a:solidFill>
              </a:rPr>
              <a:t>Legacy - Build more systems for ONS re-use:</a:t>
            </a:r>
          </a:p>
          <a:p>
            <a:pPr marL="742950" lvl="1" indent="-28575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2400" dirty="0" smtClean="0">
                <a:solidFill>
                  <a:srgbClr val="002D46"/>
                </a:solidFill>
              </a:rPr>
              <a:t>Address register; online collection; dissemination systems etc</a:t>
            </a:r>
          </a:p>
          <a:p>
            <a:pPr marL="742950" lvl="1" indent="-28575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GB" sz="2400" dirty="0" smtClean="0">
              <a:solidFill>
                <a:srgbClr val="002D46"/>
              </a:solidFill>
            </a:endParaRPr>
          </a:p>
          <a:p>
            <a:pPr marL="742950" lvl="0" indent="-285750">
              <a:spcBef>
                <a:spcPts val="500"/>
              </a:spcBef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lang="en-GB" sz="2400" dirty="0" smtClean="0">
                <a:solidFill>
                  <a:srgbClr val="002D46"/>
                </a:solidFill>
              </a:rPr>
              <a:t>Want to try and outline how responses</a:t>
            </a:r>
            <a:r>
              <a:rPr lang="en-GB" sz="2400" baseline="0" dirty="0" smtClean="0">
                <a:solidFill>
                  <a:srgbClr val="002D46"/>
                </a:solidFill>
              </a:rPr>
              <a:t> feed into this</a:t>
            </a:r>
            <a:endParaRPr lang="en-GB" sz="2400" dirty="0" smtClean="0">
              <a:solidFill>
                <a:srgbClr val="002D46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+mj-lt"/>
              </a:rPr>
              <a:t>Note similarity with survey sample designs – want an efficient</a:t>
            </a:r>
            <a:r>
              <a:rPr lang="en-GB" sz="1200" baseline="0" dirty="0" smtClean="0">
                <a:latin typeface="+mj-lt"/>
              </a:rPr>
              <a:t> design – so you want to have information about the thing you are trying to measure (in this case the population size and makeup).</a:t>
            </a:r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+mj-lt"/>
              </a:rPr>
              <a:t>Note similarity with survey sample designs – want an efficient</a:t>
            </a:r>
            <a:r>
              <a:rPr lang="en-GB" sz="1200" baseline="0" dirty="0" smtClean="0">
                <a:latin typeface="+mj-lt"/>
              </a:rPr>
              <a:t> design – so you want to have information about the thing you are trying to measure (in this case the population size and makeup).</a:t>
            </a:r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+mj-lt"/>
              </a:rPr>
              <a:t>Note similarity with survey sample designs – want an efficient</a:t>
            </a:r>
            <a:r>
              <a:rPr lang="en-GB" sz="1200" baseline="0" dirty="0" smtClean="0">
                <a:latin typeface="+mj-lt"/>
              </a:rPr>
              <a:t> design – so you want to have information about the thing you are trying to measure (in this case the population size and makeup).</a:t>
            </a:r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+mj-lt"/>
              </a:rPr>
              <a:t>Note similarity with survey sample designs – want an efficient</a:t>
            </a:r>
            <a:r>
              <a:rPr lang="en-GB" sz="1200" baseline="0" dirty="0" smtClean="0">
                <a:latin typeface="+mj-lt"/>
              </a:rPr>
              <a:t> design – so you want to have information about the thing you are trying to measure (in this case the population size and makeup).</a:t>
            </a:r>
            <a:endParaRPr lang="en-GB" sz="1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E2B-0DCB-435F-942C-44F44B286B5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GOES HERE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smtClean="0"/>
              <a:t>Author and date goes here</a:t>
            </a:r>
            <a:endParaRPr lang="en-GB" dirty="0"/>
          </a:p>
        </p:txBody>
      </p:sp>
      <p:pic>
        <p:nvPicPr>
          <p:cNvPr id="3080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</p:spPr>
      </p:pic>
      <p:pic>
        <p:nvPicPr>
          <p:cNvPr id="8" name="Picture 7" descr="2021 Census Logo-English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80312" y="476672"/>
            <a:ext cx="1186561" cy="1296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A66E8-4AE5-43F8-BAFA-B8EB655589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A167D-D028-4163-965C-D1F04F8F44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2CB0-CED4-482A-B93A-F88B4D1249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39514-A9C2-4D25-977F-0CE510A520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80B1-1A6A-4FFC-BAFB-F0275BDC96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EE16-C2A7-4A39-9BB2-3720D1BA41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3E4C5-3601-4854-BACA-059ECB6E79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E3A74-1527-4B3D-9666-58A1D58614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C1246-B46A-4EEF-975D-7B178531BA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773C4-7819-4570-9978-41AEE8E0DC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FB51-2FA2-45BA-AA44-C327F1279E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C6F3-6E62-44C0-B4B1-1B67B3E496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B722-E375-4D97-BCDD-232B82022D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C86E1-089D-407E-8D51-96A2EAD97C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EC256-FBD4-4CBC-9260-491CE1FACB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FD8-643C-4657-BBEF-CFFF334C06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77947-FE21-4368-8D0A-4237846F2E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FD466-76AF-4E20-9AFC-A8128F4909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236E-652B-4D00-964B-0861926C28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74D9F-260A-4B14-8F19-D5FAF82AC7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3EC0A-51D9-430D-A5E8-E8BD5F20E6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170CF5-746B-4C1E-99FC-A44172CD581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1" fontAlgn="base" hangingPunct="1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FF8F4-2473-4923-9203-69BD1E6583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government-digital-inclusion-strategy/government-digital-inclusion-strategy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stat.org/sections/SRMS/Proceedings/y2008/Files/300977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isticsauthority.gov.uk/news/statement---census-and-the-future-provision-of-population-statistics-in-england-and-wales---" TargetMode="External"/><Relationship Id="rId4" Type="http://schemas.openxmlformats.org/officeDocument/2006/relationships/hyperlink" Target="http://www.cran.r-project.org/web/packages/synthpop/vignettes/synthpop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323528" y="2277452"/>
            <a:ext cx="8280920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3800" b="1">
                <a:solidFill>
                  <a:srgbClr val="002D4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400" b="1" dirty="0" smtClean="0">
                <a:solidFill>
                  <a:srgbClr val="002D46"/>
                </a:solidFill>
              </a:rPr>
              <a:t>Research for 2021 Census in England and Wales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lang="en-GB" sz="3400" dirty="0" smtClean="0"/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2800" b="1" dirty="0" smtClean="0">
                <a:solidFill>
                  <a:srgbClr val="002D46"/>
                </a:solidFill>
              </a:rPr>
              <a:t>Potential innovations . . . .</a:t>
            </a:r>
          </a:p>
        </p:txBody>
      </p:sp>
      <p:sp>
        <p:nvSpPr>
          <p:cNvPr id="95" name="Shape 95"/>
          <p:cNvSpPr/>
          <p:nvPr/>
        </p:nvSpPr>
        <p:spPr>
          <a:xfrm>
            <a:off x="1033262" y="5489356"/>
            <a:ext cx="7499178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 lvl="0" algn="r">
              <a:defRPr sz="1800"/>
            </a:pPr>
            <a:r>
              <a:rPr lang="en-GB" sz="2200" dirty="0" smtClean="0"/>
              <a:t>Garnett Compton, ONS</a:t>
            </a:r>
          </a:p>
          <a:p>
            <a:pPr lvl="0" algn="r">
              <a:defRPr sz="1800"/>
            </a:pPr>
            <a:endParaRPr lang="en-GB" sz="2200" dirty="0" smtClean="0"/>
          </a:p>
          <a:p>
            <a:pPr lvl="0" algn="r">
              <a:defRPr sz="1800"/>
            </a:pPr>
            <a:r>
              <a:rPr lang="en-GB" sz="2200" dirty="0" smtClean="0"/>
              <a:t>UNECE Census Meeting, 30 September – 2 October 2015</a:t>
            </a: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450" y="1403350"/>
            <a:ext cx="4600575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7795" name="Text Box 3"/>
          <p:cNvSpPr txBox="1">
            <a:spLocks noChangeArrowheads="1"/>
          </p:cNvSpPr>
          <p:nvPr/>
        </p:nvSpPr>
        <p:spPr bwMode="auto">
          <a:xfrm>
            <a:off x="323528" y="3501008"/>
            <a:ext cx="47977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>
                <a:latin typeface="Arial" charset="0"/>
              </a:rPr>
              <a:t>Prioritise field resources</a:t>
            </a:r>
            <a:endParaRPr lang="en-GB" sz="2200" dirty="0">
              <a:latin typeface="Arial" charset="0"/>
            </a:endParaRPr>
          </a:p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>
                <a:latin typeface="Arial" charset="0"/>
              </a:rPr>
              <a:t>Stratify </a:t>
            </a:r>
            <a:r>
              <a:rPr lang="en-GB" sz="2200" dirty="0" smtClean="0">
                <a:latin typeface="Arial" charset="0"/>
              </a:rPr>
              <a:t>PES and Coverage Assessment </a:t>
            </a:r>
            <a:r>
              <a:rPr lang="en-GB" sz="2200" dirty="0">
                <a:latin typeface="Arial" charset="0"/>
              </a:rPr>
              <a:t>and </a:t>
            </a:r>
            <a:r>
              <a:rPr lang="en-GB" sz="2200" dirty="0" smtClean="0">
                <a:latin typeface="Arial" charset="0"/>
              </a:rPr>
              <a:t>Adjustment</a:t>
            </a:r>
            <a:endParaRPr lang="en-GB" sz="2200" dirty="0">
              <a:latin typeface="Arial" charset="0"/>
            </a:endParaRPr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0525" y="457200"/>
            <a:ext cx="6859588" cy="523528"/>
          </a:xfrm>
        </p:spPr>
        <p:txBody>
          <a:bodyPr/>
          <a:lstStyle/>
          <a:p>
            <a:r>
              <a:rPr lang="en-GB" sz="3200" dirty="0" smtClean="0">
                <a:solidFill>
                  <a:srgbClr val="660066"/>
                </a:solidFill>
              </a:rPr>
              <a:t>The Hard To Count (HTC) Index</a:t>
            </a: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107504" y="2996952"/>
            <a:ext cx="13949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b="1" dirty="0"/>
              <a:t>Used </a:t>
            </a:r>
            <a:r>
              <a:rPr lang="en-GB" sz="2200" b="1" dirty="0" smtClean="0"/>
              <a:t>to: </a:t>
            </a:r>
            <a:endParaRPr lang="en-GB" sz="22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504" y="1340768"/>
            <a:ext cx="16145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b="1" dirty="0" smtClean="0"/>
              <a:t>What is it?</a:t>
            </a:r>
            <a:endParaRPr lang="en-GB" sz="22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772816"/>
            <a:ext cx="47977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>
                <a:latin typeface="Arial" charset="0"/>
              </a:rPr>
              <a:t>Index of predicted levels of </a:t>
            </a:r>
            <a:r>
              <a:rPr lang="en-GB" sz="2200" dirty="0" smtClean="0">
                <a:latin typeface="Arial" charset="0"/>
              </a:rPr>
              <a:t>non-response</a:t>
            </a:r>
          </a:p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/>
              <a:t>Used successfully in 2011</a:t>
            </a:r>
            <a:endParaRPr lang="en-GB" sz="2200" dirty="0"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9512" y="4725144"/>
            <a:ext cx="372089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b="1" dirty="0" smtClean="0"/>
              <a:t>In 2021, evolving strategy:</a:t>
            </a:r>
            <a:endParaRPr lang="en-GB" sz="2200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5536" y="5301208"/>
            <a:ext cx="479779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>
                <a:latin typeface="Arial" charset="0"/>
              </a:rPr>
              <a:t>Developing lower level targeting, address level?</a:t>
            </a:r>
          </a:p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/>
              <a:t>Improved predictors</a:t>
            </a:r>
          </a:p>
          <a:p>
            <a:pPr marL="457200" indent="-457200">
              <a:buSzPct val="75000"/>
              <a:buFontTx/>
              <a:buAutoNum type="romanLcPeriod"/>
            </a:pPr>
            <a:r>
              <a:rPr lang="en-GB" sz="2200" dirty="0" smtClean="0"/>
              <a:t>Impact on on-line first?</a:t>
            </a: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collection simulation model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Aim</a:t>
            </a:r>
            <a:r>
              <a:rPr lang="en-GB" dirty="0" smtClean="0"/>
              <a:t>:  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en-GB" dirty="0" smtClean="0"/>
              <a:t>To understand cost quality trade-offs of different follow-up scenarios</a:t>
            </a:r>
          </a:p>
          <a:p>
            <a:endParaRPr lang="en-GB" dirty="0" smtClean="0"/>
          </a:p>
          <a:p>
            <a:r>
              <a:rPr lang="en-GB" b="1" dirty="0" smtClean="0"/>
              <a:t>Use</a:t>
            </a:r>
            <a:r>
              <a:rPr lang="en-GB" dirty="0" smtClean="0"/>
              <a:t>:</a:t>
            </a:r>
          </a:p>
          <a:p>
            <a:pPr marL="935038" lvl="1" indent="-514350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Allocation of field resources, </a:t>
            </a:r>
          </a:p>
          <a:p>
            <a:pPr marL="935038" lvl="1" indent="-514350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Responsive design – who to follow-up, when to stop </a:t>
            </a:r>
          </a:p>
          <a:p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95536" y="4509120"/>
            <a:ext cx="4176464" cy="20882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/>
              <a:t>Model inputs: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No.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HH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baseline="0" dirty="0" smtClean="0"/>
              <a:t>Date</a:t>
            </a:r>
            <a:r>
              <a:rPr lang="en-GB" sz="1400" dirty="0" smtClean="0"/>
              <a:t> of each reminder letter and impact on response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Maximum number of visits and impact of each visit on response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Digital exclusion level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Response </a:t>
            </a:r>
            <a:r>
              <a:rPr lang="en-GB" sz="1400" dirty="0" err="1" smtClean="0"/>
              <a:t>prob</a:t>
            </a:r>
            <a:r>
              <a:rPr lang="en-GB" sz="1400" dirty="0" smtClean="0"/>
              <a:t> of digitally excluded HH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84168" y="4509120"/>
            <a:ext cx="2304256" cy="20882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/>
              <a:t>Model outputs: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Final return rate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Returns by internet/paper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No. of contacts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No of follow-up visits necessary</a:t>
            </a:r>
          </a:p>
          <a:p>
            <a:pPr marL="173038" marR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dirty="0" smtClean="0"/>
              <a:t>Estimated costs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788024" y="5157192"/>
            <a:ext cx="1152128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simulation model . . .  1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4600575" cy="2771775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5616624" y="1844824"/>
            <a:ext cx="3419872" cy="136815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Low digital exclusion</a:t>
            </a:r>
          </a:p>
          <a:p>
            <a:pPr marL="263525" indent="-263525">
              <a:buFont typeface="Arial" pitchFamily="34" charset="0"/>
              <a:buChar char="•"/>
            </a:pPr>
            <a:endParaRPr lang="en-GB" sz="2000" dirty="0" smtClean="0"/>
          </a:p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Response rate of 97.4%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5004048" y="2348880"/>
            <a:ext cx="504056" cy="288032"/>
          </a:xfrm>
          <a:prstGeom prst="rightArrow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simulation model . . .  2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4600575" cy="2771775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5616624" y="1916832"/>
            <a:ext cx="3419872" cy="122413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Low digital exclusion</a:t>
            </a:r>
          </a:p>
          <a:p>
            <a:pPr marL="263525" indent="-263525">
              <a:buFont typeface="Arial" pitchFamily="34" charset="0"/>
              <a:buChar char="•"/>
            </a:pPr>
            <a:endParaRPr lang="en-GB" sz="2000" dirty="0" smtClean="0"/>
          </a:p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Response rate of 97.4%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5004048" y="2348880"/>
            <a:ext cx="504056" cy="288032"/>
          </a:xfrm>
          <a:prstGeom prst="rightArrow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425" y="4041601"/>
            <a:ext cx="4600575" cy="277177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 bwMode="auto">
          <a:xfrm>
            <a:off x="323528" y="4869160"/>
            <a:ext cx="3419872" cy="122413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High digital </a:t>
            </a:r>
            <a:r>
              <a:rPr lang="en-GB" sz="2000" dirty="0" smtClean="0"/>
              <a:t>exclusion</a:t>
            </a:r>
          </a:p>
          <a:p>
            <a:pPr marL="263525" indent="-263525">
              <a:buFont typeface="Arial" pitchFamily="34" charset="0"/>
              <a:buChar char="•"/>
            </a:pPr>
            <a:endParaRPr lang="en-GB" sz="2000" dirty="0" smtClean="0"/>
          </a:p>
          <a:p>
            <a:pPr marL="263525" indent="-263525">
              <a:buFont typeface="Arial" pitchFamily="34" charset="0"/>
              <a:buChar char="•"/>
            </a:pPr>
            <a:r>
              <a:rPr lang="en-GB" sz="2000" dirty="0" smtClean="0"/>
              <a:t>Response rate of </a:t>
            </a:r>
            <a:r>
              <a:rPr lang="en-GB" sz="2000" dirty="0" smtClean="0"/>
              <a:t>98.6%</a:t>
            </a:r>
            <a:endParaRPr lang="en-GB" sz="2000" dirty="0"/>
          </a:p>
        </p:txBody>
      </p:sp>
      <p:sp>
        <p:nvSpPr>
          <p:cNvPr id="10" name="Left Arrow 9"/>
          <p:cNvSpPr/>
          <p:nvPr/>
        </p:nvSpPr>
        <p:spPr bwMode="auto">
          <a:xfrm>
            <a:off x="3923928" y="5373216"/>
            <a:ext cx="504056" cy="288032"/>
          </a:xfrm>
          <a:prstGeom prst="leftArrow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24000"/>
            <a:ext cx="7198568" cy="4572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 algn="ctr">
              <a:spcBef>
                <a:spcPts val="0"/>
              </a:spcBef>
              <a:buNone/>
            </a:pPr>
            <a:r>
              <a:rPr lang="en-GB" sz="3200" b="1" dirty="0" smtClean="0"/>
              <a:t>Improving census coverage and population estimation</a:t>
            </a:r>
            <a:endParaRPr lang="en-GB" sz="3200" b="1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Framework for producing population estimates using a census</a:t>
            </a:r>
            <a:endParaRPr lang="en-GB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799878" y="1412537"/>
            <a:ext cx="5256213" cy="5118100"/>
            <a:chOff x="2461" y="1360"/>
            <a:chExt cx="8172" cy="8129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2461" y="1360"/>
              <a:ext cx="8172" cy="8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868" y="5249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 smtClean="0">
                  <a:ea typeface="ＭＳ Ｐゴシック" pitchFamily="1" charset="-128"/>
                </a:rPr>
                <a:t>Dual System Estimation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868" y="3762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>
                  <a:ea typeface="ＭＳ Ｐゴシック" pitchFamily="1" charset="-128"/>
                </a:rPr>
                <a:t>Matching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68" y="6736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 smtClean="0">
                  <a:ea typeface="ＭＳ Ｐゴシック" pitchFamily="1" charset="-128"/>
                </a:rPr>
                <a:t>Ratio estimation</a:t>
              </a:r>
              <a:endParaRPr lang="en-GB" sz="2400" dirty="0">
                <a:ea typeface="ＭＳ Ｐゴシック" pitchFamily="1" charset="-128"/>
              </a:endParaRPr>
            </a:p>
          </p:txBody>
        </p:sp>
        <p:cxnSp>
          <p:nvCxnSpPr>
            <p:cNvPr id="11" name="AutoShape 9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5870" y="6507"/>
              <a:ext cx="458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8" idx="2"/>
              <a:endCxn id="9" idx="0"/>
            </p:cNvCxnSpPr>
            <p:nvPr/>
          </p:nvCxnSpPr>
          <p:spPr bwMode="auto">
            <a:xfrm rot="5400000">
              <a:off x="6669" y="2391"/>
              <a:ext cx="801" cy="19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9" idx="2"/>
              <a:endCxn id="8" idx="0"/>
            </p:cNvCxnSpPr>
            <p:nvPr/>
          </p:nvCxnSpPr>
          <p:spPr bwMode="auto">
            <a:xfrm rot="5400000">
              <a:off x="5880" y="5030"/>
              <a:ext cx="458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909" y="1589"/>
              <a:ext cx="2887" cy="1372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b="1" dirty="0" smtClean="0">
                  <a:ea typeface="ＭＳ Ｐゴシック" pitchFamily="1" charset="-128"/>
                </a:rPr>
                <a:t>Census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8059" y="7079"/>
              <a:ext cx="2296" cy="1724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>
                  <a:ea typeface="ＭＳ Ｐゴシック" pitchFamily="1" charset="-128"/>
                </a:rPr>
                <a:t>Quality Assurance</a:t>
              </a:r>
              <a:endParaRPr lang="en-GB" sz="2400" dirty="0">
                <a:ea typeface="ＭＳ Ｐゴシック" pitchFamily="1" charset="-128"/>
              </a:endParaRPr>
            </a:p>
          </p:txBody>
        </p:sp>
        <p:cxnSp>
          <p:nvCxnSpPr>
            <p:cNvPr id="16" name="AutoShape 14"/>
            <p:cNvCxnSpPr>
              <a:cxnSpLocks noChangeShapeType="1"/>
              <a:stCxn id="14" idx="2"/>
              <a:endCxn id="9" idx="0"/>
            </p:cNvCxnSpPr>
            <p:nvPr/>
          </p:nvCxnSpPr>
          <p:spPr bwMode="auto">
            <a:xfrm rot="16200000" flipH="1">
              <a:off x="4825" y="2488"/>
              <a:ext cx="801" cy="174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" name="AutoShape 15"/>
            <p:cNvCxnSpPr>
              <a:cxnSpLocks noChangeShapeType="1"/>
              <a:stCxn id="10" idx="3"/>
              <a:endCxn id="15" idx="1"/>
            </p:cNvCxnSpPr>
            <p:nvPr/>
          </p:nvCxnSpPr>
          <p:spPr bwMode="auto">
            <a:xfrm>
              <a:off x="7331" y="7250"/>
              <a:ext cx="728" cy="6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</p:cxn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6604" y="1589"/>
              <a:ext cx="2871" cy="1372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b="1" dirty="0">
                  <a:ea typeface="ＭＳ Ｐゴシック" pitchFamily="1" charset="-128"/>
                </a:rPr>
                <a:t>Census Coverage Survey</a:t>
              </a:r>
              <a:endParaRPr lang="en-GB" sz="2400" dirty="0">
                <a:ea typeface="ＭＳ Ｐゴシック" pitchFamily="1" charset="-128"/>
              </a:endParaRPr>
            </a:p>
          </p:txBody>
        </p:sp>
      </p:grp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3347864" y="5733256"/>
            <a:ext cx="1584176" cy="648072"/>
          </a:xfrm>
          <a:prstGeom prst="rect">
            <a:avLst/>
          </a:prstGeom>
          <a:solidFill>
            <a:srgbClr val="A87CB6">
              <a:alpha val="58823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eaLnBrk="0" hangingPunct="0"/>
            <a:r>
              <a:rPr lang="en-GB" sz="1600" dirty="0" smtClean="0">
                <a:ea typeface="ＭＳ Ｐゴシック" pitchFamily="1" charset="-128"/>
              </a:rPr>
              <a:t>Population estimates</a:t>
            </a:r>
            <a:endParaRPr lang="en-GB" sz="2400" dirty="0">
              <a:ea typeface="ＭＳ Ｐゴシック" pitchFamily="1" charset="-128"/>
            </a:endParaRPr>
          </a:p>
        </p:txBody>
      </p:sp>
      <p:cxnSp>
        <p:nvCxnSpPr>
          <p:cNvPr id="83" name="AutoShape 15"/>
          <p:cNvCxnSpPr>
            <a:cxnSpLocks noChangeShapeType="1"/>
            <a:stCxn id="82" idx="3"/>
            <a:endCxn id="15" idx="1"/>
          </p:cNvCxnSpPr>
          <p:nvPr/>
        </p:nvCxnSpPr>
        <p:spPr bwMode="auto">
          <a:xfrm flipV="1">
            <a:off x="4932040" y="5556001"/>
            <a:ext cx="468460" cy="50129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6" name="AutoShape 9"/>
          <p:cNvCxnSpPr>
            <a:cxnSpLocks noChangeShapeType="1"/>
            <a:stCxn id="10" idx="2"/>
            <a:endCxn id="82" idx="0"/>
          </p:cNvCxnSpPr>
          <p:nvPr/>
        </p:nvCxnSpPr>
        <p:spPr bwMode="auto">
          <a:xfrm rot="5400000">
            <a:off x="4002185" y="5595488"/>
            <a:ext cx="288235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98" name="AutoShape 15"/>
          <p:cNvCxnSpPr>
            <a:cxnSpLocks noChangeShapeType="1"/>
            <a:stCxn id="8" idx="3"/>
            <a:endCxn id="15" idx="1"/>
          </p:cNvCxnSpPr>
          <p:nvPr/>
        </p:nvCxnSpPr>
        <p:spPr bwMode="auto">
          <a:xfrm>
            <a:off x="4932060" y="4184983"/>
            <a:ext cx="468440" cy="137101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Enhanced </a:t>
            </a:r>
            <a:r>
              <a:rPr lang="en-GB" dirty="0" smtClean="0"/>
              <a:t>census coverage</a:t>
            </a:r>
            <a:endParaRPr lang="en-GB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799878" y="1412537"/>
            <a:ext cx="5256213" cy="5118100"/>
            <a:chOff x="2461" y="1360"/>
            <a:chExt cx="8172" cy="8129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2461" y="1360"/>
              <a:ext cx="8172" cy="8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868" y="5249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 smtClean="0">
                  <a:ea typeface="ＭＳ Ｐゴシック" pitchFamily="1" charset="-128"/>
                </a:rPr>
                <a:t>Dual System Estimation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868" y="3762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>
                  <a:ea typeface="ＭＳ Ｐゴシック" pitchFamily="1" charset="-128"/>
                </a:rPr>
                <a:t>Matching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68" y="6736"/>
              <a:ext cx="2463" cy="1029"/>
            </a:xfrm>
            <a:prstGeom prst="rect">
              <a:avLst/>
            </a:prstGeom>
            <a:solidFill>
              <a:srgbClr val="A87CB6">
                <a:alpha val="58823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 smtClean="0">
                  <a:ea typeface="ＭＳ Ｐゴシック" pitchFamily="1" charset="-128"/>
                </a:rPr>
                <a:t>Ratio estimation</a:t>
              </a:r>
              <a:endParaRPr lang="en-GB" sz="2400" dirty="0">
                <a:ea typeface="ＭＳ Ｐゴシック" pitchFamily="1" charset="-128"/>
              </a:endParaRPr>
            </a:p>
          </p:txBody>
        </p:sp>
        <p:cxnSp>
          <p:nvCxnSpPr>
            <p:cNvPr id="11" name="AutoShape 9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5870" y="6507"/>
              <a:ext cx="458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8" idx="2"/>
              <a:endCxn id="9" idx="0"/>
            </p:cNvCxnSpPr>
            <p:nvPr/>
          </p:nvCxnSpPr>
          <p:spPr bwMode="auto">
            <a:xfrm rot="5400000">
              <a:off x="6669" y="2391"/>
              <a:ext cx="801" cy="19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9" idx="2"/>
              <a:endCxn id="8" idx="0"/>
            </p:cNvCxnSpPr>
            <p:nvPr/>
          </p:nvCxnSpPr>
          <p:spPr bwMode="auto">
            <a:xfrm rot="5400000">
              <a:off x="5880" y="5030"/>
              <a:ext cx="458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909" y="1589"/>
              <a:ext cx="2887" cy="1372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b="1" dirty="0" smtClean="0">
                  <a:ea typeface="ＭＳ Ｐゴシック" pitchFamily="1" charset="-128"/>
                </a:rPr>
                <a:t>Census</a:t>
              </a:r>
              <a:endParaRPr lang="en-GB" sz="2400" dirty="0">
                <a:ea typeface="ＭＳ Ｐゴシック" pitchFamily="1" charset="-128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8059" y="7079"/>
              <a:ext cx="2296" cy="1724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dirty="0">
                  <a:ea typeface="ＭＳ Ｐゴシック" pitchFamily="1" charset="-128"/>
                </a:rPr>
                <a:t>Quality Assurance</a:t>
              </a:r>
              <a:endParaRPr lang="en-GB" sz="2400" dirty="0">
                <a:ea typeface="ＭＳ Ｐゴシック" pitchFamily="1" charset="-128"/>
              </a:endParaRPr>
            </a:p>
          </p:txBody>
        </p:sp>
        <p:cxnSp>
          <p:nvCxnSpPr>
            <p:cNvPr id="16" name="AutoShape 14"/>
            <p:cNvCxnSpPr>
              <a:cxnSpLocks noChangeShapeType="1"/>
              <a:stCxn id="14" idx="2"/>
              <a:endCxn id="9" idx="0"/>
            </p:cNvCxnSpPr>
            <p:nvPr/>
          </p:nvCxnSpPr>
          <p:spPr bwMode="auto">
            <a:xfrm rot="16200000" flipH="1">
              <a:off x="4825" y="2488"/>
              <a:ext cx="801" cy="174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" name="AutoShape 15"/>
            <p:cNvCxnSpPr>
              <a:cxnSpLocks noChangeShapeType="1"/>
              <a:stCxn id="10" idx="3"/>
              <a:endCxn id="15" idx="1"/>
            </p:cNvCxnSpPr>
            <p:nvPr/>
          </p:nvCxnSpPr>
          <p:spPr bwMode="auto">
            <a:xfrm>
              <a:off x="7331" y="7250"/>
              <a:ext cx="728" cy="6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</p:cxn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6604" y="1589"/>
              <a:ext cx="2871" cy="1372"/>
            </a:xfrm>
            <a:prstGeom prst="flowChartAlternateProcess">
              <a:avLst/>
            </a:prstGeom>
            <a:solidFill>
              <a:srgbClr val="A87CB6">
                <a:alpha val="58823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 eaLnBrk="0" hangingPunct="0"/>
              <a:r>
                <a:rPr lang="en-GB" sz="1600" b="1" dirty="0">
                  <a:ea typeface="ＭＳ Ｐゴシック" pitchFamily="1" charset="-128"/>
                </a:rPr>
                <a:t>Census Coverage Survey</a:t>
              </a:r>
              <a:endParaRPr lang="en-GB" sz="2400" dirty="0">
                <a:ea typeface="ＭＳ Ｐゴシック" pitchFamily="1" charset="-128"/>
              </a:endParaRPr>
            </a:p>
          </p:txBody>
        </p:sp>
      </p:grp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3347864" y="5733256"/>
            <a:ext cx="1584176" cy="648072"/>
          </a:xfrm>
          <a:prstGeom prst="rect">
            <a:avLst/>
          </a:prstGeom>
          <a:solidFill>
            <a:srgbClr val="A87CB6">
              <a:alpha val="58823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eaLnBrk="0" hangingPunct="0"/>
            <a:r>
              <a:rPr lang="en-GB" sz="1600" dirty="0" smtClean="0">
                <a:ea typeface="ＭＳ Ｐゴシック" pitchFamily="1" charset="-128"/>
              </a:rPr>
              <a:t>Population estimates</a:t>
            </a:r>
            <a:endParaRPr lang="en-GB" sz="2400" dirty="0">
              <a:ea typeface="ＭＳ Ｐゴシック" pitchFamily="1" charset="-128"/>
            </a:endParaRPr>
          </a:p>
        </p:txBody>
      </p:sp>
      <p:cxnSp>
        <p:nvCxnSpPr>
          <p:cNvPr id="83" name="AutoShape 15"/>
          <p:cNvCxnSpPr>
            <a:cxnSpLocks noChangeShapeType="1"/>
            <a:stCxn id="82" idx="3"/>
            <a:endCxn id="15" idx="1"/>
          </p:cNvCxnSpPr>
          <p:nvPr/>
        </p:nvCxnSpPr>
        <p:spPr bwMode="auto">
          <a:xfrm flipV="1">
            <a:off x="4932040" y="5556001"/>
            <a:ext cx="468460" cy="50129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6" name="AutoShape 9"/>
          <p:cNvCxnSpPr>
            <a:cxnSpLocks noChangeShapeType="1"/>
            <a:stCxn id="10" idx="2"/>
            <a:endCxn id="82" idx="0"/>
          </p:cNvCxnSpPr>
          <p:nvPr/>
        </p:nvCxnSpPr>
        <p:spPr bwMode="auto">
          <a:xfrm rot="5400000">
            <a:off x="4002185" y="5595488"/>
            <a:ext cx="288235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98" name="AutoShape 15"/>
          <p:cNvCxnSpPr>
            <a:cxnSpLocks noChangeShapeType="1"/>
            <a:stCxn id="8" idx="3"/>
            <a:endCxn id="15" idx="1"/>
          </p:cNvCxnSpPr>
          <p:nvPr/>
        </p:nvCxnSpPr>
        <p:spPr bwMode="auto">
          <a:xfrm>
            <a:off x="4932060" y="4184983"/>
            <a:ext cx="468440" cy="137101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2123728" y="1196752"/>
            <a:ext cx="1774613" cy="360039"/>
          </a:xfrm>
          <a:prstGeom prst="flowChartAlternateProcess">
            <a:avLst/>
          </a:prstGeom>
          <a:solidFill>
            <a:srgbClr val="92D050">
              <a:alpha val="5900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eaLnBrk="0" hangingPunct="0"/>
            <a:r>
              <a:rPr lang="en-GB" sz="1600" b="1" dirty="0" smtClean="0">
                <a:ea typeface="ＭＳ Ｐゴシック" pitchFamily="1" charset="-128"/>
              </a:rPr>
              <a:t>Admin Data</a:t>
            </a:r>
            <a:endParaRPr lang="en-GB" sz="2400" dirty="0">
              <a:ea typeface="ＭＳ Ｐゴシック" pitchFamily="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. . . 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5536" y="1232032"/>
          <a:ext cx="8424936" cy="51067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059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Administrative data (filtered for activity)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Address register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Census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Enhanced</a:t>
                      </a:r>
                      <a:r>
                        <a:rPr lang="en-GB" sz="1400" baseline="0" dirty="0" smtClean="0"/>
                        <a:t> Census</a:t>
                      </a:r>
                      <a:endParaRPr lang="en-GB" sz="1400" dirty="0"/>
                    </a:p>
                  </a:txBody>
                  <a:tcPr/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The High Street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The High Street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3 The High Street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590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 The High Street</a:t>
                      </a:r>
                      <a:endParaRPr lang="en-GB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Enhance </a:t>
            </a:r>
            <a:r>
              <a:rPr lang="en-GB" dirty="0" smtClean="0"/>
              <a:t>census 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This approach used by NISRA in 2011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Full evaluation by Ross (2015)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Findings: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Added 68k persons (3.9%) in 31k (4.5%) households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Reduced Confidence Intervals widths by around 20%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Gains in variance with small risk of additional bias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Age-Sex Distribution of Census and Administrative data records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179512" y="1484784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presentation will cover.....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Planning and supporting  Census collection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Target population and digital inclusion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Hard to Count </a:t>
            </a:r>
            <a:r>
              <a:rPr lang="en-GB" dirty="0" smtClean="0"/>
              <a:t>Index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Collection operation design and management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Improving population estimation methods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What next?</a:t>
            </a: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Estimates and Confidence Intervals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19" y="1700809"/>
          <a:ext cx="8712969" cy="3672406"/>
        </p:xfrm>
        <a:graphic>
          <a:graphicData uri="http://schemas.openxmlformats.org/drawingml/2006/table">
            <a:tbl>
              <a:tblPr/>
              <a:tblGrid>
                <a:gridCol w="1729165"/>
                <a:gridCol w="1210710"/>
                <a:gridCol w="1210710"/>
                <a:gridCol w="1070482"/>
                <a:gridCol w="1210710"/>
                <a:gridCol w="1210710"/>
                <a:gridCol w="1070482"/>
              </a:tblGrid>
              <a:tr h="433262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Estimation Area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With CUE records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Without CUE records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665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Estimate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Variance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Relative CI width</a:t>
                      </a:r>
                      <a:r>
                        <a:rPr lang="en-GB" sz="1600" baseline="30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  <a:endParaRPr lang="en-GB" sz="16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Estimate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Variance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Relative CI width</a:t>
                      </a:r>
                      <a:r>
                        <a:rPr lang="en-GB" sz="1600" baseline="30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  <a:endParaRPr lang="en-GB" sz="16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Eastern Northern Ireland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791,900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9,146,600</a:t>
                      </a:r>
                      <a:endParaRPr lang="en-GB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0.75%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782,000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14,372,000</a:t>
                      </a:r>
                      <a:endParaRPr lang="en-GB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0.95%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65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Western Northern Ireland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535,800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10,800,700</a:t>
                      </a:r>
                      <a:endParaRPr lang="en-GB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1.20%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528,600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13,991,800</a:t>
                      </a:r>
                      <a:endParaRPr lang="en-GB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1.39%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57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Belfast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462,000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11,562,800</a:t>
                      </a:r>
                      <a:endParaRPr lang="en-GB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1.44%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452,500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21,540,600</a:t>
                      </a:r>
                      <a:endParaRPr lang="en-GB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2.01%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census 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This is the preferred approach for 2021: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Fits within existing framework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Improves quality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Does not require large scale person level linkage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Can evaluate through existing Census-CCS linkage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Can link the administrative data to the address frame in advance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Could be used to target census collection</a:t>
            </a:r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BUT</a:t>
            </a: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Requires </a:t>
            </a:r>
            <a:r>
              <a:rPr lang="en-GB" dirty="0" smtClean="0"/>
              <a:t>high quality activity </a:t>
            </a:r>
            <a:r>
              <a:rPr lang="en-GB" dirty="0" smtClean="0"/>
              <a:t>data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Further development and testing development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Learning from experience/research elsewhere around the world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Small scale tests to develop understanding of design and impacts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Larger scale end to end test in 2017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Rehearsal in 2019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73"/>
          <p:cNvSpPr/>
          <p:nvPr/>
        </p:nvSpPr>
        <p:spPr>
          <a:xfrm>
            <a:off x="323528" y="5327189"/>
            <a:ext cx="8424936" cy="838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500"/>
              </a:spcBef>
              <a:defRPr sz="1800"/>
            </a:pPr>
            <a:endParaRPr lang="en-GB" dirty="0" smtClean="0">
              <a:solidFill>
                <a:srgbClr val="002D46"/>
              </a:solidFill>
            </a:endParaRPr>
          </a:p>
          <a:p>
            <a:pPr lvl="0" indent="363538">
              <a:lnSpc>
                <a:spcPct val="150000"/>
              </a:lnSpc>
              <a:spcBef>
                <a:spcPts val="500"/>
              </a:spcBef>
              <a:defRPr sz="1800"/>
            </a:pPr>
            <a:r>
              <a:rPr sz="2000" dirty="0" smtClean="0">
                <a:solidFill>
                  <a:srgbClr val="002D46"/>
                </a:solidFill>
              </a:rPr>
              <a:t>Email:</a:t>
            </a:r>
            <a:r>
              <a:rPr lang="en-GB" sz="2000" dirty="0" smtClean="0">
                <a:solidFill>
                  <a:srgbClr val="002D46"/>
                </a:solidFill>
              </a:rPr>
              <a:t> garnett.compton@ons.gov.uk</a:t>
            </a:r>
            <a:r>
              <a:rPr sz="2000" dirty="0">
                <a:solidFill>
                  <a:srgbClr val="002D46"/>
                </a:solidFill>
              </a:rPr>
              <a:t>	</a:t>
            </a:r>
          </a:p>
        </p:txBody>
      </p:sp>
      <p:sp>
        <p:nvSpPr>
          <p:cNvPr id="6" name="Shape 94"/>
          <p:cNvSpPr/>
          <p:nvPr/>
        </p:nvSpPr>
        <p:spPr>
          <a:xfrm>
            <a:off x="2339752" y="2276872"/>
            <a:ext cx="4536504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3800" b="1">
                <a:solidFill>
                  <a:srgbClr val="002D46"/>
                </a:solidFill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GB" sz="3600" b="1" dirty="0" smtClean="0">
                <a:solidFill>
                  <a:srgbClr val="002D46"/>
                </a:solidFill>
              </a:rPr>
              <a:t>Thank you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lang="en-GB" sz="3600" dirty="0" smtClean="0"/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GB" sz="3600" b="1" dirty="0" smtClean="0">
                <a:solidFill>
                  <a:srgbClr val="002D46"/>
                </a:solidFill>
              </a:rPr>
              <a:t>Any questions?</a:t>
            </a:r>
            <a:endParaRPr sz="3600" b="1" dirty="0">
              <a:solidFill>
                <a:srgbClr val="002D46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8460432" y="6453336"/>
            <a:ext cx="504056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. . .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/>
              <a:t>Abbott, O. (2009) 2011 UK Census Coverage Assessment and Adjustment Methodology. </a:t>
            </a:r>
            <a:r>
              <a:rPr lang="en-US" sz="1400" i="1" dirty="0" smtClean="0"/>
              <a:t>Population Trends</a:t>
            </a:r>
            <a:r>
              <a:rPr lang="en-US" sz="1400" dirty="0" smtClean="0"/>
              <a:t>, </a:t>
            </a:r>
            <a:r>
              <a:rPr lang="en-US" sz="1400" b="1" dirty="0" smtClean="0"/>
              <a:t>137</a:t>
            </a:r>
            <a:r>
              <a:rPr lang="en-GB" sz="1400" dirty="0" smtClean="0"/>
              <a:t>, pp. 25-32.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Abbott</a:t>
            </a:r>
            <a:r>
              <a:rPr lang="en-GB" sz="1400" dirty="0" smtClean="0"/>
              <a:t>, O. and Compton, G. (2014) Counting and estimating hard-to-survey populations in the 2011 Census. In: R. </a:t>
            </a:r>
            <a:r>
              <a:rPr lang="en-GB" sz="1400" dirty="0" err="1" smtClean="0"/>
              <a:t>Tourangeau</a:t>
            </a:r>
            <a:r>
              <a:rPr lang="en-GB" sz="1400" dirty="0" smtClean="0"/>
              <a:t>, B. Edwards, T. Johnson, K. </a:t>
            </a:r>
            <a:r>
              <a:rPr lang="en-GB" sz="1400" dirty="0" err="1" smtClean="0"/>
              <a:t>Wolter</a:t>
            </a:r>
            <a:r>
              <a:rPr lang="en-GB" sz="1400" dirty="0" smtClean="0"/>
              <a:t> and N. Bates, eds. 2014. </a:t>
            </a:r>
            <a:r>
              <a:rPr lang="en-GB" sz="1400" i="1" dirty="0" smtClean="0"/>
              <a:t>Hard-to-survey populations</a:t>
            </a:r>
            <a:r>
              <a:rPr lang="en-GB" sz="1400" dirty="0" smtClean="0"/>
              <a:t>. Cambridge: Cambridge University Press. Ch.4.</a:t>
            </a:r>
          </a:p>
          <a:p>
            <a:r>
              <a:rPr lang="en-US" sz="1400" dirty="0" smtClean="0"/>
              <a:t>Abbott</a:t>
            </a:r>
            <a:r>
              <a:rPr lang="en-US" sz="1400" dirty="0" smtClean="0"/>
              <a:t>, O., </a:t>
            </a:r>
            <a:r>
              <a:rPr lang="en-US" sz="1400" dirty="0" err="1" smtClean="0"/>
              <a:t>Castaldo</a:t>
            </a:r>
            <a:r>
              <a:rPr lang="en-US" sz="1400" dirty="0" smtClean="0"/>
              <a:t>, A., </a:t>
            </a:r>
            <a:r>
              <a:rPr lang="en-US" sz="1400" dirty="0" err="1" smtClean="0"/>
              <a:t>Racinskij</a:t>
            </a:r>
            <a:r>
              <a:rPr lang="en-US" sz="1400" dirty="0" smtClean="0"/>
              <a:t>, V., Ross, H., Smith, P. and Brown, J. J. (2015) Developing a weighting-class approach for the 2021 Census. Government Statistical Service Methodology Advisory Committee Paper 29/3. Available at </a:t>
            </a:r>
            <a:r>
              <a:rPr lang="en-US" sz="1400" u="sng" dirty="0" smtClean="0"/>
              <a:t>http://</a:t>
            </a:r>
            <a:r>
              <a:rPr lang="en-US" sz="1400" u="sng" dirty="0" smtClean="0"/>
              <a:t>www.ons.gov.uk/ons/guide-method/method-quality/advisory-committee/previous-meeting-papers-and-minutes/mac-29-papers.pdf</a:t>
            </a:r>
            <a:endParaRPr lang="en-GB" sz="1400" dirty="0" smtClean="0"/>
          </a:p>
          <a:p>
            <a:r>
              <a:rPr lang="en-US" sz="1400" dirty="0" smtClean="0"/>
              <a:t>Brown, J. J. (2000) Design of a census coverage survey and its use in the estimation and adjustment of census </a:t>
            </a:r>
            <a:r>
              <a:rPr lang="en-US" sz="1400" dirty="0" err="1" smtClean="0"/>
              <a:t>underenumeration</a:t>
            </a:r>
            <a:r>
              <a:rPr lang="en-US" sz="1400" dirty="0" smtClean="0"/>
              <a:t>. PhD Thesis. University of Southampton, Southampton.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smtClean="0"/>
              <a:t>Brown</a:t>
            </a:r>
            <a:r>
              <a:rPr lang="en-US" sz="1400" dirty="0" smtClean="0"/>
              <a:t>, J. J., Diamond, I.D., Chambers, R. L., Buckner, L. J. and Teague, A.D. (1999) A methodological strategy for a one-number census in the UK. Journal of the Royal Statistical Society A, 162, 247–267.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smtClean="0"/>
              <a:t>Cabinet </a:t>
            </a:r>
            <a:r>
              <a:rPr lang="en-US" sz="1400" dirty="0" smtClean="0"/>
              <a:t>Office, (2014), Government Digital Inclusion Strategy,</a:t>
            </a:r>
            <a:endParaRPr lang="en-GB" sz="1400" dirty="0" smtClean="0"/>
          </a:p>
          <a:p>
            <a:pPr>
              <a:buNone/>
            </a:pPr>
            <a:r>
              <a:rPr lang="en-US" sz="1400" u="sng" dirty="0" smtClean="0">
                <a:hlinkClick r:id="rId3"/>
              </a:rPr>
              <a:t>	https</a:t>
            </a:r>
            <a:r>
              <a:rPr lang="en-US" sz="1400" u="sng" dirty="0" smtClean="0">
                <a:hlinkClick r:id="rId3"/>
              </a:rPr>
              <a:t>://www.gov.uk/government/publications/government-digital-inclusion-strategy/government-digital-inclusion-strategy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smtClean="0"/>
              <a:t>Fraser</a:t>
            </a:r>
            <a:r>
              <a:rPr lang="en-US" sz="1400" dirty="0" smtClean="0"/>
              <a:t>, O. and Ghee, C., 2015. Analysis of the characteristics of internet respondents to the 2011 Census to inform 2021 Census questionnaire design. Twentieth GSS Methodology Symposium, London.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July 2015.</a:t>
            </a:r>
            <a:endParaRPr lang="en-GB" sz="14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. . .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572000"/>
          </a:xfrm>
        </p:spPr>
        <p:txBody>
          <a:bodyPr/>
          <a:lstStyle/>
          <a:p>
            <a:r>
              <a:rPr lang="en-US" sz="1400" dirty="0" smtClean="0"/>
              <a:t>  </a:t>
            </a:r>
            <a:r>
              <a:rPr lang="en-US" sz="1400" dirty="0" smtClean="0"/>
              <a:t>Fraser</a:t>
            </a:r>
            <a:r>
              <a:rPr lang="en-US" sz="1400" dirty="0" smtClean="0"/>
              <a:t>, O. and Ghee, C., 2015. Analysis of the characteristics of internet respondents to the 2011 Census to inform 2021 Census questionnaire design. Twentieth GSS Methodology Symposium, London.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July 2015.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err="1" smtClean="0"/>
              <a:t>Grondin</a:t>
            </a:r>
            <a:r>
              <a:rPr lang="en-US" sz="1400" dirty="0" smtClean="0"/>
              <a:t>, C. and Sun, L., (2008). 2006 Census Internet Mode Effect Study. American Statistical Association Joint Statistical Meeting, Section on Survey Research Methods. 3-7 August, Denver. Available at </a:t>
            </a:r>
            <a:r>
              <a:rPr lang="en-US" sz="1400" u="sng" dirty="0" smtClean="0">
                <a:hlinkClick r:id="rId3"/>
              </a:rPr>
              <a:t>https://www.amstat.org/sections/SRMS/Proceedings/y2008/Files/300977.pdf</a:t>
            </a:r>
            <a:r>
              <a:rPr lang="en-US" sz="1400" dirty="0" smtClean="0"/>
              <a:t>   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err="1" smtClean="0"/>
              <a:t>Nowok</a:t>
            </a:r>
            <a:r>
              <a:rPr lang="en-US" sz="1400" dirty="0" smtClean="0"/>
              <a:t>, B, </a:t>
            </a:r>
            <a:r>
              <a:rPr lang="en-US" sz="1400" dirty="0" err="1" smtClean="0"/>
              <a:t>Raab</a:t>
            </a:r>
            <a:r>
              <a:rPr lang="en-US" sz="1400" dirty="0" smtClean="0"/>
              <a:t>, G. M. and </a:t>
            </a:r>
            <a:r>
              <a:rPr lang="en-US" sz="1400" dirty="0" err="1" smtClean="0"/>
              <a:t>Dibben</a:t>
            </a:r>
            <a:r>
              <a:rPr lang="en-US" sz="1400" dirty="0" smtClean="0"/>
              <a:t>, C. (2015) </a:t>
            </a:r>
            <a:r>
              <a:rPr lang="en-US" sz="1400" dirty="0" err="1" smtClean="0"/>
              <a:t>Synthpop</a:t>
            </a:r>
            <a:r>
              <a:rPr lang="en-US" sz="1400" dirty="0" smtClean="0"/>
              <a:t>: Bespoke Creation of Synthetic Data in R. CRAN vignette. Available at </a:t>
            </a:r>
            <a:r>
              <a:rPr lang="en-US" sz="1400" u="sng" dirty="0" smtClean="0">
                <a:hlinkClick r:id="rId4"/>
              </a:rPr>
              <a:t>www.cran.r-project.org/web/packages/synthpop/vignettes/synthpop.pdf</a:t>
            </a:r>
            <a:endParaRPr lang="en-GB" sz="1400" dirty="0" smtClean="0"/>
          </a:p>
          <a:p>
            <a:r>
              <a:rPr lang="en-US" sz="1400" dirty="0" smtClean="0"/>
              <a:t> </a:t>
            </a:r>
            <a:r>
              <a:rPr lang="en-US" sz="1400" dirty="0" smtClean="0"/>
              <a:t>Office </a:t>
            </a:r>
            <a:r>
              <a:rPr lang="en-US" sz="1400" dirty="0" smtClean="0"/>
              <a:t>for National Statistics, (2015), 2021 Census Design Document. Available on request.</a:t>
            </a:r>
            <a:endParaRPr lang="en-GB" sz="1400" dirty="0" smtClean="0"/>
          </a:p>
          <a:p>
            <a:r>
              <a:rPr lang="en-US" sz="1400" dirty="0" smtClean="0"/>
              <a:t>Ross</a:t>
            </a:r>
            <a:r>
              <a:rPr lang="en-US" sz="1400" dirty="0" smtClean="0"/>
              <a:t>, H., 2015. Using administrative data to enhance the quality of census population estimates. </a:t>
            </a:r>
            <a:r>
              <a:rPr lang="en-US" sz="1400" dirty="0" err="1" smtClean="0"/>
              <a:t>MSc.Thesis</a:t>
            </a:r>
            <a:r>
              <a:rPr lang="en-US" sz="1400" dirty="0" smtClean="0"/>
              <a:t>, University of Southampton.</a:t>
            </a:r>
            <a:endParaRPr lang="en-GB" sz="1400" dirty="0" smtClean="0"/>
          </a:p>
          <a:p>
            <a:r>
              <a:rPr lang="en-GB" sz="1400" dirty="0" smtClean="0"/>
              <a:t>Steele </a:t>
            </a:r>
            <a:r>
              <a:rPr lang="en-GB" sz="1400" dirty="0" smtClean="0"/>
              <a:t>F, Brown J and Chambers R (2002) A controlled donor imputation system for a one-number census. </a:t>
            </a:r>
            <a:r>
              <a:rPr lang="en-US" sz="1400" dirty="0" smtClean="0"/>
              <a:t>Journal of the Royal Statistical Society A. </a:t>
            </a:r>
            <a:r>
              <a:rPr lang="en-GB" sz="1400" dirty="0" smtClean="0"/>
              <a:t>165, 495–522.</a:t>
            </a:r>
          </a:p>
          <a:p>
            <a:r>
              <a:rPr lang="en-US" sz="1400" dirty="0" smtClean="0"/>
              <a:t> </a:t>
            </a:r>
            <a:r>
              <a:rPr lang="en-US" sz="1400" dirty="0" smtClean="0"/>
              <a:t>UK </a:t>
            </a:r>
            <a:r>
              <a:rPr lang="en-US" sz="1400" dirty="0" smtClean="0"/>
              <a:t>Statistics Authority, 2014, The census and future provision of population statistics in England and Wales, Available at </a:t>
            </a:r>
            <a:r>
              <a:rPr lang="en-US" sz="1400" u="sng" dirty="0" smtClean="0">
                <a:hlinkClick r:id="rId5"/>
              </a:rPr>
              <a:t>http://www.statisticsauthority.gov.uk/news/statement---census-and-the-future-provision-of-population-statistics-in-england-and-wales-</a:t>
            </a:r>
            <a:r>
              <a:rPr lang="en-US" sz="1400" u="sng" dirty="0" smtClean="0">
                <a:hlinkClick r:id="rId5"/>
              </a:rPr>
              <a:t>--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Census Transformation Programme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Develop and implement a predominantly online census in 2021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Maximise overall and on-line response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Increased use of administrative data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2021 </a:t>
            </a:r>
            <a:r>
              <a:rPr lang="en-GB" dirty="0" smtClean="0"/>
              <a:t>Census is a stepping stone towards a </a:t>
            </a:r>
            <a:r>
              <a:rPr lang="en-GB" dirty="0" smtClean="0"/>
              <a:t>mainly administrative </a:t>
            </a:r>
            <a:r>
              <a:rPr lang="en-GB" dirty="0" smtClean="0"/>
              <a:t>data based </a:t>
            </a:r>
            <a:r>
              <a:rPr lang="en-GB" dirty="0" smtClean="0"/>
              <a:t>approach</a:t>
            </a:r>
          </a:p>
          <a:p>
            <a:pPr lvl="2">
              <a:spcBef>
                <a:spcPts val="0"/>
              </a:spcBef>
              <a:buNone/>
            </a:pP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Building </a:t>
            </a:r>
            <a:r>
              <a:rPr lang="en-GB" dirty="0" smtClean="0"/>
              <a:t>towards a recommendation in 2023 on the future of Census and population </a:t>
            </a:r>
            <a:r>
              <a:rPr lang="en-GB" dirty="0" smtClean="0"/>
              <a:t>statistics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Develop </a:t>
            </a:r>
            <a:r>
              <a:rPr lang="en-GB" dirty="0" smtClean="0"/>
              <a:t>new methods using admin data and surveys</a:t>
            </a:r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3200" b="1" dirty="0" smtClean="0">
                <a:solidFill>
                  <a:srgbClr val="002D46"/>
                </a:solidFill>
              </a:rPr>
              <a:t>Developing the </a:t>
            </a:r>
            <a:r>
              <a:rPr sz="3200" b="1" dirty="0" smtClean="0">
                <a:solidFill>
                  <a:srgbClr val="002D46"/>
                </a:solidFill>
              </a:rPr>
              <a:t>2021 </a:t>
            </a:r>
            <a:r>
              <a:rPr sz="3200" b="1" dirty="0">
                <a:solidFill>
                  <a:srgbClr val="002D46"/>
                </a:solidFill>
              </a:rPr>
              <a:t>Census </a:t>
            </a:r>
            <a:r>
              <a:rPr lang="en-GB" sz="3200" b="1" dirty="0" smtClean="0">
                <a:solidFill>
                  <a:srgbClr val="002D46"/>
                </a:solidFill>
              </a:rPr>
              <a:t>Design</a:t>
            </a:r>
            <a:endParaRPr sz="3200" b="1" dirty="0">
              <a:solidFill>
                <a:srgbClr val="002D46"/>
              </a:solidFill>
            </a:endParaRPr>
          </a:p>
        </p:txBody>
      </p:sp>
      <p:sp>
        <p:nvSpPr>
          <p:cNvPr id="603" name="Shape 603"/>
          <p:cNvSpPr/>
          <p:nvPr/>
        </p:nvSpPr>
        <p:spPr>
          <a:xfrm>
            <a:off x="611560" y="3140968"/>
            <a:ext cx="1800201" cy="276999"/>
          </a:xfrm>
          <a:prstGeom prst="rect">
            <a:avLst/>
          </a:prstGeom>
          <a:solidFill>
            <a:schemeClr val="bg1"/>
          </a:solidFill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lang="en-GB" dirty="0" smtClean="0"/>
              <a:t>Follow-up</a:t>
            </a:r>
            <a:endParaRPr dirty="0"/>
          </a:p>
        </p:txBody>
      </p:sp>
      <p:sp>
        <p:nvSpPr>
          <p:cNvPr id="605" name="Shape 605"/>
          <p:cNvSpPr/>
          <p:nvPr/>
        </p:nvSpPr>
        <p:spPr>
          <a:xfrm>
            <a:off x="611560" y="1700808"/>
            <a:ext cx="1800201" cy="276999"/>
          </a:xfrm>
          <a:prstGeom prst="rect">
            <a:avLst/>
          </a:prstGeom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lang="en-GB" dirty="0" smtClean="0"/>
              <a:t>Deliver</a:t>
            </a:r>
            <a:endParaRPr dirty="0"/>
          </a:p>
        </p:txBody>
      </p:sp>
      <p:sp>
        <p:nvSpPr>
          <p:cNvPr id="606" name="Shape 606"/>
          <p:cNvSpPr/>
          <p:nvPr/>
        </p:nvSpPr>
        <p:spPr>
          <a:xfrm>
            <a:off x="611560" y="3861048"/>
            <a:ext cx="1800201" cy="276999"/>
          </a:xfrm>
          <a:prstGeom prst="rect">
            <a:avLst/>
          </a:prstGeom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dirty="0"/>
              <a:t>Process</a:t>
            </a:r>
          </a:p>
        </p:txBody>
      </p:sp>
      <p:sp>
        <p:nvSpPr>
          <p:cNvPr id="608" name="Shape 608"/>
          <p:cNvSpPr/>
          <p:nvPr/>
        </p:nvSpPr>
        <p:spPr>
          <a:xfrm>
            <a:off x="611560" y="4581128"/>
            <a:ext cx="1800201" cy="276999"/>
          </a:xfrm>
          <a:prstGeom prst="rect">
            <a:avLst/>
          </a:prstGeom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dirty="0" err="1"/>
              <a:t>Analyse</a:t>
            </a:r>
            <a:endParaRPr dirty="0"/>
          </a:p>
        </p:txBody>
      </p:sp>
      <p:cxnSp>
        <p:nvCxnSpPr>
          <p:cNvPr id="611" name="Connector 611"/>
          <p:cNvCxnSpPr/>
          <p:nvPr/>
        </p:nvCxnSpPr>
        <p:spPr>
          <a:xfrm>
            <a:off x="1403648" y="1988840"/>
            <a:ext cx="0" cy="432048"/>
          </a:xfrm>
          <a:prstGeom prst="straightConnector1">
            <a:avLst/>
          </a:prstGeom>
          <a:ln>
            <a:solidFill>
              <a:srgbClr val="BBE0E3"/>
            </a:solidFill>
            <a:round/>
            <a:tailEnd type="triangle"/>
          </a:ln>
        </p:spPr>
      </p:cxnSp>
      <p:sp>
        <p:nvSpPr>
          <p:cNvPr id="30" name="Shape 605"/>
          <p:cNvSpPr/>
          <p:nvPr/>
        </p:nvSpPr>
        <p:spPr>
          <a:xfrm>
            <a:off x="611560" y="2420888"/>
            <a:ext cx="1800201" cy="276999"/>
          </a:xfrm>
          <a:prstGeom prst="rect">
            <a:avLst/>
          </a:prstGeom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lang="en-GB" dirty="0" smtClean="0"/>
              <a:t>Collect</a:t>
            </a:r>
            <a:endParaRPr dirty="0"/>
          </a:p>
        </p:txBody>
      </p:sp>
      <p:sp>
        <p:nvSpPr>
          <p:cNvPr id="14" name="Shape 608"/>
          <p:cNvSpPr/>
          <p:nvPr/>
        </p:nvSpPr>
        <p:spPr>
          <a:xfrm>
            <a:off x="611560" y="5301208"/>
            <a:ext cx="1800201" cy="276999"/>
          </a:xfrm>
          <a:prstGeom prst="rect">
            <a:avLst/>
          </a:prstGeom>
          <a:ln>
            <a:solidFill>
              <a:srgbClr val="BBE0E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800"/>
            </a:lvl1pPr>
          </a:lstStyle>
          <a:p>
            <a:pPr lvl="0" algn="ctr"/>
            <a:r>
              <a:rPr lang="en-GB" dirty="0" smtClean="0"/>
              <a:t>Disseminate</a:t>
            </a:r>
            <a:endParaRPr dirty="0"/>
          </a:p>
        </p:txBody>
      </p:sp>
      <p:cxnSp>
        <p:nvCxnSpPr>
          <p:cNvPr id="29" name="Connector 611"/>
          <p:cNvCxnSpPr/>
          <p:nvPr/>
        </p:nvCxnSpPr>
        <p:spPr>
          <a:xfrm>
            <a:off x="1403648" y="4149080"/>
            <a:ext cx="0" cy="432048"/>
          </a:xfrm>
          <a:prstGeom prst="straightConnector1">
            <a:avLst/>
          </a:prstGeom>
          <a:ln>
            <a:solidFill>
              <a:srgbClr val="BBE0E3"/>
            </a:solidFill>
            <a:round/>
            <a:tailEnd type="triangle"/>
          </a:ln>
        </p:spPr>
      </p:cxnSp>
      <p:cxnSp>
        <p:nvCxnSpPr>
          <p:cNvPr id="31" name="Connector 611"/>
          <p:cNvCxnSpPr/>
          <p:nvPr/>
        </p:nvCxnSpPr>
        <p:spPr>
          <a:xfrm>
            <a:off x="1403648" y="2708920"/>
            <a:ext cx="0" cy="432048"/>
          </a:xfrm>
          <a:prstGeom prst="straightConnector1">
            <a:avLst/>
          </a:prstGeom>
          <a:ln>
            <a:solidFill>
              <a:srgbClr val="BBE0E3"/>
            </a:solidFill>
            <a:round/>
            <a:tailEnd type="triangle"/>
          </a:ln>
        </p:spPr>
      </p:cxnSp>
      <p:cxnSp>
        <p:nvCxnSpPr>
          <p:cNvPr id="32" name="Connector 611"/>
          <p:cNvCxnSpPr/>
          <p:nvPr/>
        </p:nvCxnSpPr>
        <p:spPr>
          <a:xfrm>
            <a:off x="1403648" y="3429000"/>
            <a:ext cx="0" cy="432048"/>
          </a:xfrm>
          <a:prstGeom prst="straightConnector1">
            <a:avLst/>
          </a:prstGeom>
          <a:ln>
            <a:solidFill>
              <a:srgbClr val="BBE0E3"/>
            </a:solidFill>
            <a:round/>
            <a:tailEnd type="triangle"/>
          </a:ln>
        </p:spPr>
      </p:cxnSp>
      <p:cxnSp>
        <p:nvCxnSpPr>
          <p:cNvPr id="34" name="Connector 611"/>
          <p:cNvCxnSpPr/>
          <p:nvPr/>
        </p:nvCxnSpPr>
        <p:spPr>
          <a:xfrm>
            <a:off x="1403648" y="4869160"/>
            <a:ext cx="0" cy="432048"/>
          </a:xfrm>
          <a:prstGeom prst="straightConnector1">
            <a:avLst/>
          </a:prstGeom>
          <a:ln>
            <a:solidFill>
              <a:srgbClr val="BBE0E3"/>
            </a:solidFill>
            <a:round/>
            <a:tailEnd type="triangle"/>
          </a:ln>
        </p:spPr>
      </p:cxnSp>
      <p:sp>
        <p:nvSpPr>
          <p:cNvPr id="15" name="Slide Number Placeholder 5"/>
          <p:cNvSpPr txBox="1">
            <a:spLocks/>
          </p:cNvSpPr>
          <p:nvPr/>
        </p:nvSpPr>
        <p:spPr>
          <a:xfrm>
            <a:off x="8460432" y="6453336"/>
            <a:ext cx="504056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75856" y="1484784"/>
            <a:ext cx="5328592" cy="204311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b="1" dirty="0" smtClean="0">
                <a:solidFill>
                  <a:srgbClr val="002D46"/>
                </a:solidFill>
              </a:rPr>
              <a:t>Drivers for change</a:t>
            </a:r>
          </a:p>
          <a:p>
            <a:pPr lvl="1" indent="-36195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Lessons learned from </a:t>
            </a:r>
            <a:r>
              <a:rPr lang="en-GB" sz="1600" dirty="0" smtClean="0">
                <a:solidFill>
                  <a:srgbClr val="002D46"/>
                </a:solidFill>
              </a:rPr>
              <a:t>2011 and internationally</a:t>
            </a:r>
            <a:endParaRPr lang="en-GB" sz="1600" dirty="0" smtClean="0">
              <a:solidFill>
                <a:srgbClr val="002D46"/>
              </a:solidFill>
            </a:endParaRPr>
          </a:p>
          <a:p>
            <a:pPr lvl="1" indent="-36195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Changes </a:t>
            </a:r>
            <a:r>
              <a:rPr lang="en-GB" sz="1600" dirty="0" smtClean="0">
                <a:solidFill>
                  <a:srgbClr val="002D46"/>
                </a:solidFill>
              </a:rPr>
              <a:t>in </a:t>
            </a:r>
            <a:r>
              <a:rPr lang="en-GB" sz="1600" dirty="0" smtClean="0">
                <a:solidFill>
                  <a:srgbClr val="002D46"/>
                </a:solidFill>
              </a:rPr>
              <a:t>society, technology and user needs</a:t>
            </a:r>
            <a:endParaRPr lang="en-GB" sz="1600" dirty="0" smtClean="0">
              <a:solidFill>
                <a:srgbClr val="002D46"/>
              </a:solidFill>
            </a:endParaRPr>
          </a:p>
          <a:p>
            <a:pPr lvl="1" indent="-36195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Improvements in administrative data sources</a:t>
            </a:r>
          </a:p>
          <a:p>
            <a:pPr lvl="1" indent="-36195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Continue to deliver value for mon</a:t>
            </a:r>
            <a:r>
              <a:rPr lang="en-GB" sz="1400" dirty="0" smtClean="0">
                <a:solidFill>
                  <a:srgbClr val="002D46"/>
                </a:solidFill>
              </a:rPr>
              <a:t>ey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75856" y="3717033"/>
            <a:ext cx="5328592" cy="286035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GB" b="1" dirty="0" smtClean="0">
                <a:solidFill>
                  <a:srgbClr val="002D46"/>
                </a:solidFill>
              </a:rPr>
              <a:t>Main areas of change</a:t>
            </a:r>
          </a:p>
          <a:p>
            <a:pPr marL="361950" lvl="1" indent="-26670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Online first</a:t>
            </a:r>
          </a:p>
          <a:p>
            <a:pPr marL="361950" lvl="2" indent="-26670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Understanding propensities to respond</a:t>
            </a:r>
          </a:p>
          <a:p>
            <a:pPr marL="361950" lvl="2" indent="-26670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Multi-mode </a:t>
            </a:r>
            <a:r>
              <a:rPr lang="en-GB" sz="1600" dirty="0" smtClean="0">
                <a:solidFill>
                  <a:srgbClr val="002D46"/>
                </a:solidFill>
              </a:rPr>
              <a:t>follow-up of non-responding households</a:t>
            </a:r>
          </a:p>
          <a:p>
            <a:pPr marL="361950" lvl="1" indent="-26670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Data Processing and outputs</a:t>
            </a:r>
          </a:p>
          <a:p>
            <a:pPr marL="361950" lvl="1" indent="-266700">
              <a:lnSpc>
                <a:spcPct val="150000"/>
              </a:lnSpc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sz="1600" dirty="0" smtClean="0">
                <a:solidFill>
                  <a:srgbClr val="002D46"/>
                </a:solidFill>
              </a:rPr>
              <a:t>Use of administrative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 algn="ctr">
              <a:spcBef>
                <a:spcPts val="0"/>
              </a:spcBef>
              <a:buNone/>
            </a:pPr>
            <a:r>
              <a:rPr lang="en-GB" sz="3200" b="1" dirty="0" smtClean="0"/>
              <a:t>Planning and supporting census collection</a:t>
            </a:r>
            <a:endParaRPr lang="en-GB" sz="3200" b="1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the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Three key collection objectives: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Maximise </a:t>
            </a:r>
            <a:r>
              <a:rPr lang="en-GB" dirty="0" smtClean="0"/>
              <a:t>response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Minimise variation in response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Efficient use of resources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the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Some initiatives: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Understanding digital inclusion/exclusion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Hard to count index in design and </a:t>
            </a:r>
            <a:r>
              <a:rPr lang="en-GB" dirty="0" err="1" smtClean="0"/>
              <a:t>priorisitation</a:t>
            </a: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Collection simulation model</a:t>
            </a:r>
          </a:p>
          <a:p>
            <a:pPr marL="935038" lvl="1" indent="-514350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Operation design and management</a:t>
            </a:r>
            <a:endParaRPr lang="en-GB" dirty="0" smtClean="0"/>
          </a:p>
          <a:p>
            <a:pPr marL="935038" lvl="1" indent="-514350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Follow-up of non-responding householders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568952" cy="1143000"/>
          </a:xfrm>
        </p:spPr>
        <p:txBody>
          <a:bodyPr/>
          <a:lstStyle/>
          <a:p>
            <a:r>
              <a:rPr lang="en-GB" sz="3000" dirty="0" smtClean="0"/>
              <a:t>Maximising online (electronic) response  </a:t>
            </a:r>
            <a:r>
              <a:rPr lang="en-GB" sz="3000" dirty="0" smtClean="0"/>
              <a:t> . . 1</a:t>
            </a:r>
            <a:endParaRPr lang="en-GB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95736" y="1628800"/>
          <a:ext cx="6262464" cy="384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232"/>
                <a:gridCol w="3131232"/>
              </a:tblGrid>
              <a:tr h="1924608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 1</a:t>
                      </a:r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19246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496" y="2042845"/>
            <a:ext cx="2195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Willing to use the internet to complete government processes online</a:t>
            </a:r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96" y="4077072"/>
            <a:ext cx="2267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Not willing to use the internet to complete government processes online</a:t>
            </a:r>
            <a:endParaRPr lang="en-GB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87727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Access and use internet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4" y="57332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No access and/or do not use internet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2</a:t>
            </a:r>
            <a:endParaRPr lang="en-GB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36296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1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36296" y="501317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3</a:t>
            </a:r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501317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4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234888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Characteristics such as  elderly, language, financial 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227687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Source characteristics from other </a:t>
            </a:r>
            <a:r>
              <a:rPr lang="en-GB" sz="1600" dirty="0" err="1" smtClean="0"/>
              <a:t>gov’t</a:t>
            </a:r>
            <a:r>
              <a:rPr lang="en-GB" sz="1600" dirty="0" smtClean="0"/>
              <a:t> services, surveys, and censuses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393305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Characteristics such as trust in Government/security concerns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393305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Characteristics such as trust in Government/security concerns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3832" y="1882840"/>
          <a:ext cx="6838528" cy="428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16"/>
                <a:gridCol w="854816"/>
                <a:gridCol w="854816"/>
                <a:gridCol w="854816"/>
                <a:gridCol w="854816"/>
                <a:gridCol w="854816"/>
                <a:gridCol w="854816"/>
                <a:gridCol w="854816"/>
              </a:tblGrid>
              <a:tr h="481152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3608" y="202685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2</a:t>
            </a:r>
            <a:endParaRPr lang="en-GB" sz="16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95536" y="116632"/>
            <a:ext cx="82089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02D4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5267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3</a:t>
            </a:r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5267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4</a:t>
            </a:r>
            <a:endParaRPr lang="en-GB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32240" y="202685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Group 1</a:t>
            </a:r>
            <a:endParaRPr lang="en-GB" sz="1600" b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83568" y="6309320"/>
            <a:ext cx="36004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851920" y="6309320"/>
            <a:ext cx="360040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732240" y="6309320"/>
            <a:ext cx="360040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6330806"/>
            <a:ext cx="201622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600" b="1" dirty="0" smtClean="0"/>
              <a:t>On-line response</a:t>
            </a:r>
            <a:endParaRPr lang="en-GB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3968" y="6330806"/>
            <a:ext cx="201622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600" b="1" dirty="0" smtClean="0"/>
              <a:t>Paper response</a:t>
            </a:r>
            <a:endParaRPr lang="en-GB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64288" y="6330806"/>
            <a:ext cx="151216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600" b="1" dirty="0" smtClean="0"/>
              <a:t>No response</a:t>
            </a:r>
            <a:endParaRPr lang="en-GB" sz="1600" b="1" dirty="0"/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95536" y="152400"/>
            <a:ext cx="85689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4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Maximising online (electronic) response   . . 2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02D4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9592" y="126876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 success might look like . . 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eng_tcm67-60698_tcm67-6069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white_eng_tcm67-60698_tcm67-60698</Template>
  <TotalTime>6865</TotalTime>
  <Words>1255</Words>
  <Application>Microsoft Office PowerPoint</Application>
  <PresentationFormat>On-screen Show (4:3)</PresentationFormat>
  <Paragraphs>314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white_eng_tcm67-60698_tcm67-60698</vt:lpstr>
      <vt:lpstr>Default Design Slide Master: blank</vt:lpstr>
      <vt:lpstr>Slide 1</vt:lpstr>
      <vt:lpstr>This presentation will cover.....</vt:lpstr>
      <vt:lpstr>Census Transformation Programme </vt:lpstr>
      <vt:lpstr>Developing the 2021 Census Design</vt:lpstr>
      <vt:lpstr>Slide 5</vt:lpstr>
      <vt:lpstr>Supporting the collection</vt:lpstr>
      <vt:lpstr>Supporting the collection</vt:lpstr>
      <vt:lpstr>Maximising online (electronic) response   . . 1</vt:lpstr>
      <vt:lpstr>Slide 9</vt:lpstr>
      <vt:lpstr>The Hard To Count (HTC) Index</vt:lpstr>
      <vt:lpstr>Building a collection simulation model</vt:lpstr>
      <vt:lpstr>Building a simulation model . . .  1</vt:lpstr>
      <vt:lpstr>Building a simulation model . . .  2</vt:lpstr>
      <vt:lpstr>Slide 14</vt:lpstr>
      <vt:lpstr>Framework for producing population estimates using a census</vt:lpstr>
      <vt:lpstr>Enhanced census coverage</vt:lpstr>
      <vt:lpstr>An example . . . </vt:lpstr>
      <vt:lpstr>Enhance census coverage</vt:lpstr>
      <vt:lpstr>Age-Sex Distribution of Census and Administrative data records</vt:lpstr>
      <vt:lpstr>Estimates and Confidence Intervals</vt:lpstr>
      <vt:lpstr>Improving census coverage</vt:lpstr>
      <vt:lpstr>What next?</vt:lpstr>
      <vt:lpstr>Slide 23</vt:lpstr>
      <vt:lpstr>References . . . 1</vt:lpstr>
      <vt:lpstr>References . . . 2</vt:lpstr>
    </vt:vector>
  </TitlesOfParts>
  <Company>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gregoaj</dc:creator>
  <cp:lastModifiedBy>comptg</cp:lastModifiedBy>
  <cp:revision>241</cp:revision>
  <dcterms:created xsi:type="dcterms:W3CDTF">2014-10-14T14:46:12Z</dcterms:created>
  <dcterms:modified xsi:type="dcterms:W3CDTF">2015-09-27T20:27:04Z</dcterms:modified>
</cp:coreProperties>
</file>