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3799"/>
    <a:srgbClr val="4682D6"/>
    <a:srgbClr val="000000"/>
    <a:srgbClr val="003366"/>
    <a:srgbClr val="3E66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69" autoAdjust="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fr-CA"/>
          </a:p>
        </p:txBody>
      </p:sp>
      <p:sp>
        <p:nvSpPr>
          <p:cNvPr id="71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fr-CA"/>
          </a:p>
        </p:txBody>
      </p:sp>
      <p:sp>
        <p:nvSpPr>
          <p:cNvPr id="15364"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fr-CA"/>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6FDD0D94-2931-4CE7-A30E-3E4BF048F58F}" type="slidenum">
              <a:rPr lang="fr-CA"/>
              <a:pPr>
                <a:defRPr/>
              </a:pPr>
              <a:t>‹#›</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eaLnBrk="1" hangingPunct="1"/>
            <a:endParaRPr lang="en-CA" smtClean="0"/>
          </a:p>
        </p:txBody>
      </p:sp>
      <p:sp>
        <p:nvSpPr>
          <p:cNvPr id="16388" name="Slide Number Placeholder 3"/>
          <p:cNvSpPr>
            <a:spLocks noGrp="1"/>
          </p:cNvSpPr>
          <p:nvPr>
            <p:ph type="sldNum" sz="quarter" idx="5"/>
          </p:nvPr>
        </p:nvSpPr>
        <p:spPr>
          <a:noFill/>
        </p:spPr>
        <p:txBody>
          <a:bodyPr/>
          <a:lstStyle/>
          <a:p>
            <a:fld id="{1519B14E-0D6C-470B-BF95-A23A7659D50C}" type="slidenum">
              <a:rPr lang="fr-CA"/>
              <a:pPr/>
              <a:t>1</a:t>
            </a:fld>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CA" smtClean="0"/>
          </a:p>
        </p:txBody>
      </p:sp>
      <p:sp>
        <p:nvSpPr>
          <p:cNvPr id="25604" name="Slide Number Placeholder 3"/>
          <p:cNvSpPr>
            <a:spLocks noGrp="1"/>
          </p:cNvSpPr>
          <p:nvPr>
            <p:ph type="sldNum" sz="quarter" idx="5"/>
          </p:nvPr>
        </p:nvSpPr>
        <p:spPr>
          <a:noFill/>
        </p:spPr>
        <p:txBody>
          <a:bodyPr/>
          <a:lstStyle/>
          <a:p>
            <a:fld id="{2D92D87B-494A-45C6-8FEF-DDDDAB4C7EFE}" type="slidenum">
              <a:rPr lang="fr-CA"/>
              <a:pPr/>
              <a:t>10</a:t>
            </a:fld>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r>
              <a:rPr lang="en-CA" smtClean="0"/>
              <a:t>The delineation of mail-out and list/leave areas is partly done considering operational criteria.  For example, some dwellings which could be mailed to remain in list/leave areas to avoid creating mixed methodology areas for field staff, simplifying procedures.  For the proposed test, we will test a ‘mail-out with top-up’ approach.  For some areas where Statistics Canada has a large proportion of valid addresses, we will be mailing an invitation letter to these addresses, and a list of remaining known dwellings for which we do not have a valid mailing address will be provided to field personnel for the letters to be dropped off.  The test will verify that this approach can be implemented, that costs can be reduced in comparison to a pure list/leave approach, and that dwelling coverage can be maintained.  If the approach is successful, Statistics Canada could possibly expend mail out to at least 90% of dwellings in 2021. </a:t>
            </a:r>
            <a:r>
              <a:rPr lang="en-CA" b="1" smtClean="0"/>
              <a:t>(Can be talked about without being put on the powerpoint).</a:t>
            </a:r>
          </a:p>
        </p:txBody>
      </p:sp>
      <p:sp>
        <p:nvSpPr>
          <p:cNvPr id="26628" name="Slide Number Placeholder 3"/>
          <p:cNvSpPr>
            <a:spLocks noGrp="1"/>
          </p:cNvSpPr>
          <p:nvPr>
            <p:ph type="sldNum" sz="quarter" idx="5"/>
          </p:nvPr>
        </p:nvSpPr>
        <p:spPr>
          <a:noFill/>
        </p:spPr>
        <p:txBody>
          <a:bodyPr/>
          <a:lstStyle/>
          <a:p>
            <a:fld id="{8D23550D-9B78-4F70-8095-AEB94C05C922}" type="slidenum">
              <a:rPr lang="fr-CA"/>
              <a:pPr/>
              <a:t>11</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eaLnBrk="1" hangingPunct="1"/>
            <a:endParaRPr lang="en-CA" smtClean="0"/>
          </a:p>
        </p:txBody>
      </p:sp>
      <p:sp>
        <p:nvSpPr>
          <p:cNvPr id="17412" name="Slide Number Placeholder 3"/>
          <p:cNvSpPr>
            <a:spLocks noGrp="1"/>
          </p:cNvSpPr>
          <p:nvPr>
            <p:ph type="sldNum" sz="quarter" idx="5"/>
          </p:nvPr>
        </p:nvSpPr>
        <p:spPr>
          <a:noFill/>
        </p:spPr>
        <p:txBody>
          <a:bodyPr/>
          <a:lstStyle/>
          <a:p>
            <a:fld id="{0F793DC6-3709-45A2-9BED-E3637BD7BFF3}" type="slidenum">
              <a:rPr lang="fr-CA"/>
              <a:pPr/>
              <a:t>2</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lvl="1" algn="just" eaLnBrk="1" hangingPunct="1">
              <a:buFont typeface="Wingdings" pitchFamily="2" charset="2"/>
              <a:buChar char="Ø"/>
            </a:pPr>
            <a:r>
              <a:rPr lang="en-CA" sz="1400" smtClean="0"/>
              <a:t>Conducting a census every five years provides an opportunity to :</a:t>
            </a:r>
          </a:p>
          <a:p>
            <a:pPr lvl="2" algn="just" eaLnBrk="1" hangingPunct="1">
              <a:buFont typeface="Wingdings" pitchFamily="2" charset="2"/>
              <a:buChar char="Ø"/>
            </a:pPr>
            <a:r>
              <a:rPr lang="en-CA" b="1" smtClean="0"/>
              <a:t>Accelerate the learning </a:t>
            </a:r>
            <a:r>
              <a:rPr lang="en-CA" smtClean="0"/>
              <a:t>on innovative approaches and key changes to any element of the program.  </a:t>
            </a:r>
          </a:p>
          <a:p>
            <a:pPr lvl="2" algn="just" eaLnBrk="1" hangingPunct="1">
              <a:buFont typeface="Wingdings" pitchFamily="2" charset="2"/>
              <a:buChar char="Ø"/>
            </a:pPr>
            <a:r>
              <a:rPr lang="en-CA" b="1" smtClean="0"/>
              <a:t>Develop an imperative discipline</a:t>
            </a:r>
            <a:r>
              <a:rPr lang="en-CA" smtClean="0"/>
              <a:t> in relation to the timeliness of the necessary tests to support the implementation of such innovations.</a:t>
            </a:r>
          </a:p>
          <a:p>
            <a:pPr eaLnBrk="1" hangingPunct="1"/>
            <a:endParaRPr lang="en-CA" smtClean="0"/>
          </a:p>
        </p:txBody>
      </p:sp>
      <p:sp>
        <p:nvSpPr>
          <p:cNvPr id="18436" name="Slide Number Placeholder 3"/>
          <p:cNvSpPr>
            <a:spLocks noGrp="1"/>
          </p:cNvSpPr>
          <p:nvPr>
            <p:ph type="sldNum" sz="quarter" idx="5"/>
          </p:nvPr>
        </p:nvSpPr>
        <p:spPr>
          <a:noFill/>
        </p:spPr>
        <p:txBody>
          <a:bodyPr/>
          <a:lstStyle/>
          <a:p>
            <a:fld id="{31496F5B-1AAB-4568-AB20-539D575E6F87}" type="slidenum">
              <a:rPr lang="fr-CA"/>
              <a:pPr/>
              <a:t>3</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CA" smtClean="0"/>
          </a:p>
        </p:txBody>
      </p:sp>
      <p:sp>
        <p:nvSpPr>
          <p:cNvPr id="19460" name="Slide Number Placeholder 3"/>
          <p:cNvSpPr>
            <a:spLocks noGrp="1"/>
          </p:cNvSpPr>
          <p:nvPr>
            <p:ph type="sldNum" sz="quarter" idx="5"/>
          </p:nvPr>
        </p:nvSpPr>
        <p:spPr>
          <a:noFill/>
        </p:spPr>
        <p:txBody>
          <a:bodyPr/>
          <a:lstStyle/>
          <a:p>
            <a:fld id="{3BD7C7A6-F427-4B4E-AA0C-2F8810D9A148}" type="slidenum">
              <a:rPr lang="fr-CA"/>
              <a:pPr/>
              <a:t>4</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marL="0" lvl="1" eaLnBrk="1" hangingPunct="1"/>
            <a:r>
              <a:rPr lang="en-GB" smtClean="0"/>
              <a:t>The Census Program is included in these initiatives, especially from the perspective that the large investments required in the program can be leveraged to support the development of corporate initiatives.  For example, the field operations systems used for the Census can be expended to meet the requirements of all other survey programs, reducing the required corporate investments in these systems,  and also reducing the number of systems and platforms to maintain over time.</a:t>
            </a:r>
          </a:p>
          <a:p>
            <a:pPr marL="0" lvl="1" eaLnBrk="1" hangingPunct="1"/>
            <a:endParaRPr lang="en-CA" sz="1800" b="1" smtClean="0"/>
          </a:p>
          <a:p>
            <a:pPr marL="0" lvl="1" eaLnBrk="1" hangingPunct="1"/>
            <a:r>
              <a:rPr lang="en-CA" b="1" smtClean="0"/>
              <a:t>BT3 was separated from BT2 and conducted later </a:t>
            </a:r>
            <a:r>
              <a:rPr lang="en-CA" smtClean="0"/>
              <a:t>to allow more time to complete the development of the proper Integrated Collection and Operation System (ICOS) functionality to be used by the Census.</a:t>
            </a:r>
          </a:p>
          <a:p>
            <a:pPr eaLnBrk="1" hangingPunct="1"/>
            <a:endParaRPr lang="en-CA" smtClean="0"/>
          </a:p>
        </p:txBody>
      </p:sp>
      <p:sp>
        <p:nvSpPr>
          <p:cNvPr id="20484" name="Slide Number Placeholder 3"/>
          <p:cNvSpPr>
            <a:spLocks noGrp="1"/>
          </p:cNvSpPr>
          <p:nvPr>
            <p:ph type="sldNum" sz="quarter" idx="5"/>
          </p:nvPr>
        </p:nvSpPr>
        <p:spPr>
          <a:noFill/>
        </p:spPr>
        <p:txBody>
          <a:bodyPr/>
          <a:lstStyle/>
          <a:p>
            <a:fld id="{D98AE2AE-06F0-4DA8-B0E9-2C4965BBF0F4}" type="slidenum">
              <a:rPr lang="fr-CA"/>
              <a:pPr/>
              <a:t>5</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CA" smtClean="0"/>
          </a:p>
        </p:txBody>
      </p:sp>
      <p:sp>
        <p:nvSpPr>
          <p:cNvPr id="21508" name="Slide Number Placeholder 3"/>
          <p:cNvSpPr>
            <a:spLocks noGrp="1"/>
          </p:cNvSpPr>
          <p:nvPr>
            <p:ph type="sldNum" sz="quarter" idx="5"/>
          </p:nvPr>
        </p:nvSpPr>
        <p:spPr>
          <a:noFill/>
        </p:spPr>
        <p:txBody>
          <a:bodyPr/>
          <a:lstStyle/>
          <a:p>
            <a:fld id="{78A91C47-9AB2-4DA3-982F-C1A9455D27AB}" type="slidenum">
              <a:rPr lang="fr-CA"/>
              <a:pPr/>
              <a:t>6</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marL="0" lvl="2" eaLnBrk="1" hangingPunct="1"/>
            <a:r>
              <a:rPr lang="en-GB" sz="1700" smtClean="0"/>
              <a:t>This database (CSDD) is being built starting with federal income tax files, adding births and subtracting deaths, and accounting for some sub-populations via alternatives files.</a:t>
            </a:r>
            <a:endParaRPr lang="en-CA" sz="1700" smtClean="0"/>
          </a:p>
          <a:p>
            <a:pPr eaLnBrk="1" hangingPunct="1"/>
            <a:endParaRPr lang="en-CA" smtClean="0"/>
          </a:p>
        </p:txBody>
      </p:sp>
      <p:sp>
        <p:nvSpPr>
          <p:cNvPr id="22532" name="Slide Number Placeholder 3"/>
          <p:cNvSpPr>
            <a:spLocks noGrp="1"/>
          </p:cNvSpPr>
          <p:nvPr>
            <p:ph type="sldNum" sz="quarter" idx="5"/>
          </p:nvPr>
        </p:nvSpPr>
        <p:spPr>
          <a:noFill/>
        </p:spPr>
        <p:txBody>
          <a:bodyPr/>
          <a:lstStyle/>
          <a:p>
            <a:fld id="{1C18BA8E-C3B2-4B26-B6A7-470A7C165A3D}" type="slidenum">
              <a:rPr lang="fr-CA"/>
              <a:pPr/>
              <a:t>7</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CA" smtClean="0"/>
          </a:p>
        </p:txBody>
      </p:sp>
      <p:sp>
        <p:nvSpPr>
          <p:cNvPr id="23556" name="Slide Number Placeholder 3"/>
          <p:cNvSpPr>
            <a:spLocks noGrp="1"/>
          </p:cNvSpPr>
          <p:nvPr>
            <p:ph type="sldNum" sz="quarter" idx="5"/>
          </p:nvPr>
        </p:nvSpPr>
        <p:spPr>
          <a:noFill/>
        </p:spPr>
        <p:txBody>
          <a:bodyPr/>
          <a:lstStyle/>
          <a:p>
            <a:fld id="{12928E9D-CCB0-4779-9BA1-165C99AADC33}" type="slidenum">
              <a:rPr lang="fr-CA"/>
              <a:pPr/>
              <a:t>8</a:t>
            </a:fld>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CA" smtClean="0"/>
          </a:p>
        </p:txBody>
      </p:sp>
      <p:sp>
        <p:nvSpPr>
          <p:cNvPr id="24580" name="Slide Number Placeholder 3"/>
          <p:cNvSpPr>
            <a:spLocks noGrp="1"/>
          </p:cNvSpPr>
          <p:nvPr>
            <p:ph type="sldNum" sz="quarter" idx="5"/>
          </p:nvPr>
        </p:nvSpPr>
        <p:spPr>
          <a:noFill/>
        </p:spPr>
        <p:txBody>
          <a:bodyPr/>
          <a:lstStyle/>
          <a:p>
            <a:fld id="{0C9FC1E5-B079-4A7E-9CE3-7B57341740EE}" type="slidenum">
              <a:rPr lang="fr-CA"/>
              <a:pPr/>
              <a:t>9</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466725" y="3571875"/>
            <a:ext cx="8208963" cy="720725"/>
          </a:xfrm>
        </p:spPr>
        <p:txBody>
          <a:bodyPr anchor="b"/>
          <a:lstStyle>
            <a:lvl1pPr marL="0" indent="0" algn="ctr">
              <a:buFont typeface="Wingdings" pitchFamily="2" charset="2"/>
              <a:buNone/>
              <a:defRPr>
                <a:solidFill>
                  <a:schemeClr val="tx1"/>
                </a:solidFill>
                <a:latin typeface="Arial Black" pitchFamily="34" charset="0"/>
              </a:defRPr>
            </a:lvl1pPr>
          </a:lstStyle>
          <a:p>
            <a:r>
              <a:rPr lang="en-US" smtClean="0"/>
              <a:t>Click to edit Master subtitle style</a:t>
            </a:r>
            <a:endParaRPr lang="fr-CA"/>
          </a:p>
        </p:txBody>
      </p:sp>
      <p:sp>
        <p:nvSpPr>
          <p:cNvPr id="5132" name="AutoShape 12"/>
          <p:cNvSpPr>
            <a:spLocks noGrp="1" noChangeArrowheads="1"/>
          </p:cNvSpPr>
          <p:nvPr>
            <p:ph type="ctrTitle" sz="quarter"/>
          </p:nvPr>
        </p:nvSpPr>
        <p:spPr>
          <a:xfrm>
            <a:off x="468313" y="2027238"/>
            <a:ext cx="8229600" cy="1328737"/>
          </a:xfrm>
          <a:prstGeom prst="roundRect">
            <a:avLst>
              <a:gd name="adj" fmla="val 50000"/>
            </a:avLst>
          </a:prstGeom>
        </p:spPr>
        <p:txBody>
          <a:bodyPr anchor="ctr"/>
          <a:lstStyle>
            <a:lvl1pPr algn="ctr">
              <a:defRPr sz="4000">
                <a:solidFill>
                  <a:schemeClr val="bg1"/>
                </a:solidFill>
              </a:defRPr>
            </a:lvl1pPr>
          </a:lstStyle>
          <a:p>
            <a:r>
              <a:rPr lang="en-US" smtClean="0"/>
              <a:t>Click to edit Master title style</a:t>
            </a:r>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fld id="{B43D7313-33FC-4532-9460-0F6473879FA5}" type="datetime1">
              <a:rPr lang="en-CA"/>
              <a:pPr>
                <a:defRPr/>
              </a:pPr>
              <a:t>22/09/2015</a:t>
            </a:fld>
            <a:endParaRPr lang="fr-CA"/>
          </a:p>
        </p:txBody>
      </p:sp>
      <p:sp>
        <p:nvSpPr>
          <p:cNvPr id="5" name="Rectangle 13"/>
          <p:cNvSpPr>
            <a:spLocks noGrp="1" noChangeArrowheads="1"/>
          </p:cNvSpPr>
          <p:nvPr>
            <p:ph type="sldNum" sz="quarter" idx="11"/>
          </p:nvPr>
        </p:nvSpPr>
        <p:spPr>
          <a:ln/>
        </p:spPr>
        <p:txBody>
          <a:bodyPr/>
          <a:lstStyle>
            <a:lvl1pPr>
              <a:defRPr/>
            </a:lvl1pPr>
          </a:lstStyle>
          <a:p>
            <a:pPr>
              <a:defRPr/>
            </a:pPr>
            <a:fld id="{7AD60532-B488-495E-8774-C642175E4897}"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981075"/>
            <a:ext cx="2087563" cy="430847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95288" y="981075"/>
            <a:ext cx="6113462" cy="4308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fld id="{028A5C72-752F-45CC-B33F-10F002EE55D1}" type="datetime1">
              <a:rPr lang="en-CA"/>
              <a:pPr>
                <a:defRPr/>
              </a:pPr>
              <a:t>22/09/2015</a:t>
            </a:fld>
            <a:endParaRPr lang="fr-CA"/>
          </a:p>
        </p:txBody>
      </p:sp>
      <p:sp>
        <p:nvSpPr>
          <p:cNvPr id="5" name="Rectangle 13"/>
          <p:cNvSpPr>
            <a:spLocks noGrp="1" noChangeArrowheads="1"/>
          </p:cNvSpPr>
          <p:nvPr>
            <p:ph type="sldNum" sz="quarter" idx="11"/>
          </p:nvPr>
        </p:nvSpPr>
        <p:spPr>
          <a:ln/>
        </p:spPr>
        <p:txBody>
          <a:bodyPr/>
          <a:lstStyle>
            <a:lvl1pPr>
              <a:defRPr/>
            </a:lvl1pPr>
          </a:lstStyle>
          <a:p>
            <a:pPr>
              <a:defRPr/>
            </a:pPr>
            <a:fld id="{F0D18C90-C1F2-4776-8958-004402A4ECA8}"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fld id="{1A36C61F-70DF-48CE-A910-0B074E85EC2C}" type="datetime1">
              <a:rPr lang="en-CA"/>
              <a:pPr>
                <a:defRPr/>
              </a:pPr>
              <a:t>22/09/2015</a:t>
            </a:fld>
            <a:endParaRPr lang="fr-CA"/>
          </a:p>
        </p:txBody>
      </p:sp>
      <p:sp>
        <p:nvSpPr>
          <p:cNvPr id="5" name="Rectangle 13"/>
          <p:cNvSpPr>
            <a:spLocks noGrp="1" noChangeArrowheads="1"/>
          </p:cNvSpPr>
          <p:nvPr>
            <p:ph type="sldNum" sz="quarter" idx="11"/>
          </p:nvPr>
        </p:nvSpPr>
        <p:spPr>
          <a:ln/>
        </p:spPr>
        <p:txBody>
          <a:bodyPr/>
          <a:lstStyle>
            <a:lvl1pPr>
              <a:defRPr/>
            </a:lvl1pPr>
          </a:lstStyle>
          <a:p>
            <a:pPr>
              <a:defRPr/>
            </a:pPr>
            <a:fld id="{9E55B5ED-A29E-40B0-98BE-0308696CBAF5}"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75A80755-D423-465C-BB52-3749F81A4ECC}" type="datetime1">
              <a:rPr lang="en-CA"/>
              <a:pPr>
                <a:defRPr/>
              </a:pPr>
              <a:t>22/09/2015</a:t>
            </a:fld>
            <a:endParaRPr lang="fr-CA"/>
          </a:p>
        </p:txBody>
      </p:sp>
      <p:sp>
        <p:nvSpPr>
          <p:cNvPr id="5" name="Rectangle 13"/>
          <p:cNvSpPr>
            <a:spLocks noGrp="1" noChangeArrowheads="1"/>
          </p:cNvSpPr>
          <p:nvPr>
            <p:ph type="sldNum" sz="quarter" idx="11"/>
          </p:nvPr>
        </p:nvSpPr>
        <p:spPr>
          <a:ln/>
        </p:spPr>
        <p:txBody>
          <a:bodyPr/>
          <a:lstStyle>
            <a:lvl1pPr>
              <a:defRPr/>
            </a:lvl1pPr>
          </a:lstStyle>
          <a:p>
            <a:pPr>
              <a:defRPr/>
            </a:pPr>
            <a:fld id="{556C9F32-9B6B-404C-BA29-E0149F9E7162}"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71488" y="1833563"/>
            <a:ext cx="4062412" cy="3455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833563"/>
            <a:ext cx="4062413" cy="3455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1"/>
          <p:cNvSpPr>
            <a:spLocks noGrp="1" noChangeArrowheads="1"/>
          </p:cNvSpPr>
          <p:nvPr>
            <p:ph type="dt" sz="half" idx="10"/>
          </p:nvPr>
        </p:nvSpPr>
        <p:spPr>
          <a:ln/>
        </p:spPr>
        <p:txBody>
          <a:bodyPr/>
          <a:lstStyle>
            <a:lvl1pPr>
              <a:defRPr/>
            </a:lvl1pPr>
          </a:lstStyle>
          <a:p>
            <a:pPr>
              <a:defRPr/>
            </a:pPr>
            <a:fld id="{F58498D0-0CCE-4C48-AA89-56EEDFA4866F}" type="datetime1">
              <a:rPr lang="en-CA"/>
              <a:pPr>
                <a:defRPr/>
              </a:pPr>
              <a:t>22/09/2015</a:t>
            </a:fld>
            <a:endParaRPr lang="fr-CA"/>
          </a:p>
        </p:txBody>
      </p:sp>
      <p:sp>
        <p:nvSpPr>
          <p:cNvPr id="6" name="Rectangle 13"/>
          <p:cNvSpPr>
            <a:spLocks noGrp="1" noChangeArrowheads="1"/>
          </p:cNvSpPr>
          <p:nvPr>
            <p:ph type="sldNum" sz="quarter" idx="11"/>
          </p:nvPr>
        </p:nvSpPr>
        <p:spPr>
          <a:ln/>
        </p:spPr>
        <p:txBody>
          <a:bodyPr/>
          <a:lstStyle>
            <a:lvl1pPr>
              <a:defRPr/>
            </a:lvl1pPr>
          </a:lstStyle>
          <a:p>
            <a:pPr>
              <a:defRPr/>
            </a:pPr>
            <a:fld id="{3BDF46F3-F844-4F36-8F24-DA2BE523961D}" type="slidenum">
              <a:rPr lang="fr-CA"/>
              <a:pPr>
                <a:defRPr/>
              </a:pPr>
              <a:t>‹#›</a:t>
            </a:fld>
            <a:endParaRPr lang="fr-CA"/>
          </a:p>
        </p:txBody>
      </p:sp>
      <p:sp>
        <p:nvSpPr>
          <p:cNvPr id="7"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1"/>
          <p:cNvSpPr>
            <a:spLocks noGrp="1" noChangeArrowheads="1"/>
          </p:cNvSpPr>
          <p:nvPr>
            <p:ph type="dt" sz="half" idx="10"/>
          </p:nvPr>
        </p:nvSpPr>
        <p:spPr>
          <a:ln/>
        </p:spPr>
        <p:txBody>
          <a:bodyPr/>
          <a:lstStyle>
            <a:lvl1pPr>
              <a:defRPr/>
            </a:lvl1pPr>
          </a:lstStyle>
          <a:p>
            <a:pPr>
              <a:defRPr/>
            </a:pPr>
            <a:fld id="{9900D9EB-453E-4F13-B0C1-B01285F02298}" type="datetime1">
              <a:rPr lang="en-CA"/>
              <a:pPr>
                <a:defRPr/>
              </a:pPr>
              <a:t>22/09/2015</a:t>
            </a:fld>
            <a:endParaRPr lang="fr-CA"/>
          </a:p>
        </p:txBody>
      </p:sp>
      <p:sp>
        <p:nvSpPr>
          <p:cNvPr id="8" name="Rectangle 13"/>
          <p:cNvSpPr>
            <a:spLocks noGrp="1" noChangeArrowheads="1"/>
          </p:cNvSpPr>
          <p:nvPr>
            <p:ph type="sldNum" sz="quarter" idx="11"/>
          </p:nvPr>
        </p:nvSpPr>
        <p:spPr>
          <a:ln/>
        </p:spPr>
        <p:txBody>
          <a:bodyPr/>
          <a:lstStyle>
            <a:lvl1pPr>
              <a:defRPr/>
            </a:lvl1pPr>
          </a:lstStyle>
          <a:p>
            <a:pPr>
              <a:defRPr/>
            </a:pPr>
            <a:fld id="{5069C8BF-7454-45B3-8FAB-5EA217AB35E4}" type="slidenum">
              <a:rPr lang="fr-CA"/>
              <a:pPr>
                <a:defRPr/>
              </a:pPr>
              <a:t>‹#›</a:t>
            </a:fld>
            <a:endParaRPr lang="fr-CA"/>
          </a:p>
        </p:txBody>
      </p:sp>
      <p:sp>
        <p:nvSpPr>
          <p:cNvPr id="9"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1"/>
          <p:cNvSpPr>
            <a:spLocks noGrp="1" noChangeArrowheads="1"/>
          </p:cNvSpPr>
          <p:nvPr>
            <p:ph type="dt" sz="half" idx="10"/>
          </p:nvPr>
        </p:nvSpPr>
        <p:spPr>
          <a:ln/>
        </p:spPr>
        <p:txBody>
          <a:bodyPr/>
          <a:lstStyle>
            <a:lvl1pPr>
              <a:defRPr/>
            </a:lvl1pPr>
          </a:lstStyle>
          <a:p>
            <a:pPr>
              <a:defRPr/>
            </a:pPr>
            <a:fld id="{910F3E60-AD7E-43BF-A35F-24CE6BA0BA23}" type="datetime1">
              <a:rPr lang="en-CA"/>
              <a:pPr>
                <a:defRPr/>
              </a:pPr>
              <a:t>22/09/2015</a:t>
            </a:fld>
            <a:endParaRPr lang="fr-CA"/>
          </a:p>
        </p:txBody>
      </p:sp>
      <p:sp>
        <p:nvSpPr>
          <p:cNvPr id="4" name="Rectangle 13"/>
          <p:cNvSpPr>
            <a:spLocks noGrp="1" noChangeArrowheads="1"/>
          </p:cNvSpPr>
          <p:nvPr>
            <p:ph type="sldNum" sz="quarter" idx="11"/>
          </p:nvPr>
        </p:nvSpPr>
        <p:spPr>
          <a:ln/>
        </p:spPr>
        <p:txBody>
          <a:bodyPr/>
          <a:lstStyle>
            <a:lvl1pPr>
              <a:defRPr/>
            </a:lvl1pPr>
          </a:lstStyle>
          <a:p>
            <a:pPr>
              <a:defRPr/>
            </a:pPr>
            <a:fld id="{E4A130B2-622E-4318-943A-C4AEFCE70B61}" type="slidenum">
              <a:rPr lang="fr-CA"/>
              <a:pPr>
                <a:defRPr/>
              </a:pPr>
              <a:t>‹#›</a:t>
            </a:fld>
            <a:endParaRPr lang="fr-CA"/>
          </a:p>
        </p:txBody>
      </p:sp>
      <p:sp>
        <p:nvSpPr>
          <p:cNvPr id="5"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6B88C8CE-AA9F-465B-B62A-D59077995B0D}" type="datetime1">
              <a:rPr lang="en-CA"/>
              <a:pPr>
                <a:defRPr/>
              </a:pPr>
              <a:t>22/09/2015</a:t>
            </a:fld>
            <a:endParaRPr lang="fr-CA"/>
          </a:p>
        </p:txBody>
      </p:sp>
      <p:sp>
        <p:nvSpPr>
          <p:cNvPr id="3" name="Rectangle 13"/>
          <p:cNvSpPr>
            <a:spLocks noGrp="1" noChangeArrowheads="1"/>
          </p:cNvSpPr>
          <p:nvPr>
            <p:ph type="sldNum" sz="quarter" idx="11"/>
          </p:nvPr>
        </p:nvSpPr>
        <p:spPr>
          <a:ln/>
        </p:spPr>
        <p:txBody>
          <a:bodyPr/>
          <a:lstStyle>
            <a:lvl1pPr>
              <a:defRPr/>
            </a:lvl1pPr>
          </a:lstStyle>
          <a:p>
            <a:pPr>
              <a:defRPr/>
            </a:pPr>
            <a:fld id="{9246794C-AA41-48C9-B0F1-8336B649E88E}" type="slidenum">
              <a:rPr lang="fr-CA"/>
              <a:pPr>
                <a:defRPr/>
              </a:pPr>
              <a:t>‹#›</a:t>
            </a:fld>
            <a:endParaRPr lang="fr-CA"/>
          </a:p>
        </p:txBody>
      </p:sp>
      <p:sp>
        <p:nvSpPr>
          <p:cNvPr id="4"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40B4D7E7-F1D5-4914-872C-DFF2AB28E82A}" type="datetime1">
              <a:rPr lang="en-CA"/>
              <a:pPr>
                <a:defRPr/>
              </a:pPr>
              <a:t>22/09/2015</a:t>
            </a:fld>
            <a:endParaRPr lang="fr-CA"/>
          </a:p>
        </p:txBody>
      </p:sp>
      <p:sp>
        <p:nvSpPr>
          <p:cNvPr id="6" name="Rectangle 13"/>
          <p:cNvSpPr>
            <a:spLocks noGrp="1" noChangeArrowheads="1"/>
          </p:cNvSpPr>
          <p:nvPr>
            <p:ph type="sldNum" sz="quarter" idx="11"/>
          </p:nvPr>
        </p:nvSpPr>
        <p:spPr>
          <a:ln/>
        </p:spPr>
        <p:txBody>
          <a:bodyPr/>
          <a:lstStyle>
            <a:lvl1pPr>
              <a:defRPr/>
            </a:lvl1pPr>
          </a:lstStyle>
          <a:p>
            <a:pPr>
              <a:defRPr/>
            </a:pPr>
            <a:fld id="{919005F7-C3BD-4644-BFAB-1636B2585160}" type="slidenum">
              <a:rPr lang="fr-CA"/>
              <a:pPr>
                <a:defRPr/>
              </a:pPr>
              <a:t>‹#›</a:t>
            </a:fld>
            <a:endParaRPr lang="fr-CA"/>
          </a:p>
        </p:txBody>
      </p:sp>
      <p:sp>
        <p:nvSpPr>
          <p:cNvPr id="7"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421B5916-2540-4B70-91AB-383EF74108E3}" type="datetime1">
              <a:rPr lang="en-CA"/>
              <a:pPr>
                <a:defRPr/>
              </a:pPr>
              <a:t>22/09/2015</a:t>
            </a:fld>
            <a:endParaRPr lang="fr-CA"/>
          </a:p>
        </p:txBody>
      </p:sp>
      <p:sp>
        <p:nvSpPr>
          <p:cNvPr id="6" name="Rectangle 13"/>
          <p:cNvSpPr>
            <a:spLocks noGrp="1" noChangeArrowheads="1"/>
          </p:cNvSpPr>
          <p:nvPr>
            <p:ph type="sldNum" sz="quarter" idx="11"/>
          </p:nvPr>
        </p:nvSpPr>
        <p:spPr>
          <a:ln/>
        </p:spPr>
        <p:txBody>
          <a:bodyPr/>
          <a:lstStyle>
            <a:lvl1pPr>
              <a:defRPr/>
            </a:lvl1pPr>
          </a:lstStyle>
          <a:p>
            <a:pPr>
              <a:defRPr/>
            </a:pPr>
            <a:fld id="{A840F8D7-4EFF-4D1B-A7A1-6B10EBEB0BAB}" type="slidenum">
              <a:rPr lang="fr-CA"/>
              <a:pPr>
                <a:defRPr/>
              </a:pPr>
              <a:t>‹#›</a:t>
            </a:fld>
            <a:endParaRPr lang="fr-CA"/>
          </a:p>
        </p:txBody>
      </p:sp>
      <p:sp>
        <p:nvSpPr>
          <p:cNvPr id="7" name="Rectangle 14"/>
          <p:cNvSpPr>
            <a:spLocks noGrp="1" noChangeArrowheads="1"/>
          </p:cNvSpPr>
          <p:nvPr>
            <p:ph type="ftr" sz="quarter" idx="12"/>
          </p:nvPr>
        </p:nvSpPr>
        <p:spPr>
          <a:ln/>
        </p:spPr>
        <p:txBody>
          <a:bodyPr/>
          <a:lstStyle>
            <a:lvl1pPr>
              <a:defRPr/>
            </a:lvl1pPr>
          </a:lstStyle>
          <a:p>
            <a:pPr>
              <a:defRPr/>
            </a:pPr>
            <a:r>
              <a:rPr lang="fr-CA"/>
              <a:t>Statistics Canada • Statistique Canada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utoShape 9"/>
          <p:cNvSpPr>
            <a:spLocks noGrp="1" noChangeArrowheads="1"/>
          </p:cNvSpPr>
          <p:nvPr>
            <p:ph type="title"/>
          </p:nvPr>
        </p:nvSpPr>
        <p:spPr bwMode="auto">
          <a:xfrm>
            <a:off x="395288" y="981075"/>
            <a:ext cx="8353425" cy="708025"/>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fr-CA" smtClean="0"/>
          </a:p>
        </p:txBody>
      </p:sp>
      <p:sp>
        <p:nvSpPr>
          <p:cNvPr id="1027" name="Rectangle 10"/>
          <p:cNvSpPr>
            <a:spLocks noGrp="1" noChangeArrowheads="1"/>
          </p:cNvSpPr>
          <p:nvPr>
            <p:ph type="body" idx="1"/>
          </p:nvPr>
        </p:nvSpPr>
        <p:spPr bwMode="auto">
          <a:xfrm>
            <a:off x="471488" y="1833563"/>
            <a:ext cx="8277225" cy="3455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p:txBody>
      </p:sp>
      <p:sp>
        <p:nvSpPr>
          <p:cNvPr id="4107" name="Rectangle 11"/>
          <p:cNvSpPr>
            <a:spLocks noGrp="1" noChangeArrowheads="1"/>
          </p:cNvSpPr>
          <p:nvPr>
            <p:ph type="dt" sz="half" idx="2"/>
          </p:nvPr>
        </p:nvSpPr>
        <p:spPr bwMode="auto">
          <a:xfrm>
            <a:off x="7740650" y="6237288"/>
            <a:ext cx="1049338" cy="474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smtClean="0">
                <a:solidFill>
                  <a:srgbClr val="373799"/>
                </a:solidFill>
              </a:defRPr>
            </a:lvl1pPr>
          </a:lstStyle>
          <a:p>
            <a:pPr>
              <a:defRPr/>
            </a:pPr>
            <a:fld id="{13553ADE-3C03-47F3-9A01-68947C451173}" type="datetime1">
              <a:rPr lang="en-CA"/>
              <a:pPr>
                <a:defRPr/>
              </a:pPr>
              <a:t>22/09/2015</a:t>
            </a:fld>
            <a:endParaRPr lang="fr-CA"/>
          </a:p>
        </p:txBody>
      </p:sp>
      <p:sp>
        <p:nvSpPr>
          <p:cNvPr id="4109" name="Rectangle 13"/>
          <p:cNvSpPr>
            <a:spLocks noGrp="1" noChangeArrowheads="1"/>
          </p:cNvSpPr>
          <p:nvPr>
            <p:ph type="sldNum" sz="quarter" idx="4"/>
          </p:nvPr>
        </p:nvSpPr>
        <p:spPr bwMode="auto">
          <a:xfrm>
            <a:off x="39528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000" b="1" smtClean="0">
                <a:solidFill>
                  <a:srgbClr val="373799"/>
                </a:solidFill>
              </a:defRPr>
            </a:lvl1pPr>
          </a:lstStyle>
          <a:p>
            <a:pPr>
              <a:defRPr/>
            </a:pPr>
            <a:fld id="{3063466A-1AFE-4BF8-A409-C67D14D60BB2}" type="slidenum">
              <a:rPr lang="fr-CA"/>
              <a:pPr>
                <a:defRPr/>
              </a:pPr>
              <a:t>‹#›</a:t>
            </a:fld>
            <a:endParaRPr lang="fr-CA"/>
          </a:p>
        </p:txBody>
      </p:sp>
      <p:sp>
        <p:nvSpPr>
          <p:cNvPr id="4110" name="Rectangle 14"/>
          <p:cNvSpPr>
            <a:spLocks noGrp="1" noChangeArrowheads="1"/>
          </p:cNvSpPr>
          <p:nvPr>
            <p:ph type="ftr" sz="quarter" idx="3"/>
          </p:nvPr>
        </p:nvSpPr>
        <p:spPr bwMode="auto">
          <a:xfrm>
            <a:off x="1403350" y="6237288"/>
            <a:ext cx="6048375" cy="474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solidFill>
                  <a:srgbClr val="373799"/>
                </a:solidFill>
              </a:defRPr>
            </a:lvl1pPr>
          </a:lstStyle>
          <a:p>
            <a:pPr>
              <a:defRPr/>
            </a:pPr>
            <a:r>
              <a:rPr lang="fr-CA"/>
              <a:t>Statistics Canada • Statistique Canada</a:t>
            </a:r>
          </a:p>
        </p:txBody>
      </p:sp>
      <p:pic>
        <p:nvPicPr>
          <p:cNvPr id="1031" name="Picture 15" descr="BlueBar-E"/>
          <p:cNvPicPr>
            <a:picLocks noChangeAspect="1" noChangeArrowheads="1"/>
          </p:cNvPicPr>
          <p:nvPr/>
        </p:nvPicPr>
        <p:blipFill>
          <a:blip r:embed="rId13" cstate="print"/>
          <a:srcRect/>
          <a:stretch>
            <a:fillRect/>
          </a:stretch>
        </p:blipFill>
        <p:spPr bwMode="auto">
          <a:xfrm>
            <a:off x="0" y="-26988"/>
            <a:ext cx="9144000" cy="75882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50000"/>
        </a:spcAft>
        <a:defRPr sz="3200">
          <a:solidFill>
            <a:schemeClr val="tx1"/>
          </a:solidFill>
          <a:latin typeface="+mj-lt"/>
          <a:ea typeface="+mj-ea"/>
          <a:cs typeface="+mj-cs"/>
        </a:defRPr>
      </a:lvl1pPr>
      <a:lvl2pPr algn="l" rtl="0" eaLnBrk="1" fontAlgn="base" hangingPunct="1">
        <a:spcBef>
          <a:spcPct val="0"/>
        </a:spcBef>
        <a:spcAft>
          <a:spcPct val="50000"/>
        </a:spcAft>
        <a:defRPr sz="3200">
          <a:solidFill>
            <a:schemeClr val="tx1"/>
          </a:solidFill>
          <a:latin typeface="Arial Black" pitchFamily="34" charset="0"/>
        </a:defRPr>
      </a:lvl2pPr>
      <a:lvl3pPr algn="l" rtl="0" eaLnBrk="1" fontAlgn="base" hangingPunct="1">
        <a:spcBef>
          <a:spcPct val="0"/>
        </a:spcBef>
        <a:spcAft>
          <a:spcPct val="50000"/>
        </a:spcAft>
        <a:defRPr sz="3200">
          <a:solidFill>
            <a:schemeClr val="tx1"/>
          </a:solidFill>
          <a:latin typeface="Arial Black" pitchFamily="34" charset="0"/>
        </a:defRPr>
      </a:lvl3pPr>
      <a:lvl4pPr algn="l" rtl="0" eaLnBrk="1" fontAlgn="base" hangingPunct="1">
        <a:spcBef>
          <a:spcPct val="0"/>
        </a:spcBef>
        <a:spcAft>
          <a:spcPct val="50000"/>
        </a:spcAft>
        <a:defRPr sz="3200">
          <a:solidFill>
            <a:schemeClr val="tx1"/>
          </a:solidFill>
          <a:latin typeface="Arial Black" pitchFamily="34" charset="0"/>
        </a:defRPr>
      </a:lvl4pPr>
      <a:lvl5pPr algn="l" rtl="0" eaLnBrk="1" fontAlgn="base" hangingPunct="1">
        <a:spcBef>
          <a:spcPct val="0"/>
        </a:spcBef>
        <a:spcAft>
          <a:spcPct val="50000"/>
        </a:spcAft>
        <a:defRPr sz="3200">
          <a:solidFill>
            <a:schemeClr val="tx1"/>
          </a:solidFill>
          <a:latin typeface="Arial Black" pitchFamily="34" charset="0"/>
        </a:defRPr>
      </a:lvl5pPr>
      <a:lvl6pPr marL="457200" algn="l" rtl="0" eaLnBrk="1" fontAlgn="base" hangingPunct="1">
        <a:spcBef>
          <a:spcPct val="0"/>
        </a:spcBef>
        <a:spcAft>
          <a:spcPct val="50000"/>
        </a:spcAft>
        <a:defRPr sz="3200">
          <a:solidFill>
            <a:schemeClr val="tx1"/>
          </a:solidFill>
          <a:latin typeface="Arial Black" pitchFamily="34" charset="0"/>
        </a:defRPr>
      </a:lvl6pPr>
      <a:lvl7pPr marL="914400" algn="l" rtl="0" eaLnBrk="1" fontAlgn="base" hangingPunct="1">
        <a:spcBef>
          <a:spcPct val="0"/>
        </a:spcBef>
        <a:spcAft>
          <a:spcPct val="50000"/>
        </a:spcAft>
        <a:defRPr sz="3200">
          <a:solidFill>
            <a:schemeClr val="tx1"/>
          </a:solidFill>
          <a:latin typeface="Arial Black" pitchFamily="34" charset="0"/>
        </a:defRPr>
      </a:lvl7pPr>
      <a:lvl8pPr marL="1371600" algn="l" rtl="0" eaLnBrk="1" fontAlgn="base" hangingPunct="1">
        <a:spcBef>
          <a:spcPct val="0"/>
        </a:spcBef>
        <a:spcAft>
          <a:spcPct val="50000"/>
        </a:spcAft>
        <a:defRPr sz="3200">
          <a:solidFill>
            <a:schemeClr val="tx1"/>
          </a:solidFill>
          <a:latin typeface="Arial Black" pitchFamily="34" charset="0"/>
        </a:defRPr>
      </a:lvl8pPr>
      <a:lvl9pPr marL="1828800" algn="l" rtl="0" eaLnBrk="1" fontAlgn="base" hangingPunct="1">
        <a:spcBef>
          <a:spcPct val="0"/>
        </a:spcBef>
        <a:spcAft>
          <a:spcPct val="50000"/>
        </a:spcAft>
        <a:defRPr sz="3200">
          <a:solidFill>
            <a:schemeClr val="tx1"/>
          </a:solidFill>
          <a:latin typeface="Arial Black" pitchFamily="34" charset="0"/>
        </a:defRPr>
      </a:lvl9pPr>
    </p:titleStyle>
    <p:bodyStyle>
      <a:lvl1pPr marL="342900" indent="-342900" algn="l" rtl="0" eaLnBrk="1" fontAlgn="base" hangingPunct="1">
        <a:spcBef>
          <a:spcPct val="0"/>
        </a:spcBef>
        <a:spcAft>
          <a:spcPct val="25000"/>
        </a:spcAft>
        <a:buClr>
          <a:srgbClr val="4682D6"/>
        </a:buClr>
        <a:buFont typeface="Wingdings" pitchFamily="2" charset="2"/>
        <a:buChar char="§"/>
        <a:defRPr sz="2800">
          <a:solidFill>
            <a:srgbClr val="000000"/>
          </a:solidFill>
          <a:latin typeface="+mn-lt"/>
          <a:ea typeface="+mn-ea"/>
          <a:cs typeface="+mn-cs"/>
        </a:defRPr>
      </a:lvl1pPr>
      <a:lvl2pPr marL="742950" indent="-285750" algn="l" rtl="0" eaLnBrk="1" fontAlgn="base" hangingPunct="1">
        <a:spcBef>
          <a:spcPct val="0"/>
        </a:spcBef>
        <a:spcAft>
          <a:spcPct val="25000"/>
        </a:spcAft>
        <a:buClr>
          <a:srgbClr val="4682D6"/>
        </a:buClr>
        <a:buChar char="•"/>
        <a:defRPr sz="2400">
          <a:solidFill>
            <a:srgbClr val="000000"/>
          </a:solidFill>
          <a:latin typeface="+mn-lt"/>
        </a:defRPr>
      </a:lvl2pPr>
      <a:lvl3pPr marL="1143000" indent="-228600" algn="l" rtl="0" eaLnBrk="1" fontAlgn="base" hangingPunct="1">
        <a:spcBef>
          <a:spcPct val="20000"/>
        </a:spcBef>
        <a:spcAft>
          <a:spcPct val="0"/>
        </a:spcAft>
        <a:buClr>
          <a:srgbClr val="4682D6"/>
        </a:buClr>
        <a:buFont typeface="Wingdings" pitchFamily="2" charset="2"/>
        <a:defRPr sz="2000">
          <a:solidFill>
            <a:srgbClr val="000000"/>
          </a:solidFill>
          <a:latin typeface="+mn-lt"/>
        </a:defRPr>
      </a:lvl3pPr>
      <a:lvl4pPr marL="1600200" indent="-228600" algn="l" rtl="0" eaLnBrk="1" fontAlgn="base" hangingPunct="1">
        <a:spcBef>
          <a:spcPct val="20000"/>
        </a:spcBef>
        <a:spcAft>
          <a:spcPct val="0"/>
        </a:spcAft>
        <a:buClr>
          <a:srgbClr val="4682D6"/>
        </a:buClr>
        <a:buFont typeface="Wingdings" pitchFamily="2" charset="2"/>
        <a:buChar char="§"/>
        <a:defRPr>
          <a:solidFill>
            <a:srgbClr val="000000"/>
          </a:solidFill>
          <a:latin typeface="+mn-lt"/>
        </a:defRPr>
      </a:lvl4pPr>
      <a:lvl5pPr marL="2057400" indent="-228600" algn="l" rtl="0" eaLnBrk="1" fontAlgn="base" hangingPunct="1">
        <a:spcBef>
          <a:spcPct val="20000"/>
        </a:spcBef>
        <a:spcAft>
          <a:spcPct val="0"/>
        </a:spcAft>
        <a:buClr>
          <a:srgbClr val="4682D6"/>
        </a:buClr>
        <a:buFont typeface="Wingdings" pitchFamily="2" charset="2"/>
        <a:buChar char="§"/>
        <a:defRPr>
          <a:solidFill>
            <a:srgbClr val="000000"/>
          </a:solidFill>
          <a:latin typeface="+mn-lt"/>
        </a:defRPr>
      </a:lvl5pPr>
      <a:lvl6pPr marL="2514600" indent="-228600" algn="l" rtl="0" eaLnBrk="1" fontAlgn="base" hangingPunct="1">
        <a:spcBef>
          <a:spcPct val="20000"/>
        </a:spcBef>
        <a:spcAft>
          <a:spcPct val="0"/>
        </a:spcAft>
        <a:buClr>
          <a:srgbClr val="4682D6"/>
        </a:buClr>
        <a:buFont typeface="Wingdings" pitchFamily="2" charset="2"/>
        <a:buChar char="§"/>
        <a:defRPr>
          <a:solidFill>
            <a:srgbClr val="000000"/>
          </a:solidFill>
          <a:latin typeface="+mn-lt"/>
        </a:defRPr>
      </a:lvl6pPr>
      <a:lvl7pPr marL="2971800" indent="-228600" algn="l" rtl="0" eaLnBrk="1" fontAlgn="base" hangingPunct="1">
        <a:spcBef>
          <a:spcPct val="20000"/>
        </a:spcBef>
        <a:spcAft>
          <a:spcPct val="0"/>
        </a:spcAft>
        <a:buClr>
          <a:srgbClr val="4682D6"/>
        </a:buClr>
        <a:buFont typeface="Wingdings" pitchFamily="2" charset="2"/>
        <a:buChar char="§"/>
        <a:defRPr>
          <a:solidFill>
            <a:srgbClr val="000000"/>
          </a:solidFill>
          <a:latin typeface="+mn-lt"/>
        </a:defRPr>
      </a:lvl7pPr>
      <a:lvl8pPr marL="3429000" indent="-228600" algn="l" rtl="0" eaLnBrk="1" fontAlgn="base" hangingPunct="1">
        <a:spcBef>
          <a:spcPct val="20000"/>
        </a:spcBef>
        <a:spcAft>
          <a:spcPct val="0"/>
        </a:spcAft>
        <a:buClr>
          <a:srgbClr val="4682D6"/>
        </a:buClr>
        <a:buFont typeface="Wingdings" pitchFamily="2" charset="2"/>
        <a:buChar char="§"/>
        <a:defRPr>
          <a:solidFill>
            <a:srgbClr val="000000"/>
          </a:solidFill>
          <a:latin typeface="+mn-lt"/>
        </a:defRPr>
      </a:lvl8pPr>
      <a:lvl9pPr marL="3886200" indent="-228600" algn="l" rtl="0" eaLnBrk="1" fontAlgn="base" hangingPunct="1">
        <a:spcBef>
          <a:spcPct val="20000"/>
        </a:spcBef>
        <a:spcAft>
          <a:spcPct val="0"/>
        </a:spcAft>
        <a:buClr>
          <a:srgbClr val="4682D6"/>
        </a:buClr>
        <a:buFont typeface="Wingdings" pitchFamily="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9900" y="2027238"/>
            <a:ext cx="8229600" cy="1328737"/>
          </a:xfrm>
        </p:spPr>
        <p:txBody>
          <a:bodyPr/>
          <a:lstStyle/>
          <a:p>
            <a:pPr eaLnBrk="1" hangingPunct="1"/>
            <a:r>
              <a:rPr lang="en-CA" smtClean="0"/>
              <a:t>Innovations on the Canadian Census</a:t>
            </a:r>
          </a:p>
        </p:txBody>
      </p:sp>
      <p:sp>
        <p:nvSpPr>
          <p:cNvPr id="2051" name="Rectangle 3"/>
          <p:cNvSpPr>
            <a:spLocks noGrp="1" noChangeArrowheads="1"/>
          </p:cNvSpPr>
          <p:nvPr>
            <p:ph type="subTitle" idx="1"/>
          </p:nvPr>
        </p:nvSpPr>
        <p:spPr>
          <a:xfrm>
            <a:off x="468313" y="4941888"/>
            <a:ext cx="8208962" cy="647700"/>
          </a:xfrm>
        </p:spPr>
        <p:txBody>
          <a:bodyPr/>
          <a:lstStyle/>
          <a:p>
            <a:pPr eaLnBrk="1" hangingPunct="1">
              <a:defRPr/>
            </a:pPr>
            <a:r>
              <a:rPr lang="en-CA" dirty="0" smtClean="0"/>
              <a:t>Plans for the 2016 Canadian Census</a:t>
            </a:r>
          </a:p>
          <a:p>
            <a:pPr eaLnBrk="1" hangingPunct="1">
              <a:defRPr/>
            </a:pPr>
            <a:endParaRPr lang="en-CA" dirty="0" smtClean="0"/>
          </a:p>
          <a:p>
            <a:pPr eaLnBrk="1" hangingPunct="1">
              <a:defRPr/>
            </a:pPr>
            <a:r>
              <a:rPr lang="en-CA" sz="1400" dirty="0" smtClean="0">
                <a:latin typeface="+mj-lt"/>
              </a:rPr>
              <a:t>Prepared by Marc Hamel and Sophie Lefebvre (Statistics Canada)</a:t>
            </a:r>
          </a:p>
          <a:p>
            <a:pPr eaLnBrk="1" hangingPunct="1">
              <a:defRPr/>
            </a:pPr>
            <a:r>
              <a:rPr lang="en-CA" sz="1400" dirty="0" smtClean="0">
                <a:latin typeface="+mj-lt"/>
              </a:rPr>
              <a:t>Presentation to the Expert Group Meeting on Population and Housing Censuses</a:t>
            </a:r>
          </a:p>
          <a:p>
            <a:pPr eaLnBrk="1" hangingPunct="1">
              <a:defRPr/>
            </a:pPr>
            <a:r>
              <a:rPr lang="en-CA" sz="1400" dirty="0" smtClean="0">
                <a:latin typeface="+mj-lt"/>
              </a:rPr>
              <a:t>Geneva,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95288" y="765175"/>
            <a:ext cx="8353425" cy="708025"/>
          </a:xfrm>
        </p:spPr>
        <p:txBody>
          <a:bodyPr/>
          <a:lstStyle/>
          <a:p>
            <a:pPr eaLnBrk="1" hangingPunct="1"/>
            <a:r>
              <a:rPr lang="en-CA" sz="2400" smtClean="0"/>
              <a:t>Live Tests Planned for 2016 Census Operations</a:t>
            </a:r>
          </a:p>
        </p:txBody>
      </p:sp>
      <p:sp>
        <p:nvSpPr>
          <p:cNvPr id="12291" name="Content Placeholder 2"/>
          <p:cNvSpPr>
            <a:spLocks noGrp="1"/>
          </p:cNvSpPr>
          <p:nvPr>
            <p:ph idx="1"/>
          </p:nvPr>
        </p:nvSpPr>
        <p:spPr/>
        <p:txBody>
          <a:bodyPr/>
          <a:lstStyle/>
          <a:p>
            <a:pPr eaLnBrk="1" hangingPunct="1">
              <a:buFont typeface="Wingdings" pitchFamily="2" charset="2"/>
              <a:buChar char="Ø"/>
            </a:pPr>
            <a:r>
              <a:rPr lang="en-CA" sz="2400" b="1" i="1" dirty="0" smtClean="0"/>
              <a:t>Modernization of operations:</a:t>
            </a:r>
          </a:p>
          <a:p>
            <a:pPr lvl="1" algn="just" eaLnBrk="1" hangingPunct="1">
              <a:buFont typeface="Wingdings" pitchFamily="2" charset="2"/>
              <a:buChar char="Ø"/>
            </a:pPr>
            <a:r>
              <a:rPr lang="en-CA" sz="2000" dirty="0" smtClean="0"/>
              <a:t>The collection of an e-mail address as a contact information will be tested during the collection operations of the 2016 Census.</a:t>
            </a:r>
          </a:p>
          <a:p>
            <a:pPr lvl="2" algn="just" eaLnBrk="1" hangingPunct="1">
              <a:buFont typeface="Wingdings" pitchFamily="2" charset="2"/>
              <a:buChar char="Ø"/>
            </a:pPr>
            <a:r>
              <a:rPr lang="en-CA" sz="1600" dirty="0" smtClean="0"/>
              <a:t>The test will measure compliance, the capacity to accurately collect this information and the possible implications on data capture operations for those responding on paper questionnaires.</a:t>
            </a:r>
          </a:p>
          <a:p>
            <a:pPr lvl="2" algn="just" eaLnBrk="1" hangingPunct="1"/>
            <a:endParaRPr lang="en-CA" sz="1600" dirty="0" smtClean="0"/>
          </a:p>
          <a:p>
            <a:pPr lvl="1" algn="just" eaLnBrk="1" hangingPunct="1">
              <a:buFont typeface="Wingdings" pitchFamily="2" charset="2"/>
              <a:buChar char="Ø"/>
            </a:pPr>
            <a:r>
              <a:rPr lang="en-CA" sz="2000" dirty="0" smtClean="0"/>
              <a:t>Statistics Canada will be testing an electronic approach for contacting households in 2016 – </a:t>
            </a:r>
            <a:r>
              <a:rPr lang="en-CA" sz="2000" dirty="0" smtClean="0"/>
              <a:t>a </a:t>
            </a:r>
            <a:r>
              <a:rPr lang="en-CA" sz="2000" dirty="0" smtClean="0"/>
              <a:t>digital mailbox service </a:t>
            </a:r>
            <a:r>
              <a:rPr lang="en-CA" sz="2000" dirty="0" smtClean="0"/>
              <a:t>provided by Canada Post (</a:t>
            </a:r>
            <a:r>
              <a:rPr lang="en-CA" sz="2000" i="1" dirty="0" err="1" smtClean="0"/>
              <a:t>epost</a:t>
            </a:r>
            <a:r>
              <a:rPr lang="en-CA" sz="2000" dirty="0" smtClean="0"/>
              <a:t>).</a:t>
            </a:r>
          </a:p>
          <a:p>
            <a:pPr lvl="1" eaLnBrk="1" hangingPunct="1">
              <a:buFont typeface="Wingdings" pitchFamily="2" charset="2"/>
              <a:buChar char="Ø"/>
            </a:pPr>
            <a:endParaRPr lang="en-CA" sz="2000" dirty="0" smtClean="0"/>
          </a:p>
        </p:txBody>
      </p:sp>
      <p:sp>
        <p:nvSpPr>
          <p:cNvPr id="12292" name="Date Placeholder 3"/>
          <p:cNvSpPr>
            <a:spLocks noGrp="1"/>
          </p:cNvSpPr>
          <p:nvPr>
            <p:ph type="dt" sz="quarter" idx="10"/>
          </p:nvPr>
        </p:nvSpPr>
        <p:spPr>
          <a:noFill/>
        </p:spPr>
        <p:txBody>
          <a:bodyPr/>
          <a:lstStyle/>
          <a:p>
            <a:fld id="{7C9E4994-1634-4CCB-AF3B-68F2860577FF}" type="datetime1">
              <a:rPr lang="en-CA"/>
              <a:pPr/>
              <a:t>22/09/2015</a:t>
            </a:fld>
            <a:endParaRPr lang="fr-CA"/>
          </a:p>
        </p:txBody>
      </p:sp>
      <p:sp>
        <p:nvSpPr>
          <p:cNvPr id="12293" name="Slide Number Placeholder 4"/>
          <p:cNvSpPr>
            <a:spLocks noGrp="1"/>
          </p:cNvSpPr>
          <p:nvPr>
            <p:ph type="sldNum" sz="quarter" idx="11"/>
          </p:nvPr>
        </p:nvSpPr>
        <p:spPr>
          <a:noFill/>
        </p:spPr>
        <p:txBody>
          <a:bodyPr/>
          <a:lstStyle/>
          <a:p>
            <a:fld id="{97580134-B90B-4149-8567-E828B3E7E45A}" type="slidenum">
              <a:rPr lang="fr-CA"/>
              <a:pPr/>
              <a:t>10</a:t>
            </a:fld>
            <a:endParaRPr lang="fr-CA"/>
          </a:p>
        </p:txBody>
      </p:sp>
      <p:sp>
        <p:nvSpPr>
          <p:cNvPr id="12294"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765175"/>
            <a:ext cx="8353425" cy="708025"/>
          </a:xfrm>
        </p:spPr>
        <p:txBody>
          <a:bodyPr/>
          <a:lstStyle/>
          <a:p>
            <a:pPr eaLnBrk="1" hangingPunct="1"/>
            <a:r>
              <a:rPr lang="en-CA" sz="2000" smtClean="0"/>
              <a:t>Live Tests Planned for 2016 Census Operations (cont’d)</a:t>
            </a:r>
          </a:p>
        </p:txBody>
      </p:sp>
      <p:sp>
        <p:nvSpPr>
          <p:cNvPr id="13315" name="Content Placeholder 2"/>
          <p:cNvSpPr>
            <a:spLocks noGrp="1"/>
          </p:cNvSpPr>
          <p:nvPr>
            <p:ph idx="1"/>
          </p:nvPr>
        </p:nvSpPr>
        <p:spPr>
          <a:xfrm>
            <a:off x="468313" y="1412875"/>
            <a:ext cx="8277225" cy="4895850"/>
          </a:xfrm>
        </p:spPr>
        <p:txBody>
          <a:bodyPr/>
          <a:lstStyle/>
          <a:p>
            <a:pPr marL="514350" indent="-514350" eaLnBrk="1" hangingPunct="1">
              <a:buFont typeface="Wingdings" pitchFamily="2" charset="2"/>
              <a:buChar char="Ø"/>
            </a:pPr>
            <a:r>
              <a:rPr lang="en-CA" sz="2400" b="1" i="1" dirty="0" smtClean="0"/>
              <a:t>Contacting </a:t>
            </a:r>
            <a:r>
              <a:rPr lang="en-CA" sz="2400" b="1" i="1" dirty="0" smtClean="0"/>
              <a:t>households :</a:t>
            </a:r>
            <a:endParaRPr lang="en-CA" sz="2400" dirty="0" smtClean="0"/>
          </a:p>
          <a:p>
            <a:pPr marL="914400" lvl="1" indent="-514350" eaLnBrk="1" hangingPunct="1">
              <a:buFont typeface="Wingdings" pitchFamily="2" charset="2"/>
              <a:buChar char="Ø"/>
            </a:pPr>
            <a:r>
              <a:rPr lang="en-CA" sz="2000" dirty="0" smtClean="0"/>
              <a:t>Mail-out with top-up approach:</a:t>
            </a:r>
          </a:p>
          <a:p>
            <a:pPr marL="1314450" lvl="2" indent="-514350" algn="just" eaLnBrk="1" hangingPunct="1">
              <a:buFont typeface="Wingdings" pitchFamily="2" charset="2"/>
              <a:buChar char="Ø"/>
            </a:pPr>
            <a:r>
              <a:rPr lang="en-CA" sz="1700" dirty="0" smtClean="0"/>
              <a:t>For list/leave areas where Statistics Canada has a large proportion of valid addresses, we will be mailing an invitation letter to these addresses, and drop off questionnaires for other dwellings. </a:t>
            </a:r>
          </a:p>
          <a:p>
            <a:pPr marL="1314450" lvl="2" indent="-514350" algn="just" eaLnBrk="1" hangingPunct="1">
              <a:buFont typeface="Wingdings" pitchFamily="2" charset="2"/>
              <a:buChar char="Ø"/>
            </a:pPr>
            <a:r>
              <a:rPr lang="en-CA" sz="1700" dirty="0" smtClean="0"/>
              <a:t>The test will verify that this approach can be implemented, that costs can be reduced in comparison to a pure list/leave approach, and that dwelling coverage can be maintained.  If the approach is successful, Statistics Canada could possibly expend mail out to at least 90% of dwellings in </a:t>
            </a:r>
            <a:r>
              <a:rPr lang="en-CA" sz="1700" dirty="0" smtClean="0"/>
              <a:t>2021 (82% planned for 2016).</a:t>
            </a:r>
            <a:endParaRPr lang="en-CA" sz="1700" dirty="0" smtClean="0"/>
          </a:p>
          <a:p>
            <a:pPr marL="1314450" lvl="2" indent="-514350" eaLnBrk="1" hangingPunct="1"/>
            <a:endParaRPr lang="en-CA" sz="1700" dirty="0" smtClean="0"/>
          </a:p>
          <a:p>
            <a:pPr marL="914400" lvl="1" indent="-514350" algn="just" eaLnBrk="1" hangingPunct="1">
              <a:buFont typeface="Wingdings" pitchFamily="2" charset="2"/>
              <a:buChar char="Ø"/>
            </a:pPr>
            <a:r>
              <a:rPr lang="en-CA" sz="2000" dirty="0" smtClean="0"/>
              <a:t>Statistics Canada will be collecting both the list address and the mailing address for each dwelling to obtain concordance between the two addresses to ease the 2021 mail-out process.</a:t>
            </a:r>
          </a:p>
        </p:txBody>
      </p:sp>
      <p:sp>
        <p:nvSpPr>
          <p:cNvPr id="13316" name="Date Placeholder 3"/>
          <p:cNvSpPr>
            <a:spLocks noGrp="1"/>
          </p:cNvSpPr>
          <p:nvPr>
            <p:ph type="dt" sz="quarter" idx="10"/>
          </p:nvPr>
        </p:nvSpPr>
        <p:spPr>
          <a:noFill/>
        </p:spPr>
        <p:txBody>
          <a:bodyPr/>
          <a:lstStyle/>
          <a:p>
            <a:fld id="{7C16F87E-742C-4EB3-AD6B-2B822AF43292}" type="datetime1">
              <a:rPr lang="en-CA"/>
              <a:pPr/>
              <a:t>22/09/2015</a:t>
            </a:fld>
            <a:endParaRPr lang="fr-CA"/>
          </a:p>
        </p:txBody>
      </p:sp>
      <p:sp>
        <p:nvSpPr>
          <p:cNvPr id="13317" name="Slide Number Placeholder 4"/>
          <p:cNvSpPr>
            <a:spLocks noGrp="1"/>
          </p:cNvSpPr>
          <p:nvPr>
            <p:ph type="sldNum" sz="quarter" idx="11"/>
          </p:nvPr>
        </p:nvSpPr>
        <p:spPr>
          <a:noFill/>
        </p:spPr>
        <p:txBody>
          <a:bodyPr/>
          <a:lstStyle/>
          <a:p>
            <a:fld id="{6FB980B1-CBDD-42FA-A7D0-E22F6EB0EF13}" type="slidenum">
              <a:rPr lang="fr-CA"/>
              <a:pPr/>
              <a:t>11</a:t>
            </a:fld>
            <a:endParaRPr lang="fr-CA"/>
          </a:p>
        </p:txBody>
      </p:sp>
      <p:sp>
        <p:nvSpPr>
          <p:cNvPr id="13318"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2852738"/>
            <a:ext cx="7772400" cy="1362075"/>
          </a:xfrm>
        </p:spPr>
        <p:txBody>
          <a:bodyPr/>
          <a:lstStyle/>
          <a:p>
            <a:pPr algn="ctr" eaLnBrk="1" hangingPunct="1">
              <a:defRPr/>
            </a:pPr>
            <a:r>
              <a:rPr lang="en-CA" sz="2800" dirty="0" smtClean="0"/>
              <a:t>Questions and/or comments?</a:t>
            </a:r>
          </a:p>
        </p:txBody>
      </p:sp>
      <p:sp>
        <p:nvSpPr>
          <p:cNvPr id="14339" name="Text Placeholder 2"/>
          <p:cNvSpPr>
            <a:spLocks noGrp="1"/>
          </p:cNvSpPr>
          <p:nvPr>
            <p:ph type="body" idx="1"/>
          </p:nvPr>
        </p:nvSpPr>
        <p:spPr>
          <a:xfrm>
            <a:off x="900113" y="4437063"/>
            <a:ext cx="7772400" cy="1500187"/>
          </a:xfrm>
        </p:spPr>
        <p:txBody>
          <a:bodyPr/>
          <a:lstStyle/>
          <a:p>
            <a:pPr algn="ctr" eaLnBrk="1" hangingPunct="1"/>
            <a:r>
              <a:rPr lang="en-CA" smtClean="0"/>
              <a:t>Thank you!</a:t>
            </a:r>
          </a:p>
        </p:txBody>
      </p:sp>
      <p:sp>
        <p:nvSpPr>
          <p:cNvPr id="14340" name="Date Placeholder 3"/>
          <p:cNvSpPr>
            <a:spLocks noGrp="1"/>
          </p:cNvSpPr>
          <p:nvPr>
            <p:ph type="dt" sz="quarter" idx="10"/>
          </p:nvPr>
        </p:nvSpPr>
        <p:spPr>
          <a:noFill/>
        </p:spPr>
        <p:txBody>
          <a:bodyPr/>
          <a:lstStyle/>
          <a:p>
            <a:fld id="{EB0C8045-A41B-44B9-91CA-6DDCD872FBB5}" type="datetime1">
              <a:rPr lang="en-CA"/>
              <a:pPr/>
              <a:t>22/09/2015</a:t>
            </a:fld>
            <a:endParaRPr lang="fr-CA"/>
          </a:p>
        </p:txBody>
      </p:sp>
      <p:sp>
        <p:nvSpPr>
          <p:cNvPr id="14341" name="Slide Number Placeholder 4"/>
          <p:cNvSpPr>
            <a:spLocks noGrp="1"/>
          </p:cNvSpPr>
          <p:nvPr>
            <p:ph type="sldNum" sz="quarter" idx="11"/>
          </p:nvPr>
        </p:nvSpPr>
        <p:spPr>
          <a:noFill/>
        </p:spPr>
        <p:txBody>
          <a:bodyPr/>
          <a:lstStyle/>
          <a:p>
            <a:fld id="{192376CE-2B76-4105-B4BA-29AFED46A6F5}" type="slidenum">
              <a:rPr lang="fr-CA"/>
              <a:pPr/>
              <a:t>12</a:t>
            </a:fld>
            <a:endParaRPr lang="fr-CA"/>
          </a:p>
        </p:txBody>
      </p:sp>
      <p:sp>
        <p:nvSpPr>
          <p:cNvPr id="14342"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CA" smtClean="0"/>
              <a:t>Outline</a:t>
            </a:r>
          </a:p>
        </p:txBody>
      </p:sp>
      <p:sp>
        <p:nvSpPr>
          <p:cNvPr id="4099" name="Content Placeholder 2"/>
          <p:cNvSpPr>
            <a:spLocks noGrp="1"/>
          </p:cNvSpPr>
          <p:nvPr>
            <p:ph idx="1"/>
          </p:nvPr>
        </p:nvSpPr>
        <p:spPr/>
        <p:txBody>
          <a:bodyPr/>
          <a:lstStyle/>
          <a:p>
            <a:pPr eaLnBrk="1" hangingPunct="1">
              <a:buFont typeface="Wingdings" pitchFamily="2" charset="2"/>
              <a:buChar char="Ø"/>
            </a:pPr>
            <a:r>
              <a:rPr lang="en-CA" smtClean="0"/>
              <a:t>Overview of Canadian Census</a:t>
            </a:r>
          </a:p>
          <a:p>
            <a:pPr eaLnBrk="1" hangingPunct="1">
              <a:buFont typeface="Wingdings" pitchFamily="2" charset="2"/>
              <a:buChar char="Ø"/>
            </a:pPr>
            <a:r>
              <a:rPr lang="en-CA" smtClean="0"/>
              <a:t>Behavior Tests for the 2016 Cycle</a:t>
            </a:r>
          </a:p>
          <a:p>
            <a:pPr eaLnBrk="1" hangingPunct="1">
              <a:buFont typeface="Wingdings" pitchFamily="2" charset="2"/>
              <a:buChar char="Ø"/>
            </a:pPr>
            <a:r>
              <a:rPr lang="en-CA" smtClean="0"/>
              <a:t>Testing the Increased Use of Administrative Data</a:t>
            </a:r>
          </a:p>
          <a:p>
            <a:pPr eaLnBrk="1" hangingPunct="1">
              <a:buFont typeface="Wingdings" pitchFamily="2" charset="2"/>
              <a:buChar char="Ø"/>
            </a:pPr>
            <a:r>
              <a:rPr lang="en-CA" smtClean="0"/>
              <a:t>Testing the Collection of a Personal Identifier</a:t>
            </a:r>
          </a:p>
          <a:p>
            <a:pPr eaLnBrk="1" hangingPunct="1">
              <a:buFont typeface="Wingdings" pitchFamily="2" charset="2"/>
              <a:buChar char="Ø"/>
            </a:pPr>
            <a:r>
              <a:rPr lang="en-CA" smtClean="0"/>
              <a:t>Live Tests Planned for 2016 Census Operations</a:t>
            </a:r>
          </a:p>
          <a:p>
            <a:pPr eaLnBrk="1" hangingPunct="1">
              <a:buFont typeface="Wingdings" pitchFamily="2" charset="2"/>
              <a:buChar char="Ø"/>
            </a:pPr>
            <a:r>
              <a:rPr lang="en-CA" smtClean="0"/>
              <a:t>Questions &amp; Comments</a:t>
            </a:r>
          </a:p>
        </p:txBody>
      </p:sp>
      <p:sp>
        <p:nvSpPr>
          <p:cNvPr id="4100" name="Date Placeholder 3"/>
          <p:cNvSpPr>
            <a:spLocks noGrp="1"/>
          </p:cNvSpPr>
          <p:nvPr>
            <p:ph type="dt" sz="quarter" idx="10"/>
          </p:nvPr>
        </p:nvSpPr>
        <p:spPr>
          <a:noFill/>
        </p:spPr>
        <p:txBody>
          <a:bodyPr/>
          <a:lstStyle/>
          <a:p>
            <a:fld id="{783C148A-33E1-4896-82D6-E358CFB781C7}" type="datetime1">
              <a:rPr lang="en-CA"/>
              <a:pPr/>
              <a:t>22/09/2015</a:t>
            </a:fld>
            <a:endParaRPr lang="fr-CA"/>
          </a:p>
        </p:txBody>
      </p:sp>
      <p:sp>
        <p:nvSpPr>
          <p:cNvPr id="4101" name="Slide Number Placeholder 4"/>
          <p:cNvSpPr>
            <a:spLocks noGrp="1"/>
          </p:cNvSpPr>
          <p:nvPr>
            <p:ph type="sldNum" sz="quarter" idx="11"/>
          </p:nvPr>
        </p:nvSpPr>
        <p:spPr>
          <a:noFill/>
        </p:spPr>
        <p:txBody>
          <a:bodyPr/>
          <a:lstStyle/>
          <a:p>
            <a:fld id="{4F105CA8-5DC8-401B-9B82-FBD5FBC51416}" type="slidenum">
              <a:rPr lang="fr-CA"/>
              <a:pPr/>
              <a:t>2</a:t>
            </a:fld>
            <a:endParaRPr lang="fr-CA"/>
          </a:p>
        </p:txBody>
      </p:sp>
      <p:sp>
        <p:nvSpPr>
          <p:cNvPr id="4102"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fld id="{1B838AF5-6918-4D25-AF3B-7EED919452F0}" type="datetime1">
              <a:rPr lang="en-CA"/>
              <a:pPr/>
              <a:t>22/09/2015</a:t>
            </a:fld>
            <a:endParaRPr lang="fr-CA"/>
          </a:p>
        </p:txBody>
      </p:sp>
      <p:sp>
        <p:nvSpPr>
          <p:cNvPr id="5123" name="Slide Number Placeholder 4"/>
          <p:cNvSpPr>
            <a:spLocks noGrp="1"/>
          </p:cNvSpPr>
          <p:nvPr>
            <p:ph type="sldNum" sz="quarter" idx="11"/>
          </p:nvPr>
        </p:nvSpPr>
        <p:spPr>
          <a:noFill/>
        </p:spPr>
        <p:txBody>
          <a:bodyPr/>
          <a:lstStyle/>
          <a:p>
            <a:fld id="{75739BA8-E1EA-4991-AFE0-44F7386E910B}" type="slidenum">
              <a:rPr lang="fr-CA"/>
              <a:pPr/>
              <a:t>3</a:t>
            </a:fld>
            <a:endParaRPr lang="fr-CA"/>
          </a:p>
        </p:txBody>
      </p:sp>
      <p:sp>
        <p:nvSpPr>
          <p:cNvPr id="5124" name="Footer Placeholder 5"/>
          <p:cNvSpPr>
            <a:spLocks noGrp="1"/>
          </p:cNvSpPr>
          <p:nvPr>
            <p:ph type="ftr" sz="quarter" idx="12"/>
          </p:nvPr>
        </p:nvSpPr>
        <p:spPr>
          <a:noFill/>
        </p:spPr>
        <p:txBody>
          <a:bodyPr/>
          <a:lstStyle/>
          <a:p>
            <a:r>
              <a:rPr lang="fr-CA"/>
              <a:t>Statistics Canada • Statistique Canada</a:t>
            </a:r>
          </a:p>
        </p:txBody>
      </p:sp>
      <p:sp>
        <p:nvSpPr>
          <p:cNvPr id="5125" name="Rectangle 2"/>
          <p:cNvSpPr>
            <a:spLocks noGrp="1" noChangeArrowheads="1"/>
          </p:cNvSpPr>
          <p:nvPr>
            <p:ph type="title"/>
          </p:nvPr>
        </p:nvSpPr>
        <p:spPr>
          <a:xfrm>
            <a:off x="395288" y="1052513"/>
            <a:ext cx="8353425" cy="708025"/>
          </a:xfrm>
        </p:spPr>
        <p:txBody>
          <a:bodyPr/>
          <a:lstStyle/>
          <a:p>
            <a:pPr eaLnBrk="1" hangingPunct="1"/>
            <a:r>
              <a:rPr lang="en-CA" smtClean="0"/>
              <a:t>Overview of Canadian Censuses</a:t>
            </a:r>
          </a:p>
        </p:txBody>
      </p:sp>
      <p:sp>
        <p:nvSpPr>
          <p:cNvPr id="5126" name="Rectangle 3"/>
          <p:cNvSpPr>
            <a:spLocks noGrp="1" noChangeArrowheads="1"/>
          </p:cNvSpPr>
          <p:nvPr>
            <p:ph type="body" idx="1"/>
          </p:nvPr>
        </p:nvSpPr>
        <p:spPr>
          <a:xfrm>
            <a:off x="323850" y="1773238"/>
            <a:ext cx="8421688" cy="4392612"/>
          </a:xfrm>
        </p:spPr>
        <p:txBody>
          <a:bodyPr/>
          <a:lstStyle/>
          <a:p>
            <a:pPr algn="just" eaLnBrk="1" hangingPunct="1">
              <a:buFont typeface="Wingdings" pitchFamily="2" charset="2"/>
              <a:buChar char="Ø"/>
            </a:pPr>
            <a:r>
              <a:rPr lang="en-CA" sz="2400" b="1" i="1" smtClean="0"/>
              <a:t>A five years cycle </a:t>
            </a:r>
            <a:r>
              <a:rPr lang="en-CA" sz="2400" smtClean="0"/>
              <a:t>:</a:t>
            </a:r>
          </a:p>
          <a:p>
            <a:pPr lvl="1" algn="just" eaLnBrk="1" hangingPunct="1">
              <a:buFont typeface="Wingdings" pitchFamily="2" charset="2"/>
              <a:buChar char="Ø"/>
            </a:pPr>
            <a:r>
              <a:rPr lang="en-CA" sz="2000" smtClean="0"/>
              <a:t>Statistics Canada is responsible under the </a:t>
            </a:r>
            <a:r>
              <a:rPr lang="en-CA" sz="2000" i="1" smtClean="0"/>
              <a:t>Statistics Act</a:t>
            </a:r>
            <a:r>
              <a:rPr lang="en-CA" sz="2000" smtClean="0"/>
              <a:t> for conducting the  Census of Population </a:t>
            </a:r>
            <a:r>
              <a:rPr lang="en-CA" sz="2000" b="1" u="sng" smtClean="0"/>
              <a:t>every five years</a:t>
            </a:r>
            <a:r>
              <a:rPr lang="en-CA" sz="2000" smtClean="0"/>
              <a:t>. Our next census will be in </a:t>
            </a:r>
            <a:r>
              <a:rPr lang="en-CA" sz="2000" b="1" smtClean="0"/>
              <a:t>May 2016</a:t>
            </a:r>
            <a:r>
              <a:rPr lang="en-CA" sz="2000" smtClean="0"/>
              <a:t>. </a:t>
            </a:r>
          </a:p>
          <a:p>
            <a:pPr algn="just" eaLnBrk="1" hangingPunct="1">
              <a:buFont typeface="Wingdings" pitchFamily="2" charset="2"/>
              <a:buChar char="Ø"/>
            </a:pPr>
            <a:r>
              <a:rPr lang="en-CA" sz="2400" b="1" i="1" smtClean="0"/>
              <a:t>Our program </a:t>
            </a:r>
            <a:r>
              <a:rPr lang="en-CA" sz="2400" b="1" smtClean="0"/>
              <a:t>:</a:t>
            </a:r>
          </a:p>
          <a:p>
            <a:pPr lvl="1" algn="just" eaLnBrk="1" hangingPunct="1">
              <a:buFont typeface="Wingdings" pitchFamily="2" charset="2"/>
              <a:buChar char="Ø"/>
            </a:pPr>
            <a:r>
              <a:rPr lang="en-CA" sz="2000" smtClean="0"/>
              <a:t>A combined approach: </a:t>
            </a:r>
          </a:p>
          <a:p>
            <a:pPr lvl="2" algn="just" eaLnBrk="1" hangingPunct="1">
              <a:buFont typeface="Arial" charset="0"/>
              <a:buChar char="•"/>
            </a:pPr>
            <a:r>
              <a:rPr lang="en-CA" sz="1700" smtClean="0"/>
              <a:t>Data collected from </a:t>
            </a:r>
            <a:r>
              <a:rPr lang="en-CA" sz="1700" b="1" smtClean="0"/>
              <a:t>individuals and about housing units </a:t>
            </a:r>
            <a:r>
              <a:rPr lang="en-CA" sz="1700" smtClean="0"/>
              <a:t>at a specific point in time. </a:t>
            </a:r>
          </a:p>
          <a:p>
            <a:pPr lvl="2" algn="just" eaLnBrk="1" hangingPunct="1">
              <a:buFont typeface="Arial" charset="0"/>
              <a:buChar char="•"/>
            </a:pPr>
            <a:r>
              <a:rPr lang="en-CA" sz="1700" smtClean="0"/>
              <a:t>Some information obtained from </a:t>
            </a:r>
            <a:r>
              <a:rPr lang="en-CA" sz="1700" b="1" smtClean="0"/>
              <a:t>administrative records</a:t>
            </a:r>
            <a:r>
              <a:rPr lang="en-CA" sz="1700" smtClean="0"/>
              <a:t>.</a:t>
            </a:r>
            <a:endParaRPr lang="en-CA" sz="1600" smtClean="0"/>
          </a:p>
          <a:p>
            <a:pPr lvl="1" algn="just" eaLnBrk="1" hangingPunct="1">
              <a:buFont typeface="Wingdings" pitchFamily="2" charset="2"/>
              <a:buChar char="Ø"/>
            </a:pPr>
            <a:r>
              <a:rPr lang="en-CA" sz="2000" smtClean="0"/>
              <a:t>The Canadian Census Program includes:</a:t>
            </a:r>
          </a:p>
          <a:p>
            <a:pPr lvl="2" algn="just" eaLnBrk="1" hangingPunct="1">
              <a:buFont typeface="Arial" charset="0"/>
              <a:buChar char="•"/>
            </a:pPr>
            <a:r>
              <a:rPr lang="en-CA" sz="1700" b="1" smtClean="0"/>
              <a:t>Census of Population questionnaires</a:t>
            </a:r>
            <a:r>
              <a:rPr lang="en-CA" sz="1700" smtClean="0"/>
              <a:t> :10 questions on basic demographics.</a:t>
            </a:r>
          </a:p>
          <a:p>
            <a:pPr lvl="2" algn="just" eaLnBrk="1" hangingPunct="1">
              <a:buFont typeface="Arial" charset="0"/>
              <a:buChar char="•"/>
            </a:pPr>
            <a:r>
              <a:rPr lang="en-CA" sz="1700" b="1" smtClean="0"/>
              <a:t>National Household Survey (NHS)</a:t>
            </a:r>
            <a:r>
              <a:rPr lang="en-CA" sz="1700" smtClean="0"/>
              <a:t>: more detailed socioeconomic information on a sample of households.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1052513"/>
            <a:ext cx="8353425" cy="708025"/>
          </a:xfrm>
        </p:spPr>
        <p:txBody>
          <a:bodyPr/>
          <a:lstStyle/>
          <a:p>
            <a:pPr eaLnBrk="1" hangingPunct="1"/>
            <a:r>
              <a:rPr lang="en-CA" sz="2800" smtClean="0"/>
              <a:t>Overview of Canadian Censuses (cont’d)</a:t>
            </a:r>
          </a:p>
        </p:txBody>
      </p:sp>
      <p:sp>
        <p:nvSpPr>
          <p:cNvPr id="6147" name="Content Placeholder 2"/>
          <p:cNvSpPr>
            <a:spLocks noGrp="1"/>
          </p:cNvSpPr>
          <p:nvPr>
            <p:ph idx="1"/>
          </p:nvPr>
        </p:nvSpPr>
        <p:spPr>
          <a:xfrm>
            <a:off x="395288" y="1844675"/>
            <a:ext cx="8497887" cy="4679950"/>
          </a:xfrm>
        </p:spPr>
        <p:txBody>
          <a:bodyPr/>
          <a:lstStyle/>
          <a:p>
            <a:pPr eaLnBrk="1" hangingPunct="1">
              <a:buFont typeface="Wingdings" pitchFamily="2" charset="2"/>
              <a:buChar char="Ø"/>
            </a:pPr>
            <a:r>
              <a:rPr lang="en-CA" sz="2400" b="1" i="1" smtClean="0"/>
              <a:t>Our process:</a:t>
            </a:r>
          </a:p>
          <a:p>
            <a:pPr lvl="1" algn="just" eaLnBrk="1" hangingPunct="1">
              <a:buFont typeface="Wingdings" pitchFamily="2" charset="2"/>
              <a:buChar char="Ø"/>
            </a:pPr>
            <a:r>
              <a:rPr lang="en-CA" sz="2200" smtClean="0"/>
              <a:t>All major changes to methodologies and approaches to important statistical programs are thoroughly tested </a:t>
            </a:r>
            <a:r>
              <a:rPr lang="en-CA" sz="2200" b="1" smtClean="0"/>
              <a:t>before implementation</a:t>
            </a:r>
            <a:r>
              <a:rPr lang="en-CA" sz="2200" smtClean="0"/>
              <a:t>.</a:t>
            </a:r>
          </a:p>
          <a:p>
            <a:pPr lvl="1" algn="just" eaLnBrk="1" hangingPunct="1">
              <a:buFont typeface="Wingdings" pitchFamily="2" charset="2"/>
              <a:buChar char="Ø"/>
            </a:pPr>
            <a:r>
              <a:rPr lang="en-CA" sz="2200" smtClean="0"/>
              <a:t>Content and operational tests are usually conducted in the </a:t>
            </a:r>
            <a:r>
              <a:rPr lang="en-CA" sz="2200" b="1" smtClean="0"/>
              <a:t>2 or 3 years preceding the main collection itself</a:t>
            </a:r>
            <a:r>
              <a:rPr lang="en-CA" sz="2200" smtClean="0"/>
              <a:t>.</a:t>
            </a:r>
          </a:p>
          <a:p>
            <a:pPr lvl="1" algn="just" eaLnBrk="1" hangingPunct="1">
              <a:buFont typeface="Wingdings" pitchFamily="2" charset="2"/>
              <a:buChar char="Ø"/>
            </a:pPr>
            <a:r>
              <a:rPr lang="en-CA" sz="2200" smtClean="0"/>
              <a:t>New approaches are sometimes tested in controlled environments </a:t>
            </a:r>
            <a:r>
              <a:rPr lang="en-CA" sz="2200" b="1" smtClean="0"/>
              <a:t>during census operations, in preparation for the next cycle</a:t>
            </a:r>
            <a:r>
              <a:rPr lang="en-CA" sz="2200" smtClean="0"/>
              <a:t>.</a:t>
            </a:r>
          </a:p>
          <a:p>
            <a:pPr lvl="1" algn="just" eaLnBrk="1" hangingPunct="1">
              <a:buFont typeface="Wingdings" pitchFamily="2" charset="2"/>
              <a:buChar char="Ø"/>
            </a:pPr>
            <a:r>
              <a:rPr lang="en-CA" sz="2200" smtClean="0"/>
              <a:t>There will be an increase of the use of </a:t>
            </a:r>
            <a:r>
              <a:rPr lang="en-CA" sz="2200" b="1" smtClean="0"/>
              <a:t>administrative data on the Census of Population Program. </a:t>
            </a:r>
          </a:p>
          <a:p>
            <a:pPr lvl="1" eaLnBrk="1" hangingPunct="1">
              <a:buFont typeface="Wingdings" pitchFamily="2" charset="2"/>
              <a:buChar char="Ø"/>
            </a:pPr>
            <a:endParaRPr lang="en-CA" sz="1400" smtClean="0"/>
          </a:p>
        </p:txBody>
      </p:sp>
      <p:sp>
        <p:nvSpPr>
          <p:cNvPr id="6148" name="Date Placeholder 3"/>
          <p:cNvSpPr>
            <a:spLocks noGrp="1"/>
          </p:cNvSpPr>
          <p:nvPr>
            <p:ph type="dt" sz="quarter" idx="10"/>
          </p:nvPr>
        </p:nvSpPr>
        <p:spPr>
          <a:noFill/>
        </p:spPr>
        <p:txBody>
          <a:bodyPr/>
          <a:lstStyle/>
          <a:p>
            <a:fld id="{E5BDFD1B-3C20-49AA-91D6-2435CDA2DBB8}" type="datetime1">
              <a:rPr lang="en-CA"/>
              <a:pPr/>
              <a:t>22/09/2015</a:t>
            </a:fld>
            <a:endParaRPr lang="fr-CA"/>
          </a:p>
        </p:txBody>
      </p:sp>
      <p:sp>
        <p:nvSpPr>
          <p:cNvPr id="6149" name="Slide Number Placeholder 4"/>
          <p:cNvSpPr>
            <a:spLocks noGrp="1"/>
          </p:cNvSpPr>
          <p:nvPr>
            <p:ph type="sldNum" sz="quarter" idx="11"/>
          </p:nvPr>
        </p:nvSpPr>
        <p:spPr>
          <a:noFill/>
        </p:spPr>
        <p:txBody>
          <a:bodyPr/>
          <a:lstStyle/>
          <a:p>
            <a:fld id="{48CB2B46-2860-4DC7-B449-B5241C6F6B4A}" type="slidenum">
              <a:rPr lang="fr-CA"/>
              <a:pPr/>
              <a:t>4</a:t>
            </a:fld>
            <a:endParaRPr lang="fr-CA"/>
          </a:p>
        </p:txBody>
      </p:sp>
      <p:sp>
        <p:nvSpPr>
          <p:cNvPr id="6150"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CA" smtClean="0"/>
              <a:t>Behavior Tests for the 2016 Cycle</a:t>
            </a:r>
          </a:p>
        </p:txBody>
      </p:sp>
      <p:sp>
        <p:nvSpPr>
          <p:cNvPr id="7171" name="Content Placeholder 2"/>
          <p:cNvSpPr>
            <a:spLocks noGrp="1"/>
          </p:cNvSpPr>
          <p:nvPr>
            <p:ph idx="1"/>
          </p:nvPr>
        </p:nvSpPr>
        <p:spPr>
          <a:xfrm>
            <a:off x="471488" y="1833563"/>
            <a:ext cx="8421687" cy="4691062"/>
          </a:xfrm>
        </p:spPr>
        <p:txBody>
          <a:bodyPr/>
          <a:lstStyle/>
          <a:p>
            <a:pPr eaLnBrk="1" hangingPunct="1">
              <a:buFont typeface="Wingdings" pitchFamily="2" charset="2"/>
              <a:buChar char="Ø"/>
            </a:pPr>
            <a:r>
              <a:rPr lang="en-CA" sz="2400" b="1" i="1" dirty="0" smtClean="0"/>
              <a:t>Redesigning our global business architecture:</a:t>
            </a:r>
          </a:p>
          <a:p>
            <a:pPr lvl="1" algn="just" eaLnBrk="1" hangingPunct="1">
              <a:buFont typeface="Wingdings" pitchFamily="2" charset="2"/>
              <a:buChar char="Ø"/>
            </a:pPr>
            <a:r>
              <a:rPr lang="en-CA" sz="2000" dirty="0" smtClean="0"/>
              <a:t>To rationalise investments by developing global approaches.</a:t>
            </a:r>
          </a:p>
          <a:p>
            <a:pPr lvl="1" algn="just" eaLnBrk="1" hangingPunct="1">
              <a:buFontTx/>
              <a:buNone/>
            </a:pPr>
            <a:endParaRPr lang="en-CA" sz="1800" dirty="0" smtClean="0"/>
          </a:p>
          <a:p>
            <a:pPr eaLnBrk="1" hangingPunct="1">
              <a:buFont typeface="Wingdings" pitchFamily="2" charset="2"/>
              <a:buChar char="Ø"/>
            </a:pPr>
            <a:r>
              <a:rPr lang="en-CA" sz="2400" b="1" i="1" dirty="0" smtClean="0"/>
              <a:t>Behavioral tests</a:t>
            </a:r>
            <a:r>
              <a:rPr lang="en-CA" sz="2200" b="1" i="1" dirty="0" smtClean="0"/>
              <a:t>:</a:t>
            </a:r>
          </a:p>
          <a:p>
            <a:pPr lvl="1">
              <a:buFont typeface="Wingdings" pitchFamily="2" charset="2"/>
              <a:buChar char="Ø"/>
            </a:pPr>
            <a:r>
              <a:rPr lang="en-CA" sz="2000" dirty="0" smtClean="0"/>
              <a:t>To verify the behaviour of respondents and field personnel in relation to new systems and approaches by separating the testing strategy in smaller behavioral tests (BTs).</a:t>
            </a:r>
          </a:p>
          <a:p>
            <a:pPr lvl="1" eaLnBrk="1" hangingPunct="1">
              <a:buFont typeface="Wingdings" pitchFamily="2" charset="2"/>
              <a:buChar char="Ø"/>
            </a:pPr>
            <a:r>
              <a:rPr lang="en-CA" sz="2000" b="1" u="sng" dirty="0" smtClean="0"/>
              <a:t>BT2</a:t>
            </a:r>
            <a:r>
              <a:rPr lang="en-CA" sz="2000" b="1" dirty="0" smtClean="0"/>
              <a:t>: </a:t>
            </a:r>
            <a:r>
              <a:rPr lang="en-CA" sz="2000" dirty="0" smtClean="0"/>
              <a:t>Testing of the questionnaire content and instruments conducted in May and June 2014.</a:t>
            </a:r>
          </a:p>
          <a:p>
            <a:pPr lvl="1" eaLnBrk="1" hangingPunct="1">
              <a:buFont typeface="Wingdings" pitchFamily="2" charset="2"/>
              <a:buChar char="Ø"/>
            </a:pPr>
            <a:r>
              <a:rPr lang="en-CA" sz="2000" b="1" u="sng" dirty="0" smtClean="0"/>
              <a:t>BT3</a:t>
            </a:r>
            <a:r>
              <a:rPr lang="en-CA" sz="2000" b="1" dirty="0" smtClean="0"/>
              <a:t>:</a:t>
            </a:r>
            <a:r>
              <a:rPr lang="en-CA" sz="2000" dirty="0" smtClean="0"/>
              <a:t> Testing the use of new collection systems and processes by field personnel and of related training material conducted in the fall of 2014</a:t>
            </a:r>
            <a:r>
              <a:rPr lang="en-CA" sz="1800" dirty="0" smtClean="0"/>
              <a:t>.</a:t>
            </a:r>
          </a:p>
        </p:txBody>
      </p:sp>
      <p:sp>
        <p:nvSpPr>
          <p:cNvPr id="7172" name="Date Placeholder 3"/>
          <p:cNvSpPr>
            <a:spLocks noGrp="1"/>
          </p:cNvSpPr>
          <p:nvPr>
            <p:ph type="dt" sz="quarter" idx="10"/>
          </p:nvPr>
        </p:nvSpPr>
        <p:spPr>
          <a:noFill/>
        </p:spPr>
        <p:txBody>
          <a:bodyPr/>
          <a:lstStyle/>
          <a:p>
            <a:fld id="{CA1A962B-C085-4E62-94BF-B399C64B483F}" type="datetime1">
              <a:rPr lang="en-CA"/>
              <a:pPr/>
              <a:t>22/09/2015</a:t>
            </a:fld>
            <a:endParaRPr lang="fr-CA"/>
          </a:p>
        </p:txBody>
      </p:sp>
      <p:sp>
        <p:nvSpPr>
          <p:cNvPr id="7173" name="Slide Number Placeholder 4"/>
          <p:cNvSpPr>
            <a:spLocks noGrp="1"/>
          </p:cNvSpPr>
          <p:nvPr>
            <p:ph type="sldNum" sz="quarter" idx="11"/>
          </p:nvPr>
        </p:nvSpPr>
        <p:spPr>
          <a:noFill/>
        </p:spPr>
        <p:txBody>
          <a:bodyPr/>
          <a:lstStyle/>
          <a:p>
            <a:fld id="{63BC112D-4D7A-4F1F-B380-B5B348D3E937}" type="slidenum">
              <a:rPr lang="fr-CA"/>
              <a:pPr/>
              <a:t>5</a:t>
            </a:fld>
            <a:endParaRPr lang="fr-CA"/>
          </a:p>
        </p:txBody>
      </p:sp>
      <p:sp>
        <p:nvSpPr>
          <p:cNvPr id="7174"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sz="2400" smtClean="0"/>
              <a:t>Behavior Tests for the 2016 Cycle (cont’d)</a:t>
            </a:r>
          </a:p>
        </p:txBody>
      </p:sp>
      <p:sp>
        <p:nvSpPr>
          <p:cNvPr id="8195" name="Content Placeholder 2"/>
          <p:cNvSpPr>
            <a:spLocks noGrp="1"/>
          </p:cNvSpPr>
          <p:nvPr>
            <p:ph idx="1"/>
          </p:nvPr>
        </p:nvSpPr>
        <p:spPr>
          <a:xfrm>
            <a:off x="471488" y="1833563"/>
            <a:ext cx="8277225" cy="4475162"/>
          </a:xfrm>
        </p:spPr>
        <p:txBody>
          <a:bodyPr/>
          <a:lstStyle/>
          <a:p>
            <a:pPr eaLnBrk="1" hangingPunct="1">
              <a:buFont typeface="Wingdings" pitchFamily="2" charset="2"/>
              <a:buChar char="Ø"/>
            </a:pPr>
            <a:r>
              <a:rPr lang="en-CA" sz="2400" b="1" i="1" dirty="0" smtClean="0"/>
              <a:t>Integrated Collection and Operation System (ICOS):</a:t>
            </a:r>
          </a:p>
          <a:p>
            <a:pPr lvl="1" algn="just" eaLnBrk="1" hangingPunct="1">
              <a:buFont typeface="Wingdings" pitchFamily="2" charset="2"/>
              <a:buChar char="Ø"/>
            </a:pPr>
            <a:r>
              <a:rPr lang="en-CA" sz="2000" dirty="0" smtClean="0"/>
              <a:t>Replaces </a:t>
            </a:r>
            <a:r>
              <a:rPr lang="en-CA" sz="2000" dirty="0" smtClean="0"/>
              <a:t>the Field Operations System used in 2011.</a:t>
            </a:r>
          </a:p>
          <a:p>
            <a:pPr lvl="1" algn="just" eaLnBrk="1" hangingPunct="1">
              <a:buFont typeface="Wingdings" pitchFamily="2" charset="2"/>
              <a:buChar char="Ø"/>
            </a:pPr>
            <a:r>
              <a:rPr lang="en-CA" sz="2000" dirty="0" smtClean="0"/>
              <a:t>Provides </a:t>
            </a:r>
            <a:r>
              <a:rPr lang="en-CA" sz="2000" dirty="0" smtClean="0"/>
              <a:t>an internet interface to field personnel.</a:t>
            </a:r>
          </a:p>
          <a:p>
            <a:pPr lvl="1" algn="just">
              <a:buFont typeface="Wingdings" pitchFamily="2" charset="2"/>
              <a:buChar char="Ø"/>
            </a:pPr>
            <a:r>
              <a:rPr lang="en-CA" sz="2000" dirty="0" smtClean="0"/>
              <a:t>Tested in BT3</a:t>
            </a:r>
          </a:p>
          <a:p>
            <a:pPr lvl="1" algn="just" eaLnBrk="1" hangingPunct="1">
              <a:buFont typeface="Wingdings" pitchFamily="2" charset="2"/>
              <a:buChar char="Ø"/>
            </a:pPr>
            <a:r>
              <a:rPr lang="en-CA" sz="2000" dirty="0" smtClean="0"/>
              <a:t>Showed </a:t>
            </a:r>
            <a:r>
              <a:rPr lang="en-CA" sz="2000" dirty="0" smtClean="0"/>
              <a:t>that functions built to be generic were too complex in a Census context and permitted consequential adjustments.</a:t>
            </a:r>
          </a:p>
          <a:p>
            <a:pPr algn="just" eaLnBrk="1" hangingPunct="1">
              <a:buFont typeface="Wingdings" pitchFamily="2" charset="2"/>
              <a:buChar char="Ø"/>
            </a:pPr>
            <a:r>
              <a:rPr lang="en-CA" sz="2400" b="1" i="1" dirty="0" smtClean="0"/>
              <a:t>Validation tests:</a:t>
            </a:r>
          </a:p>
          <a:p>
            <a:pPr lvl="1" algn="just" eaLnBrk="1" hangingPunct="1">
              <a:buFont typeface="Wingdings" pitchFamily="2" charset="2"/>
              <a:buChar char="Ø"/>
            </a:pPr>
            <a:r>
              <a:rPr lang="en-CA" sz="2000" dirty="0" smtClean="0"/>
              <a:t>To validate the changes made following previous BTs, Statistics Canada will be conducting another small systems validation test in the fall of 2015 (BT5).</a:t>
            </a:r>
          </a:p>
        </p:txBody>
      </p:sp>
      <p:sp>
        <p:nvSpPr>
          <p:cNvPr id="8196" name="Date Placeholder 3"/>
          <p:cNvSpPr>
            <a:spLocks noGrp="1"/>
          </p:cNvSpPr>
          <p:nvPr>
            <p:ph type="dt" sz="quarter" idx="10"/>
          </p:nvPr>
        </p:nvSpPr>
        <p:spPr>
          <a:noFill/>
        </p:spPr>
        <p:txBody>
          <a:bodyPr/>
          <a:lstStyle/>
          <a:p>
            <a:fld id="{84CE90DB-C562-4BA4-98F5-7362FBB1A124}" type="datetime1">
              <a:rPr lang="en-CA"/>
              <a:pPr/>
              <a:t>22/09/2015</a:t>
            </a:fld>
            <a:endParaRPr lang="fr-CA"/>
          </a:p>
        </p:txBody>
      </p:sp>
      <p:sp>
        <p:nvSpPr>
          <p:cNvPr id="8197" name="Slide Number Placeholder 4"/>
          <p:cNvSpPr>
            <a:spLocks noGrp="1"/>
          </p:cNvSpPr>
          <p:nvPr>
            <p:ph type="sldNum" sz="quarter" idx="11"/>
          </p:nvPr>
        </p:nvSpPr>
        <p:spPr>
          <a:noFill/>
        </p:spPr>
        <p:txBody>
          <a:bodyPr/>
          <a:lstStyle/>
          <a:p>
            <a:fld id="{3CFB428C-E33D-4EEC-B2DE-91F56517EB6C}" type="slidenum">
              <a:rPr lang="fr-CA"/>
              <a:pPr/>
              <a:t>6</a:t>
            </a:fld>
            <a:endParaRPr lang="fr-CA"/>
          </a:p>
        </p:txBody>
      </p:sp>
      <p:sp>
        <p:nvSpPr>
          <p:cNvPr id="8198"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14313" y="981075"/>
            <a:ext cx="8929687" cy="576263"/>
          </a:xfrm>
        </p:spPr>
        <p:txBody>
          <a:bodyPr/>
          <a:lstStyle/>
          <a:p>
            <a:pPr eaLnBrk="1" hangingPunct="1"/>
            <a:r>
              <a:rPr lang="en-CA" sz="2400" smtClean="0"/>
              <a:t>Testing the Increased Use of Administrative Data</a:t>
            </a:r>
          </a:p>
        </p:txBody>
      </p:sp>
      <p:sp>
        <p:nvSpPr>
          <p:cNvPr id="9219" name="Content Placeholder 2"/>
          <p:cNvSpPr>
            <a:spLocks noGrp="1"/>
          </p:cNvSpPr>
          <p:nvPr>
            <p:ph idx="1"/>
          </p:nvPr>
        </p:nvSpPr>
        <p:spPr>
          <a:xfrm>
            <a:off x="395288" y="1773238"/>
            <a:ext cx="8424862" cy="4679950"/>
          </a:xfrm>
        </p:spPr>
        <p:txBody>
          <a:bodyPr/>
          <a:lstStyle/>
          <a:p>
            <a:pPr eaLnBrk="1" hangingPunct="1">
              <a:buFont typeface="Wingdings" pitchFamily="2" charset="2"/>
              <a:buChar char="Ø"/>
            </a:pPr>
            <a:r>
              <a:rPr lang="en-CA" sz="2400" b="1" i="1" smtClean="0"/>
              <a:t>Canada’s traditional approach:</a:t>
            </a:r>
          </a:p>
          <a:p>
            <a:pPr lvl="1" eaLnBrk="1" hangingPunct="1">
              <a:buFont typeface="Wingdings" pitchFamily="2" charset="2"/>
              <a:buChar char="Ø"/>
            </a:pPr>
            <a:r>
              <a:rPr lang="en-CA" sz="2000" smtClean="0"/>
              <a:t>Does not have universal population or dwelling registers and no universal unique personal identifiers.</a:t>
            </a:r>
          </a:p>
          <a:p>
            <a:pPr eaLnBrk="1" hangingPunct="1">
              <a:buFont typeface="Wingdings" pitchFamily="2" charset="2"/>
              <a:buChar char="Ø"/>
            </a:pPr>
            <a:r>
              <a:rPr lang="en-CA" sz="2400" b="1" i="1" smtClean="0"/>
              <a:t>Canada’s research on administrative sources:</a:t>
            </a:r>
          </a:p>
          <a:p>
            <a:pPr lvl="1" algn="just" eaLnBrk="1" hangingPunct="1">
              <a:buFont typeface="Wingdings" pitchFamily="2" charset="2"/>
              <a:buChar char="Ø"/>
            </a:pPr>
            <a:r>
              <a:rPr lang="en-CA" sz="2000" smtClean="0"/>
              <a:t>Statistics Canada has been building prototypes of the Canadian Statistical Demographic Database (CSDD).</a:t>
            </a:r>
          </a:p>
          <a:p>
            <a:pPr lvl="1" algn="just" eaLnBrk="1" hangingPunct="1">
              <a:buFont typeface="Wingdings" pitchFamily="2" charset="2"/>
              <a:buChar char="Ø"/>
            </a:pPr>
            <a:r>
              <a:rPr lang="en-CA" sz="2000" smtClean="0"/>
              <a:t>Criteria for success and timeliness to be defined. </a:t>
            </a:r>
          </a:p>
          <a:p>
            <a:pPr lvl="1" algn="just" eaLnBrk="1" hangingPunct="1">
              <a:buFont typeface="Wingdings" pitchFamily="2" charset="2"/>
              <a:buChar char="Ø"/>
            </a:pPr>
            <a:r>
              <a:rPr lang="en-CA" sz="2000" smtClean="0"/>
              <a:t>Set outcomes for the CSDD will be evaluated over the next 2 years.</a:t>
            </a:r>
          </a:p>
          <a:p>
            <a:pPr lvl="1" eaLnBrk="1" hangingPunct="1">
              <a:buFont typeface="Wingdings" pitchFamily="2" charset="2"/>
              <a:buChar char="Ø"/>
            </a:pPr>
            <a:endParaRPr lang="en-CA" sz="2000" smtClean="0"/>
          </a:p>
          <a:p>
            <a:pPr eaLnBrk="1" hangingPunct="1">
              <a:buFont typeface="Wingdings" pitchFamily="2" charset="2"/>
              <a:buNone/>
            </a:pPr>
            <a:endParaRPr lang="en-CA" sz="2400" smtClean="0"/>
          </a:p>
        </p:txBody>
      </p:sp>
      <p:sp>
        <p:nvSpPr>
          <p:cNvPr id="9220" name="Date Placeholder 3"/>
          <p:cNvSpPr>
            <a:spLocks noGrp="1"/>
          </p:cNvSpPr>
          <p:nvPr>
            <p:ph type="dt" sz="quarter" idx="10"/>
          </p:nvPr>
        </p:nvSpPr>
        <p:spPr>
          <a:noFill/>
        </p:spPr>
        <p:txBody>
          <a:bodyPr/>
          <a:lstStyle/>
          <a:p>
            <a:fld id="{61ACD26B-4C76-4793-A6E3-1609C59DB1D6}" type="datetime1">
              <a:rPr lang="en-CA"/>
              <a:pPr/>
              <a:t>22/09/2015</a:t>
            </a:fld>
            <a:endParaRPr lang="fr-CA"/>
          </a:p>
        </p:txBody>
      </p:sp>
      <p:sp>
        <p:nvSpPr>
          <p:cNvPr id="9221" name="Slide Number Placeholder 4"/>
          <p:cNvSpPr>
            <a:spLocks noGrp="1"/>
          </p:cNvSpPr>
          <p:nvPr>
            <p:ph type="sldNum" sz="quarter" idx="11"/>
          </p:nvPr>
        </p:nvSpPr>
        <p:spPr>
          <a:noFill/>
        </p:spPr>
        <p:txBody>
          <a:bodyPr/>
          <a:lstStyle/>
          <a:p>
            <a:fld id="{8FE435E4-5354-4662-AD2A-39D02905A53B}" type="slidenum">
              <a:rPr lang="fr-CA"/>
              <a:pPr/>
              <a:t>7</a:t>
            </a:fld>
            <a:endParaRPr lang="fr-CA"/>
          </a:p>
        </p:txBody>
      </p:sp>
      <p:sp>
        <p:nvSpPr>
          <p:cNvPr id="9222"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9388" y="908050"/>
            <a:ext cx="8569325" cy="708025"/>
          </a:xfrm>
        </p:spPr>
        <p:txBody>
          <a:bodyPr/>
          <a:lstStyle/>
          <a:p>
            <a:pPr eaLnBrk="1" hangingPunct="1"/>
            <a:r>
              <a:rPr lang="en-CA" sz="2000" smtClean="0"/>
              <a:t>Testing the Increased Use of Administrative Data (cont’d)</a:t>
            </a:r>
          </a:p>
        </p:txBody>
      </p:sp>
      <p:sp>
        <p:nvSpPr>
          <p:cNvPr id="10243" name="Content Placeholder 2"/>
          <p:cNvSpPr>
            <a:spLocks noGrp="1"/>
          </p:cNvSpPr>
          <p:nvPr>
            <p:ph idx="1"/>
          </p:nvPr>
        </p:nvSpPr>
        <p:spPr>
          <a:xfrm>
            <a:off x="250825" y="1833563"/>
            <a:ext cx="8497888" cy="4548187"/>
          </a:xfrm>
        </p:spPr>
        <p:txBody>
          <a:bodyPr/>
          <a:lstStyle/>
          <a:p>
            <a:pPr eaLnBrk="1" hangingPunct="1">
              <a:buFont typeface="Wingdings" pitchFamily="2" charset="2"/>
              <a:buChar char="Ø"/>
            </a:pPr>
            <a:r>
              <a:rPr lang="en-CA" sz="2400" b="1" i="1" smtClean="0"/>
              <a:t>Challenges:</a:t>
            </a:r>
          </a:p>
          <a:p>
            <a:pPr lvl="1" eaLnBrk="1" hangingPunct="1">
              <a:buFont typeface="Wingdings" pitchFamily="2" charset="2"/>
              <a:buChar char="Ø"/>
            </a:pPr>
            <a:r>
              <a:rPr lang="en-CA" sz="2000" smtClean="0"/>
              <a:t>Timeliness: the time necessary to access and match files of the proper vintage.</a:t>
            </a:r>
          </a:p>
          <a:p>
            <a:pPr lvl="1" eaLnBrk="1" hangingPunct="1">
              <a:buFont typeface="Wingdings" pitchFamily="2" charset="2"/>
              <a:buChar char="Ø"/>
            </a:pPr>
            <a:r>
              <a:rPr lang="en-CA" sz="2000" smtClean="0"/>
              <a:t>The ability to put people found on administrative files in the proper dwelling.</a:t>
            </a:r>
          </a:p>
          <a:p>
            <a:pPr eaLnBrk="1" hangingPunct="1">
              <a:buFont typeface="Wingdings" pitchFamily="2" charset="2"/>
              <a:buChar char="Ø"/>
            </a:pPr>
            <a:endParaRPr lang="en-CA" sz="2400" b="1" i="1" smtClean="0"/>
          </a:p>
          <a:p>
            <a:pPr lvl="1" eaLnBrk="1" hangingPunct="1">
              <a:buFont typeface="Wingdings" pitchFamily="2" charset="2"/>
              <a:buChar char="Ø"/>
            </a:pPr>
            <a:endParaRPr lang="en-CA" sz="2000" smtClean="0"/>
          </a:p>
          <a:p>
            <a:pPr eaLnBrk="1" hangingPunct="1">
              <a:buFont typeface="Wingdings" pitchFamily="2" charset="2"/>
              <a:buChar char="Ø"/>
            </a:pPr>
            <a:endParaRPr lang="en-CA" smtClean="0"/>
          </a:p>
        </p:txBody>
      </p:sp>
      <p:sp>
        <p:nvSpPr>
          <p:cNvPr id="10244" name="Date Placeholder 3"/>
          <p:cNvSpPr>
            <a:spLocks noGrp="1"/>
          </p:cNvSpPr>
          <p:nvPr>
            <p:ph type="dt" sz="quarter" idx="10"/>
          </p:nvPr>
        </p:nvSpPr>
        <p:spPr>
          <a:noFill/>
        </p:spPr>
        <p:txBody>
          <a:bodyPr/>
          <a:lstStyle/>
          <a:p>
            <a:fld id="{8692BA07-5AF6-4EB2-8ABC-C33B3C6D9FE6}" type="datetime1">
              <a:rPr lang="en-CA"/>
              <a:pPr/>
              <a:t>22/09/2015</a:t>
            </a:fld>
            <a:endParaRPr lang="fr-CA"/>
          </a:p>
        </p:txBody>
      </p:sp>
      <p:sp>
        <p:nvSpPr>
          <p:cNvPr id="10245" name="Slide Number Placeholder 4"/>
          <p:cNvSpPr>
            <a:spLocks noGrp="1"/>
          </p:cNvSpPr>
          <p:nvPr>
            <p:ph type="sldNum" sz="quarter" idx="11"/>
          </p:nvPr>
        </p:nvSpPr>
        <p:spPr>
          <a:noFill/>
        </p:spPr>
        <p:txBody>
          <a:bodyPr/>
          <a:lstStyle/>
          <a:p>
            <a:fld id="{3E7C916D-280A-4223-B7C6-E6854FF5A4E1}" type="slidenum">
              <a:rPr lang="fr-CA"/>
              <a:pPr/>
              <a:t>8</a:t>
            </a:fld>
            <a:endParaRPr lang="fr-CA"/>
          </a:p>
        </p:txBody>
      </p:sp>
      <p:sp>
        <p:nvSpPr>
          <p:cNvPr id="10246"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288" y="765175"/>
            <a:ext cx="8353425" cy="708025"/>
          </a:xfrm>
        </p:spPr>
        <p:txBody>
          <a:bodyPr/>
          <a:lstStyle/>
          <a:p>
            <a:pPr eaLnBrk="1" hangingPunct="1"/>
            <a:r>
              <a:rPr lang="en-CA" sz="2400" smtClean="0"/>
              <a:t>Testing the Collection of a Personal Identifier</a:t>
            </a:r>
          </a:p>
        </p:txBody>
      </p:sp>
      <p:sp>
        <p:nvSpPr>
          <p:cNvPr id="11267" name="Content Placeholder 2"/>
          <p:cNvSpPr>
            <a:spLocks noGrp="1"/>
          </p:cNvSpPr>
          <p:nvPr>
            <p:ph idx="1"/>
          </p:nvPr>
        </p:nvSpPr>
        <p:spPr>
          <a:xfrm>
            <a:off x="395288" y="1484313"/>
            <a:ext cx="8277225" cy="4908550"/>
          </a:xfrm>
        </p:spPr>
        <p:txBody>
          <a:bodyPr/>
          <a:lstStyle/>
          <a:p>
            <a:pPr eaLnBrk="1" hangingPunct="1">
              <a:buFont typeface="Wingdings" pitchFamily="2" charset="2"/>
              <a:buChar char="Ø"/>
            </a:pPr>
            <a:r>
              <a:rPr lang="en-CA" sz="2400" b="1" i="1" smtClean="0"/>
              <a:t>Valid substitute:</a:t>
            </a:r>
          </a:p>
          <a:p>
            <a:pPr lvl="1" algn="just" eaLnBrk="1" hangingPunct="1">
              <a:buFont typeface="Wingdings" pitchFamily="2" charset="2"/>
              <a:buChar char="Ø"/>
            </a:pPr>
            <a:r>
              <a:rPr lang="en-CA" sz="2000" smtClean="0"/>
              <a:t>There are no universal unique personal identifiers in Canada but the Social Insurance Number (SIN) could be a valid substitute.</a:t>
            </a:r>
          </a:p>
          <a:p>
            <a:pPr lvl="1" algn="just" eaLnBrk="1" hangingPunct="1">
              <a:buFont typeface="Wingdings" pitchFamily="2" charset="2"/>
              <a:buChar char="Ø"/>
            </a:pPr>
            <a:r>
              <a:rPr lang="en-CA" sz="2000" smtClean="0"/>
              <a:t>The collection of SINs directly from respondents was tested with BT2.</a:t>
            </a:r>
          </a:p>
          <a:p>
            <a:pPr algn="just" eaLnBrk="1" hangingPunct="1">
              <a:buFont typeface="Wingdings" pitchFamily="2" charset="2"/>
              <a:buChar char="Ø"/>
            </a:pPr>
            <a:r>
              <a:rPr lang="en-CA" sz="2400" b="1" i="1" smtClean="0"/>
              <a:t>Outcome of the testing:</a:t>
            </a:r>
          </a:p>
          <a:p>
            <a:pPr lvl="1" algn="just" eaLnBrk="1" hangingPunct="1">
              <a:buFont typeface="Wingdings" pitchFamily="2" charset="2"/>
              <a:buChar char="Ø"/>
            </a:pPr>
            <a:r>
              <a:rPr lang="en-CA" sz="2000" smtClean="0"/>
              <a:t>Most people provided their SIN.</a:t>
            </a:r>
          </a:p>
          <a:p>
            <a:pPr lvl="1" algn="just" eaLnBrk="1" hangingPunct="1">
              <a:buFont typeface="Wingdings" pitchFamily="2" charset="2"/>
              <a:buChar char="Ø"/>
            </a:pPr>
            <a:r>
              <a:rPr lang="en-CA" sz="2000" smtClean="0"/>
              <a:t>Respondent burden increased by at least 20% for questionnaires with the SIN question as measured by the extra time required on the internet to complete the questionnaire.</a:t>
            </a:r>
          </a:p>
          <a:p>
            <a:pPr lvl="1" algn="just" eaLnBrk="1" hangingPunct="1">
              <a:buFont typeface="Wingdings" pitchFamily="2" charset="2"/>
              <a:buChar char="Ø"/>
            </a:pPr>
            <a:r>
              <a:rPr lang="en-CA" sz="2000" smtClean="0"/>
              <a:t>Slower rate of return (which does not necessarily mean a lower response rate).</a:t>
            </a:r>
          </a:p>
          <a:p>
            <a:pPr lvl="1" algn="just" eaLnBrk="1" hangingPunct="1">
              <a:buFont typeface="Wingdings" pitchFamily="2" charset="2"/>
              <a:buChar char="Ø"/>
            </a:pPr>
            <a:r>
              <a:rPr lang="en-CA" sz="2000" smtClean="0"/>
              <a:t>SIN will not be collected as part of the 2016 Census.</a:t>
            </a:r>
          </a:p>
        </p:txBody>
      </p:sp>
      <p:sp>
        <p:nvSpPr>
          <p:cNvPr id="11268" name="Date Placeholder 3"/>
          <p:cNvSpPr>
            <a:spLocks noGrp="1"/>
          </p:cNvSpPr>
          <p:nvPr>
            <p:ph type="dt" sz="quarter" idx="10"/>
          </p:nvPr>
        </p:nvSpPr>
        <p:spPr>
          <a:noFill/>
        </p:spPr>
        <p:txBody>
          <a:bodyPr/>
          <a:lstStyle/>
          <a:p>
            <a:fld id="{C77E4124-9FD5-428B-95E1-0BA919F69DCD}" type="datetime1">
              <a:rPr lang="en-CA"/>
              <a:pPr/>
              <a:t>22/09/2015</a:t>
            </a:fld>
            <a:endParaRPr lang="fr-CA"/>
          </a:p>
        </p:txBody>
      </p:sp>
      <p:sp>
        <p:nvSpPr>
          <p:cNvPr id="11269" name="Slide Number Placeholder 4"/>
          <p:cNvSpPr>
            <a:spLocks noGrp="1"/>
          </p:cNvSpPr>
          <p:nvPr>
            <p:ph type="sldNum" sz="quarter" idx="11"/>
          </p:nvPr>
        </p:nvSpPr>
        <p:spPr>
          <a:noFill/>
        </p:spPr>
        <p:txBody>
          <a:bodyPr/>
          <a:lstStyle/>
          <a:p>
            <a:fld id="{9E39E7D9-A3B4-4F01-8F08-D955E083981C}" type="slidenum">
              <a:rPr lang="fr-CA"/>
              <a:pPr/>
              <a:t>9</a:t>
            </a:fld>
            <a:endParaRPr lang="fr-CA"/>
          </a:p>
        </p:txBody>
      </p:sp>
      <p:sp>
        <p:nvSpPr>
          <p:cNvPr id="11270" name="Footer Placeholder 5"/>
          <p:cNvSpPr>
            <a:spLocks noGrp="1"/>
          </p:cNvSpPr>
          <p:nvPr>
            <p:ph type="ftr" sz="quarter" idx="12"/>
          </p:nvPr>
        </p:nvSpPr>
        <p:spPr>
          <a:noFill/>
        </p:spPr>
        <p:txBody>
          <a:bodyPr/>
          <a:lstStyle/>
          <a:p>
            <a:r>
              <a:rPr lang="fr-CA"/>
              <a:t>Statistics Canada • Statistique Canada</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arc's Geneva PPT">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Marc's Geneva PPT</Template>
  <TotalTime>13</TotalTime>
  <Words>1349</Words>
  <Application>Microsoft Office PowerPoint</Application>
  <PresentationFormat>On-screen Show (4:3)</PresentationFormat>
  <Paragraphs>133</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Wingdings</vt:lpstr>
      <vt:lpstr>Marc's Geneva PPT</vt:lpstr>
      <vt:lpstr>Innovations on the Canadian Census</vt:lpstr>
      <vt:lpstr>Outline</vt:lpstr>
      <vt:lpstr>Overview of Canadian Censuses</vt:lpstr>
      <vt:lpstr>Overview of Canadian Censuses (cont’d)</vt:lpstr>
      <vt:lpstr>Behavior Tests for the 2016 Cycle</vt:lpstr>
      <vt:lpstr>Behavior Tests for the 2016 Cycle (cont’d)</vt:lpstr>
      <vt:lpstr>Testing the Increased Use of Administrative Data</vt:lpstr>
      <vt:lpstr>Testing the Increased Use of Administrative Data (cont’d)</vt:lpstr>
      <vt:lpstr>Testing the Collection of a Personal Identifier</vt:lpstr>
      <vt:lpstr>Live Tests Planned for 2016 Census Operations</vt:lpstr>
      <vt:lpstr>Live Tests Planned for 2016 Census Operations (cont’d)</vt:lpstr>
      <vt:lpstr>Questions and/or comments?</vt:lpstr>
    </vt:vector>
  </TitlesOfParts>
  <Company>StatCan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on the Canadian Census</dc:title>
  <dc:creator>hamemar</dc:creator>
  <cp:lastModifiedBy>hamemar</cp:lastModifiedBy>
  <cp:revision>2</cp:revision>
  <dcterms:created xsi:type="dcterms:W3CDTF">2015-09-22T13:22:39Z</dcterms:created>
  <dcterms:modified xsi:type="dcterms:W3CDTF">2015-09-22T13:36:38Z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810289253</vt:i4>
  </property>
  <property fmtid="{D5CDD505-2E9C-101B-9397-08002B2CF9AE}" pid="3" name="_NewReviewCycle">
    <vt:lpwstr/>
  </property>
  <property fmtid="{D5CDD505-2E9C-101B-9397-08002B2CF9AE}" pid="4" name="_EmailSubject">
    <vt:lpwstr>Presentation for next week</vt:lpwstr>
  </property>
  <property fmtid="{D5CDD505-2E9C-101B-9397-08002B2CF9AE}" pid="5" name="_AuthorEmail">
    <vt:lpwstr>Marc.Hamel@a.statcan.gc.ca</vt:lpwstr>
  </property>
  <property fmtid="{D5CDD505-2E9C-101B-9397-08002B2CF9AE}" pid="6" name="_AuthorEmailDisplayName">
    <vt:lpwstr>Hamel, Marc - CMO/BGR</vt:lpwstr>
  </property>
</Properties>
</file>