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1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E2E2"/>
    <a:srgbClr val="F2D6D6"/>
    <a:srgbClr val="FD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991" autoAdjust="0"/>
  </p:normalViewPr>
  <p:slideViewPr>
    <p:cSldViewPr>
      <p:cViewPr>
        <p:scale>
          <a:sx n="100" d="100"/>
          <a:sy n="100" d="100"/>
        </p:scale>
        <p:origin x="-29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4" d="100"/>
          <a:sy n="74" d="100"/>
        </p:scale>
        <p:origin x="-2076" y="-34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HAREDNCS_DSSD_SERVER\DSSD\DSSD\GROUPS\SE1\2010CCM\CUFCEF\Restrict\Mary\May%20Briefing\Graph01_USpercUnderCn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9.3329558120303469E-2"/>
          <c:y val="7.658246189257889E-2"/>
          <c:w val="0.71026736490474573"/>
          <c:h val="0.658321037945966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'Data for Graph'!$B$1</c:f>
              <c:strCache>
                <c:ptCount val="1"/>
                <c:pt idx="0">
                  <c:v>Survey-based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6744318443448158E-7"/>
                  <c:y val="-0.287212655728030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5661756395283127E-3"/>
                  <c:y val="-0.1691779063894615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"/>
                  <c:y val="-0.129629629629629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plus>
            <c:min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minus>
          </c:errBars>
          <c:cat>
            <c:strRef>
              <c:f>'Data for Graph'!$A$2:$A$5</c:f>
              <c:strCach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strCache>
            </c:strRef>
          </c:cat>
          <c:val>
            <c:numRef>
              <c:f>'Data for Graph'!$B$2:$B$5</c:f>
              <c:numCache>
                <c:formatCode>0.00%</c:formatCode>
                <c:ptCount val="4"/>
                <c:pt idx="1">
                  <c:v>1.61E-2</c:v>
                </c:pt>
                <c:pt idx="2">
                  <c:v>-4.8999999999999998E-3</c:v>
                </c:pt>
                <c:pt idx="3">
                  <c:v>-1E-4</c:v>
                </c:pt>
              </c:numCache>
            </c:numRef>
          </c:val>
        </c:ser>
        <c:ser>
          <c:idx val="1"/>
          <c:order val="1"/>
          <c:tx>
            <c:strRef>
              <c:f>'Data for Graph'!$C$1</c:f>
              <c:strCache>
                <c:ptCount val="1"/>
                <c:pt idx="0">
                  <c:v>Lower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77777777777776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plus>
            <c:min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minus>
          </c:errBars>
          <c:cat>
            <c:strRef>
              <c:f>'Data for Graph'!$A$2:$A$5</c:f>
              <c:strCach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strCache>
            </c:strRef>
          </c:cat>
          <c:val>
            <c:numRef>
              <c:f>'Data for Graph'!$C$2:$C$5</c:f>
              <c:numCache>
                <c:formatCode>General</c:formatCode>
                <c:ptCount val="4"/>
                <c:pt idx="0" formatCode="0.0%">
                  <c:v>8.0000000000000002E-3</c:v>
                </c:pt>
              </c:numCache>
            </c:numRef>
          </c:val>
        </c:ser>
        <c:ser>
          <c:idx val="2"/>
          <c:order val="2"/>
          <c:tx>
            <c:strRef>
              <c:f>'Data for Graph'!$D$1</c:f>
              <c:strCache>
                <c:ptCount val="1"/>
                <c:pt idx="0">
                  <c:v>Upper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0.17129629629629631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1.4%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plus>
            <c:minus>
              <c:numRef>
                <c:f>'Data for Graph'!$G$2:$G$5</c:f>
                <c:numCache>
                  <c:formatCode>General</c:formatCode>
                  <c:ptCount val="4"/>
                  <c:pt idx="0">
                    <c:v>3.29E-3</c:v>
                  </c:pt>
                  <c:pt idx="1">
                    <c:v>3.29E-3</c:v>
                  </c:pt>
                  <c:pt idx="2">
                    <c:v>3.29E-3</c:v>
                  </c:pt>
                  <c:pt idx="3">
                    <c:v>2.3029999999999999E-3</c:v>
                  </c:pt>
                </c:numCache>
              </c:numRef>
            </c:minus>
          </c:errBars>
          <c:cat>
            <c:strRef>
              <c:f>'Data for Graph'!$A$2:$A$5</c:f>
              <c:strCache>
                <c:ptCount val="4"/>
                <c:pt idx="0">
                  <c:v>1980</c:v>
                </c:pt>
                <c:pt idx="1">
                  <c:v>1990</c:v>
                </c:pt>
                <c:pt idx="2">
                  <c:v>2000</c:v>
                </c:pt>
                <c:pt idx="3">
                  <c:v>2010</c:v>
                </c:pt>
              </c:strCache>
            </c:strRef>
          </c:cat>
          <c:val>
            <c:numRef>
              <c:f>'Data for Graph'!$D$2:$D$5</c:f>
              <c:numCache>
                <c:formatCode>General</c:formatCode>
                <c:ptCount val="4"/>
                <c:pt idx="0" formatCode="0.0%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9389312"/>
        <c:axId val="109390848"/>
      </c:barChart>
      <c:catAx>
        <c:axId val="109389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09390848"/>
        <c:crosses val="autoZero"/>
        <c:auto val="1"/>
        <c:lblAlgn val="ctr"/>
        <c:lblOffset val="500"/>
        <c:noMultiLvlLbl val="0"/>
      </c:catAx>
      <c:valAx>
        <c:axId val="109390848"/>
        <c:scaling>
          <c:orientation val="minMax"/>
          <c:max val="2.0000000000000004E-2"/>
          <c:min val="-1.0000000000000002E-2"/>
        </c:scaling>
        <c:delete val="0"/>
        <c:axPos val="l"/>
        <c:numFmt formatCode="0%" sourceLinked="0"/>
        <c:majorTickMark val="out"/>
        <c:minorTickMark val="none"/>
        <c:tickLblPos val="nextTo"/>
        <c:crossAx val="109389312"/>
        <c:crosses val="autoZero"/>
        <c:crossBetween val="between"/>
        <c:majorUnit val="1.0000000000000002E-2"/>
      </c:valAx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4154163021288997"/>
          <c:y val="0.37498580095520845"/>
          <c:w val="0.11344069491313585"/>
          <c:h val="0.1789901467234628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7C435A-A64C-4411-BCC5-A1816382053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C4EBEA-048E-4FA1-8F93-F5D465203493}">
      <dgm:prSet phldrT="[Text]" custT="1"/>
      <dgm:spPr/>
      <dgm:t>
        <a:bodyPr/>
        <a:lstStyle/>
        <a:p>
          <a:r>
            <a:rPr lang="en-US" sz="1600" dirty="0" smtClean="0"/>
            <a:t>Reengineering Field Operations </a:t>
          </a:r>
        </a:p>
      </dgm:t>
    </dgm:pt>
    <dgm:pt modelId="{AADD39D8-7B14-482F-AFE2-60010021DD18}" type="parTrans" cxnId="{D0FE47C6-AC93-4EBC-A281-9E9F14D39893}">
      <dgm:prSet/>
      <dgm:spPr/>
      <dgm:t>
        <a:bodyPr/>
        <a:lstStyle/>
        <a:p>
          <a:endParaRPr lang="en-US" sz="1600"/>
        </a:p>
      </dgm:t>
    </dgm:pt>
    <dgm:pt modelId="{EAB8D79F-7CF5-4C69-AC40-02AD2C6BD462}" type="sibTrans" cxnId="{D0FE47C6-AC93-4EBC-A281-9E9F14D39893}">
      <dgm:prSet/>
      <dgm:spPr/>
      <dgm:t>
        <a:bodyPr/>
        <a:lstStyle/>
        <a:p>
          <a:endParaRPr lang="en-US" sz="1600"/>
        </a:p>
      </dgm:t>
    </dgm:pt>
    <dgm:pt modelId="{C44B21AB-C344-48D6-B436-3CF571658381}">
      <dgm:prSet phldrT="[Text]" custT="1"/>
      <dgm:spPr/>
      <dgm:t>
        <a:bodyPr/>
        <a:lstStyle/>
        <a:p>
          <a:r>
            <a:rPr lang="en-US" sz="1600" dirty="0" smtClean="0"/>
            <a:t>Optimizing Self-Response</a:t>
          </a:r>
        </a:p>
        <a:p>
          <a:endParaRPr lang="en-US" sz="1400" dirty="0" smtClean="0"/>
        </a:p>
      </dgm:t>
    </dgm:pt>
    <dgm:pt modelId="{59E5493D-FAAD-4FC8-856A-47DC16623561}" type="parTrans" cxnId="{94C9F1A2-CDB0-4028-A4A6-FDB37E643FB5}">
      <dgm:prSet/>
      <dgm:spPr/>
      <dgm:t>
        <a:bodyPr/>
        <a:lstStyle/>
        <a:p>
          <a:endParaRPr lang="en-US" sz="1600"/>
        </a:p>
      </dgm:t>
    </dgm:pt>
    <dgm:pt modelId="{59DC66CF-D3E8-4F2C-9DD8-C67BE35DDB97}" type="sibTrans" cxnId="{94C9F1A2-CDB0-4028-A4A6-FDB37E643FB5}">
      <dgm:prSet/>
      <dgm:spPr/>
      <dgm:t>
        <a:bodyPr/>
        <a:lstStyle/>
        <a:p>
          <a:endParaRPr lang="en-US" sz="1600"/>
        </a:p>
      </dgm:t>
    </dgm:pt>
    <dgm:pt modelId="{5E2AF120-7386-4D42-99DF-88C7DA3B3945}">
      <dgm:prSet phldrT="[Text]" custT="1"/>
      <dgm:spPr/>
      <dgm:t>
        <a:bodyPr/>
        <a:lstStyle/>
        <a:p>
          <a:r>
            <a:rPr lang="en-US" sz="1600" dirty="0" smtClean="0"/>
            <a:t>Utilizing Administrative Records </a:t>
          </a:r>
        </a:p>
      </dgm:t>
    </dgm:pt>
    <dgm:pt modelId="{5DF3A52C-51E2-420C-83F9-0EE60E813A19}" type="parTrans" cxnId="{4BF1413D-E065-4054-A363-F6D32B730988}">
      <dgm:prSet/>
      <dgm:spPr/>
      <dgm:t>
        <a:bodyPr/>
        <a:lstStyle/>
        <a:p>
          <a:endParaRPr lang="en-US" sz="1600"/>
        </a:p>
      </dgm:t>
    </dgm:pt>
    <dgm:pt modelId="{41E59C5B-BD1A-427B-B204-4EAC06DCC23D}" type="sibTrans" cxnId="{4BF1413D-E065-4054-A363-F6D32B730988}">
      <dgm:prSet/>
      <dgm:spPr/>
      <dgm:t>
        <a:bodyPr/>
        <a:lstStyle/>
        <a:p>
          <a:endParaRPr lang="en-US" sz="1600"/>
        </a:p>
      </dgm:t>
    </dgm:pt>
    <dgm:pt modelId="{07486B85-4897-4F79-8C48-59DCAE048795}">
      <dgm:prSet phldrT="[Text]" custT="1"/>
      <dgm:spPr/>
      <dgm:t>
        <a:bodyPr/>
        <a:lstStyle/>
        <a:p>
          <a:r>
            <a:rPr lang="en-US" sz="1600" dirty="0" smtClean="0"/>
            <a:t>Reengineering Address Canvassing </a:t>
          </a:r>
        </a:p>
      </dgm:t>
    </dgm:pt>
    <dgm:pt modelId="{10C4D57D-7DD1-40E2-BF98-5F30C0447673}" type="parTrans" cxnId="{71CAE13F-D291-4839-8CD2-18A162106B3E}">
      <dgm:prSet/>
      <dgm:spPr/>
      <dgm:t>
        <a:bodyPr/>
        <a:lstStyle/>
        <a:p>
          <a:endParaRPr lang="en-US" sz="1600"/>
        </a:p>
      </dgm:t>
    </dgm:pt>
    <dgm:pt modelId="{EA9FDE74-B233-4D91-923C-9F5A108FCE3E}" type="sibTrans" cxnId="{71CAE13F-D291-4839-8CD2-18A162106B3E}">
      <dgm:prSet/>
      <dgm:spPr/>
      <dgm:t>
        <a:bodyPr/>
        <a:lstStyle/>
        <a:p>
          <a:endParaRPr lang="en-US" sz="1600"/>
        </a:p>
      </dgm:t>
    </dgm:pt>
    <dgm:pt modelId="{941F5FD0-6317-4CF2-A4B7-AD653459F391}" type="pres">
      <dgm:prSet presAssocID="{237C435A-A64C-4411-BCC5-A1816382053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DFD33D5-A123-4337-9137-7800B10128ED}" type="pres">
      <dgm:prSet presAssocID="{92C4EBEA-048E-4FA1-8F93-F5D46520349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61D48F-6C04-46FD-8DB7-165C2F39BF8C}" type="pres">
      <dgm:prSet presAssocID="{EAB8D79F-7CF5-4C69-AC40-02AD2C6BD462}" presName="sibTrans" presStyleCnt="0"/>
      <dgm:spPr/>
    </dgm:pt>
    <dgm:pt modelId="{0F16CE1E-3F93-4366-A118-28BC05CF92BD}" type="pres">
      <dgm:prSet presAssocID="{C44B21AB-C344-48D6-B436-3CF57165838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9B935F-17D0-4135-94C6-5F45FFC3ADA1}" type="pres">
      <dgm:prSet presAssocID="{59DC66CF-D3E8-4F2C-9DD8-C67BE35DDB97}" presName="sibTrans" presStyleCnt="0"/>
      <dgm:spPr/>
    </dgm:pt>
    <dgm:pt modelId="{10E468DE-DD15-40C6-BBA6-90E19037DD47}" type="pres">
      <dgm:prSet presAssocID="{5E2AF120-7386-4D42-99DF-88C7DA3B394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66A400C-52D9-42F8-A71C-479D40933BD9}" type="pres">
      <dgm:prSet presAssocID="{41E59C5B-BD1A-427B-B204-4EAC06DCC23D}" presName="sibTrans" presStyleCnt="0"/>
      <dgm:spPr/>
    </dgm:pt>
    <dgm:pt modelId="{45C381F9-B577-4DFE-AB1E-AA1A43620C98}" type="pres">
      <dgm:prSet presAssocID="{07486B85-4897-4F79-8C48-59DCAE0487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5489F92-BBBA-4C6D-B4C9-2A72D40C72A9}" type="presOf" srcId="{237C435A-A64C-4411-BCC5-A18163820531}" destId="{941F5FD0-6317-4CF2-A4B7-AD653459F391}" srcOrd="0" destOrd="0" presId="urn:microsoft.com/office/officeart/2005/8/layout/default"/>
    <dgm:cxn modelId="{D0FE47C6-AC93-4EBC-A281-9E9F14D39893}" srcId="{237C435A-A64C-4411-BCC5-A18163820531}" destId="{92C4EBEA-048E-4FA1-8F93-F5D465203493}" srcOrd="0" destOrd="0" parTransId="{AADD39D8-7B14-482F-AFE2-60010021DD18}" sibTransId="{EAB8D79F-7CF5-4C69-AC40-02AD2C6BD462}"/>
    <dgm:cxn modelId="{E24899A0-4C2C-4926-B33B-2317A662C32C}" type="presOf" srcId="{07486B85-4897-4F79-8C48-59DCAE048795}" destId="{45C381F9-B577-4DFE-AB1E-AA1A43620C98}" srcOrd="0" destOrd="0" presId="urn:microsoft.com/office/officeart/2005/8/layout/default"/>
    <dgm:cxn modelId="{DBE17495-E458-4892-A9E3-ECDB45F87E6D}" type="presOf" srcId="{5E2AF120-7386-4D42-99DF-88C7DA3B3945}" destId="{10E468DE-DD15-40C6-BBA6-90E19037DD47}" srcOrd="0" destOrd="0" presId="urn:microsoft.com/office/officeart/2005/8/layout/default"/>
    <dgm:cxn modelId="{841EEA56-2500-476E-A7FC-FC7C13B5F940}" type="presOf" srcId="{C44B21AB-C344-48D6-B436-3CF571658381}" destId="{0F16CE1E-3F93-4366-A118-28BC05CF92BD}" srcOrd="0" destOrd="0" presId="urn:microsoft.com/office/officeart/2005/8/layout/default"/>
    <dgm:cxn modelId="{94C9F1A2-CDB0-4028-A4A6-FDB37E643FB5}" srcId="{237C435A-A64C-4411-BCC5-A18163820531}" destId="{C44B21AB-C344-48D6-B436-3CF571658381}" srcOrd="1" destOrd="0" parTransId="{59E5493D-FAAD-4FC8-856A-47DC16623561}" sibTransId="{59DC66CF-D3E8-4F2C-9DD8-C67BE35DDB97}"/>
    <dgm:cxn modelId="{71CAE13F-D291-4839-8CD2-18A162106B3E}" srcId="{237C435A-A64C-4411-BCC5-A18163820531}" destId="{07486B85-4897-4F79-8C48-59DCAE048795}" srcOrd="3" destOrd="0" parTransId="{10C4D57D-7DD1-40E2-BF98-5F30C0447673}" sibTransId="{EA9FDE74-B233-4D91-923C-9F5A108FCE3E}"/>
    <dgm:cxn modelId="{4BF1413D-E065-4054-A363-F6D32B730988}" srcId="{237C435A-A64C-4411-BCC5-A18163820531}" destId="{5E2AF120-7386-4D42-99DF-88C7DA3B3945}" srcOrd="2" destOrd="0" parTransId="{5DF3A52C-51E2-420C-83F9-0EE60E813A19}" sibTransId="{41E59C5B-BD1A-427B-B204-4EAC06DCC23D}"/>
    <dgm:cxn modelId="{1959D891-A3FC-416A-A0C6-01B8CDBBD26A}" type="presOf" srcId="{92C4EBEA-048E-4FA1-8F93-F5D465203493}" destId="{9DFD33D5-A123-4337-9137-7800B10128ED}" srcOrd="0" destOrd="0" presId="urn:microsoft.com/office/officeart/2005/8/layout/default"/>
    <dgm:cxn modelId="{FDC3CE3A-E0A2-4906-A01B-FD577150C00D}" type="presParOf" srcId="{941F5FD0-6317-4CF2-A4B7-AD653459F391}" destId="{9DFD33D5-A123-4337-9137-7800B10128ED}" srcOrd="0" destOrd="0" presId="urn:microsoft.com/office/officeart/2005/8/layout/default"/>
    <dgm:cxn modelId="{235C092B-37D5-4E7C-92D0-CFC9FFC83705}" type="presParOf" srcId="{941F5FD0-6317-4CF2-A4B7-AD653459F391}" destId="{A461D48F-6C04-46FD-8DB7-165C2F39BF8C}" srcOrd="1" destOrd="0" presId="urn:microsoft.com/office/officeart/2005/8/layout/default"/>
    <dgm:cxn modelId="{0EC42CF1-0077-4C64-9000-D50022D7F160}" type="presParOf" srcId="{941F5FD0-6317-4CF2-A4B7-AD653459F391}" destId="{0F16CE1E-3F93-4366-A118-28BC05CF92BD}" srcOrd="2" destOrd="0" presId="urn:microsoft.com/office/officeart/2005/8/layout/default"/>
    <dgm:cxn modelId="{8DCD5F58-9B43-4AA8-884F-F83E50ABDFB4}" type="presParOf" srcId="{941F5FD0-6317-4CF2-A4B7-AD653459F391}" destId="{6D9B935F-17D0-4135-94C6-5F45FFC3ADA1}" srcOrd="3" destOrd="0" presId="urn:microsoft.com/office/officeart/2005/8/layout/default"/>
    <dgm:cxn modelId="{22501372-5FD8-4F7F-941C-1464E5BD19A9}" type="presParOf" srcId="{941F5FD0-6317-4CF2-A4B7-AD653459F391}" destId="{10E468DE-DD15-40C6-BBA6-90E19037DD47}" srcOrd="4" destOrd="0" presId="urn:microsoft.com/office/officeart/2005/8/layout/default"/>
    <dgm:cxn modelId="{E3ECA858-AE66-4FB1-91CE-9C9DA89DDF99}" type="presParOf" srcId="{941F5FD0-6317-4CF2-A4B7-AD653459F391}" destId="{466A400C-52D9-42F8-A71C-479D40933BD9}" srcOrd="5" destOrd="0" presId="urn:microsoft.com/office/officeart/2005/8/layout/default"/>
    <dgm:cxn modelId="{C0701EF3-D8CF-4261-A261-565DB7733831}" type="presParOf" srcId="{941F5FD0-6317-4CF2-A4B7-AD653459F391}" destId="{45C381F9-B577-4DFE-AB1E-AA1A43620C9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ED61F3-6DF6-4206-93F3-65C828270482}" type="doc">
      <dgm:prSet loTypeId="urn:microsoft.com/office/officeart/2005/8/layout/radial1" loCatId="relationship" qsTypeId="urn:microsoft.com/office/officeart/2005/8/quickstyle/simple1" qsCatId="simple" csTypeId="urn:microsoft.com/office/officeart/2005/8/colors/accent1_4" csCatId="accent1" phldr="1"/>
      <dgm:spPr/>
    </dgm:pt>
    <dgm:pt modelId="{F1201DDA-1798-4B67-9910-155A391AA526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Description </a:t>
          </a:r>
          <a:r>
            <a:rPr lang="en-US" sz="1100" b="1" i="0" dirty="0" smtClean="0">
              <a:latin typeface="+mn-lt"/>
              <a:cs typeface="Arial" panose="020B0604020202020204" pitchFamily="34" charset="0"/>
            </a:rPr>
            <a:t>of</a:t>
          </a:r>
          <a:r>
            <a:rPr lang="en-US" sz="1100" b="1" dirty="0" smtClean="0">
              <a:latin typeface="+mn-lt"/>
              <a:cs typeface="Arial" panose="020B0604020202020204" pitchFamily="34" charset="0"/>
            </a:rPr>
            <a:t> Operations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6210D4A9-80AE-4A46-B418-5A87258DD7B5}" type="parTrans" cxnId="{2D9E5468-5C16-41CA-957C-88B92497B3F9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75A7072D-FDD4-4CCE-94ED-2B94ED6A10FB}" type="sibTrans" cxnId="{2D9E5468-5C16-41CA-957C-88B92497B3F9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E511DB8A-E554-40E9-B008-1B07EFA69B5A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Key Decisions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C89902E1-4C57-469C-9717-45A02C979E03}" type="parTrans" cxnId="{730C508B-2C37-4067-963B-15F1C8979C99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6E72B69B-ADD9-4F8B-9CAF-84C2E198F1D0}" type="sibTrans" cxnId="{730C508B-2C37-4067-963B-15F1C8979C99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DE0FBA25-531F-48A2-A34D-8067C6FBE5C3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Milestones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D959094E-6CDC-4FA0-B1DF-8FE99712AF1A}" type="parTrans" cxnId="{642C381C-3E1E-4BB1-B94C-46FC1954AA44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ED4A1452-61AC-4B45-8D5C-9BCB7C23CC9B}" type="sibTrans" cxnId="{642C381C-3E1E-4BB1-B94C-46FC1954AA44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8F71D188-2EF4-470F-940C-33A4D2F8B55E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Research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7275E18F-7553-4D80-814F-1D3C972E64D3}" type="parTrans" cxnId="{F3267757-B817-4419-862A-4570D6F772BA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870B6D6A-E24E-4472-8DCB-8A35782B1DCD}" type="sibTrans" cxnId="{F3267757-B817-4419-862A-4570D6F772BA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05DA8FFC-5051-42B7-ACDA-B7FE945704EB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Cost &amp; Quality 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2F3D8913-7808-4ED8-A6E5-46EA5BD6A067}" type="parTrans" cxnId="{3657956F-162D-4D23-AD9D-4FBB769AB0D4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7F76AB39-E138-4373-9BCB-C62777675EF6}" type="sibTrans" cxnId="{3657956F-162D-4D23-AD9D-4FBB769AB0D4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E3D83C58-5841-4D85-AA6C-F1A6E662ECF4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IT Capabilities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85D52246-E905-4CCA-BE85-5772C117332A}" type="parTrans" cxnId="{3D44E664-30F6-4AB9-A174-C1F228D061F1}">
      <dgm:prSet custT="1"/>
      <dgm:spPr/>
      <dgm:t>
        <a:bodyPr/>
        <a:lstStyle/>
        <a:p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7791AA55-2F5A-4BE0-9212-2AC10E279330}" type="sibTrans" cxnId="{3D44E664-30F6-4AB9-A174-C1F228D061F1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08875C6E-5BAD-40A7-8B85-84955C620074}">
      <dgm:prSet phldrT="[Text]" custT="1"/>
      <dgm:spPr/>
      <dgm:t>
        <a:bodyPr/>
        <a:lstStyle/>
        <a:p>
          <a:r>
            <a:rPr lang="en-US" sz="1100" b="1" dirty="0" smtClean="0">
              <a:latin typeface="+mn-lt"/>
              <a:cs typeface="Arial" panose="020B0604020202020204" pitchFamily="34" charset="0"/>
            </a:rPr>
            <a:t>2020 Census Operational Plan</a:t>
          </a:r>
          <a:endParaRPr lang="en-US" sz="1100" b="1" dirty="0">
            <a:latin typeface="+mn-lt"/>
            <a:cs typeface="Arial" panose="020B0604020202020204" pitchFamily="34" charset="0"/>
          </a:endParaRPr>
        </a:p>
      </dgm:t>
    </dgm:pt>
    <dgm:pt modelId="{DC70F011-EEB0-441D-98DB-8A271094065D}" type="parTrans" cxnId="{C5637A08-816A-42DB-8D99-F44CC3758A39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1920CF8C-0426-48EF-9B32-F5F806078544}" type="sibTrans" cxnId="{C5637A08-816A-42DB-8D99-F44CC3758A39}">
      <dgm:prSet/>
      <dgm:spPr/>
      <dgm:t>
        <a:bodyPr/>
        <a:lstStyle/>
        <a:p>
          <a:endParaRPr lang="en-US" sz="1100" b="1">
            <a:latin typeface="+mn-lt"/>
            <a:cs typeface="Arial" panose="020B0604020202020204" pitchFamily="34" charset="0"/>
          </a:endParaRPr>
        </a:p>
      </dgm:t>
    </dgm:pt>
    <dgm:pt modelId="{438F1D3E-667B-45F4-93A3-38C66D1F5038}" type="pres">
      <dgm:prSet presAssocID="{0AED61F3-6DF6-4206-93F3-65C82827048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50CC1FB-DEFA-4A28-8B37-F41834826DF7}" type="pres">
      <dgm:prSet presAssocID="{08875C6E-5BAD-40A7-8B85-84955C620074}" presName="centerShape" presStyleLbl="node0" presStyleIdx="0" presStyleCnt="1" custScaleX="136524" custScaleY="120533"/>
      <dgm:spPr/>
      <dgm:t>
        <a:bodyPr/>
        <a:lstStyle/>
        <a:p>
          <a:endParaRPr lang="en-US"/>
        </a:p>
      </dgm:t>
    </dgm:pt>
    <dgm:pt modelId="{E7FE5F2F-BB60-4741-916D-98F66AD9ADD3}" type="pres">
      <dgm:prSet presAssocID="{6210D4A9-80AE-4A46-B418-5A87258DD7B5}" presName="Name9" presStyleLbl="parChTrans1D2" presStyleIdx="0" presStyleCnt="6"/>
      <dgm:spPr/>
      <dgm:t>
        <a:bodyPr/>
        <a:lstStyle/>
        <a:p>
          <a:endParaRPr lang="en-US"/>
        </a:p>
      </dgm:t>
    </dgm:pt>
    <dgm:pt modelId="{449A047E-BD67-4FBE-A327-76138B0356AC}" type="pres">
      <dgm:prSet presAssocID="{6210D4A9-80AE-4A46-B418-5A87258DD7B5}" presName="connTx" presStyleLbl="parChTrans1D2" presStyleIdx="0" presStyleCnt="6"/>
      <dgm:spPr/>
      <dgm:t>
        <a:bodyPr/>
        <a:lstStyle/>
        <a:p>
          <a:endParaRPr lang="en-US"/>
        </a:p>
      </dgm:t>
    </dgm:pt>
    <dgm:pt modelId="{DD4417D8-805B-4250-A6FE-F50D947668B4}" type="pres">
      <dgm:prSet presAssocID="{F1201DDA-1798-4B67-9910-155A391AA52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AE4503-5E15-4541-8735-345CA07890CD}" type="pres">
      <dgm:prSet presAssocID="{C89902E1-4C57-469C-9717-45A02C979E03}" presName="Name9" presStyleLbl="parChTrans1D2" presStyleIdx="1" presStyleCnt="6"/>
      <dgm:spPr/>
      <dgm:t>
        <a:bodyPr/>
        <a:lstStyle/>
        <a:p>
          <a:endParaRPr lang="en-US"/>
        </a:p>
      </dgm:t>
    </dgm:pt>
    <dgm:pt modelId="{B0BEC0BD-3FBE-4873-85FE-9A07BFB72C85}" type="pres">
      <dgm:prSet presAssocID="{C89902E1-4C57-469C-9717-45A02C979E03}" presName="connTx" presStyleLbl="parChTrans1D2" presStyleIdx="1" presStyleCnt="6"/>
      <dgm:spPr/>
      <dgm:t>
        <a:bodyPr/>
        <a:lstStyle/>
        <a:p>
          <a:endParaRPr lang="en-US"/>
        </a:p>
      </dgm:t>
    </dgm:pt>
    <dgm:pt modelId="{D460702A-1240-410F-9967-C3FB64113D2F}" type="pres">
      <dgm:prSet presAssocID="{E511DB8A-E554-40E9-B008-1B07EFA69B5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BFCD45-FA94-40DE-909B-D4F9BB728F0A}" type="pres">
      <dgm:prSet presAssocID="{D959094E-6CDC-4FA0-B1DF-8FE99712AF1A}" presName="Name9" presStyleLbl="parChTrans1D2" presStyleIdx="2" presStyleCnt="6"/>
      <dgm:spPr/>
      <dgm:t>
        <a:bodyPr/>
        <a:lstStyle/>
        <a:p>
          <a:endParaRPr lang="en-US"/>
        </a:p>
      </dgm:t>
    </dgm:pt>
    <dgm:pt modelId="{E021E20F-4C78-4D07-BD4A-521D283AC72C}" type="pres">
      <dgm:prSet presAssocID="{D959094E-6CDC-4FA0-B1DF-8FE99712AF1A}" presName="connTx" presStyleLbl="parChTrans1D2" presStyleIdx="2" presStyleCnt="6"/>
      <dgm:spPr/>
      <dgm:t>
        <a:bodyPr/>
        <a:lstStyle/>
        <a:p>
          <a:endParaRPr lang="en-US"/>
        </a:p>
      </dgm:t>
    </dgm:pt>
    <dgm:pt modelId="{33F53935-9A0D-4C6F-BCD9-822EAC534EA2}" type="pres">
      <dgm:prSet presAssocID="{DE0FBA25-531F-48A2-A34D-8067C6FBE5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4A5293-2C6E-463F-9442-C7C28CDEE497}" type="pres">
      <dgm:prSet presAssocID="{7275E18F-7553-4D80-814F-1D3C972E64D3}" presName="Name9" presStyleLbl="parChTrans1D2" presStyleIdx="3" presStyleCnt="6"/>
      <dgm:spPr/>
      <dgm:t>
        <a:bodyPr/>
        <a:lstStyle/>
        <a:p>
          <a:endParaRPr lang="en-US"/>
        </a:p>
      </dgm:t>
    </dgm:pt>
    <dgm:pt modelId="{10625160-E4DF-477A-9DEC-D13FF34FB3E7}" type="pres">
      <dgm:prSet presAssocID="{7275E18F-7553-4D80-814F-1D3C972E64D3}" presName="connTx" presStyleLbl="parChTrans1D2" presStyleIdx="3" presStyleCnt="6"/>
      <dgm:spPr/>
      <dgm:t>
        <a:bodyPr/>
        <a:lstStyle/>
        <a:p>
          <a:endParaRPr lang="en-US"/>
        </a:p>
      </dgm:t>
    </dgm:pt>
    <dgm:pt modelId="{C23EFCF1-886B-4D79-96A0-FE9D9DD8EE1F}" type="pres">
      <dgm:prSet presAssocID="{8F71D188-2EF4-470F-940C-33A4D2F8B55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B6E1B7-618E-4F4C-8A9A-739C90028C66}" type="pres">
      <dgm:prSet presAssocID="{2F3D8913-7808-4ED8-A6E5-46EA5BD6A067}" presName="Name9" presStyleLbl="parChTrans1D2" presStyleIdx="4" presStyleCnt="6"/>
      <dgm:spPr/>
      <dgm:t>
        <a:bodyPr/>
        <a:lstStyle/>
        <a:p>
          <a:endParaRPr lang="en-US"/>
        </a:p>
      </dgm:t>
    </dgm:pt>
    <dgm:pt modelId="{121E7702-FB8B-41F1-93C1-1718D6EAF403}" type="pres">
      <dgm:prSet presAssocID="{2F3D8913-7808-4ED8-A6E5-46EA5BD6A067}" presName="connTx" presStyleLbl="parChTrans1D2" presStyleIdx="4" presStyleCnt="6"/>
      <dgm:spPr/>
      <dgm:t>
        <a:bodyPr/>
        <a:lstStyle/>
        <a:p>
          <a:endParaRPr lang="en-US"/>
        </a:p>
      </dgm:t>
    </dgm:pt>
    <dgm:pt modelId="{F6C1A0C8-9363-47C5-B12F-8253C7A1A0EB}" type="pres">
      <dgm:prSet presAssocID="{05DA8FFC-5051-42B7-ACDA-B7FE945704EB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897941-B262-42BD-9991-998873DF27DA}" type="pres">
      <dgm:prSet presAssocID="{85D52246-E905-4CCA-BE85-5772C117332A}" presName="Name9" presStyleLbl="parChTrans1D2" presStyleIdx="5" presStyleCnt="6"/>
      <dgm:spPr/>
      <dgm:t>
        <a:bodyPr/>
        <a:lstStyle/>
        <a:p>
          <a:endParaRPr lang="en-US"/>
        </a:p>
      </dgm:t>
    </dgm:pt>
    <dgm:pt modelId="{8F78B160-B191-4D06-A9A8-1A2665FB3A47}" type="pres">
      <dgm:prSet presAssocID="{85D52246-E905-4CCA-BE85-5772C117332A}" presName="connTx" presStyleLbl="parChTrans1D2" presStyleIdx="5" presStyleCnt="6"/>
      <dgm:spPr/>
      <dgm:t>
        <a:bodyPr/>
        <a:lstStyle/>
        <a:p>
          <a:endParaRPr lang="en-US"/>
        </a:p>
      </dgm:t>
    </dgm:pt>
    <dgm:pt modelId="{D708D9EB-04E4-4D28-975A-E44C688F0361}" type="pres">
      <dgm:prSet presAssocID="{E3D83C58-5841-4D85-AA6C-F1A6E662ECF4}" presName="node" presStyleLbl="node1" presStyleIdx="5" presStyleCnt="6" custRadScaleRad="100343" custRadScaleInc="191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4295406-CDD1-4648-82AE-6A1219BE463D}" type="presOf" srcId="{C89902E1-4C57-469C-9717-45A02C979E03}" destId="{77AE4503-5E15-4541-8735-345CA07890CD}" srcOrd="0" destOrd="0" presId="urn:microsoft.com/office/officeart/2005/8/layout/radial1"/>
    <dgm:cxn modelId="{B4D038E8-A7B1-443B-8AAB-72E74466C3EC}" type="presOf" srcId="{7275E18F-7553-4D80-814F-1D3C972E64D3}" destId="{10625160-E4DF-477A-9DEC-D13FF34FB3E7}" srcOrd="1" destOrd="0" presId="urn:microsoft.com/office/officeart/2005/8/layout/radial1"/>
    <dgm:cxn modelId="{C5637A08-816A-42DB-8D99-F44CC3758A39}" srcId="{0AED61F3-6DF6-4206-93F3-65C828270482}" destId="{08875C6E-5BAD-40A7-8B85-84955C620074}" srcOrd="0" destOrd="0" parTransId="{DC70F011-EEB0-441D-98DB-8A271094065D}" sibTransId="{1920CF8C-0426-48EF-9B32-F5F806078544}"/>
    <dgm:cxn modelId="{C3C31DD7-1B67-47F8-8ACA-B577D5D13795}" type="presOf" srcId="{05DA8FFC-5051-42B7-ACDA-B7FE945704EB}" destId="{F6C1A0C8-9363-47C5-B12F-8253C7A1A0EB}" srcOrd="0" destOrd="0" presId="urn:microsoft.com/office/officeart/2005/8/layout/radial1"/>
    <dgm:cxn modelId="{80C82469-4EEF-4AFF-A7ED-896B206855FF}" type="presOf" srcId="{6210D4A9-80AE-4A46-B418-5A87258DD7B5}" destId="{449A047E-BD67-4FBE-A327-76138B0356AC}" srcOrd="1" destOrd="0" presId="urn:microsoft.com/office/officeart/2005/8/layout/radial1"/>
    <dgm:cxn modelId="{9490EBD6-DE9E-4F2E-B58E-33C63F602951}" type="presOf" srcId="{D959094E-6CDC-4FA0-B1DF-8FE99712AF1A}" destId="{0DBFCD45-FA94-40DE-909B-D4F9BB728F0A}" srcOrd="0" destOrd="0" presId="urn:microsoft.com/office/officeart/2005/8/layout/radial1"/>
    <dgm:cxn modelId="{35D61296-9A0C-462F-AE22-769A8B973F23}" type="presOf" srcId="{08875C6E-5BAD-40A7-8B85-84955C620074}" destId="{850CC1FB-DEFA-4A28-8B37-F41834826DF7}" srcOrd="0" destOrd="0" presId="urn:microsoft.com/office/officeart/2005/8/layout/radial1"/>
    <dgm:cxn modelId="{3D44E664-30F6-4AB9-A174-C1F228D061F1}" srcId="{08875C6E-5BAD-40A7-8B85-84955C620074}" destId="{E3D83C58-5841-4D85-AA6C-F1A6E662ECF4}" srcOrd="5" destOrd="0" parTransId="{85D52246-E905-4CCA-BE85-5772C117332A}" sibTransId="{7791AA55-2F5A-4BE0-9212-2AC10E279330}"/>
    <dgm:cxn modelId="{F3267757-B817-4419-862A-4570D6F772BA}" srcId="{08875C6E-5BAD-40A7-8B85-84955C620074}" destId="{8F71D188-2EF4-470F-940C-33A4D2F8B55E}" srcOrd="3" destOrd="0" parTransId="{7275E18F-7553-4D80-814F-1D3C972E64D3}" sibTransId="{870B6D6A-E24E-4472-8DCB-8A35782B1DCD}"/>
    <dgm:cxn modelId="{D1081195-D03A-4867-B8AF-1276DF885F75}" type="presOf" srcId="{E3D83C58-5841-4D85-AA6C-F1A6E662ECF4}" destId="{D708D9EB-04E4-4D28-975A-E44C688F0361}" srcOrd="0" destOrd="0" presId="urn:microsoft.com/office/officeart/2005/8/layout/radial1"/>
    <dgm:cxn modelId="{519A63C9-F89E-4D34-B3CC-25EABE5DD6E7}" type="presOf" srcId="{85D52246-E905-4CCA-BE85-5772C117332A}" destId="{BF897941-B262-42BD-9991-998873DF27DA}" srcOrd="0" destOrd="0" presId="urn:microsoft.com/office/officeart/2005/8/layout/radial1"/>
    <dgm:cxn modelId="{D4C71BB8-FDBA-41C4-AE4E-B580E6DAE3E1}" type="presOf" srcId="{85D52246-E905-4CCA-BE85-5772C117332A}" destId="{8F78B160-B191-4D06-A9A8-1A2665FB3A47}" srcOrd="1" destOrd="0" presId="urn:microsoft.com/office/officeart/2005/8/layout/radial1"/>
    <dgm:cxn modelId="{D934F5BF-8D7F-4730-9BB9-F577A3A7EE2B}" type="presOf" srcId="{2F3D8913-7808-4ED8-A6E5-46EA5BD6A067}" destId="{121E7702-FB8B-41F1-93C1-1718D6EAF403}" srcOrd="1" destOrd="0" presId="urn:microsoft.com/office/officeart/2005/8/layout/radial1"/>
    <dgm:cxn modelId="{A89867B4-3B83-4BAB-9539-19D3AE33343B}" type="presOf" srcId="{C89902E1-4C57-469C-9717-45A02C979E03}" destId="{B0BEC0BD-3FBE-4873-85FE-9A07BFB72C85}" srcOrd="1" destOrd="0" presId="urn:microsoft.com/office/officeart/2005/8/layout/radial1"/>
    <dgm:cxn modelId="{3657956F-162D-4D23-AD9D-4FBB769AB0D4}" srcId="{08875C6E-5BAD-40A7-8B85-84955C620074}" destId="{05DA8FFC-5051-42B7-ACDA-B7FE945704EB}" srcOrd="4" destOrd="0" parTransId="{2F3D8913-7808-4ED8-A6E5-46EA5BD6A067}" sibTransId="{7F76AB39-E138-4373-9BCB-C62777675EF6}"/>
    <dgm:cxn modelId="{F3990532-AC6A-4831-90FC-FCD106E62372}" type="presOf" srcId="{E511DB8A-E554-40E9-B008-1B07EFA69B5A}" destId="{D460702A-1240-410F-9967-C3FB64113D2F}" srcOrd="0" destOrd="0" presId="urn:microsoft.com/office/officeart/2005/8/layout/radial1"/>
    <dgm:cxn modelId="{D61523C9-B400-47B5-BE4D-3186CD20D010}" type="presOf" srcId="{2F3D8913-7808-4ED8-A6E5-46EA5BD6A067}" destId="{A0B6E1B7-618E-4F4C-8A9A-739C90028C66}" srcOrd="0" destOrd="0" presId="urn:microsoft.com/office/officeart/2005/8/layout/radial1"/>
    <dgm:cxn modelId="{2D9E5468-5C16-41CA-957C-88B92497B3F9}" srcId="{08875C6E-5BAD-40A7-8B85-84955C620074}" destId="{F1201DDA-1798-4B67-9910-155A391AA526}" srcOrd="0" destOrd="0" parTransId="{6210D4A9-80AE-4A46-B418-5A87258DD7B5}" sibTransId="{75A7072D-FDD4-4CCE-94ED-2B94ED6A10FB}"/>
    <dgm:cxn modelId="{1F8B6AF2-45E4-4E66-ADE9-42B96A4CE80A}" type="presOf" srcId="{7275E18F-7553-4D80-814F-1D3C972E64D3}" destId="{E64A5293-2C6E-463F-9442-C7C28CDEE497}" srcOrd="0" destOrd="0" presId="urn:microsoft.com/office/officeart/2005/8/layout/radial1"/>
    <dgm:cxn modelId="{DE98C95F-A311-47EA-ACEF-8A6C9A8EF0B1}" type="presOf" srcId="{DE0FBA25-531F-48A2-A34D-8067C6FBE5C3}" destId="{33F53935-9A0D-4C6F-BCD9-822EAC534EA2}" srcOrd="0" destOrd="0" presId="urn:microsoft.com/office/officeart/2005/8/layout/radial1"/>
    <dgm:cxn modelId="{730C508B-2C37-4067-963B-15F1C8979C99}" srcId="{08875C6E-5BAD-40A7-8B85-84955C620074}" destId="{E511DB8A-E554-40E9-B008-1B07EFA69B5A}" srcOrd="1" destOrd="0" parTransId="{C89902E1-4C57-469C-9717-45A02C979E03}" sibTransId="{6E72B69B-ADD9-4F8B-9CAF-84C2E198F1D0}"/>
    <dgm:cxn modelId="{642C381C-3E1E-4BB1-B94C-46FC1954AA44}" srcId="{08875C6E-5BAD-40A7-8B85-84955C620074}" destId="{DE0FBA25-531F-48A2-A34D-8067C6FBE5C3}" srcOrd="2" destOrd="0" parTransId="{D959094E-6CDC-4FA0-B1DF-8FE99712AF1A}" sibTransId="{ED4A1452-61AC-4B45-8D5C-9BCB7C23CC9B}"/>
    <dgm:cxn modelId="{DD011572-D9F5-418A-AB8C-E84733EBC05D}" type="presOf" srcId="{D959094E-6CDC-4FA0-B1DF-8FE99712AF1A}" destId="{E021E20F-4C78-4D07-BD4A-521D283AC72C}" srcOrd="1" destOrd="0" presId="urn:microsoft.com/office/officeart/2005/8/layout/radial1"/>
    <dgm:cxn modelId="{AB888235-CAA1-4C23-BD0F-277ECC0F8569}" type="presOf" srcId="{8F71D188-2EF4-470F-940C-33A4D2F8B55E}" destId="{C23EFCF1-886B-4D79-96A0-FE9D9DD8EE1F}" srcOrd="0" destOrd="0" presId="urn:microsoft.com/office/officeart/2005/8/layout/radial1"/>
    <dgm:cxn modelId="{15509F95-2494-42DE-BA26-E3F74857B4B1}" type="presOf" srcId="{0AED61F3-6DF6-4206-93F3-65C828270482}" destId="{438F1D3E-667B-45F4-93A3-38C66D1F5038}" srcOrd="0" destOrd="0" presId="urn:microsoft.com/office/officeart/2005/8/layout/radial1"/>
    <dgm:cxn modelId="{B6320A96-CC25-45D1-B762-F4DB0B98BD9A}" type="presOf" srcId="{6210D4A9-80AE-4A46-B418-5A87258DD7B5}" destId="{E7FE5F2F-BB60-4741-916D-98F66AD9ADD3}" srcOrd="0" destOrd="0" presId="urn:microsoft.com/office/officeart/2005/8/layout/radial1"/>
    <dgm:cxn modelId="{D815D99E-84CC-4916-8210-817317E1F798}" type="presOf" srcId="{F1201DDA-1798-4B67-9910-155A391AA526}" destId="{DD4417D8-805B-4250-A6FE-F50D947668B4}" srcOrd="0" destOrd="0" presId="urn:microsoft.com/office/officeart/2005/8/layout/radial1"/>
    <dgm:cxn modelId="{7CD2CC1A-F6BC-4376-AFD1-DCA03F2DB0FF}" type="presParOf" srcId="{438F1D3E-667B-45F4-93A3-38C66D1F5038}" destId="{850CC1FB-DEFA-4A28-8B37-F41834826DF7}" srcOrd="0" destOrd="0" presId="urn:microsoft.com/office/officeart/2005/8/layout/radial1"/>
    <dgm:cxn modelId="{025B24D1-E37E-40FB-9D51-D61002EA3002}" type="presParOf" srcId="{438F1D3E-667B-45F4-93A3-38C66D1F5038}" destId="{E7FE5F2F-BB60-4741-916D-98F66AD9ADD3}" srcOrd="1" destOrd="0" presId="urn:microsoft.com/office/officeart/2005/8/layout/radial1"/>
    <dgm:cxn modelId="{DB284FBE-1A0A-413B-A380-237348D942DD}" type="presParOf" srcId="{E7FE5F2F-BB60-4741-916D-98F66AD9ADD3}" destId="{449A047E-BD67-4FBE-A327-76138B0356AC}" srcOrd="0" destOrd="0" presId="urn:microsoft.com/office/officeart/2005/8/layout/radial1"/>
    <dgm:cxn modelId="{A8870017-0957-4C88-8CD7-11F74CE38F1B}" type="presParOf" srcId="{438F1D3E-667B-45F4-93A3-38C66D1F5038}" destId="{DD4417D8-805B-4250-A6FE-F50D947668B4}" srcOrd="2" destOrd="0" presId="urn:microsoft.com/office/officeart/2005/8/layout/radial1"/>
    <dgm:cxn modelId="{0DE6C60F-B8CB-42D6-A3CA-3BF31226FF67}" type="presParOf" srcId="{438F1D3E-667B-45F4-93A3-38C66D1F5038}" destId="{77AE4503-5E15-4541-8735-345CA07890CD}" srcOrd="3" destOrd="0" presId="urn:microsoft.com/office/officeart/2005/8/layout/radial1"/>
    <dgm:cxn modelId="{085A8530-957F-466E-B638-475C3ED4CD89}" type="presParOf" srcId="{77AE4503-5E15-4541-8735-345CA07890CD}" destId="{B0BEC0BD-3FBE-4873-85FE-9A07BFB72C85}" srcOrd="0" destOrd="0" presId="urn:microsoft.com/office/officeart/2005/8/layout/radial1"/>
    <dgm:cxn modelId="{B343767D-71DD-4618-919F-08BDC17DB4CB}" type="presParOf" srcId="{438F1D3E-667B-45F4-93A3-38C66D1F5038}" destId="{D460702A-1240-410F-9967-C3FB64113D2F}" srcOrd="4" destOrd="0" presId="urn:microsoft.com/office/officeart/2005/8/layout/radial1"/>
    <dgm:cxn modelId="{934EC40A-B278-4907-9117-D42FC22F996A}" type="presParOf" srcId="{438F1D3E-667B-45F4-93A3-38C66D1F5038}" destId="{0DBFCD45-FA94-40DE-909B-D4F9BB728F0A}" srcOrd="5" destOrd="0" presId="urn:microsoft.com/office/officeart/2005/8/layout/radial1"/>
    <dgm:cxn modelId="{A2B3D2C1-DED0-4D13-BACD-6D423BB890BD}" type="presParOf" srcId="{0DBFCD45-FA94-40DE-909B-D4F9BB728F0A}" destId="{E021E20F-4C78-4D07-BD4A-521D283AC72C}" srcOrd="0" destOrd="0" presId="urn:microsoft.com/office/officeart/2005/8/layout/radial1"/>
    <dgm:cxn modelId="{2580D81D-E0DB-427A-A7AB-A4BB85A0498A}" type="presParOf" srcId="{438F1D3E-667B-45F4-93A3-38C66D1F5038}" destId="{33F53935-9A0D-4C6F-BCD9-822EAC534EA2}" srcOrd="6" destOrd="0" presId="urn:microsoft.com/office/officeart/2005/8/layout/radial1"/>
    <dgm:cxn modelId="{705AB704-3D74-438B-B218-EAC43C430D63}" type="presParOf" srcId="{438F1D3E-667B-45F4-93A3-38C66D1F5038}" destId="{E64A5293-2C6E-463F-9442-C7C28CDEE497}" srcOrd="7" destOrd="0" presId="urn:microsoft.com/office/officeart/2005/8/layout/radial1"/>
    <dgm:cxn modelId="{53982B52-8716-4B8B-B2A4-985CF85A618A}" type="presParOf" srcId="{E64A5293-2C6E-463F-9442-C7C28CDEE497}" destId="{10625160-E4DF-477A-9DEC-D13FF34FB3E7}" srcOrd="0" destOrd="0" presId="urn:microsoft.com/office/officeart/2005/8/layout/radial1"/>
    <dgm:cxn modelId="{8AAFB64A-EEF3-4963-A25D-C5A040307996}" type="presParOf" srcId="{438F1D3E-667B-45F4-93A3-38C66D1F5038}" destId="{C23EFCF1-886B-4D79-96A0-FE9D9DD8EE1F}" srcOrd="8" destOrd="0" presId="urn:microsoft.com/office/officeart/2005/8/layout/radial1"/>
    <dgm:cxn modelId="{C756ADCD-EF4E-47BB-881B-5360BAF2E7C5}" type="presParOf" srcId="{438F1D3E-667B-45F4-93A3-38C66D1F5038}" destId="{A0B6E1B7-618E-4F4C-8A9A-739C90028C66}" srcOrd="9" destOrd="0" presId="urn:microsoft.com/office/officeart/2005/8/layout/radial1"/>
    <dgm:cxn modelId="{F71C7ABF-148E-449A-8DF5-BC37D5E31D3A}" type="presParOf" srcId="{A0B6E1B7-618E-4F4C-8A9A-739C90028C66}" destId="{121E7702-FB8B-41F1-93C1-1718D6EAF403}" srcOrd="0" destOrd="0" presId="urn:microsoft.com/office/officeart/2005/8/layout/radial1"/>
    <dgm:cxn modelId="{3F7B2F9A-E947-4FCB-BA18-01C76AF6A17E}" type="presParOf" srcId="{438F1D3E-667B-45F4-93A3-38C66D1F5038}" destId="{F6C1A0C8-9363-47C5-B12F-8253C7A1A0EB}" srcOrd="10" destOrd="0" presId="urn:microsoft.com/office/officeart/2005/8/layout/radial1"/>
    <dgm:cxn modelId="{E69D8179-B657-4D90-BD71-490FC4AEC207}" type="presParOf" srcId="{438F1D3E-667B-45F4-93A3-38C66D1F5038}" destId="{BF897941-B262-42BD-9991-998873DF27DA}" srcOrd="11" destOrd="0" presId="urn:microsoft.com/office/officeart/2005/8/layout/radial1"/>
    <dgm:cxn modelId="{1CA841FD-334C-405C-A563-13BE4B197C63}" type="presParOf" srcId="{BF897941-B262-42BD-9991-998873DF27DA}" destId="{8F78B160-B191-4D06-A9A8-1A2665FB3A47}" srcOrd="0" destOrd="0" presId="urn:microsoft.com/office/officeart/2005/8/layout/radial1"/>
    <dgm:cxn modelId="{8EA099FB-F846-48F7-A8EF-2574183C1E57}" type="presParOf" srcId="{438F1D3E-667B-45F4-93A3-38C66D1F5038}" destId="{D708D9EB-04E4-4D28-975A-E44C688F0361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3672019-415F-4741-BEF6-B32CAEB3E7C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20CB09-AEB3-44EF-B6CC-73EC08B24A60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Compare census counts to "the truth;" that is, some benchmark</a:t>
          </a:r>
          <a:endParaRPr lang="en-US" sz="1400" dirty="0">
            <a:latin typeface="+mn-lt"/>
          </a:endParaRPr>
        </a:p>
      </dgm:t>
    </dgm:pt>
    <dgm:pt modelId="{294CAE4A-736E-4603-972F-FFC56736D5DB}" type="parTrans" cxnId="{EE11AE4E-F809-4B63-AB24-542D71BFCD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B2882FC-986E-473F-97A0-78F980EFB85D}" type="sibTrans" cxnId="{EE11AE4E-F809-4B63-AB24-542D71BFCD9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CA72CD5-3631-4011-BD53-451125D080A9}">
      <dgm:prSet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Directly measure the quality of the counts for the 50 states and D.C.  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3378AC03-05DF-4085-8B6E-1AB90E0842F6}" type="parTrans" cxnId="{0E3696ED-DA06-4469-A8C6-F0446827F28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29A57E0C-3524-440A-A4BD-FC5C528C4D81}" type="sibTrans" cxnId="{0E3696ED-DA06-4469-A8C6-F0446827F28F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71AB9282-CB38-40C0-8057-0E7A33B86051}">
      <dgm:prSet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</a:t>
          </a:r>
          <a:r>
            <a:rPr lang="en-US" sz="1400" u="sng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where</a:t>
          </a:r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 we miss people—</a:t>
          </a:r>
          <a:r>
            <a:rPr lang="en-US" sz="14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e.g</a:t>
          </a:r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, in the inner city; in the rural parts of the country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0582268B-8342-4257-A32E-65439C69388B}" type="parTrans" cxnId="{02320F68-8084-458B-8C15-97930ACF3A38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C4AA4B16-6A2C-4587-BDBF-AD1DA6D62324}" type="sibTrans" cxnId="{02320F68-8084-458B-8C15-97930ACF3A38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B93E2051-D30C-47A5-BFC0-B15D0B2406AC}">
      <dgm:prSet custT="1"/>
      <dgm:spPr/>
      <dgm:t>
        <a:bodyPr/>
        <a:lstStyle/>
        <a:p>
          <a:r>
            <a:rPr lang="en-US" sz="14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the specific demographic characteristics of people we miss—e.g., do we miss more renters than homeowners? more Hispanics than non-Hispanics?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8D6246F3-EE27-4C1E-8FA6-0E09B2739ED8}" type="parTrans" cxnId="{12C1B730-7731-4A26-A5E6-993DB446724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CC20004-0996-4EDC-A181-030BC991DB3A}" type="sibTrans" cxnId="{12C1B730-7731-4A26-A5E6-993DB4467242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4D1DD94F-98A7-4A5B-8994-9E4CD1020531}">
      <dgm:prSet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the extent we count some people twice, or tabulate them in the wrong place because of an error in determining their usual residence as of </a:t>
          </a:r>
          <a:r>
            <a:rPr lang="en-US" sz="14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Census Day.</a:t>
          </a:r>
          <a:endParaRPr lang="en-US" sz="140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90128B8B-B01D-41C4-A731-B33F7EAFC7EB}" type="parTrans" cxnId="{FADEBF7E-C7DD-46A1-9770-B3B7421E6FD9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F6B816CC-A665-4841-9C3E-6A555644F6B1}" type="sibTrans" cxnId="{FADEBF7E-C7DD-46A1-9770-B3B7421E6FD9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E46DFB66-0230-44B1-A9AF-4077D7DA403F}">
      <dgm:prSet custT="1"/>
      <dgm:spPr/>
      <dgm:t>
        <a:bodyPr/>
        <a:lstStyle/>
        <a:p>
          <a:r>
            <a:rPr lang="en-US" sz="14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Examine operational characteristics of operations that are correlated with quality of counts—e.g., the percentage of questionnaire data obtained from  self-response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1026E666-ED05-43FD-A7A0-80ABE0B9B05B}" type="parTrans" cxnId="{381D18DB-A273-4D16-BE89-E96EB690F11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6427FC41-2CD4-428D-9856-73EC4A0B186E}" type="sibTrans" cxnId="{381D18DB-A273-4D16-BE89-E96EB690F11A}">
      <dgm:prSet/>
      <dgm:spPr/>
      <dgm:t>
        <a:bodyPr/>
        <a:lstStyle/>
        <a:p>
          <a:endParaRPr lang="en-US" sz="1400">
            <a:latin typeface="+mn-lt"/>
          </a:endParaRPr>
        </a:p>
      </dgm:t>
    </dgm:pt>
    <dgm:pt modelId="{DBB1DA9D-C390-4D67-9D79-C78A58E8E408}" type="pres">
      <dgm:prSet presAssocID="{A3672019-415F-4741-BEF6-B32CAEB3E7C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30FD983-60DA-467B-9A2C-1DFC7CD86162}" type="pres">
      <dgm:prSet presAssocID="{8420CB09-AEB3-44EF-B6CC-73EC08B24A60}" presName="thickLine" presStyleLbl="alignNode1" presStyleIdx="0" presStyleCnt="6"/>
      <dgm:spPr/>
    </dgm:pt>
    <dgm:pt modelId="{8324FA52-15EE-416F-A7FC-640FA3CBA60E}" type="pres">
      <dgm:prSet presAssocID="{8420CB09-AEB3-44EF-B6CC-73EC08B24A60}" presName="horz1" presStyleCnt="0"/>
      <dgm:spPr/>
    </dgm:pt>
    <dgm:pt modelId="{6800D47A-D175-4CAF-B5B1-9454E3C4D9D3}" type="pres">
      <dgm:prSet presAssocID="{8420CB09-AEB3-44EF-B6CC-73EC08B24A60}" presName="tx1" presStyleLbl="revTx" presStyleIdx="0" presStyleCnt="6"/>
      <dgm:spPr/>
      <dgm:t>
        <a:bodyPr/>
        <a:lstStyle/>
        <a:p>
          <a:endParaRPr lang="en-US"/>
        </a:p>
      </dgm:t>
    </dgm:pt>
    <dgm:pt modelId="{A0E1EF71-7A5A-4049-A41F-32E878EB8EF9}" type="pres">
      <dgm:prSet presAssocID="{8420CB09-AEB3-44EF-B6CC-73EC08B24A60}" presName="vert1" presStyleCnt="0"/>
      <dgm:spPr/>
    </dgm:pt>
    <dgm:pt modelId="{196918FD-19AE-41AF-98E8-3BE53C61C0F4}" type="pres">
      <dgm:prSet presAssocID="{FCA72CD5-3631-4011-BD53-451125D080A9}" presName="thickLine" presStyleLbl="alignNode1" presStyleIdx="1" presStyleCnt="6"/>
      <dgm:spPr/>
    </dgm:pt>
    <dgm:pt modelId="{BDD506EC-38E5-4544-A1EF-69E5D752780F}" type="pres">
      <dgm:prSet presAssocID="{FCA72CD5-3631-4011-BD53-451125D080A9}" presName="horz1" presStyleCnt="0"/>
      <dgm:spPr/>
    </dgm:pt>
    <dgm:pt modelId="{18822547-C6C7-4576-B5F8-A7B6391E6837}" type="pres">
      <dgm:prSet presAssocID="{FCA72CD5-3631-4011-BD53-451125D080A9}" presName="tx1" presStyleLbl="revTx" presStyleIdx="1" presStyleCnt="6"/>
      <dgm:spPr/>
      <dgm:t>
        <a:bodyPr/>
        <a:lstStyle/>
        <a:p>
          <a:endParaRPr lang="en-US"/>
        </a:p>
      </dgm:t>
    </dgm:pt>
    <dgm:pt modelId="{39AA731A-401B-4CCE-BB1C-9256BA0C2B5D}" type="pres">
      <dgm:prSet presAssocID="{FCA72CD5-3631-4011-BD53-451125D080A9}" presName="vert1" presStyleCnt="0"/>
      <dgm:spPr/>
    </dgm:pt>
    <dgm:pt modelId="{EE8F1E85-249A-4E55-84C8-567D557BE89E}" type="pres">
      <dgm:prSet presAssocID="{71AB9282-CB38-40C0-8057-0E7A33B86051}" presName="thickLine" presStyleLbl="alignNode1" presStyleIdx="2" presStyleCnt="6"/>
      <dgm:spPr/>
    </dgm:pt>
    <dgm:pt modelId="{09A70282-6B5E-4AFC-91B0-626ECDE8F338}" type="pres">
      <dgm:prSet presAssocID="{71AB9282-CB38-40C0-8057-0E7A33B86051}" presName="horz1" presStyleCnt="0"/>
      <dgm:spPr/>
    </dgm:pt>
    <dgm:pt modelId="{1E13720D-32A3-4412-833A-BDE2278D5D39}" type="pres">
      <dgm:prSet presAssocID="{71AB9282-CB38-40C0-8057-0E7A33B86051}" presName="tx1" presStyleLbl="revTx" presStyleIdx="2" presStyleCnt="6"/>
      <dgm:spPr/>
      <dgm:t>
        <a:bodyPr/>
        <a:lstStyle/>
        <a:p>
          <a:endParaRPr lang="en-US"/>
        </a:p>
      </dgm:t>
    </dgm:pt>
    <dgm:pt modelId="{F1B14C36-4C26-4CE0-B51A-0E0BD062EE84}" type="pres">
      <dgm:prSet presAssocID="{71AB9282-CB38-40C0-8057-0E7A33B86051}" presName="vert1" presStyleCnt="0"/>
      <dgm:spPr/>
    </dgm:pt>
    <dgm:pt modelId="{26BDE756-763C-4476-A362-7CB60559FEDD}" type="pres">
      <dgm:prSet presAssocID="{B93E2051-D30C-47A5-BFC0-B15D0B2406AC}" presName="thickLine" presStyleLbl="alignNode1" presStyleIdx="3" presStyleCnt="6"/>
      <dgm:spPr/>
    </dgm:pt>
    <dgm:pt modelId="{3AF5C9A9-C167-43C4-9F1F-A38A50B154C2}" type="pres">
      <dgm:prSet presAssocID="{B93E2051-D30C-47A5-BFC0-B15D0B2406AC}" presName="horz1" presStyleCnt="0"/>
      <dgm:spPr/>
    </dgm:pt>
    <dgm:pt modelId="{F5BF3397-EC75-41E3-8E59-B8959C3611CD}" type="pres">
      <dgm:prSet presAssocID="{B93E2051-D30C-47A5-BFC0-B15D0B2406AC}" presName="tx1" presStyleLbl="revTx" presStyleIdx="3" presStyleCnt="6"/>
      <dgm:spPr/>
      <dgm:t>
        <a:bodyPr/>
        <a:lstStyle/>
        <a:p>
          <a:endParaRPr lang="en-US"/>
        </a:p>
      </dgm:t>
    </dgm:pt>
    <dgm:pt modelId="{0F8720CC-39F0-43BD-B94B-DEB2F811BFA3}" type="pres">
      <dgm:prSet presAssocID="{B93E2051-D30C-47A5-BFC0-B15D0B2406AC}" presName="vert1" presStyleCnt="0"/>
      <dgm:spPr/>
    </dgm:pt>
    <dgm:pt modelId="{179D0BA5-92BA-4B7B-B926-AA25D053701E}" type="pres">
      <dgm:prSet presAssocID="{4D1DD94F-98A7-4A5B-8994-9E4CD1020531}" presName="thickLine" presStyleLbl="alignNode1" presStyleIdx="4" presStyleCnt="6"/>
      <dgm:spPr/>
    </dgm:pt>
    <dgm:pt modelId="{4533202C-5940-4EA3-9D39-44E09380933D}" type="pres">
      <dgm:prSet presAssocID="{4D1DD94F-98A7-4A5B-8994-9E4CD1020531}" presName="horz1" presStyleCnt="0"/>
      <dgm:spPr/>
    </dgm:pt>
    <dgm:pt modelId="{811ED678-AC42-4FB4-9A41-16088B25CD11}" type="pres">
      <dgm:prSet presAssocID="{4D1DD94F-98A7-4A5B-8994-9E4CD1020531}" presName="tx1" presStyleLbl="revTx" presStyleIdx="4" presStyleCnt="6"/>
      <dgm:spPr/>
      <dgm:t>
        <a:bodyPr/>
        <a:lstStyle/>
        <a:p>
          <a:endParaRPr lang="en-US"/>
        </a:p>
      </dgm:t>
    </dgm:pt>
    <dgm:pt modelId="{DB5901E5-B852-4535-9630-6F4522EADD4C}" type="pres">
      <dgm:prSet presAssocID="{4D1DD94F-98A7-4A5B-8994-9E4CD1020531}" presName="vert1" presStyleCnt="0"/>
      <dgm:spPr/>
    </dgm:pt>
    <dgm:pt modelId="{0EDA8500-F03A-463F-8F54-08FF00ADB6FF}" type="pres">
      <dgm:prSet presAssocID="{E46DFB66-0230-44B1-A9AF-4077D7DA403F}" presName="thickLine" presStyleLbl="alignNode1" presStyleIdx="5" presStyleCnt="6"/>
      <dgm:spPr/>
    </dgm:pt>
    <dgm:pt modelId="{5DBD9E09-85CC-4B95-B542-FC2EF5F17E83}" type="pres">
      <dgm:prSet presAssocID="{E46DFB66-0230-44B1-A9AF-4077D7DA403F}" presName="horz1" presStyleCnt="0"/>
      <dgm:spPr/>
    </dgm:pt>
    <dgm:pt modelId="{1502E536-7C22-490C-B0CD-33AEA0618773}" type="pres">
      <dgm:prSet presAssocID="{E46DFB66-0230-44B1-A9AF-4077D7DA403F}" presName="tx1" presStyleLbl="revTx" presStyleIdx="5" presStyleCnt="6"/>
      <dgm:spPr/>
      <dgm:t>
        <a:bodyPr/>
        <a:lstStyle/>
        <a:p>
          <a:endParaRPr lang="en-US"/>
        </a:p>
      </dgm:t>
    </dgm:pt>
    <dgm:pt modelId="{E6E28AD0-05C7-4E71-A1D2-E467E3A330CA}" type="pres">
      <dgm:prSet presAssocID="{E46DFB66-0230-44B1-A9AF-4077D7DA403F}" presName="vert1" presStyleCnt="0"/>
      <dgm:spPr/>
    </dgm:pt>
  </dgm:ptLst>
  <dgm:cxnLst>
    <dgm:cxn modelId="{6FE2B574-AA60-4A19-AB7A-59D66646E83C}" type="presOf" srcId="{8420CB09-AEB3-44EF-B6CC-73EC08B24A60}" destId="{6800D47A-D175-4CAF-B5B1-9454E3C4D9D3}" srcOrd="0" destOrd="0" presId="urn:microsoft.com/office/officeart/2008/layout/LinedList"/>
    <dgm:cxn modelId="{381D18DB-A273-4D16-BE89-E96EB690F11A}" srcId="{A3672019-415F-4741-BEF6-B32CAEB3E7C6}" destId="{E46DFB66-0230-44B1-A9AF-4077D7DA403F}" srcOrd="5" destOrd="0" parTransId="{1026E666-ED05-43FD-A7A0-80ABE0B9B05B}" sibTransId="{6427FC41-2CD4-428D-9856-73EC4A0B186E}"/>
    <dgm:cxn modelId="{12C1B730-7731-4A26-A5E6-993DB4467242}" srcId="{A3672019-415F-4741-BEF6-B32CAEB3E7C6}" destId="{B93E2051-D30C-47A5-BFC0-B15D0B2406AC}" srcOrd="3" destOrd="0" parTransId="{8D6246F3-EE27-4C1E-8FA6-0E09B2739ED8}" sibTransId="{FCC20004-0996-4EDC-A181-030BC991DB3A}"/>
    <dgm:cxn modelId="{EE11AE4E-F809-4B63-AB24-542D71BFCD9A}" srcId="{A3672019-415F-4741-BEF6-B32CAEB3E7C6}" destId="{8420CB09-AEB3-44EF-B6CC-73EC08B24A60}" srcOrd="0" destOrd="0" parTransId="{294CAE4A-736E-4603-972F-FFC56736D5DB}" sibTransId="{EB2882FC-986E-473F-97A0-78F980EFB85D}"/>
    <dgm:cxn modelId="{4C7ADD91-5D18-412A-8FFE-2F999F3305B8}" type="presOf" srcId="{71AB9282-CB38-40C0-8057-0E7A33B86051}" destId="{1E13720D-32A3-4412-833A-BDE2278D5D39}" srcOrd="0" destOrd="0" presId="urn:microsoft.com/office/officeart/2008/layout/LinedList"/>
    <dgm:cxn modelId="{02320F68-8084-458B-8C15-97930ACF3A38}" srcId="{A3672019-415F-4741-BEF6-B32CAEB3E7C6}" destId="{71AB9282-CB38-40C0-8057-0E7A33B86051}" srcOrd="2" destOrd="0" parTransId="{0582268B-8342-4257-A32E-65439C69388B}" sibTransId="{C4AA4B16-6A2C-4587-BDBF-AD1DA6D62324}"/>
    <dgm:cxn modelId="{FADEBF7E-C7DD-46A1-9770-B3B7421E6FD9}" srcId="{A3672019-415F-4741-BEF6-B32CAEB3E7C6}" destId="{4D1DD94F-98A7-4A5B-8994-9E4CD1020531}" srcOrd="4" destOrd="0" parTransId="{90128B8B-B01D-41C4-A731-B33F7EAFC7EB}" sibTransId="{F6B816CC-A665-4841-9C3E-6A555644F6B1}"/>
    <dgm:cxn modelId="{B59B0015-4A42-433D-A6FE-A91D5B64172C}" type="presOf" srcId="{FCA72CD5-3631-4011-BD53-451125D080A9}" destId="{18822547-C6C7-4576-B5F8-A7B6391E6837}" srcOrd="0" destOrd="0" presId="urn:microsoft.com/office/officeart/2008/layout/LinedList"/>
    <dgm:cxn modelId="{6B36E279-5EA1-4024-8280-8BE5E0C650FB}" type="presOf" srcId="{B93E2051-D30C-47A5-BFC0-B15D0B2406AC}" destId="{F5BF3397-EC75-41E3-8E59-B8959C3611CD}" srcOrd="0" destOrd="0" presId="urn:microsoft.com/office/officeart/2008/layout/LinedList"/>
    <dgm:cxn modelId="{536101E1-EB5F-470B-A93C-351282BC7C8A}" type="presOf" srcId="{E46DFB66-0230-44B1-A9AF-4077D7DA403F}" destId="{1502E536-7C22-490C-B0CD-33AEA0618773}" srcOrd="0" destOrd="0" presId="urn:microsoft.com/office/officeart/2008/layout/LinedList"/>
    <dgm:cxn modelId="{3E937E0D-F428-4BC8-8EFF-B9CC44C6244A}" type="presOf" srcId="{A3672019-415F-4741-BEF6-B32CAEB3E7C6}" destId="{DBB1DA9D-C390-4D67-9D79-C78A58E8E408}" srcOrd="0" destOrd="0" presId="urn:microsoft.com/office/officeart/2008/layout/LinedList"/>
    <dgm:cxn modelId="{E9F9B4CA-61DE-4C3C-B458-2B0BB59C15B5}" type="presOf" srcId="{4D1DD94F-98A7-4A5B-8994-9E4CD1020531}" destId="{811ED678-AC42-4FB4-9A41-16088B25CD11}" srcOrd="0" destOrd="0" presId="urn:microsoft.com/office/officeart/2008/layout/LinedList"/>
    <dgm:cxn modelId="{0E3696ED-DA06-4469-A8C6-F0446827F28F}" srcId="{A3672019-415F-4741-BEF6-B32CAEB3E7C6}" destId="{FCA72CD5-3631-4011-BD53-451125D080A9}" srcOrd="1" destOrd="0" parTransId="{3378AC03-05DF-4085-8B6E-1AB90E0842F6}" sibTransId="{29A57E0C-3524-440A-A4BD-FC5C528C4D81}"/>
    <dgm:cxn modelId="{0AE5DE39-A764-48F9-9DD6-76B7BE1309BC}" type="presParOf" srcId="{DBB1DA9D-C390-4D67-9D79-C78A58E8E408}" destId="{330FD983-60DA-467B-9A2C-1DFC7CD86162}" srcOrd="0" destOrd="0" presId="urn:microsoft.com/office/officeart/2008/layout/LinedList"/>
    <dgm:cxn modelId="{6376B8DD-5B9A-46BC-888A-9940C4FE0F75}" type="presParOf" srcId="{DBB1DA9D-C390-4D67-9D79-C78A58E8E408}" destId="{8324FA52-15EE-416F-A7FC-640FA3CBA60E}" srcOrd="1" destOrd="0" presId="urn:microsoft.com/office/officeart/2008/layout/LinedList"/>
    <dgm:cxn modelId="{AA68D70F-4A14-41E9-AB4D-F80440B76979}" type="presParOf" srcId="{8324FA52-15EE-416F-A7FC-640FA3CBA60E}" destId="{6800D47A-D175-4CAF-B5B1-9454E3C4D9D3}" srcOrd="0" destOrd="0" presId="urn:microsoft.com/office/officeart/2008/layout/LinedList"/>
    <dgm:cxn modelId="{5DA4711B-5873-4BF0-AA31-F8E59D3871EA}" type="presParOf" srcId="{8324FA52-15EE-416F-A7FC-640FA3CBA60E}" destId="{A0E1EF71-7A5A-4049-A41F-32E878EB8EF9}" srcOrd="1" destOrd="0" presId="urn:microsoft.com/office/officeart/2008/layout/LinedList"/>
    <dgm:cxn modelId="{176730FE-4229-4946-844C-C9B183552C1B}" type="presParOf" srcId="{DBB1DA9D-C390-4D67-9D79-C78A58E8E408}" destId="{196918FD-19AE-41AF-98E8-3BE53C61C0F4}" srcOrd="2" destOrd="0" presId="urn:microsoft.com/office/officeart/2008/layout/LinedList"/>
    <dgm:cxn modelId="{42EE2FD3-A92E-429A-8421-EC4AC7787CDC}" type="presParOf" srcId="{DBB1DA9D-C390-4D67-9D79-C78A58E8E408}" destId="{BDD506EC-38E5-4544-A1EF-69E5D752780F}" srcOrd="3" destOrd="0" presId="urn:microsoft.com/office/officeart/2008/layout/LinedList"/>
    <dgm:cxn modelId="{E481516F-2451-454B-B180-E68CCB119B92}" type="presParOf" srcId="{BDD506EC-38E5-4544-A1EF-69E5D752780F}" destId="{18822547-C6C7-4576-B5F8-A7B6391E6837}" srcOrd="0" destOrd="0" presId="urn:microsoft.com/office/officeart/2008/layout/LinedList"/>
    <dgm:cxn modelId="{86E96EFB-92D0-4755-AA4F-95AAAB8B0AE3}" type="presParOf" srcId="{BDD506EC-38E5-4544-A1EF-69E5D752780F}" destId="{39AA731A-401B-4CCE-BB1C-9256BA0C2B5D}" srcOrd="1" destOrd="0" presId="urn:microsoft.com/office/officeart/2008/layout/LinedList"/>
    <dgm:cxn modelId="{53D152C1-E4B0-41E1-9E3A-739DECB0B74B}" type="presParOf" srcId="{DBB1DA9D-C390-4D67-9D79-C78A58E8E408}" destId="{EE8F1E85-249A-4E55-84C8-567D557BE89E}" srcOrd="4" destOrd="0" presId="urn:microsoft.com/office/officeart/2008/layout/LinedList"/>
    <dgm:cxn modelId="{2A777B34-4A47-4BA3-AE8F-8CFEE15D6C38}" type="presParOf" srcId="{DBB1DA9D-C390-4D67-9D79-C78A58E8E408}" destId="{09A70282-6B5E-4AFC-91B0-626ECDE8F338}" srcOrd="5" destOrd="0" presId="urn:microsoft.com/office/officeart/2008/layout/LinedList"/>
    <dgm:cxn modelId="{08BA2C3A-60C0-46B3-B7B1-BBA0B7375782}" type="presParOf" srcId="{09A70282-6B5E-4AFC-91B0-626ECDE8F338}" destId="{1E13720D-32A3-4412-833A-BDE2278D5D39}" srcOrd="0" destOrd="0" presId="urn:microsoft.com/office/officeart/2008/layout/LinedList"/>
    <dgm:cxn modelId="{D3257DAC-0D85-42E8-8711-1288D2ECCA85}" type="presParOf" srcId="{09A70282-6B5E-4AFC-91B0-626ECDE8F338}" destId="{F1B14C36-4C26-4CE0-B51A-0E0BD062EE84}" srcOrd="1" destOrd="0" presId="urn:microsoft.com/office/officeart/2008/layout/LinedList"/>
    <dgm:cxn modelId="{F00503FC-AAFC-4065-9B2E-086AB94C7433}" type="presParOf" srcId="{DBB1DA9D-C390-4D67-9D79-C78A58E8E408}" destId="{26BDE756-763C-4476-A362-7CB60559FEDD}" srcOrd="6" destOrd="0" presId="urn:microsoft.com/office/officeart/2008/layout/LinedList"/>
    <dgm:cxn modelId="{57D34354-2326-4009-94D2-3732A4A927F8}" type="presParOf" srcId="{DBB1DA9D-C390-4D67-9D79-C78A58E8E408}" destId="{3AF5C9A9-C167-43C4-9F1F-A38A50B154C2}" srcOrd="7" destOrd="0" presId="urn:microsoft.com/office/officeart/2008/layout/LinedList"/>
    <dgm:cxn modelId="{35F215BD-0F42-4CA6-8ACD-9715C3C88056}" type="presParOf" srcId="{3AF5C9A9-C167-43C4-9F1F-A38A50B154C2}" destId="{F5BF3397-EC75-41E3-8E59-B8959C3611CD}" srcOrd="0" destOrd="0" presId="urn:microsoft.com/office/officeart/2008/layout/LinedList"/>
    <dgm:cxn modelId="{DB1FEA65-C0CA-4ECD-8DF1-FD0DF829B9A4}" type="presParOf" srcId="{3AF5C9A9-C167-43C4-9F1F-A38A50B154C2}" destId="{0F8720CC-39F0-43BD-B94B-DEB2F811BFA3}" srcOrd="1" destOrd="0" presId="urn:microsoft.com/office/officeart/2008/layout/LinedList"/>
    <dgm:cxn modelId="{4F21EBE2-2CEA-4C6B-A01E-6CDD3033D78A}" type="presParOf" srcId="{DBB1DA9D-C390-4D67-9D79-C78A58E8E408}" destId="{179D0BA5-92BA-4B7B-B926-AA25D053701E}" srcOrd="8" destOrd="0" presId="urn:microsoft.com/office/officeart/2008/layout/LinedList"/>
    <dgm:cxn modelId="{7432C479-76EE-4397-BEA2-8ABAFE596C8B}" type="presParOf" srcId="{DBB1DA9D-C390-4D67-9D79-C78A58E8E408}" destId="{4533202C-5940-4EA3-9D39-44E09380933D}" srcOrd="9" destOrd="0" presId="urn:microsoft.com/office/officeart/2008/layout/LinedList"/>
    <dgm:cxn modelId="{9504BFEF-D94C-42A4-982A-9DD8195C46C2}" type="presParOf" srcId="{4533202C-5940-4EA3-9D39-44E09380933D}" destId="{811ED678-AC42-4FB4-9A41-16088B25CD11}" srcOrd="0" destOrd="0" presId="urn:microsoft.com/office/officeart/2008/layout/LinedList"/>
    <dgm:cxn modelId="{ECE7A35D-F61B-483F-90D4-7FB090A41C46}" type="presParOf" srcId="{4533202C-5940-4EA3-9D39-44E09380933D}" destId="{DB5901E5-B852-4535-9630-6F4522EADD4C}" srcOrd="1" destOrd="0" presId="urn:microsoft.com/office/officeart/2008/layout/LinedList"/>
    <dgm:cxn modelId="{786D0CD5-315E-4782-B270-C992493CD5DF}" type="presParOf" srcId="{DBB1DA9D-C390-4D67-9D79-C78A58E8E408}" destId="{0EDA8500-F03A-463F-8F54-08FF00ADB6FF}" srcOrd="10" destOrd="0" presId="urn:microsoft.com/office/officeart/2008/layout/LinedList"/>
    <dgm:cxn modelId="{10687442-EDEE-4F07-AE69-E281501CF824}" type="presParOf" srcId="{DBB1DA9D-C390-4D67-9D79-C78A58E8E408}" destId="{5DBD9E09-85CC-4B95-B542-FC2EF5F17E83}" srcOrd="11" destOrd="0" presId="urn:microsoft.com/office/officeart/2008/layout/LinedList"/>
    <dgm:cxn modelId="{E0EA5537-0365-44FF-9408-840DB54DF399}" type="presParOf" srcId="{5DBD9E09-85CC-4B95-B542-FC2EF5F17E83}" destId="{1502E536-7C22-490C-B0CD-33AEA0618773}" srcOrd="0" destOrd="0" presId="urn:microsoft.com/office/officeart/2008/layout/LinedList"/>
    <dgm:cxn modelId="{EEDF71EF-09E6-49C1-B7F3-F9A9AC376835}" type="presParOf" srcId="{5DBD9E09-85CC-4B95-B542-FC2EF5F17E83}" destId="{E6E28AD0-05C7-4E71-A1D2-E467E3A330C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22D6511-ECFA-4DE7-A6A0-5EBE606A3216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EB1736-9EAB-46F9-8DDF-2DA48CBA9A46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Monthly Status Report</a:t>
          </a:r>
          <a:endParaRPr lang="en-US" sz="14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5B47A343-EB2F-423B-A218-6420E68EF547}" type="parTrans" cxnId="{605C274A-57F9-4CD6-A495-5AB3BBD8AA60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B83EB41A-186A-4CA3-A22F-FB2E34E4462B}" type="sibTrans" cxnId="{605C274A-57F9-4CD6-A495-5AB3BBD8AA60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743DEE91-6418-4752-88CD-7DEFE05E07A4}">
      <dgm:prSet custT="1"/>
      <dgm:spPr/>
      <dgm:t>
        <a:bodyPr/>
        <a:lstStyle/>
        <a:p>
          <a:r>
            <a:rPr lang="en-US" sz="14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Quarterly Program Review Meetings</a:t>
          </a:r>
          <a:endParaRPr lang="en-US" sz="140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gm:t>
    </dgm:pt>
    <dgm:pt modelId="{9F3349A3-F962-432A-97FE-08086BD9C84A}" type="parTrans" cxnId="{6C788136-744E-492C-8052-C98E314BE8D3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CF39E1B9-C678-4C4A-81E1-E69A4D1E4276}" type="sibTrans" cxnId="{6C788136-744E-492C-8052-C98E314BE8D3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3F51D64F-BB8A-4827-8096-2B9EE31CB9F1}">
      <dgm:prSet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Advisory Committees</a:t>
          </a:r>
        </a:p>
      </dgm:t>
    </dgm:pt>
    <dgm:pt modelId="{F856B5B1-EDBD-4D02-855E-7ED11B934028}" type="parTrans" cxnId="{EC327683-9D59-4468-B3B5-3A6C43AC0D23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CEEE9431-AEFB-4A45-8C64-AB4481CCF734}" type="sibTrans" cxnId="{EC327683-9D59-4468-B3B5-3A6C43AC0D23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6FD3939D-2150-426B-85A4-26ECF64AA9CF}">
      <dgm:prSet custT="1"/>
      <dgm:spPr/>
      <dgm:t>
        <a:bodyPr/>
        <a:lstStyle/>
        <a:p>
          <a:r>
            <a: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Meetings of Other Groups</a:t>
          </a:r>
        </a:p>
      </dgm:t>
    </dgm:pt>
    <dgm:pt modelId="{881D1CD2-9919-4840-AD0D-B254AAF189B8}" type="parTrans" cxnId="{C32B479C-575F-4B24-A71B-80DD741BC955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193A810F-BF7E-48AA-A1BD-D2D62C59E2CE}" type="sibTrans" cxnId="{C32B479C-575F-4B24-A71B-80DD741BC955}">
      <dgm:prSet/>
      <dgm:spPr/>
      <dgm:t>
        <a:bodyPr/>
        <a:lstStyle/>
        <a:p>
          <a:endParaRPr lang="en-US" sz="140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gm:t>
    </dgm:pt>
    <dgm:pt modelId="{291E14F2-997A-410B-98BD-5D4166212509}" type="pres">
      <dgm:prSet presAssocID="{822D6511-ECFA-4DE7-A6A0-5EBE606A3216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728ACD-1694-4CBE-BC55-6E9960CF23A3}" type="pres">
      <dgm:prSet presAssocID="{CBEB1736-9EAB-46F9-8DDF-2DA48CBA9A46}" presName="thickLine" presStyleLbl="alignNode1" presStyleIdx="0" presStyleCnt="4"/>
      <dgm:spPr/>
    </dgm:pt>
    <dgm:pt modelId="{87581143-041E-430C-8F34-F918326B8A1C}" type="pres">
      <dgm:prSet presAssocID="{CBEB1736-9EAB-46F9-8DDF-2DA48CBA9A46}" presName="horz1" presStyleCnt="0"/>
      <dgm:spPr/>
    </dgm:pt>
    <dgm:pt modelId="{43B3E265-60F2-4232-BF11-5DEF800B0C5A}" type="pres">
      <dgm:prSet presAssocID="{CBEB1736-9EAB-46F9-8DDF-2DA48CBA9A46}" presName="tx1" presStyleLbl="revTx" presStyleIdx="0" presStyleCnt="4"/>
      <dgm:spPr/>
      <dgm:t>
        <a:bodyPr/>
        <a:lstStyle/>
        <a:p>
          <a:endParaRPr lang="en-US"/>
        </a:p>
      </dgm:t>
    </dgm:pt>
    <dgm:pt modelId="{B3DE6B6F-39CC-4DD0-94AE-DA108934103B}" type="pres">
      <dgm:prSet presAssocID="{CBEB1736-9EAB-46F9-8DDF-2DA48CBA9A46}" presName="vert1" presStyleCnt="0"/>
      <dgm:spPr/>
    </dgm:pt>
    <dgm:pt modelId="{62F7C824-9F7A-434E-AF54-57D59A99503A}" type="pres">
      <dgm:prSet presAssocID="{743DEE91-6418-4752-88CD-7DEFE05E07A4}" presName="thickLine" presStyleLbl="alignNode1" presStyleIdx="1" presStyleCnt="4"/>
      <dgm:spPr/>
    </dgm:pt>
    <dgm:pt modelId="{7F45FD0B-3328-482A-8BF7-067450C06ECD}" type="pres">
      <dgm:prSet presAssocID="{743DEE91-6418-4752-88CD-7DEFE05E07A4}" presName="horz1" presStyleCnt="0"/>
      <dgm:spPr/>
    </dgm:pt>
    <dgm:pt modelId="{E1D3E771-5D69-4D09-9A03-CF686244CBA4}" type="pres">
      <dgm:prSet presAssocID="{743DEE91-6418-4752-88CD-7DEFE05E07A4}" presName="tx1" presStyleLbl="revTx" presStyleIdx="1" presStyleCnt="4"/>
      <dgm:spPr/>
      <dgm:t>
        <a:bodyPr/>
        <a:lstStyle/>
        <a:p>
          <a:endParaRPr lang="en-US"/>
        </a:p>
      </dgm:t>
    </dgm:pt>
    <dgm:pt modelId="{C5728A8F-4DCA-42A9-9C98-2C4C1E63DF78}" type="pres">
      <dgm:prSet presAssocID="{743DEE91-6418-4752-88CD-7DEFE05E07A4}" presName="vert1" presStyleCnt="0"/>
      <dgm:spPr/>
    </dgm:pt>
    <dgm:pt modelId="{0CB6F4A9-A1F6-47FE-AE97-9143E8CB6656}" type="pres">
      <dgm:prSet presAssocID="{3F51D64F-BB8A-4827-8096-2B9EE31CB9F1}" presName="thickLine" presStyleLbl="alignNode1" presStyleIdx="2" presStyleCnt="4"/>
      <dgm:spPr/>
    </dgm:pt>
    <dgm:pt modelId="{99599D99-99D0-4076-B691-AF0E7F13494F}" type="pres">
      <dgm:prSet presAssocID="{3F51D64F-BB8A-4827-8096-2B9EE31CB9F1}" presName="horz1" presStyleCnt="0"/>
      <dgm:spPr/>
    </dgm:pt>
    <dgm:pt modelId="{F2EF6FCA-5517-4CDB-9D7E-C50F0C6ADBC8}" type="pres">
      <dgm:prSet presAssocID="{3F51D64F-BB8A-4827-8096-2B9EE31CB9F1}" presName="tx1" presStyleLbl="revTx" presStyleIdx="2" presStyleCnt="4"/>
      <dgm:spPr/>
      <dgm:t>
        <a:bodyPr/>
        <a:lstStyle/>
        <a:p>
          <a:endParaRPr lang="en-US"/>
        </a:p>
      </dgm:t>
    </dgm:pt>
    <dgm:pt modelId="{9BAA501E-E528-4092-8113-EDB409B36CEA}" type="pres">
      <dgm:prSet presAssocID="{3F51D64F-BB8A-4827-8096-2B9EE31CB9F1}" presName="vert1" presStyleCnt="0"/>
      <dgm:spPr/>
    </dgm:pt>
    <dgm:pt modelId="{03A8484B-C278-4922-A93B-02338F0BD912}" type="pres">
      <dgm:prSet presAssocID="{6FD3939D-2150-426B-85A4-26ECF64AA9CF}" presName="thickLine" presStyleLbl="alignNode1" presStyleIdx="3" presStyleCnt="4"/>
      <dgm:spPr/>
    </dgm:pt>
    <dgm:pt modelId="{F09881CA-B169-4C61-8169-F9AB2F957CBF}" type="pres">
      <dgm:prSet presAssocID="{6FD3939D-2150-426B-85A4-26ECF64AA9CF}" presName="horz1" presStyleCnt="0"/>
      <dgm:spPr/>
    </dgm:pt>
    <dgm:pt modelId="{912EECB4-98EE-441E-A750-B60099F89FF7}" type="pres">
      <dgm:prSet presAssocID="{6FD3939D-2150-426B-85A4-26ECF64AA9CF}" presName="tx1" presStyleLbl="revTx" presStyleIdx="3" presStyleCnt="4"/>
      <dgm:spPr/>
      <dgm:t>
        <a:bodyPr/>
        <a:lstStyle/>
        <a:p>
          <a:endParaRPr lang="en-US"/>
        </a:p>
      </dgm:t>
    </dgm:pt>
    <dgm:pt modelId="{E08B192D-087A-42DA-8CF9-D62A14D03E88}" type="pres">
      <dgm:prSet presAssocID="{6FD3939D-2150-426B-85A4-26ECF64AA9CF}" presName="vert1" presStyleCnt="0"/>
      <dgm:spPr/>
    </dgm:pt>
  </dgm:ptLst>
  <dgm:cxnLst>
    <dgm:cxn modelId="{C32B479C-575F-4B24-A71B-80DD741BC955}" srcId="{822D6511-ECFA-4DE7-A6A0-5EBE606A3216}" destId="{6FD3939D-2150-426B-85A4-26ECF64AA9CF}" srcOrd="3" destOrd="0" parTransId="{881D1CD2-9919-4840-AD0D-B254AAF189B8}" sibTransId="{193A810F-BF7E-48AA-A1BD-D2D62C59E2CE}"/>
    <dgm:cxn modelId="{8C7B9A7F-D900-4456-ABCE-DC4BC8C872C0}" type="presOf" srcId="{3F51D64F-BB8A-4827-8096-2B9EE31CB9F1}" destId="{F2EF6FCA-5517-4CDB-9D7E-C50F0C6ADBC8}" srcOrd="0" destOrd="0" presId="urn:microsoft.com/office/officeart/2008/layout/LinedList"/>
    <dgm:cxn modelId="{EC327683-9D59-4468-B3B5-3A6C43AC0D23}" srcId="{822D6511-ECFA-4DE7-A6A0-5EBE606A3216}" destId="{3F51D64F-BB8A-4827-8096-2B9EE31CB9F1}" srcOrd="2" destOrd="0" parTransId="{F856B5B1-EDBD-4D02-855E-7ED11B934028}" sibTransId="{CEEE9431-AEFB-4A45-8C64-AB4481CCF734}"/>
    <dgm:cxn modelId="{6C788136-744E-492C-8052-C98E314BE8D3}" srcId="{822D6511-ECFA-4DE7-A6A0-5EBE606A3216}" destId="{743DEE91-6418-4752-88CD-7DEFE05E07A4}" srcOrd="1" destOrd="0" parTransId="{9F3349A3-F962-432A-97FE-08086BD9C84A}" sibTransId="{CF39E1B9-C678-4C4A-81E1-E69A4D1E4276}"/>
    <dgm:cxn modelId="{75DCA691-8875-4DDE-8145-75E57B52DE1B}" type="presOf" srcId="{743DEE91-6418-4752-88CD-7DEFE05E07A4}" destId="{E1D3E771-5D69-4D09-9A03-CF686244CBA4}" srcOrd="0" destOrd="0" presId="urn:microsoft.com/office/officeart/2008/layout/LinedList"/>
    <dgm:cxn modelId="{27A8B317-A084-4D0D-B2D7-089D78EB32D7}" type="presOf" srcId="{822D6511-ECFA-4DE7-A6A0-5EBE606A3216}" destId="{291E14F2-997A-410B-98BD-5D4166212509}" srcOrd="0" destOrd="0" presId="urn:microsoft.com/office/officeart/2008/layout/LinedList"/>
    <dgm:cxn modelId="{605C274A-57F9-4CD6-A495-5AB3BBD8AA60}" srcId="{822D6511-ECFA-4DE7-A6A0-5EBE606A3216}" destId="{CBEB1736-9EAB-46F9-8DDF-2DA48CBA9A46}" srcOrd="0" destOrd="0" parTransId="{5B47A343-EB2F-423B-A218-6420E68EF547}" sibTransId="{B83EB41A-186A-4CA3-A22F-FB2E34E4462B}"/>
    <dgm:cxn modelId="{D52F572F-94D6-4863-AAFE-FAF66676BE7D}" type="presOf" srcId="{6FD3939D-2150-426B-85A4-26ECF64AA9CF}" destId="{912EECB4-98EE-441E-A750-B60099F89FF7}" srcOrd="0" destOrd="0" presId="urn:microsoft.com/office/officeart/2008/layout/LinedList"/>
    <dgm:cxn modelId="{FE440D93-62CB-4BF5-9B5B-C705CB5B8453}" type="presOf" srcId="{CBEB1736-9EAB-46F9-8DDF-2DA48CBA9A46}" destId="{43B3E265-60F2-4232-BF11-5DEF800B0C5A}" srcOrd="0" destOrd="0" presId="urn:microsoft.com/office/officeart/2008/layout/LinedList"/>
    <dgm:cxn modelId="{BD32A908-E26B-4052-BE3B-E7D984E24CC5}" type="presParOf" srcId="{291E14F2-997A-410B-98BD-5D4166212509}" destId="{87728ACD-1694-4CBE-BC55-6E9960CF23A3}" srcOrd="0" destOrd="0" presId="urn:microsoft.com/office/officeart/2008/layout/LinedList"/>
    <dgm:cxn modelId="{CDF05A16-CE77-45FF-B125-53473EC2853D}" type="presParOf" srcId="{291E14F2-997A-410B-98BD-5D4166212509}" destId="{87581143-041E-430C-8F34-F918326B8A1C}" srcOrd="1" destOrd="0" presId="urn:microsoft.com/office/officeart/2008/layout/LinedList"/>
    <dgm:cxn modelId="{3872D982-08C2-4F2A-8A45-C99D32EC67C1}" type="presParOf" srcId="{87581143-041E-430C-8F34-F918326B8A1C}" destId="{43B3E265-60F2-4232-BF11-5DEF800B0C5A}" srcOrd="0" destOrd="0" presId="urn:microsoft.com/office/officeart/2008/layout/LinedList"/>
    <dgm:cxn modelId="{2132FDE2-154B-4D81-9E21-AA38B6800708}" type="presParOf" srcId="{87581143-041E-430C-8F34-F918326B8A1C}" destId="{B3DE6B6F-39CC-4DD0-94AE-DA108934103B}" srcOrd="1" destOrd="0" presId="urn:microsoft.com/office/officeart/2008/layout/LinedList"/>
    <dgm:cxn modelId="{9C325B76-ACAD-418D-983A-9E77383D3346}" type="presParOf" srcId="{291E14F2-997A-410B-98BD-5D4166212509}" destId="{62F7C824-9F7A-434E-AF54-57D59A99503A}" srcOrd="2" destOrd="0" presId="urn:microsoft.com/office/officeart/2008/layout/LinedList"/>
    <dgm:cxn modelId="{81885F51-9565-40CE-9EEA-BDB5A4F56263}" type="presParOf" srcId="{291E14F2-997A-410B-98BD-5D4166212509}" destId="{7F45FD0B-3328-482A-8BF7-067450C06ECD}" srcOrd="3" destOrd="0" presId="urn:microsoft.com/office/officeart/2008/layout/LinedList"/>
    <dgm:cxn modelId="{54FB5AF2-454D-4996-A164-56E838D3AF7A}" type="presParOf" srcId="{7F45FD0B-3328-482A-8BF7-067450C06ECD}" destId="{E1D3E771-5D69-4D09-9A03-CF686244CBA4}" srcOrd="0" destOrd="0" presId="urn:microsoft.com/office/officeart/2008/layout/LinedList"/>
    <dgm:cxn modelId="{618A095E-554D-4972-B564-9377BA5C1615}" type="presParOf" srcId="{7F45FD0B-3328-482A-8BF7-067450C06ECD}" destId="{C5728A8F-4DCA-42A9-9C98-2C4C1E63DF78}" srcOrd="1" destOrd="0" presId="urn:microsoft.com/office/officeart/2008/layout/LinedList"/>
    <dgm:cxn modelId="{B2B334DA-A968-4465-A106-3B82C248F9BF}" type="presParOf" srcId="{291E14F2-997A-410B-98BD-5D4166212509}" destId="{0CB6F4A9-A1F6-47FE-AE97-9143E8CB6656}" srcOrd="4" destOrd="0" presId="urn:microsoft.com/office/officeart/2008/layout/LinedList"/>
    <dgm:cxn modelId="{37E1FC4D-9115-443A-96E6-5BA9F73DBA82}" type="presParOf" srcId="{291E14F2-997A-410B-98BD-5D4166212509}" destId="{99599D99-99D0-4076-B691-AF0E7F13494F}" srcOrd="5" destOrd="0" presId="urn:microsoft.com/office/officeart/2008/layout/LinedList"/>
    <dgm:cxn modelId="{B7521BE6-E384-46B1-A150-3820D256D5F6}" type="presParOf" srcId="{99599D99-99D0-4076-B691-AF0E7F13494F}" destId="{F2EF6FCA-5517-4CDB-9D7E-C50F0C6ADBC8}" srcOrd="0" destOrd="0" presId="urn:microsoft.com/office/officeart/2008/layout/LinedList"/>
    <dgm:cxn modelId="{ED9CCFC8-2E43-4975-AFC6-6DF3DD547816}" type="presParOf" srcId="{99599D99-99D0-4076-B691-AF0E7F13494F}" destId="{9BAA501E-E528-4092-8113-EDB409B36CEA}" srcOrd="1" destOrd="0" presId="urn:microsoft.com/office/officeart/2008/layout/LinedList"/>
    <dgm:cxn modelId="{64723B79-89F2-46FA-998E-1B8D4B7E36C5}" type="presParOf" srcId="{291E14F2-997A-410B-98BD-5D4166212509}" destId="{03A8484B-C278-4922-A93B-02338F0BD912}" srcOrd="6" destOrd="0" presId="urn:microsoft.com/office/officeart/2008/layout/LinedList"/>
    <dgm:cxn modelId="{943EA61A-4160-433A-8AED-71D17194D192}" type="presParOf" srcId="{291E14F2-997A-410B-98BD-5D4166212509}" destId="{F09881CA-B169-4C61-8169-F9AB2F957CBF}" srcOrd="7" destOrd="0" presId="urn:microsoft.com/office/officeart/2008/layout/LinedList"/>
    <dgm:cxn modelId="{3DA712A3-30A4-4897-8252-C03F2383B137}" type="presParOf" srcId="{F09881CA-B169-4C61-8169-F9AB2F957CBF}" destId="{912EECB4-98EE-441E-A750-B60099F89FF7}" srcOrd="0" destOrd="0" presId="urn:microsoft.com/office/officeart/2008/layout/LinedList"/>
    <dgm:cxn modelId="{4A6211E2-CA20-4AA2-9339-41DEAAEAAEFE}" type="presParOf" srcId="{F09881CA-B169-4C61-8169-F9AB2F957CBF}" destId="{E08B192D-087A-42DA-8CF9-D62A14D03E8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FD33D5-A123-4337-9137-7800B10128ED}">
      <dsp:nvSpPr>
        <dsp:cNvPr id="0" name=""/>
        <dsp:cNvSpPr/>
      </dsp:nvSpPr>
      <dsp:spPr>
        <a:xfrm>
          <a:off x="744" y="1075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Reengineering Field Operations </a:t>
          </a:r>
        </a:p>
      </dsp:txBody>
      <dsp:txXfrm>
        <a:off x="744" y="107503"/>
        <a:ext cx="2902148" cy="1741289"/>
      </dsp:txXfrm>
    </dsp:sp>
    <dsp:sp modelId="{0F16CE1E-3F93-4366-A118-28BC05CF92BD}">
      <dsp:nvSpPr>
        <dsp:cNvPr id="0" name=""/>
        <dsp:cNvSpPr/>
      </dsp:nvSpPr>
      <dsp:spPr>
        <a:xfrm>
          <a:off x="3193107" y="107503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Optimizing Self-Response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 smtClean="0"/>
        </a:p>
      </dsp:txBody>
      <dsp:txXfrm>
        <a:off x="3193107" y="107503"/>
        <a:ext cx="2902148" cy="1741289"/>
      </dsp:txXfrm>
    </dsp:sp>
    <dsp:sp modelId="{10E468DE-DD15-40C6-BBA6-90E19037DD47}">
      <dsp:nvSpPr>
        <dsp:cNvPr id="0" name=""/>
        <dsp:cNvSpPr/>
      </dsp:nvSpPr>
      <dsp:spPr>
        <a:xfrm>
          <a:off x="744" y="21390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Utilizing Administrative Records </a:t>
          </a:r>
        </a:p>
      </dsp:txBody>
      <dsp:txXfrm>
        <a:off x="744" y="2139007"/>
        <a:ext cx="2902148" cy="1741289"/>
      </dsp:txXfrm>
    </dsp:sp>
    <dsp:sp modelId="{45C381F9-B577-4DFE-AB1E-AA1A43620C98}">
      <dsp:nvSpPr>
        <dsp:cNvPr id="0" name=""/>
        <dsp:cNvSpPr/>
      </dsp:nvSpPr>
      <dsp:spPr>
        <a:xfrm>
          <a:off x="3193107" y="2139007"/>
          <a:ext cx="2902148" cy="1741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Reengineering Address Canvassing </a:t>
          </a:r>
        </a:p>
      </dsp:txBody>
      <dsp:txXfrm>
        <a:off x="3193107" y="2139007"/>
        <a:ext cx="2902148" cy="17412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0CC1FB-DEFA-4A28-8B37-F41834826DF7}">
      <dsp:nvSpPr>
        <dsp:cNvPr id="0" name=""/>
        <dsp:cNvSpPr/>
      </dsp:nvSpPr>
      <dsp:spPr>
        <a:xfrm>
          <a:off x="1449430" y="1612261"/>
          <a:ext cx="1832480" cy="1617843"/>
        </a:xfrm>
        <a:prstGeom prst="ellipse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2020 Census Operational Plan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1717790" y="1849189"/>
        <a:ext cx="1295760" cy="1143987"/>
      </dsp:txXfrm>
    </dsp:sp>
    <dsp:sp modelId="{E7FE5F2F-BB60-4741-916D-98F66AD9ADD3}">
      <dsp:nvSpPr>
        <dsp:cNvPr id="0" name=""/>
        <dsp:cNvSpPr/>
      </dsp:nvSpPr>
      <dsp:spPr>
        <a:xfrm rot="16200000">
          <a:off x="2232643" y="1453702"/>
          <a:ext cx="266054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266054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2359019" y="1472583"/>
        <a:ext cx="13302" cy="13302"/>
      </dsp:txXfrm>
    </dsp:sp>
    <dsp:sp modelId="{DD4417D8-805B-4250-A6FE-F50D947668B4}">
      <dsp:nvSpPr>
        <dsp:cNvPr id="0" name=""/>
        <dsp:cNvSpPr/>
      </dsp:nvSpPr>
      <dsp:spPr>
        <a:xfrm>
          <a:off x="1694550" y="3966"/>
          <a:ext cx="1342240" cy="1342240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Description </a:t>
          </a:r>
          <a:r>
            <a:rPr lang="en-US" sz="1100" b="1" i="0" kern="1200" dirty="0" smtClean="0">
              <a:latin typeface="+mn-lt"/>
              <a:cs typeface="Arial" panose="020B0604020202020204" pitchFamily="34" charset="0"/>
            </a:rPr>
            <a:t>of</a:t>
          </a: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 Operations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1891116" y="200532"/>
        <a:ext cx="949108" cy="949108"/>
      </dsp:txXfrm>
    </dsp:sp>
    <dsp:sp modelId="{77AE4503-5E15-4541-8735-345CA07890CD}">
      <dsp:nvSpPr>
        <dsp:cNvPr id="0" name=""/>
        <dsp:cNvSpPr/>
      </dsp:nvSpPr>
      <dsp:spPr>
        <a:xfrm rot="19800000">
          <a:off x="3119805" y="1905542"/>
          <a:ext cx="189516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89516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209825" y="1926336"/>
        <a:ext cx="9475" cy="9475"/>
      </dsp:txXfrm>
    </dsp:sp>
    <dsp:sp modelId="{D460702A-1240-410F-9967-C3FB64113D2F}">
      <dsp:nvSpPr>
        <dsp:cNvPr id="0" name=""/>
        <dsp:cNvSpPr/>
      </dsp:nvSpPr>
      <dsp:spPr>
        <a:xfrm>
          <a:off x="3206713" y="877014"/>
          <a:ext cx="1342240" cy="1342240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Key Decisions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403279" y="1073580"/>
        <a:ext cx="949108" cy="949108"/>
      </dsp:txXfrm>
    </dsp:sp>
    <dsp:sp modelId="{0DBFCD45-FA94-40DE-909B-D4F9BB728F0A}">
      <dsp:nvSpPr>
        <dsp:cNvPr id="0" name=""/>
        <dsp:cNvSpPr/>
      </dsp:nvSpPr>
      <dsp:spPr>
        <a:xfrm rot="1800000">
          <a:off x="3119805" y="2885759"/>
          <a:ext cx="189516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89516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209825" y="2906553"/>
        <a:ext cx="9475" cy="9475"/>
      </dsp:txXfrm>
    </dsp:sp>
    <dsp:sp modelId="{33F53935-9A0D-4C6F-BCD9-822EAC534EA2}">
      <dsp:nvSpPr>
        <dsp:cNvPr id="0" name=""/>
        <dsp:cNvSpPr/>
      </dsp:nvSpPr>
      <dsp:spPr>
        <a:xfrm>
          <a:off x="3206713" y="2623110"/>
          <a:ext cx="1342240" cy="1342240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Milestones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403279" y="2819676"/>
        <a:ext cx="949108" cy="949108"/>
      </dsp:txXfrm>
    </dsp:sp>
    <dsp:sp modelId="{E64A5293-2C6E-463F-9442-C7C28CDEE497}">
      <dsp:nvSpPr>
        <dsp:cNvPr id="0" name=""/>
        <dsp:cNvSpPr/>
      </dsp:nvSpPr>
      <dsp:spPr>
        <a:xfrm rot="5400000">
          <a:off x="2232643" y="3337599"/>
          <a:ext cx="266054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266054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2359019" y="3356480"/>
        <a:ext cx="13302" cy="13302"/>
      </dsp:txXfrm>
    </dsp:sp>
    <dsp:sp modelId="{C23EFCF1-886B-4D79-96A0-FE9D9DD8EE1F}">
      <dsp:nvSpPr>
        <dsp:cNvPr id="0" name=""/>
        <dsp:cNvSpPr/>
      </dsp:nvSpPr>
      <dsp:spPr>
        <a:xfrm>
          <a:off x="1694550" y="3496158"/>
          <a:ext cx="1342240" cy="1342240"/>
        </a:xfrm>
        <a:prstGeom prst="ellipse">
          <a:avLst/>
        </a:prstGeom>
        <a:solidFill>
          <a:schemeClr val="accent1">
            <a:shade val="50000"/>
            <a:hueOff val="361437"/>
            <a:satOff val="-7560"/>
            <a:lumOff val="420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Research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1891116" y="3692724"/>
        <a:ext cx="949108" cy="949108"/>
      </dsp:txXfrm>
    </dsp:sp>
    <dsp:sp modelId="{A0B6E1B7-618E-4F4C-8A9A-739C90028C66}">
      <dsp:nvSpPr>
        <dsp:cNvPr id="0" name=""/>
        <dsp:cNvSpPr/>
      </dsp:nvSpPr>
      <dsp:spPr>
        <a:xfrm rot="9000000">
          <a:off x="1422018" y="2885759"/>
          <a:ext cx="189516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89516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512039" y="2906553"/>
        <a:ext cx="9475" cy="9475"/>
      </dsp:txXfrm>
    </dsp:sp>
    <dsp:sp modelId="{F6C1A0C8-9363-47C5-B12F-8253C7A1A0EB}">
      <dsp:nvSpPr>
        <dsp:cNvPr id="0" name=""/>
        <dsp:cNvSpPr/>
      </dsp:nvSpPr>
      <dsp:spPr>
        <a:xfrm>
          <a:off x="182386" y="2623110"/>
          <a:ext cx="1342240" cy="1342240"/>
        </a:xfrm>
        <a:prstGeom prst="ellipse">
          <a:avLst/>
        </a:prstGeom>
        <a:solidFill>
          <a:schemeClr val="accent1">
            <a:shade val="50000"/>
            <a:hueOff val="240958"/>
            <a:satOff val="-5040"/>
            <a:lumOff val="280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Cost &amp; Quality 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78952" y="2819676"/>
        <a:ext cx="949108" cy="949108"/>
      </dsp:txXfrm>
    </dsp:sp>
    <dsp:sp modelId="{BF897941-B262-42BD-9991-998873DF27DA}">
      <dsp:nvSpPr>
        <dsp:cNvPr id="0" name=""/>
        <dsp:cNvSpPr/>
      </dsp:nvSpPr>
      <dsp:spPr>
        <a:xfrm rot="12634542">
          <a:off x="1421342" y="1895774"/>
          <a:ext cx="196527" cy="51064"/>
        </a:xfrm>
        <a:custGeom>
          <a:avLst/>
          <a:gdLst/>
          <a:ahLst/>
          <a:cxnLst/>
          <a:rect l="0" t="0" r="0" b="0"/>
          <a:pathLst>
            <a:path>
              <a:moveTo>
                <a:pt x="0" y="25532"/>
              </a:moveTo>
              <a:lnTo>
                <a:pt x="196527" y="25532"/>
              </a:lnTo>
            </a:path>
          </a:pathLst>
        </a:custGeom>
        <a:noFill/>
        <a:ln w="254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 rot="10800000">
        <a:off x="1514693" y="1916393"/>
        <a:ext cx="9826" cy="9826"/>
      </dsp:txXfrm>
    </dsp:sp>
    <dsp:sp modelId="{D708D9EB-04E4-4D28-975A-E44C688F0361}">
      <dsp:nvSpPr>
        <dsp:cNvPr id="0" name=""/>
        <dsp:cNvSpPr/>
      </dsp:nvSpPr>
      <dsp:spPr>
        <a:xfrm>
          <a:off x="186078" y="858818"/>
          <a:ext cx="1342240" cy="1342240"/>
        </a:xfrm>
        <a:prstGeom prst="ellipse">
          <a:avLst/>
        </a:prstGeom>
        <a:solidFill>
          <a:schemeClr val="accent1">
            <a:shade val="50000"/>
            <a:hueOff val="120479"/>
            <a:satOff val="-2520"/>
            <a:lumOff val="140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>
              <a:latin typeface="+mn-lt"/>
              <a:cs typeface="Arial" panose="020B0604020202020204" pitchFamily="34" charset="0"/>
            </a:rPr>
            <a:t>IT Capabilities</a:t>
          </a:r>
          <a:endParaRPr lang="en-US" sz="1100" b="1" kern="1200" dirty="0">
            <a:latin typeface="+mn-lt"/>
            <a:cs typeface="Arial" panose="020B0604020202020204" pitchFamily="34" charset="0"/>
          </a:endParaRPr>
        </a:p>
      </dsp:txBody>
      <dsp:txXfrm>
        <a:off x="382644" y="1055384"/>
        <a:ext cx="949108" cy="9491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0FD983-60DA-467B-9A2C-1DFC7CD86162}">
      <dsp:nvSpPr>
        <dsp:cNvPr id="0" name=""/>
        <dsp:cNvSpPr/>
      </dsp:nvSpPr>
      <dsp:spPr>
        <a:xfrm>
          <a:off x="0" y="1748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00D47A-D175-4CAF-B5B1-9454E3C4D9D3}">
      <dsp:nvSpPr>
        <dsp:cNvPr id="0" name=""/>
        <dsp:cNvSpPr/>
      </dsp:nvSpPr>
      <dsp:spPr>
        <a:xfrm>
          <a:off x="0" y="1748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Compare census counts to "the truth;" that is, some benchmark</a:t>
          </a:r>
          <a:endParaRPr lang="en-US" sz="1400" kern="1200" dirty="0">
            <a:latin typeface="+mn-lt"/>
          </a:endParaRPr>
        </a:p>
      </dsp:txBody>
      <dsp:txXfrm>
        <a:off x="0" y="1748"/>
        <a:ext cx="8229599" cy="596317"/>
      </dsp:txXfrm>
    </dsp:sp>
    <dsp:sp modelId="{196918FD-19AE-41AF-98E8-3BE53C61C0F4}">
      <dsp:nvSpPr>
        <dsp:cNvPr id="0" name=""/>
        <dsp:cNvSpPr/>
      </dsp:nvSpPr>
      <dsp:spPr>
        <a:xfrm>
          <a:off x="0" y="598065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822547-C6C7-4576-B5F8-A7B6391E6837}">
      <dsp:nvSpPr>
        <dsp:cNvPr id="0" name=""/>
        <dsp:cNvSpPr/>
      </dsp:nvSpPr>
      <dsp:spPr>
        <a:xfrm>
          <a:off x="0" y="598065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Directly measure the quality of the counts for the 50 states and D.C.  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598065"/>
        <a:ext cx="8229599" cy="596317"/>
      </dsp:txXfrm>
    </dsp:sp>
    <dsp:sp modelId="{EE8F1E85-249A-4E55-84C8-567D557BE89E}">
      <dsp:nvSpPr>
        <dsp:cNvPr id="0" name=""/>
        <dsp:cNvSpPr/>
      </dsp:nvSpPr>
      <dsp:spPr>
        <a:xfrm>
          <a:off x="0" y="1194382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13720D-32A3-4412-833A-BDE2278D5D39}">
      <dsp:nvSpPr>
        <dsp:cNvPr id="0" name=""/>
        <dsp:cNvSpPr/>
      </dsp:nvSpPr>
      <dsp:spPr>
        <a:xfrm>
          <a:off x="0" y="1194382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</a:t>
          </a:r>
          <a:r>
            <a:rPr lang="en-US" sz="1400" u="sng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where</a:t>
          </a: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 we miss people—</a:t>
          </a:r>
          <a:r>
            <a:rPr lang="en-US" sz="1400" kern="1200" dirty="0" err="1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e.g</a:t>
          </a: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, in the inner city; in the rural parts of the country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1194382"/>
        <a:ext cx="8229599" cy="596317"/>
      </dsp:txXfrm>
    </dsp:sp>
    <dsp:sp modelId="{26BDE756-763C-4476-A362-7CB60559FEDD}">
      <dsp:nvSpPr>
        <dsp:cNvPr id="0" name=""/>
        <dsp:cNvSpPr/>
      </dsp:nvSpPr>
      <dsp:spPr>
        <a:xfrm>
          <a:off x="0" y="1790700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BF3397-EC75-41E3-8E59-B8959C3611CD}">
      <dsp:nvSpPr>
        <dsp:cNvPr id="0" name=""/>
        <dsp:cNvSpPr/>
      </dsp:nvSpPr>
      <dsp:spPr>
        <a:xfrm>
          <a:off x="0" y="1790700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the specific demographic characteristics of people we miss—e.g., do we miss more renters than homeowners? more Hispanics than non-Hispanics?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1790700"/>
        <a:ext cx="8229599" cy="596317"/>
      </dsp:txXfrm>
    </dsp:sp>
    <dsp:sp modelId="{179D0BA5-92BA-4B7B-B926-AA25D053701E}">
      <dsp:nvSpPr>
        <dsp:cNvPr id="0" name=""/>
        <dsp:cNvSpPr/>
      </dsp:nvSpPr>
      <dsp:spPr>
        <a:xfrm>
          <a:off x="0" y="2387017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1ED678-AC42-4FB4-9A41-16088B25CD11}">
      <dsp:nvSpPr>
        <dsp:cNvPr id="0" name=""/>
        <dsp:cNvSpPr/>
      </dsp:nvSpPr>
      <dsp:spPr>
        <a:xfrm>
          <a:off x="0" y="2387017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Analyze the extent we count some people twice, or tabulate them in the wrong place because of an error in determining their usual residence as of </a:t>
          </a:r>
          <a:r>
            <a:rPr lang="en-US" sz="1400" kern="12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Census Day.</a:t>
          </a:r>
          <a:endParaRPr lang="en-US" sz="1400" kern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2387017"/>
        <a:ext cx="8229599" cy="596317"/>
      </dsp:txXfrm>
    </dsp:sp>
    <dsp:sp modelId="{0EDA8500-F03A-463F-8F54-08FF00ADB6FF}">
      <dsp:nvSpPr>
        <dsp:cNvPr id="0" name=""/>
        <dsp:cNvSpPr/>
      </dsp:nvSpPr>
      <dsp:spPr>
        <a:xfrm>
          <a:off x="0" y="2983334"/>
          <a:ext cx="8229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02E536-7C22-490C-B0CD-33AEA0618773}">
      <dsp:nvSpPr>
        <dsp:cNvPr id="0" name=""/>
        <dsp:cNvSpPr/>
      </dsp:nvSpPr>
      <dsp:spPr>
        <a:xfrm>
          <a:off x="0" y="2983334"/>
          <a:ext cx="8229599" cy="5963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Examine operational characteristics of operations that are correlated with quality of counts—e.g., the percentage of questionnaire data obtained from  self-response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2983334"/>
        <a:ext cx="8229599" cy="59631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728ACD-1694-4CBE-BC55-6E9960CF23A3}">
      <dsp:nvSpPr>
        <dsp:cNvPr id="0" name=""/>
        <dsp:cNvSpPr/>
      </dsp:nvSpPr>
      <dsp:spPr>
        <a:xfrm>
          <a:off x="0" y="0"/>
          <a:ext cx="827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B3E265-60F2-4232-BF11-5DEF800B0C5A}">
      <dsp:nvSpPr>
        <dsp:cNvPr id="0" name=""/>
        <dsp:cNvSpPr/>
      </dsp:nvSpPr>
      <dsp:spPr>
        <a:xfrm>
          <a:off x="0" y="0"/>
          <a:ext cx="8272895" cy="55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Monthly Status Report</a:t>
          </a:r>
          <a:endParaRPr lang="en-US" sz="1400" kern="1200" dirty="0">
            <a:solidFill>
              <a:schemeClr val="tx1">
                <a:lumMod val="75000"/>
                <a:lumOff val="25000"/>
              </a:schemeClr>
            </a:solidFill>
            <a:latin typeface="+mn-lt"/>
          </a:endParaRPr>
        </a:p>
      </dsp:txBody>
      <dsp:txXfrm>
        <a:off x="0" y="0"/>
        <a:ext cx="8272895" cy="552450"/>
      </dsp:txXfrm>
    </dsp:sp>
    <dsp:sp modelId="{62F7C824-9F7A-434E-AF54-57D59A99503A}">
      <dsp:nvSpPr>
        <dsp:cNvPr id="0" name=""/>
        <dsp:cNvSpPr/>
      </dsp:nvSpPr>
      <dsp:spPr>
        <a:xfrm>
          <a:off x="0" y="552449"/>
          <a:ext cx="827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3E771-5D69-4D09-9A03-CF686244CBA4}">
      <dsp:nvSpPr>
        <dsp:cNvPr id="0" name=""/>
        <dsp:cNvSpPr/>
      </dsp:nvSpPr>
      <dsp:spPr>
        <a:xfrm>
          <a:off x="0" y="552450"/>
          <a:ext cx="8272895" cy="55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Quarterly Program Review Meetings</a:t>
          </a:r>
          <a:endParaRPr lang="en-US" sz="1400" kern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  <a:cs typeface="Arial" panose="020B0604020202020204" pitchFamily="34" charset="0"/>
          </a:endParaRPr>
        </a:p>
      </dsp:txBody>
      <dsp:txXfrm>
        <a:off x="0" y="552450"/>
        <a:ext cx="8272895" cy="552450"/>
      </dsp:txXfrm>
    </dsp:sp>
    <dsp:sp modelId="{0CB6F4A9-A1F6-47FE-AE97-9143E8CB6656}">
      <dsp:nvSpPr>
        <dsp:cNvPr id="0" name=""/>
        <dsp:cNvSpPr/>
      </dsp:nvSpPr>
      <dsp:spPr>
        <a:xfrm>
          <a:off x="0" y="1104899"/>
          <a:ext cx="827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EF6FCA-5517-4CDB-9D7E-C50F0C6ADBC8}">
      <dsp:nvSpPr>
        <dsp:cNvPr id="0" name=""/>
        <dsp:cNvSpPr/>
      </dsp:nvSpPr>
      <dsp:spPr>
        <a:xfrm>
          <a:off x="0" y="1104900"/>
          <a:ext cx="8272895" cy="55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Advisory Committees</a:t>
          </a:r>
        </a:p>
      </dsp:txBody>
      <dsp:txXfrm>
        <a:off x="0" y="1104900"/>
        <a:ext cx="8272895" cy="552450"/>
      </dsp:txXfrm>
    </dsp:sp>
    <dsp:sp modelId="{03A8484B-C278-4922-A93B-02338F0BD912}">
      <dsp:nvSpPr>
        <dsp:cNvPr id="0" name=""/>
        <dsp:cNvSpPr/>
      </dsp:nvSpPr>
      <dsp:spPr>
        <a:xfrm>
          <a:off x="0" y="1657349"/>
          <a:ext cx="8272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2EECB4-98EE-441E-A750-B60099F89FF7}">
      <dsp:nvSpPr>
        <dsp:cNvPr id="0" name=""/>
        <dsp:cNvSpPr/>
      </dsp:nvSpPr>
      <dsp:spPr>
        <a:xfrm>
          <a:off x="0" y="1657350"/>
          <a:ext cx="8272895" cy="55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rPr>
            <a:t>Meetings of Other Groups</a:t>
          </a:r>
        </a:p>
      </dsp:txBody>
      <dsp:txXfrm>
        <a:off x="0" y="1657350"/>
        <a:ext cx="8272895" cy="5524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749F364-47BC-40E6-9F49-669DFA4994EC}" type="datetimeFigureOut">
              <a:rPr lang="en-US" smtClean="0"/>
              <a:t>9/30/2015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392672-BD9C-4328-A9AF-651CEC1BACC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6559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30480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000"/>
            </a:lvl1pPr>
          </a:lstStyle>
          <a:p>
            <a:r>
              <a:rPr lang="en-US" dirty="0" smtClean="0"/>
              <a:t>CSAC Orientation</a:t>
            </a:r>
          </a:p>
          <a:p>
            <a:r>
              <a:rPr lang="en-US" dirty="0" smtClean="0"/>
              <a:t>Fall Meeting</a:t>
            </a:r>
          </a:p>
          <a:p>
            <a:r>
              <a:rPr lang="en-US" dirty="0" smtClean="0"/>
              <a:t>September 16, 2015</a:t>
            </a:r>
          </a:p>
          <a:p>
            <a:r>
              <a:rPr lang="en-US" dirty="0" smtClean="0"/>
              <a:t>2:00 PM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267200"/>
            <a:ext cx="6324600" cy="464820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486400" y="8829967"/>
            <a:ext cx="1522378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EFAA9E6-0ED7-4180-AC6B-FCFF9C6B977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803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58B07-3C5D-4462-A537-A63D878EC326}" type="slidenum">
              <a:rPr lang="en-US" smtClean="0">
                <a:latin typeface="Times New Roman" pitchFamily="18" charset="0"/>
              </a:rPr>
              <a:pPr/>
              <a:t>1</a:t>
            </a:fld>
            <a:endParaRPr lang="en-US" dirty="0" smtClean="0">
              <a:latin typeface="Times New Roman" pitchFamily="18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1100" y="228600"/>
            <a:ext cx="4648200" cy="34861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9" y="3962400"/>
            <a:ext cx="5140325" cy="4494692"/>
          </a:xfrm>
          <a:noFill/>
          <a:ln/>
        </p:spPr>
        <p:txBody>
          <a:bodyPr/>
          <a:lstStyle/>
          <a:p>
            <a:pPr marL="0" indent="0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1835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962400"/>
            <a:ext cx="5943600" cy="457581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47E94-594E-47A4-BB3B-DD333E07ABD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54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733800"/>
            <a:ext cx="5943600" cy="518541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47E94-594E-47A4-BB3B-DD333E07ABD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77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886200"/>
            <a:ext cx="5943600" cy="418338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47E94-594E-47A4-BB3B-DD333E07ABDC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212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6324600" cy="4953000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1524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16" y="3657600"/>
            <a:ext cx="6163948" cy="476524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1A89-74B3-4837-9366-3760FAA991F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96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962400"/>
            <a:ext cx="6279163" cy="52224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1A89-74B3-4837-9366-3760FAA991F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96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3048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86200"/>
            <a:ext cx="6324600" cy="46482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C0333-67C5-4847-BAFC-FDC136582A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628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6324600" cy="4648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0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6324600" cy="4648200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DAB3B1-3CD8-4667-98EF-EA116D2745EB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160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63246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C94316-147C-496A-B6C1-F7504C6B78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447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04800" y="3733800"/>
            <a:ext cx="6400800" cy="449961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1A89-74B3-4837-9366-3760FAA991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1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81000" y="3810000"/>
            <a:ext cx="6324600" cy="4648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1A89-74B3-4837-9366-3760FAA991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6798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16" y="3886200"/>
            <a:ext cx="6163948" cy="4953000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51A89-74B3-4837-9366-3760FAA991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359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36815" y="3886200"/>
            <a:ext cx="6394377" cy="4610542"/>
          </a:xfrm>
        </p:spPr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47E94-594E-47A4-BB3B-DD333E07ABDC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860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228600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33400" y="3962400"/>
            <a:ext cx="5943600" cy="4728210"/>
          </a:xfr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A47E94-594E-47A4-BB3B-DD333E07ABD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0860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034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903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07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190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571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35700"/>
            <a:ext cx="9144000" cy="6223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add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68A5C4-149D-4D66-BABE-E6DD2BE69C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82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i="0" kern="1200" baseline="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66682D"/>
              </a:clrFrom>
              <a:clrTo>
                <a:srgbClr val="66682D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75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45" y="381000"/>
            <a:ext cx="7960615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457200" y="3429000"/>
            <a:ext cx="8306802" cy="1219200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Shirin Ahmed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Acting Assistant 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Director for Decennial Census 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Programs</a:t>
            </a:r>
            <a:b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U.S</a:t>
            </a: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 Census Bureau</a:t>
            </a:r>
            <a: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1400" b="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1400" b="0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1400" b="0" dirty="0">
                <a:solidFill>
                  <a:srgbClr val="0070C0"/>
                </a:solidFill>
                <a:latin typeface="+mn-lt"/>
              </a:rPr>
            </a:br>
            <a:endParaRPr lang="en-US" sz="1400" b="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57200" y="1371600"/>
            <a:ext cx="8305800" cy="1418239"/>
          </a:xfrm>
          <a:ln w="57150" cmpd="thinThick">
            <a:noFill/>
          </a:ln>
        </p:spPr>
        <p:txBody>
          <a:bodyPr>
            <a:normAutofit fontScale="47500" lnSpcReduction="20000"/>
          </a:bodyPr>
          <a:lstStyle/>
          <a:p>
            <a:pPr eaLnBrk="1" hangingPunct="1">
              <a:buFontTx/>
              <a:buNone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Reducing the Cost for the 2020 Decennial </a:t>
            </a:r>
            <a:r>
              <a:rPr lang="en-US" sz="5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Census</a:t>
            </a:r>
          </a:p>
          <a:p>
            <a:pPr marL="0" indent="0">
              <a:buNone/>
            </a:pPr>
            <a:r>
              <a:rPr lang="en-US" sz="5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of </a:t>
            </a:r>
            <a:r>
              <a:rPr lang="en-US" sz="5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the United States</a:t>
            </a: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 </a:t>
            </a:r>
            <a:r>
              <a:rPr lang="en-US" sz="4000" b="1" dirty="0">
                <a:solidFill>
                  <a:srgbClr val="0070C0"/>
                </a:solidFill>
                <a:latin typeface="Calibri" pitchFamily="34" charset="0"/>
              </a:rPr>
              <a:t/>
            </a:r>
            <a:br>
              <a:rPr lang="en-US" sz="4000" b="1" dirty="0">
                <a:solidFill>
                  <a:srgbClr val="0070C0"/>
                </a:solidFill>
                <a:latin typeface="Calibri" pitchFamily="34" charset="0"/>
              </a:rPr>
            </a:br>
            <a:endParaRPr lang="en-US" sz="4000" b="1" dirty="0" smtClean="0">
              <a:solidFill>
                <a:srgbClr val="0070C0"/>
              </a:solidFill>
              <a:latin typeface="Calibri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1" y="4419600"/>
            <a:ext cx="5715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accent1"/>
                </a:solidFill>
              </a:rPr>
              <a:t>United Nations Economic Commission for Europe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Conference of European Statisticians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Group of Experts on Population and Housing Censuses 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 err="1">
                <a:solidFill>
                  <a:schemeClr val="accent1"/>
                </a:solidFill>
              </a:rPr>
              <a:t>Palais</a:t>
            </a:r>
            <a:r>
              <a:rPr lang="en-US" sz="1400" dirty="0">
                <a:solidFill>
                  <a:schemeClr val="accent1"/>
                </a:solidFill>
              </a:rPr>
              <a:t> des Nations, Geneva</a:t>
            </a:r>
            <a:br>
              <a:rPr lang="en-US" sz="1400" dirty="0">
                <a:solidFill>
                  <a:schemeClr val="accent1"/>
                </a:solidFill>
              </a:rPr>
            </a:br>
            <a:r>
              <a:rPr lang="en-US" sz="1400" dirty="0">
                <a:solidFill>
                  <a:schemeClr val="accent1"/>
                </a:solidFill>
              </a:rPr>
              <a:t>30 September – 2 October 2015</a:t>
            </a:r>
          </a:p>
        </p:txBody>
      </p:sp>
    </p:spTree>
    <p:extLst>
      <p:ext uri="{BB962C8B-B14F-4D97-AF65-F5344CB8AC3E}">
        <p14:creationId xmlns:p14="http://schemas.microsoft.com/office/powerpoint/2010/main" val="242886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Optimizing Self-Response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11069"/>
            <a:ext cx="81534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ZW" sz="1600" dirty="0" smtClean="0">
                <a:solidFill>
                  <a:schemeClr val="bg1"/>
                </a:solidFill>
              </a:rPr>
              <a:t>Goal: Communicate the importance of the 2020 Census to the population to generate the largest possible self-response</a:t>
            </a:r>
          </a:p>
          <a:p>
            <a:pPr marL="0" lvl="0" indent="0">
              <a:buNone/>
            </a:pPr>
            <a:endParaRPr lang="en-ZW" sz="1600" dirty="0"/>
          </a:p>
          <a:p>
            <a:pPr marL="28575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W" sz="1600" dirty="0"/>
              <a:t>Provide an internet-response option </a:t>
            </a:r>
            <a:endParaRPr lang="en-ZW" sz="1600" dirty="0" smtClean="0"/>
          </a:p>
          <a:p>
            <a:pPr marL="28575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W" sz="1600" dirty="0"/>
          </a:p>
          <a:p>
            <a:pPr marL="28575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W" sz="1600" dirty="0"/>
              <a:t>Use targeted digital </a:t>
            </a:r>
            <a:r>
              <a:rPr lang="en-ZW" sz="1600" dirty="0" smtClean="0"/>
              <a:t>advertising</a:t>
            </a:r>
          </a:p>
          <a:p>
            <a:pPr marL="28575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ZW" sz="1600" dirty="0"/>
          </a:p>
          <a:p>
            <a:pPr marL="285750" lvl="1" defTabSz="6223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 typeface="Arial" panose="020B0604020202020204" pitchFamily="34" charset="0"/>
              <a:buChar char="•"/>
            </a:pPr>
            <a:r>
              <a:rPr lang="en-ZW" sz="1600" dirty="0"/>
              <a:t>Allow respondents to submit a response without a unique identification number</a:t>
            </a:r>
          </a:p>
          <a:p>
            <a:pPr marL="0" lvl="0" indent="0">
              <a:buNone/>
            </a:pPr>
            <a:endParaRPr lang="en-US" sz="1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0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447800"/>
            <a:ext cx="8305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Utilizing Administrative Records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lvl="0" indent="0">
              <a:buNone/>
            </a:pPr>
            <a:r>
              <a:rPr lang="en-ZW" sz="1600" dirty="0">
                <a:solidFill>
                  <a:schemeClr val="bg1"/>
                </a:solidFill>
              </a:rPr>
              <a:t>Goal: Use administrative and other information to reduce nonresponse </a:t>
            </a:r>
            <a:r>
              <a:rPr lang="en-ZW" sz="1600" dirty="0" smtClean="0">
                <a:solidFill>
                  <a:schemeClr val="bg1"/>
                </a:solidFill>
              </a:rPr>
              <a:t>follow-up</a:t>
            </a:r>
          </a:p>
          <a:p>
            <a:pPr marL="0" lvl="0" indent="0">
              <a:buNone/>
            </a:pPr>
            <a:endParaRPr lang="en-ZW" sz="1600" dirty="0"/>
          </a:p>
          <a:p>
            <a:pPr>
              <a:buFont typeface="Arial" panose="020B0604020202020204" pitchFamily="34" charset="0"/>
              <a:buChar char="•"/>
            </a:pPr>
            <a:r>
              <a:rPr lang="en-ZW" sz="1600" dirty="0" smtClean="0"/>
              <a:t>Use </a:t>
            </a:r>
            <a:r>
              <a:rPr lang="en-ZW" sz="1600" dirty="0"/>
              <a:t>data already collected by the government to inform frame development, response processing, and post-data collection </a:t>
            </a:r>
            <a:r>
              <a:rPr lang="en-ZW" sz="1600" dirty="0" smtClean="0"/>
              <a:t>activities</a:t>
            </a:r>
            <a:endParaRPr lang="en-ZW" sz="1600" dirty="0"/>
          </a:p>
          <a:p>
            <a:pPr>
              <a:buFont typeface="Arial" panose="020B0604020202020204" pitchFamily="34" charset="0"/>
              <a:buChar char="•"/>
            </a:pPr>
            <a:endParaRPr lang="en-ZW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ZW" sz="1600" dirty="0" smtClean="0"/>
              <a:t>Reduce Non-Response Follow-Up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 err="1" smtClean="0"/>
              <a:t>Vacants</a:t>
            </a:r>
            <a:endParaRPr lang="en-ZW" sz="1600" dirty="0" smtClean="0"/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 smtClean="0"/>
              <a:t>Validation </a:t>
            </a:r>
            <a:r>
              <a:rPr lang="en-ZW" sz="1600" dirty="0"/>
              <a:t>of household composition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31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1385669"/>
            <a:ext cx="8305800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Reengineering Field Operations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 marL="0" lvl="0" indent="0">
              <a:buNone/>
            </a:pPr>
            <a:r>
              <a:rPr lang="en-ZW" sz="1600" dirty="0">
                <a:solidFill>
                  <a:schemeClr val="bg1"/>
                </a:solidFill>
              </a:rPr>
              <a:t>Goal: To use technology to more efficiently and effectively conduct and manage the 2020 Census </a:t>
            </a:r>
            <a:r>
              <a:rPr lang="en-ZW" sz="1600" dirty="0" smtClean="0">
                <a:solidFill>
                  <a:schemeClr val="bg1"/>
                </a:solidFill>
              </a:rPr>
              <a:t>fieldwork</a:t>
            </a:r>
          </a:p>
          <a:p>
            <a:pPr marL="0" lvl="0" indent="0">
              <a:buNone/>
            </a:pPr>
            <a:endParaRPr lang="en-ZW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ZW" sz="1600" dirty="0" smtClean="0"/>
              <a:t>Operational </a:t>
            </a:r>
            <a:r>
              <a:rPr lang="en-ZW" sz="1600" dirty="0"/>
              <a:t>Control </a:t>
            </a:r>
            <a:r>
              <a:rPr lang="en-ZW" sz="1600" dirty="0" smtClean="0"/>
              <a:t>System</a:t>
            </a:r>
          </a:p>
          <a:p>
            <a:pPr>
              <a:buFont typeface="Arial" panose="020B0604020202020204" pitchFamily="34" charset="0"/>
              <a:buChar char="•"/>
            </a:pPr>
            <a:endParaRPr lang="en-ZW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ZW" sz="1600" dirty="0" smtClean="0"/>
              <a:t>COMPASS </a:t>
            </a:r>
            <a:r>
              <a:rPr lang="en-ZW" sz="1600" dirty="0"/>
              <a:t>Mobile </a:t>
            </a:r>
            <a:r>
              <a:rPr lang="en-ZW" sz="1600" dirty="0" smtClean="0"/>
              <a:t>Application</a:t>
            </a:r>
          </a:p>
          <a:p>
            <a:pPr>
              <a:buFont typeface="Arial" panose="020B0604020202020204" pitchFamily="34" charset="0"/>
              <a:buChar char="•"/>
            </a:pPr>
            <a:endParaRPr lang="en-ZW" sz="16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ZW" sz="1600" dirty="0" smtClean="0"/>
              <a:t>Field </a:t>
            </a:r>
            <a:r>
              <a:rPr lang="en-ZW" sz="1600" dirty="0"/>
              <a:t>Organizational Structure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12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4343400" y="838200"/>
            <a:ext cx="4184105" cy="5761803"/>
            <a:chOff x="1283992" y="1491505"/>
            <a:chExt cx="3108006" cy="4504842"/>
          </a:xfrm>
        </p:grpSpPr>
        <p:cxnSp>
          <p:nvCxnSpPr>
            <p:cNvPr id="47" name="Straight Connector 46"/>
            <p:cNvCxnSpPr/>
            <p:nvPr/>
          </p:nvCxnSpPr>
          <p:spPr>
            <a:xfrm flipV="1">
              <a:off x="3187700" y="2307742"/>
              <a:ext cx="476250" cy="854558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3173411" y="4271958"/>
              <a:ext cx="508000" cy="87163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3443156" y="1491505"/>
              <a:ext cx="948842" cy="948842"/>
              <a:chOff x="2786583" y="631691"/>
              <a:chExt cx="948842" cy="948842"/>
            </a:xfrm>
            <a:solidFill>
              <a:srgbClr val="00B0F0"/>
            </a:solidFill>
          </p:grpSpPr>
          <p:sp>
            <p:nvSpPr>
              <p:cNvPr id="61" name="Oval 60"/>
              <p:cNvSpPr/>
              <p:nvPr/>
            </p:nvSpPr>
            <p:spPr>
              <a:xfrm>
                <a:off x="2786583" y="631691"/>
                <a:ext cx="948842" cy="94884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solidFill>
                  <a:schemeClr val="accent1"/>
                </a:solidFill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62" name="Oval 4"/>
              <p:cNvSpPr/>
              <p:nvPr/>
            </p:nvSpPr>
            <p:spPr>
              <a:xfrm>
                <a:off x="2925538" y="770646"/>
                <a:ext cx="670932" cy="6709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cs typeface="Arial" panose="020B0604020202020204" pitchFamily="34" charset="0"/>
                  </a:rPr>
                  <a:t>Knowledge Mgmt.</a:t>
                </a:r>
                <a:endParaRPr lang="en-US" sz="1100" b="1" kern="1200" dirty="0"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0" name="Straight Connector 49"/>
            <p:cNvCxnSpPr/>
            <p:nvPr/>
          </p:nvCxnSpPr>
          <p:spPr>
            <a:xfrm flipH="1">
              <a:off x="1999879" y="4271958"/>
              <a:ext cx="530942" cy="871635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1" name="Group 50"/>
            <p:cNvGrpSpPr/>
            <p:nvPr/>
          </p:nvGrpSpPr>
          <p:grpSpPr>
            <a:xfrm>
              <a:off x="3443156" y="5047505"/>
              <a:ext cx="948842" cy="948842"/>
              <a:chOff x="2786583" y="631691"/>
              <a:chExt cx="948842" cy="948842"/>
            </a:xfrm>
            <a:solidFill>
              <a:srgbClr val="00B0F0"/>
            </a:solidFill>
          </p:grpSpPr>
          <p:sp>
            <p:nvSpPr>
              <p:cNvPr id="59" name="Oval 58"/>
              <p:cNvSpPr/>
              <p:nvPr/>
            </p:nvSpPr>
            <p:spPr>
              <a:xfrm>
                <a:off x="2786583" y="631691"/>
                <a:ext cx="948842" cy="94884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b="1" dirty="0"/>
              </a:p>
            </p:txBody>
          </p:sp>
          <p:sp>
            <p:nvSpPr>
              <p:cNvPr id="60" name="Oval 4"/>
              <p:cNvSpPr/>
              <p:nvPr/>
            </p:nvSpPr>
            <p:spPr>
              <a:xfrm>
                <a:off x="2925538" y="749128"/>
                <a:ext cx="670932" cy="6709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cs typeface="Arial" panose="020B0604020202020204" pitchFamily="34" charset="0"/>
                  </a:rPr>
                  <a:t>Risks</a:t>
                </a:r>
                <a:endParaRPr lang="en-US" sz="1100" b="1" kern="1200" dirty="0"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52" name="Straight Connector 51"/>
            <p:cNvCxnSpPr/>
            <p:nvPr/>
          </p:nvCxnSpPr>
          <p:spPr>
            <a:xfrm flipH="1" flipV="1">
              <a:off x="2054904" y="2358289"/>
              <a:ext cx="530942" cy="854558"/>
            </a:xfrm>
            <a:prstGeom prst="line">
              <a:avLst/>
            </a:prstGeom>
            <a:ln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53" name="Group 52"/>
            <p:cNvGrpSpPr/>
            <p:nvPr/>
          </p:nvGrpSpPr>
          <p:grpSpPr>
            <a:xfrm>
              <a:off x="1283992" y="5047505"/>
              <a:ext cx="948842" cy="948842"/>
              <a:chOff x="2786583" y="631691"/>
              <a:chExt cx="948842" cy="948842"/>
            </a:xfrm>
            <a:solidFill>
              <a:srgbClr val="00B0F0"/>
            </a:solidFill>
          </p:grpSpPr>
          <p:sp>
            <p:nvSpPr>
              <p:cNvPr id="57" name="Oval 56"/>
              <p:cNvSpPr/>
              <p:nvPr/>
            </p:nvSpPr>
            <p:spPr>
              <a:xfrm>
                <a:off x="2786583" y="631691"/>
                <a:ext cx="948842" cy="94884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b="1" dirty="0"/>
              </a:p>
            </p:txBody>
          </p:sp>
          <p:sp>
            <p:nvSpPr>
              <p:cNvPr id="58" name="Oval 4"/>
              <p:cNvSpPr/>
              <p:nvPr/>
            </p:nvSpPr>
            <p:spPr>
              <a:xfrm>
                <a:off x="2925538" y="770646"/>
                <a:ext cx="670932" cy="6709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cs typeface="Arial" panose="020B0604020202020204" pitchFamily="34" charset="0"/>
                  </a:rPr>
                  <a:t>Policy and/or Legal Implications</a:t>
                </a:r>
                <a:endParaRPr lang="en-US" sz="1100" b="1" kern="1200" dirty="0"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1283992" y="1491505"/>
              <a:ext cx="948842" cy="948843"/>
              <a:chOff x="2786583" y="631691"/>
              <a:chExt cx="948842" cy="948843"/>
            </a:xfrm>
            <a:solidFill>
              <a:srgbClr val="00B0F0"/>
            </a:solidFill>
          </p:grpSpPr>
          <p:sp>
            <p:nvSpPr>
              <p:cNvPr id="55" name="Oval 54"/>
              <p:cNvSpPr/>
              <p:nvPr/>
            </p:nvSpPr>
            <p:spPr>
              <a:xfrm>
                <a:off x="2786583" y="631691"/>
                <a:ext cx="948842" cy="9488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rgbClr r="0" g="0" b="0"/>
              </a:fillRef>
              <a:effectRef idx="2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1100" b="1" dirty="0"/>
              </a:p>
            </p:txBody>
          </p:sp>
          <p:sp>
            <p:nvSpPr>
              <p:cNvPr id="56" name="Oval 4"/>
              <p:cNvSpPr/>
              <p:nvPr/>
            </p:nvSpPr>
            <p:spPr>
              <a:xfrm>
                <a:off x="2925538" y="770646"/>
                <a:ext cx="670932" cy="6709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6350" tIns="6350" rIns="6350" bIns="6350" numCol="1" spcCol="1270" anchor="ctr" anchorCtr="0"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 defTabSz="4445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1100" b="1" kern="1200" dirty="0" smtClean="0">
                    <a:cs typeface="Arial" panose="020B0604020202020204" pitchFamily="34" charset="0"/>
                  </a:rPr>
                  <a:t>2010 vs. 2020</a:t>
                </a:r>
                <a:endParaRPr lang="en-US" sz="1100" b="1" kern="1200" dirty="0"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63" name="Content Placeholder 2"/>
          <p:cNvSpPr txBox="1">
            <a:spLocks/>
          </p:cNvSpPr>
          <p:nvPr/>
        </p:nvSpPr>
        <p:spPr>
          <a:xfrm>
            <a:off x="457200" y="1256443"/>
            <a:ext cx="3886200" cy="49919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70C0"/>
              </a:buClr>
              <a:buFont typeface="Wingdings" panose="05000000000000000000" pitchFamily="2" charset="2"/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Documents the major design decisions for the 2020 Census, which includes: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2020 Census Concept of Operations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Four Key Innovation Areas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Thirty-four 2020 Census Operational Areas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Supporting documentation, including: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Lifecycle Cost Estimates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IT Architecture</a:t>
            </a:r>
          </a:p>
          <a:p>
            <a:pPr lvl="2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Acquisition Strategy</a:t>
            </a:r>
          </a:p>
          <a:p>
            <a:pPr lvl="1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Communication materials</a:t>
            </a:r>
          </a:p>
        </p:txBody>
      </p:sp>
      <p:sp>
        <p:nvSpPr>
          <p:cNvPr id="64" name="Title 1"/>
          <p:cNvSpPr txBox="1">
            <a:spLocks/>
          </p:cNvSpPr>
          <p:nvPr/>
        </p:nvSpPr>
        <p:spPr>
          <a:xfrm>
            <a:off x="452297" y="76200"/>
            <a:ext cx="823940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2020 Census Operational Plan</a:t>
            </a:r>
            <a:endParaRPr lang="en-US" sz="2800" b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2444260500"/>
              </p:ext>
            </p:extLst>
          </p:nvPr>
        </p:nvGraphicFramePr>
        <p:xfrm>
          <a:off x="4114800" y="1295400"/>
          <a:ext cx="4731341" cy="48423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234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08473"/>
            <a:ext cx="8305800" cy="42672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C5696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en-US" sz="2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24296" y="1297541"/>
            <a:ext cx="8305800" cy="1140859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C5696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Studying the quality impact of 2020 Census innovation will also be important.</a:t>
            </a:r>
          </a:p>
          <a:p>
            <a:pPr marL="0" lvl="0" indent="0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Different ways to assess accuracy/quality</a:t>
            </a:r>
            <a:r>
              <a:rPr lang="en-US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:</a:t>
            </a:r>
          </a:p>
          <a:p>
            <a:pPr marL="0" lvl="0" indent="0">
              <a:buNone/>
            </a:pPr>
            <a:endParaRPr lang="en-US" sz="18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en-US" sz="2000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sz="18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What’s Next?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3114787"/>
              </p:ext>
            </p:extLst>
          </p:nvPr>
        </p:nvGraphicFramePr>
        <p:xfrm>
          <a:off x="457200" y="2438400"/>
          <a:ext cx="82296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45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1408473"/>
            <a:ext cx="8229600" cy="72512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1C5696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Stakeholder and Oversight Activities:</a:t>
            </a:r>
          </a:p>
          <a:p>
            <a:pPr marL="0" lvl="0" indent="0">
              <a:buNone/>
            </a:pPr>
            <a:endParaRPr lang="en-US" sz="16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dirty="0" smtClean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0070C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15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What’s Next?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927668548"/>
              </p:ext>
            </p:extLst>
          </p:nvPr>
        </p:nvGraphicFramePr>
        <p:xfrm>
          <a:off x="403668" y="1857472"/>
          <a:ext cx="8272896" cy="220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Callout 6"/>
          <p:cNvSpPr/>
          <p:nvPr/>
        </p:nvSpPr>
        <p:spPr>
          <a:xfrm>
            <a:off x="4038600" y="940496"/>
            <a:ext cx="3733800" cy="2286000"/>
          </a:xfrm>
          <a:prstGeom prst="wedgeEllipse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00600" y="1893518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Questions?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7338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For more information on the 2020 Census visit: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www.census.gov/2020census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7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The Decennial Census Program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500" b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Background</a:t>
            </a:r>
            <a:endParaRPr lang="en-US" sz="2500" b="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399" y="1447800"/>
            <a:ext cx="8153401" cy="3581400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Decennial Census has been conducted since the birth of the Nation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Provides the official population counts for determining the allocation of seats each state occupies in the United States House of Representatives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Over $400 billion in federal funding allocated annually using information from the decennial census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Required by the United States Constitution, Title 13, United States Code, and Public Law (P.L.) 94-171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Two components to the Decennial Census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2020 Census (Every 10 years)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American Community Survey (National sample every year)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9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The Decennial Census and the American Community Survey (ACS) provide demographic information about the people living in the United States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Determines federal allocations to states, tribal, and local governments; and,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Critical to America’s economic growth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Arial" charset="0"/>
              <a:buChar char="•"/>
              <a:defRPr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endParaRPr lang="en-US" sz="4000" dirty="0" smtClean="0">
              <a:latin typeface="Arial" pitchFamily="34" charset="0"/>
              <a:cs typeface="Arial" pitchFamily="34" charset="0"/>
            </a:endParaRPr>
          </a:p>
          <a:p>
            <a:pPr marL="228600" indent="-228600">
              <a:lnSpc>
                <a:spcPct val="120000"/>
              </a:lnSpc>
              <a:spcBef>
                <a:spcPts val="0"/>
              </a:spcBef>
              <a:buFontTx/>
              <a:buChar char="•"/>
              <a:defRPr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/>
              <a:buNone/>
              <a:defRPr/>
            </a:pPr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6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33400" y="1219200"/>
            <a:ext cx="7707086" cy="49530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2020 Census is designed to cost less per housing unit than the 2010 Census (when adjusted for inflation), while continuing to maintain high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quality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Census Bureau plans to achieve this by conducting the most automated, modern, and dynamic decennial census in history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The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2020 Census includes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design </a:t>
            </a:r>
            <a:r>
              <a:rPr 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changes in four key </a:t>
            </a: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areas of innovation: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New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methodologies to conduct address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canvassing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Optimizing self-response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of administrative records to reduce the Non-Response Follow-Up (NRFU)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workload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Use 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of technology to reduce the time spent on tasks traditionally conducted by people during field 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operations  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The 2020 Census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500" b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Overview</a:t>
            </a:r>
            <a:endParaRPr lang="en-US" sz="2500" b="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63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Reducing the Undercount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3234231"/>
              </p:ext>
            </p:extLst>
          </p:nvPr>
        </p:nvGraphicFramePr>
        <p:xfrm>
          <a:off x="457200" y="1674125"/>
          <a:ext cx="8229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1379155"/>
            <a:ext cx="457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Percentage Net Undercount, U.S. Total, 1980 – 2010</a:t>
            </a:r>
            <a:endParaRPr lang="en-US" sz="1600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7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/>
          <p:cNvSpPr txBox="1">
            <a:spLocks/>
          </p:cNvSpPr>
          <p:nvPr/>
        </p:nvSpPr>
        <p:spPr>
          <a:xfrm>
            <a:off x="6629400" y="635634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8C6B5B77-4519-43AE-B0BC-D3C0E1CB2607}" type="slidenum">
              <a:rPr lang="en-US" smtClean="0">
                <a:solidFill>
                  <a:schemeClr val="bg1"/>
                </a:solidFill>
              </a:rPr>
              <a:pPr algn="r"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47801"/>
            <a:ext cx="7816153" cy="47244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914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3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The 2020 Census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700" b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Cost per Housing Unit from 1970 – 2010</a:t>
            </a:r>
            <a:endParaRPr lang="en-US" sz="2700" b="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75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Increased diversity of the population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Demand for the Census Bureau to improve accuracy over previous censuses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Lack of full public participation in the self-response phase of the Census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Challenges managing major acquisitions, schedule and budget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tx1"/>
                </a:solidFill>
              </a:rPr>
              <a:t>Substantial investments in updating the address list prior to enumeration</a:t>
            </a:r>
            <a:r>
              <a:rPr lang="en-US" sz="3100" b="0" dirty="0" smtClean="0">
                <a:solidFill>
                  <a:schemeClr val="tx1"/>
                </a:solidFill>
              </a:rPr>
              <a:t/>
            </a:r>
            <a:br>
              <a:rPr lang="en-US" sz="3100" b="0" dirty="0" smtClean="0">
                <a:solidFill>
                  <a:schemeClr val="tx1"/>
                </a:solidFill>
              </a:rPr>
            </a:br>
            <a:endParaRPr lang="en-US" sz="3100" b="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ZW" dirty="0" smtClean="0"/>
          </a:p>
          <a:p>
            <a:pPr marL="0" indent="0">
              <a:buNone/>
            </a:pPr>
            <a:endParaRPr lang="en-ZW" dirty="0" smtClean="0"/>
          </a:p>
          <a:p>
            <a:endParaRPr lang="en-ZW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9144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>The 2020 Census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  <a:t/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rPr>
            </a:br>
            <a:r>
              <a:rPr lang="en-US" sz="2500" b="0" dirty="0" smtClean="0">
                <a:solidFill>
                  <a:schemeClr val="accent1"/>
                </a:solidFill>
                <a:latin typeface="+mn-lt"/>
                <a:cs typeface="Arial" pitchFamily="34" charset="0"/>
              </a:rPr>
              <a:t>Cost Drivers</a:t>
            </a:r>
            <a:endParaRPr lang="en-US" sz="2500" b="0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268A5C4-149D-4D66-BABE-E6DD2BE69C90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4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312737"/>
            <a:ext cx="8275320" cy="8302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+mj-cs"/>
              </a:defRPr>
            </a:lvl1pPr>
          </a:lstStyle>
          <a:p>
            <a:pPr algn="l"/>
            <a:r>
              <a:rPr lang="en-US" sz="31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700" b="0" dirty="0" smtClean="0">
                <a:solidFill>
                  <a:schemeClr val="accent1"/>
                </a:solidFill>
                <a:latin typeface="+mn-lt"/>
              </a:rPr>
              <a:t>Critical Path for the 2020 Census</a:t>
            </a:r>
            <a:endParaRPr lang="en-US" sz="2700" b="0" dirty="0">
              <a:solidFill>
                <a:schemeClr val="accent1"/>
              </a:solidFill>
              <a:latin typeface="+mn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8650" y="1295400"/>
            <a:ext cx="805815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12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041" y="2971800"/>
            <a:ext cx="121860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Up to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$5 Billion*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 Savings</a:t>
            </a:r>
          </a:p>
          <a:p>
            <a:pPr algn="ctr"/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Through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: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870998007"/>
              </p:ext>
            </p:extLst>
          </p:nvPr>
        </p:nvGraphicFramePr>
        <p:xfrm>
          <a:off x="1684812" y="1371600"/>
          <a:ext cx="6096000" cy="398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Four Major Innovation and Research Areas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0694" y="5496580"/>
            <a:ext cx="60707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*This estimate is based off of the 2014 Census Lifecycle cost estimate. 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14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447800"/>
            <a:ext cx="83058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3505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C6B5B77-4519-43AE-B0BC-D3C0E1CB2607}" type="slidenum">
              <a:rPr lang="en-US" sz="1600" smtClean="0">
                <a:solidFill>
                  <a:schemeClr val="bg1"/>
                </a:solidFill>
              </a:rPr>
              <a:pPr/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 2020 Census</a:t>
            </a:r>
            <a: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US" sz="2900" b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US" sz="2400" b="0" dirty="0" smtClean="0">
                <a:solidFill>
                  <a:schemeClr val="accent1"/>
                </a:solidFill>
                <a:latin typeface="+mn-lt"/>
              </a:rPr>
              <a:t>Reengineering Address Canvassing</a:t>
            </a:r>
            <a:endParaRPr lang="en-US" sz="2400" b="0" dirty="0">
              <a:solidFill>
                <a:schemeClr val="accent1"/>
              </a:solidFill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02163"/>
          </a:xfrm>
        </p:spPr>
        <p:txBody>
          <a:bodyPr/>
          <a:lstStyle/>
          <a:p>
            <a:pPr marL="0" lvl="0" indent="0">
              <a:buNone/>
            </a:pPr>
            <a:r>
              <a:rPr lang="en-ZW" sz="1600" dirty="0">
                <a:solidFill>
                  <a:schemeClr val="bg1"/>
                </a:solidFill>
              </a:rPr>
              <a:t>Goal: Reduce the need for a nationwide in-field address canvassing </a:t>
            </a:r>
            <a:r>
              <a:rPr lang="en-ZW" sz="1600" dirty="0" smtClean="0">
                <a:solidFill>
                  <a:schemeClr val="bg1"/>
                </a:solidFill>
              </a:rPr>
              <a:t>operation</a:t>
            </a:r>
          </a:p>
          <a:p>
            <a:pPr marL="0" lvl="0" indent="0">
              <a:buNone/>
            </a:pP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vl="0">
              <a:buFont typeface="Arial" panose="020B0604020202020204" pitchFamily="34" charset="0"/>
              <a:buChar char="•"/>
            </a:pPr>
            <a:r>
              <a:rPr lang="en-Z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In-Office </a:t>
            </a: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Canvassing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data from partners and commercial vendors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aerial imagery </a:t>
            </a:r>
          </a:p>
          <a:p>
            <a:pPr lvl="0">
              <a:buFont typeface="Arial" panose="020B0604020202020204" pitchFamily="34" charset="0"/>
              <a:buChar char="•"/>
            </a:pPr>
            <a:endParaRPr lang="en-ZW" sz="1600" dirty="0" smtClean="0"/>
          </a:p>
          <a:p>
            <a:pPr lvl="0">
              <a:buFont typeface="Arial" panose="020B0604020202020204" pitchFamily="34" charset="0"/>
              <a:buChar char="•"/>
            </a:pPr>
            <a:r>
              <a:rPr lang="en-ZW" sz="1600" dirty="0" smtClean="0"/>
              <a:t>I</a:t>
            </a:r>
            <a:r>
              <a:rPr lang="en-ZW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n-Field </a:t>
            </a: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Canvassing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addresses cannot be obtained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ZW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Rapid changing addresses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7268A5C4-149D-4D66-BABE-E6DD2BE69C90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3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aecc2cd-c125-47bb-b7d8-61f5602bf9df">
      <UserInfo>
        <DisplayName>K Evan Moffett (CENSUS/20RPO FED)</DisplayName>
        <AccountId>15</AccountId>
        <AccountType/>
      </UserInfo>
      <UserInfo>
        <DisplayName>Maryann M Chapin (CENSUS/20RPO FED)</DisplayName>
        <AccountId>16</AccountId>
        <AccountType/>
      </UserInfo>
      <UserInfo>
        <DisplayName>Deirdre Dalpiaz Bishop (CENSUS/20RPO FED)</DisplayName>
        <AccountId>17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FE28DCF60A55469A767A693C98DF30" ma:contentTypeVersion="2" ma:contentTypeDescription="Create a new document." ma:contentTypeScope="" ma:versionID="1f2b3dc493e59ebb0f86214113f970e2">
  <xsd:schema xmlns:xsd="http://www.w3.org/2001/XMLSchema" xmlns:xs="http://www.w3.org/2001/XMLSchema" xmlns:p="http://schemas.microsoft.com/office/2006/metadata/properties" xmlns:ns3="caecc2cd-c125-47bb-b7d8-61f5602bf9df" targetNamespace="http://schemas.microsoft.com/office/2006/metadata/properties" ma:root="true" ma:fieldsID="6bf347d491f484a63bc21857222b6c71" ns3:_="">
    <xsd:import namespace="caecc2cd-c125-47bb-b7d8-61f5602bf9d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ecc2cd-c125-47bb-b7d8-61f5602bf9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05143-1365-4DD8-AF7C-D836F2B120A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14E1CB-8ABC-4110-A25E-B35E157E30AD}">
  <ds:schemaRefs>
    <ds:schemaRef ds:uri="http://purl.org/dc/terms/"/>
    <ds:schemaRef ds:uri="http://www.w3.org/XML/1998/namespace"/>
    <ds:schemaRef ds:uri="caecc2cd-c125-47bb-b7d8-61f5602bf9df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7420E88-67C2-48A6-A75A-52655D8F5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ecc2cd-c125-47bb-b7d8-61f5602bf9d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5841</TotalTime>
  <Words>819</Words>
  <Application>Microsoft Office PowerPoint</Application>
  <PresentationFormat>On-screen Show (4:3)</PresentationFormat>
  <Paragraphs>176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Shirin Ahmed Acting Assistant Director for Decennial Census Programs U.S. Census Bureau  </vt:lpstr>
      <vt:lpstr>PowerPoint Presentation</vt:lpstr>
      <vt:lpstr>PowerPoint Presentation</vt:lpstr>
      <vt:lpstr>The 2020 Census Reducing the Undercount</vt:lpstr>
      <vt:lpstr>The 2020 Census Cost per Housing Unit from 1970 – 2010</vt:lpstr>
      <vt:lpstr>PowerPoint Presentation</vt:lpstr>
      <vt:lpstr>PowerPoint Presentation</vt:lpstr>
      <vt:lpstr>The 2020 Census Four Major Innovation and Research Areas</vt:lpstr>
      <vt:lpstr>The 2020 Census Reengineering Address Canvassing</vt:lpstr>
      <vt:lpstr>The 2020 Census Optimizing Self-Response</vt:lpstr>
      <vt:lpstr>The 2020 Census Utilizing Administrative Records</vt:lpstr>
      <vt:lpstr>The 2020 Census Reengineering Field Operations</vt:lpstr>
      <vt:lpstr>PowerPoint Presentation</vt:lpstr>
      <vt:lpstr>PowerPoint Presentation</vt:lpstr>
      <vt:lpstr>PowerPoint Presentation</vt:lpstr>
      <vt:lpstr>PowerPoint Presentation</vt:lpstr>
    </vt:vector>
  </TitlesOfParts>
  <Company>U.S. Department of Commerce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 PMR_Welcome and 2020 Census Program Review_01-09-15_v1.0 Final</dc:title>
  <dc:creator>johns225</dc:creator>
  <cp:lastModifiedBy>onu</cp:lastModifiedBy>
  <cp:revision>278</cp:revision>
  <cp:lastPrinted>2015-08-26T19:29:03Z</cp:lastPrinted>
  <dcterms:created xsi:type="dcterms:W3CDTF">2014-02-21T16:52:57Z</dcterms:created>
  <dcterms:modified xsi:type="dcterms:W3CDTF">2015-09-30T15:39:06Z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0x01010019FE28DCF60A55469A767A693C98DF30</vt:lpwstr>
  </property>
</Properties>
</file>