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</p:sldMasterIdLst>
  <p:notesMasterIdLst>
    <p:notesMasterId r:id="rId22"/>
  </p:notesMasterIdLst>
  <p:handoutMasterIdLst>
    <p:handoutMasterId r:id="rId23"/>
  </p:handoutMasterIdLst>
  <p:sldIdLst>
    <p:sldId id="256" r:id="rId4"/>
    <p:sldId id="257" r:id="rId5"/>
    <p:sldId id="273" r:id="rId6"/>
    <p:sldId id="304" r:id="rId7"/>
    <p:sldId id="305" r:id="rId8"/>
    <p:sldId id="286" r:id="rId9"/>
    <p:sldId id="310" r:id="rId10"/>
    <p:sldId id="278" r:id="rId11"/>
    <p:sldId id="309" r:id="rId12"/>
    <p:sldId id="311" r:id="rId13"/>
    <p:sldId id="308" r:id="rId14"/>
    <p:sldId id="294" r:id="rId15"/>
    <p:sldId id="298" r:id="rId16"/>
    <p:sldId id="312" r:id="rId17"/>
    <p:sldId id="301" r:id="rId18"/>
    <p:sldId id="302" r:id="rId19"/>
    <p:sldId id="299" r:id="rId20"/>
    <p:sldId id="307" r:id="rId21"/>
  </p:sldIdLst>
  <p:sldSz cx="9144000" cy="5143500" type="screen16x9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1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3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684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46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0820" algn="l" defTabSz="9123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36977" algn="l" defTabSz="9123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3138" algn="l" defTabSz="9123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49300" algn="l" defTabSz="9123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2B6"/>
    <a:srgbClr val="CC66FF"/>
    <a:srgbClr val="FF9933"/>
    <a:srgbClr val="00CC66"/>
    <a:srgbClr val="FF9999"/>
    <a:srgbClr val="D1E4E5"/>
    <a:srgbClr val="DAE9EA"/>
    <a:srgbClr val="DFECED"/>
    <a:srgbClr val="E2EDEE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4" autoAdjust="0"/>
    <p:restoredTop sz="77442" autoAdjust="0"/>
  </p:normalViewPr>
  <p:slideViewPr>
    <p:cSldViewPr showGuides="1">
      <p:cViewPr varScale="1">
        <p:scale>
          <a:sx n="75" d="100"/>
          <a:sy n="75" d="100"/>
        </p:scale>
        <p:origin x="-106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902589-522C-4A9B-975C-49C194E5DE0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5726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125A7C-3329-4575-A1F2-15F3D3EC10A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3777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1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32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84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46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0820" algn="l" defTabSz="912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977" algn="l" defTabSz="912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138" algn="l" defTabSz="912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300" algn="l" defTabSz="912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4463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62D2-A237-4C0D-A98E-D2FDBB1D9B8D}" type="slidenum">
              <a:rPr lang="en-AU" smtClean="0">
                <a:solidFill>
                  <a:prstClr val="black"/>
                </a:solidFill>
              </a:rPr>
              <a:pPr/>
              <a:t>11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2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2FDE2-2405-4CAF-BA91-2341ED523127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02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62D2-A237-4C0D-A98E-D2FDBB1D9B8D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61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62D2-A237-4C0D-A98E-D2FDBB1D9B8D}" type="slidenum">
              <a:rPr lang="en-AU" smtClean="0">
                <a:solidFill>
                  <a:prstClr val="black"/>
                </a:solidFill>
              </a:rPr>
              <a:pPr/>
              <a:t>14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61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62D2-A237-4C0D-A98E-D2FDBB1D9B8D}" type="slidenum">
              <a:rPr lang="en-AU" smtClean="0">
                <a:solidFill>
                  <a:prstClr val="black"/>
                </a:solidFill>
              </a:rPr>
              <a:pPr/>
              <a:t>15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2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62D2-A237-4C0D-A98E-D2FDBB1D9B8D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2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AU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62D2-A237-4C0D-A98E-D2FDBB1D9B8D}" type="slidenum">
              <a:rPr lang="en-AU" smtClean="0">
                <a:solidFill>
                  <a:prstClr val="black"/>
                </a:solidFill>
              </a:rPr>
              <a:pPr/>
              <a:t>17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25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430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575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395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847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62D2-A237-4C0D-A98E-D2FDBB1D9B8D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10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62D2-A237-4C0D-A98E-D2FDBB1D9B8D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102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b="1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25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62D2-A237-4C0D-A98E-D2FDBB1D9B8D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2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56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8" y="1597846"/>
            <a:ext cx="7772400" cy="1102519"/>
          </a:xfrm>
          <a:prstGeom prst="rect">
            <a:avLst/>
          </a:prstGeom>
        </p:spPr>
        <p:txBody>
          <a:bodyPr lIns="91232" tIns="45614" rIns="91232" bIns="45614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  <a:prstGeom prst="rect">
            <a:avLst/>
          </a:prstGeom>
        </p:spPr>
        <p:txBody>
          <a:bodyPr lIns="91232" tIns="45614" rIns="91232" bIns="45614"/>
          <a:lstStyle>
            <a:lvl1pPr marL="0" indent="0" algn="ctr">
              <a:buNone/>
              <a:defRPr/>
            </a:lvl1pPr>
            <a:lvl2pPr marL="456165" indent="0" algn="ctr">
              <a:buNone/>
              <a:defRPr/>
            </a:lvl2pPr>
            <a:lvl3pPr marL="912326" indent="0" algn="ctr">
              <a:buNone/>
              <a:defRPr/>
            </a:lvl3pPr>
            <a:lvl4pPr marL="1368493" indent="0" algn="ctr">
              <a:buNone/>
              <a:defRPr/>
            </a:lvl4pPr>
            <a:lvl5pPr marL="1824651" indent="0" algn="ctr">
              <a:buNone/>
              <a:defRPr/>
            </a:lvl5pPr>
            <a:lvl6pPr marL="2280820" indent="0" algn="ctr">
              <a:buNone/>
              <a:defRPr/>
            </a:lvl6pPr>
            <a:lvl7pPr marL="2736977" indent="0" algn="ctr">
              <a:buNone/>
              <a:defRPr/>
            </a:lvl7pPr>
            <a:lvl8pPr marL="3193138" indent="0" algn="ctr">
              <a:buNone/>
              <a:defRPr/>
            </a:lvl8pPr>
            <a:lvl9pPr marL="36493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12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lIns="91232" tIns="45614" rIns="91232" bIns="45614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8" y="1200151"/>
            <a:ext cx="8229600" cy="3394472"/>
          </a:xfrm>
          <a:prstGeom prst="rect">
            <a:avLst/>
          </a:prstGeom>
        </p:spPr>
        <p:txBody>
          <a:bodyPr vert="eaVert" lIns="91232" tIns="45614" rIns="91232" bIns="456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0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91232" tIns="45614" rIns="91232" bIns="45614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91232" tIns="45614" rIns="91232" bIns="456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517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8" y="159784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5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8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0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1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46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97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3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7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13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5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688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2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564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01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35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5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5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6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3771" indent="0">
              <a:buNone/>
              <a:defRPr sz="1700" b="1"/>
            </a:lvl2pPr>
            <a:lvl3pPr marL="787545" indent="0">
              <a:buNone/>
              <a:defRPr sz="1600" b="1"/>
            </a:lvl3pPr>
            <a:lvl4pPr marL="1181316" indent="0">
              <a:buNone/>
              <a:defRPr sz="1400" b="1"/>
            </a:lvl4pPr>
            <a:lvl5pPr marL="1575091" indent="0">
              <a:buNone/>
              <a:defRPr sz="1400" b="1"/>
            </a:lvl5pPr>
            <a:lvl6pPr marL="1968862" indent="0">
              <a:buNone/>
              <a:defRPr sz="1400" b="1"/>
            </a:lvl6pPr>
            <a:lvl7pPr marL="2362634" indent="0">
              <a:buNone/>
              <a:defRPr sz="1400" b="1"/>
            </a:lvl7pPr>
            <a:lvl8pPr marL="2756405" indent="0">
              <a:buNone/>
              <a:defRPr sz="1400" b="1"/>
            </a:lvl8pPr>
            <a:lvl9pPr marL="315017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3771" indent="0">
              <a:buNone/>
              <a:defRPr sz="1700" b="1"/>
            </a:lvl2pPr>
            <a:lvl3pPr marL="787545" indent="0">
              <a:buNone/>
              <a:defRPr sz="1600" b="1"/>
            </a:lvl3pPr>
            <a:lvl4pPr marL="1181316" indent="0">
              <a:buNone/>
              <a:defRPr sz="1400" b="1"/>
            </a:lvl4pPr>
            <a:lvl5pPr marL="1575091" indent="0">
              <a:buNone/>
              <a:defRPr sz="1400" b="1"/>
            </a:lvl5pPr>
            <a:lvl6pPr marL="1968862" indent="0">
              <a:buNone/>
              <a:defRPr sz="1400" b="1"/>
            </a:lvl6pPr>
            <a:lvl7pPr marL="2362634" indent="0">
              <a:buNone/>
              <a:defRPr sz="1400" b="1"/>
            </a:lvl7pPr>
            <a:lvl8pPr marL="2756405" indent="0">
              <a:buNone/>
              <a:defRPr sz="1400" b="1"/>
            </a:lvl8pPr>
            <a:lvl9pPr marL="315017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88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95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50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816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93771" indent="0">
              <a:buNone/>
              <a:defRPr sz="1000"/>
            </a:lvl2pPr>
            <a:lvl3pPr marL="787545" indent="0">
              <a:buNone/>
              <a:defRPr sz="900"/>
            </a:lvl3pPr>
            <a:lvl4pPr marL="1181316" indent="0">
              <a:buNone/>
              <a:defRPr sz="800"/>
            </a:lvl4pPr>
            <a:lvl5pPr marL="1575091" indent="0">
              <a:buNone/>
              <a:defRPr sz="800"/>
            </a:lvl5pPr>
            <a:lvl6pPr marL="1968862" indent="0">
              <a:buNone/>
              <a:defRPr sz="800"/>
            </a:lvl6pPr>
            <a:lvl7pPr marL="2362634" indent="0">
              <a:buNone/>
              <a:defRPr sz="800"/>
            </a:lvl7pPr>
            <a:lvl8pPr marL="2756405" indent="0">
              <a:buNone/>
              <a:defRPr sz="800"/>
            </a:lvl8pPr>
            <a:lvl9pPr marL="315017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2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lIns="91232" tIns="45614" rIns="91232" bIns="45614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8" y="1200151"/>
            <a:ext cx="8229600" cy="3394472"/>
          </a:xfrm>
          <a:prstGeom prst="rect">
            <a:avLst/>
          </a:prstGeom>
        </p:spPr>
        <p:txBody>
          <a:bodyPr lIns="91232" tIns="45614" rIns="91232" bIns="456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1107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3771" indent="0">
              <a:buNone/>
              <a:defRPr sz="2400"/>
            </a:lvl2pPr>
            <a:lvl3pPr marL="787545" indent="0">
              <a:buNone/>
              <a:defRPr sz="2100"/>
            </a:lvl3pPr>
            <a:lvl4pPr marL="1181316" indent="0">
              <a:buNone/>
              <a:defRPr sz="1700"/>
            </a:lvl4pPr>
            <a:lvl5pPr marL="1575091" indent="0">
              <a:buNone/>
              <a:defRPr sz="1700"/>
            </a:lvl5pPr>
            <a:lvl6pPr marL="1968862" indent="0">
              <a:buNone/>
              <a:defRPr sz="1700"/>
            </a:lvl6pPr>
            <a:lvl7pPr marL="2362634" indent="0">
              <a:buNone/>
              <a:defRPr sz="1700"/>
            </a:lvl7pPr>
            <a:lvl8pPr marL="2756405" indent="0">
              <a:buNone/>
              <a:defRPr sz="1700"/>
            </a:lvl8pPr>
            <a:lvl9pPr marL="3150179" indent="0">
              <a:buNone/>
              <a:defRPr sz="17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3771" indent="0">
              <a:buNone/>
              <a:defRPr sz="1000"/>
            </a:lvl2pPr>
            <a:lvl3pPr marL="787545" indent="0">
              <a:buNone/>
              <a:defRPr sz="900"/>
            </a:lvl3pPr>
            <a:lvl4pPr marL="1181316" indent="0">
              <a:buNone/>
              <a:defRPr sz="800"/>
            </a:lvl4pPr>
            <a:lvl5pPr marL="1575091" indent="0">
              <a:buNone/>
              <a:defRPr sz="800"/>
            </a:lvl5pPr>
            <a:lvl6pPr marL="1968862" indent="0">
              <a:buNone/>
              <a:defRPr sz="800"/>
            </a:lvl6pPr>
            <a:lvl7pPr marL="2362634" indent="0">
              <a:buNone/>
              <a:defRPr sz="800"/>
            </a:lvl7pPr>
            <a:lvl8pPr marL="2756405" indent="0">
              <a:buNone/>
              <a:defRPr sz="800"/>
            </a:lvl8pPr>
            <a:lvl9pPr marL="315017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73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5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06001"/>
            <a:ext cx="22288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06001"/>
            <a:ext cx="65341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02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6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3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7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5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9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3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57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1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23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9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85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3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79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1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58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698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3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577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1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08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5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5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93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3969" indent="0">
              <a:buNone/>
              <a:defRPr sz="1700" b="1"/>
            </a:lvl2pPr>
            <a:lvl3pPr marL="787938" indent="0">
              <a:buNone/>
              <a:defRPr sz="1600" b="1"/>
            </a:lvl3pPr>
            <a:lvl4pPr marL="1181908" indent="0">
              <a:buNone/>
              <a:defRPr sz="1400" b="1"/>
            </a:lvl4pPr>
            <a:lvl5pPr marL="1575877" indent="0">
              <a:buNone/>
              <a:defRPr sz="1400" b="1"/>
            </a:lvl5pPr>
            <a:lvl6pPr marL="1969846" indent="0">
              <a:buNone/>
              <a:defRPr sz="1400" b="1"/>
            </a:lvl6pPr>
            <a:lvl7pPr marL="2363815" indent="0">
              <a:buNone/>
              <a:defRPr sz="1400" b="1"/>
            </a:lvl7pPr>
            <a:lvl8pPr marL="2757785" indent="0">
              <a:buNone/>
              <a:defRPr sz="1400" b="1"/>
            </a:lvl8pPr>
            <a:lvl9pPr marL="315175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3969" indent="0">
              <a:buNone/>
              <a:defRPr sz="1700" b="1"/>
            </a:lvl2pPr>
            <a:lvl3pPr marL="787938" indent="0">
              <a:buNone/>
              <a:defRPr sz="1600" b="1"/>
            </a:lvl3pPr>
            <a:lvl4pPr marL="1181908" indent="0">
              <a:buNone/>
              <a:defRPr sz="1400" b="1"/>
            </a:lvl4pPr>
            <a:lvl5pPr marL="1575877" indent="0">
              <a:buNone/>
              <a:defRPr sz="1400" b="1"/>
            </a:lvl5pPr>
            <a:lvl6pPr marL="1969846" indent="0">
              <a:buNone/>
              <a:defRPr sz="1400" b="1"/>
            </a:lvl6pPr>
            <a:lvl7pPr marL="2363815" indent="0">
              <a:buNone/>
              <a:defRPr sz="1400" b="1"/>
            </a:lvl7pPr>
            <a:lvl8pPr marL="2757785" indent="0">
              <a:buNone/>
              <a:defRPr sz="1400" b="1"/>
            </a:lvl8pPr>
            <a:lvl9pPr marL="315175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9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43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7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  <a:prstGeom prst="rect">
            <a:avLst/>
          </a:prstGeom>
        </p:spPr>
        <p:txBody>
          <a:bodyPr lIns="91232" tIns="45614" rIns="91232" bIns="45614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  <a:prstGeom prst="rect">
            <a:avLst/>
          </a:prstGeom>
        </p:spPr>
        <p:txBody>
          <a:bodyPr lIns="91232" tIns="45614" rIns="91232" bIns="45614" anchor="b"/>
          <a:lstStyle>
            <a:lvl1pPr marL="0" indent="0">
              <a:buNone/>
              <a:defRPr sz="2000"/>
            </a:lvl1pPr>
            <a:lvl2pPr marL="456165" indent="0">
              <a:buNone/>
              <a:defRPr sz="1800"/>
            </a:lvl2pPr>
            <a:lvl3pPr marL="912326" indent="0">
              <a:buNone/>
              <a:defRPr sz="1600"/>
            </a:lvl3pPr>
            <a:lvl4pPr marL="1368493" indent="0">
              <a:buNone/>
              <a:defRPr sz="1400"/>
            </a:lvl4pPr>
            <a:lvl5pPr marL="1824651" indent="0">
              <a:buNone/>
              <a:defRPr sz="1400"/>
            </a:lvl5pPr>
            <a:lvl6pPr marL="2280820" indent="0">
              <a:buNone/>
              <a:defRPr sz="1400"/>
            </a:lvl6pPr>
            <a:lvl7pPr marL="2736977" indent="0">
              <a:buNone/>
              <a:defRPr sz="1400"/>
            </a:lvl7pPr>
            <a:lvl8pPr marL="3193138" indent="0">
              <a:buNone/>
              <a:defRPr sz="1400"/>
            </a:lvl8pPr>
            <a:lvl9pPr marL="36493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201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93969" indent="0">
              <a:buNone/>
              <a:defRPr sz="1000"/>
            </a:lvl2pPr>
            <a:lvl3pPr marL="787938" indent="0">
              <a:buNone/>
              <a:defRPr sz="900"/>
            </a:lvl3pPr>
            <a:lvl4pPr marL="1181908" indent="0">
              <a:buNone/>
              <a:defRPr sz="800"/>
            </a:lvl4pPr>
            <a:lvl5pPr marL="1575877" indent="0">
              <a:buNone/>
              <a:defRPr sz="800"/>
            </a:lvl5pPr>
            <a:lvl6pPr marL="1969846" indent="0">
              <a:buNone/>
              <a:defRPr sz="800"/>
            </a:lvl6pPr>
            <a:lvl7pPr marL="2363815" indent="0">
              <a:buNone/>
              <a:defRPr sz="800"/>
            </a:lvl7pPr>
            <a:lvl8pPr marL="2757785" indent="0">
              <a:buNone/>
              <a:defRPr sz="800"/>
            </a:lvl8pPr>
            <a:lvl9pPr marL="315175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0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3969" indent="0">
              <a:buNone/>
              <a:defRPr sz="2400"/>
            </a:lvl2pPr>
            <a:lvl3pPr marL="787938" indent="0">
              <a:buNone/>
              <a:defRPr sz="2100"/>
            </a:lvl3pPr>
            <a:lvl4pPr marL="1181908" indent="0">
              <a:buNone/>
              <a:defRPr sz="1700"/>
            </a:lvl4pPr>
            <a:lvl5pPr marL="1575877" indent="0">
              <a:buNone/>
              <a:defRPr sz="1700"/>
            </a:lvl5pPr>
            <a:lvl6pPr marL="1969846" indent="0">
              <a:buNone/>
              <a:defRPr sz="1700"/>
            </a:lvl6pPr>
            <a:lvl7pPr marL="2363815" indent="0">
              <a:buNone/>
              <a:defRPr sz="1700"/>
            </a:lvl7pPr>
            <a:lvl8pPr marL="2757785" indent="0">
              <a:buNone/>
              <a:defRPr sz="1700"/>
            </a:lvl8pPr>
            <a:lvl9pPr marL="3151754" indent="0">
              <a:buNone/>
              <a:defRPr sz="17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3969" indent="0">
              <a:buNone/>
              <a:defRPr sz="1000"/>
            </a:lvl2pPr>
            <a:lvl3pPr marL="787938" indent="0">
              <a:buNone/>
              <a:defRPr sz="900"/>
            </a:lvl3pPr>
            <a:lvl4pPr marL="1181908" indent="0">
              <a:buNone/>
              <a:defRPr sz="800"/>
            </a:lvl4pPr>
            <a:lvl5pPr marL="1575877" indent="0">
              <a:buNone/>
              <a:defRPr sz="800"/>
            </a:lvl5pPr>
            <a:lvl6pPr marL="1969846" indent="0">
              <a:buNone/>
              <a:defRPr sz="800"/>
            </a:lvl6pPr>
            <a:lvl7pPr marL="2363815" indent="0">
              <a:buNone/>
              <a:defRPr sz="800"/>
            </a:lvl7pPr>
            <a:lvl8pPr marL="2757785" indent="0">
              <a:buNone/>
              <a:defRPr sz="800"/>
            </a:lvl8pPr>
            <a:lvl9pPr marL="315175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71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78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05989"/>
            <a:ext cx="22288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05989"/>
            <a:ext cx="65341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B2BB-F059-42C6-AC8D-C76F381E633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FC48-7A60-461C-9A4B-17E09912F8A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2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lIns="91232" tIns="45614" rIns="91232" bIns="45614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7" y="1200151"/>
            <a:ext cx="4038600" cy="3394472"/>
          </a:xfrm>
          <a:prstGeom prst="rect">
            <a:avLst/>
          </a:prstGeom>
        </p:spPr>
        <p:txBody>
          <a:bodyPr lIns="91232" tIns="45614" rIns="91232" bIns="456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232" tIns="45614" rIns="91232" bIns="456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033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lIns="91232" tIns="45614" rIns="91232" bIns="4561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2"/>
          </a:xfrm>
          <a:prstGeom prst="rect">
            <a:avLst/>
          </a:prstGeom>
        </p:spPr>
        <p:txBody>
          <a:bodyPr lIns="91232" tIns="45614" rIns="91232" bIns="45614" anchor="b"/>
          <a:lstStyle>
            <a:lvl1pPr marL="0" indent="0">
              <a:buNone/>
              <a:defRPr sz="2400" b="1"/>
            </a:lvl1pPr>
            <a:lvl2pPr marL="456165" indent="0">
              <a:buNone/>
              <a:defRPr sz="2000" b="1"/>
            </a:lvl2pPr>
            <a:lvl3pPr marL="912326" indent="0">
              <a:buNone/>
              <a:defRPr sz="1800" b="1"/>
            </a:lvl3pPr>
            <a:lvl4pPr marL="1368493" indent="0">
              <a:buNone/>
              <a:defRPr sz="1600" b="1"/>
            </a:lvl4pPr>
            <a:lvl5pPr marL="1824651" indent="0">
              <a:buNone/>
              <a:defRPr sz="1600" b="1"/>
            </a:lvl5pPr>
            <a:lvl6pPr marL="2280820" indent="0">
              <a:buNone/>
              <a:defRPr sz="1600" b="1"/>
            </a:lvl6pPr>
            <a:lvl7pPr marL="2736977" indent="0">
              <a:buNone/>
              <a:defRPr sz="1600" b="1"/>
            </a:lvl7pPr>
            <a:lvl8pPr marL="3193138" indent="0">
              <a:buNone/>
              <a:defRPr sz="1600" b="1"/>
            </a:lvl8pPr>
            <a:lvl9pPr marL="36493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  <a:prstGeom prst="rect">
            <a:avLst/>
          </a:prstGeom>
        </p:spPr>
        <p:txBody>
          <a:bodyPr lIns="91232" tIns="45614" rIns="91232" bIns="456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151335"/>
            <a:ext cx="4041775" cy="479822"/>
          </a:xfrm>
          <a:prstGeom prst="rect">
            <a:avLst/>
          </a:prstGeom>
        </p:spPr>
        <p:txBody>
          <a:bodyPr lIns="91232" tIns="45614" rIns="91232" bIns="45614" anchor="b"/>
          <a:lstStyle>
            <a:lvl1pPr marL="0" indent="0">
              <a:buNone/>
              <a:defRPr sz="2400" b="1"/>
            </a:lvl1pPr>
            <a:lvl2pPr marL="456165" indent="0">
              <a:buNone/>
              <a:defRPr sz="2000" b="1"/>
            </a:lvl2pPr>
            <a:lvl3pPr marL="912326" indent="0">
              <a:buNone/>
              <a:defRPr sz="1800" b="1"/>
            </a:lvl3pPr>
            <a:lvl4pPr marL="1368493" indent="0">
              <a:buNone/>
              <a:defRPr sz="1600" b="1"/>
            </a:lvl4pPr>
            <a:lvl5pPr marL="1824651" indent="0">
              <a:buNone/>
              <a:defRPr sz="1600" b="1"/>
            </a:lvl5pPr>
            <a:lvl6pPr marL="2280820" indent="0">
              <a:buNone/>
              <a:defRPr sz="1600" b="1"/>
            </a:lvl6pPr>
            <a:lvl7pPr marL="2736977" indent="0">
              <a:buNone/>
              <a:defRPr sz="1600" b="1"/>
            </a:lvl7pPr>
            <a:lvl8pPr marL="3193138" indent="0">
              <a:buNone/>
              <a:defRPr sz="1600" b="1"/>
            </a:lvl8pPr>
            <a:lvl9pPr marL="36493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1631156"/>
            <a:ext cx="4041775" cy="2963466"/>
          </a:xfrm>
          <a:prstGeom prst="rect">
            <a:avLst/>
          </a:prstGeom>
        </p:spPr>
        <p:txBody>
          <a:bodyPr lIns="91232" tIns="45614" rIns="91232" bIns="456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98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lIns="91232" tIns="45614" rIns="91232" bIns="45614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66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24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lIns="91232" tIns="45614" rIns="91232" bIns="4561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5"/>
            <a:ext cx="5111750" cy="4389835"/>
          </a:xfrm>
          <a:prstGeom prst="rect">
            <a:avLst/>
          </a:prstGeom>
        </p:spPr>
        <p:txBody>
          <a:bodyPr lIns="91232" tIns="45614" rIns="91232" bIns="456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  <a:prstGeom prst="rect">
            <a:avLst/>
          </a:prstGeom>
        </p:spPr>
        <p:txBody>
          <a:bodyPr lIns="91232" tIns="45614" rIns="91232" bIns="45614"/>
          <a:lstStyle>
            <a:lvl1pPr marL="0" indent="0">
              <a:buNone/>
              <a:defRPr sz="1400"/>
            </a:lvl1pPr>
            <a:lvl2pPr marL="456165" indent="0">
              <a:buNone/>
              <a:defRPr sz="1200"/>
            </a:lvl2pPr>
            <a:lvl3pPr marL="912326" indent="0">
              <a:buNone/>
              <a:defRPr sz="1000"/>
            </a:lvl3pPr>
            <a:lvl4pPr marL="1368493" indent="0">
              <a:buNone/>
              <a:defRPr sz="900"/>
            </a:lvl4pPr>
            <a:lvl5pPr marL="1824651" indent="0">
              <a:buNone/>
              <a:defRPr sz="900"/>
            </a:lvl5pPr>
            <a:lvl6pPr marL="2280820" indent="0">
              <a:buNone/>
              <a:defRPr sz="900"/>
            </a:lvl6pPr>
            <a:lvl7pPr marL="2736977" indent="0">
              <a:buNone/>
              <a:defRPr sz="900"/>
            </a:lvl7pPr>
            <a:lvl8pPr marL="3193138" indent="0">
              <a:buNone/>
              <a:defRPr sz="900"/>
            </a:lvl8pPr>
            <a:lvl9pPr marL="36493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73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232" tIns="45614" rIns="91232" bIns="4561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232" tIns="45614" rIns="91232" bIns="45614"/>
          <a:lstStyle>
            <a:lvl1pPr marL="0" indent="0">
              <a:buNone/>
              <a:defRPr sz="3200"/>
            </a:lvl1pPr>
            <a:lvl2pPr marL="456165" indent="0">
              <a:buNone/>
              <a:defRPr sz="2800"/>
            </a:lvl2pPr>
            <a:lvl3pPr marL="912326" indent="0">
              <a:buNone/>
              <a:defRPr sz="2400"/>
            </a:lvl3pPr>
            <a:lvl4pPr marL="1368493" indent="0">
              <a:buNone/>
              <a:defRPr sz="2000"/>
            </a:lvl4pPr>
            <a:lvl5pPr marL="1824651" indent="0">
              <a:buNone/>
              <a:defRPr sz="2000"/>
            </a:lvl5pPr>
            <a:lvl6pPr marL="2280820" indent="0">
              <a:buNone/>
              <a:defRPr sz="2000"/>
            </a:lvl6pPr>
            <a:lvl7pPr marL="2736977" indent="0">
              <a:buNone/>
              <a:defRPr sz="2000"/>
            </a:lvl7pPr>
            <a:lvl8pPr marL="3193138" indent="0">
              <a:buNone/>
              <a:defRPr sz="2000"/>
            </a:lvl8pPr>
            <a:lvl9pPr marL="36493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  <a:prstGeom prst="rect">
            <a:avLst/>
          </a:prstGeom>
        </p:spPr>
        <p:txBody>
          <a:bodyPr lIns="91232" tIns="45614" rIns="91232" bIns="45614"/>
          <a:lstStyle>
            <a:lvl1pPr marL="0" indent="0">
              <a:buNone/>
              <a:defRPr sz="1400"/>
            </a:lvl1pPr>
            <a:lvl2pPr marL="456165" indent="0">
              <a:buNone/>
              <a:defRPr sz="1200"/>
            </a:lvl2pPr>
            <a:lvl3pPr marL="912326" indent="0">
              <a:buNone/>
              <a:defRPr sz="1000"/>
            </a:lvl3pPr>
            <a:lvl4pPr marL="1368493" indent="0">
              <a:buNone/>
              <a:defRPr sz="900"/>
            </a:lvl4pPr>
            <a:lvl5pPr marL="1824651" indent="0">
              <a:buNone/>
              <a:defRPr sz="900"/>
            </a:lvl5pPr>
            <a:lvl6pPr marL="2280820" indent="0">
              <a:buNone/>
              <a:defRPr sz="900"/>
            </a:lvl6pPr>
            <a:lvl7pPr marL="2736977" indent="0">
              <a:buNone/>
              <a:defRPr sz="900"/>
            </a:lvl7pPr>
            <a:lvl8pPr marL="3193138" indent="0">
              <a:buNone/>
              <a:defRPr sz="900"/>
            </a:lvl8pPr>
            <a:lvl9pPr marL="36493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80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165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326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8493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4651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118" indent="-342118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264" indent="-285101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408" indent="-22808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571" indent="-22808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729" indent="-2280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897" indent="-2280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5055" indent="-2280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1220" indent="-2280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7377" indent="-2280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65" algn="l" defTabSz="912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26" algn="l" defTabSz="912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3" algn="l" defTabSz="912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51" algn="l" defTabSz="912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820" algn="l" defTabSz="912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77" algn="l" defTabSz="912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138" algn="l" defTabSz="912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00" algn="l" defTabSz="912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vert="horz" lIns="78758" tIns="39378" rIns="78758" bIns="393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8" y="1200155"/>
            <a:ext cx="8229600" cy="3394472"/>
          </a:xfrm>
          <a:prstGeom prst="rect">
            <a:avLst/>
          </a:prstGeom>
        </p:spPr>
        <p:txBody>
          <a:bodyPr vert="horz" lIns="78758" tIns="39378" rIns="78758" bIns="393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 vert="horz" lIns="78758" tIns="39378" rIns="78758" bIns="3937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7545" fontAlgn="auto">
              <a:spcBef>
                <a:spcPts val="0"/>
              </a:spcBef>
              <a:spcAft>
                <a:spcPts val="0"/>
              </a:spcAft>
            </a:pPr>
            <a:fld id="{7467C3D0-F304-494F-B159-D3E958533B9D}" type="datetime1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787545" fontAlgn="auto">
                <a:spcBef>
                  <a:spcPts val="0"/>
                </a:spcBef>
                <a:spcAft>
                  <a:spcPts val="0"/>
                </a:spcAft>
              </a:pPr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 vert="horz" lIns="78758" tIns="39378" rIns="78758" bIns="3937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7545" fontAlgn="auto">
              <a:spcBef>
                <a:spcPts val="0"/>
              </a:spcBef>
              <a:spcAft>
                <a:spcPts val="0"/>
              </a:spcAft>
            </a:pPr>
            <a:r>
              <a:rPr lang="en-AU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transforming.people.statistics@abs.gov.au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 vert="horz" lIns="78758" tIns="39378" rIns="78758" bIns="3937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7545" fontAlgn="auto">
              <a:spcBef>
                <a:spcPts val="0"/>
              </a:spcBef>
              <a:spcAft>
                <a:spcPts val="0"/>
              </a:spcAft>
            </a:pPr>
            <a:fld id="{C90785C7-4BFF-49D5-98FD-8B3A067C9B73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78754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defTabSz="787545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330" indent="-295330" algn="l" defTabSz="787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82" indent="-246108" algn="l" defTabSz="787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4431" indent="-196887" algn="l" defTabSz="787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8202" indent="-196887" algn="l" defTabSz="787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976" indent="-196887" algn="l" defTabSz="787545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5749" indent="-196887" algn="l" defTabSz="787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520" indent="-196887" algn="l" defTabSz="787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3291" indent="-196887" algn="l" defTabSz="787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47065" indent="-196887" algn="l" defTabSz="787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7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3771" algn="l" defTabSz="787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7545" algn="l" defTabSz="787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1316" algn="l" defTabSz="787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5091" algn="l" defTabSz="787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8862" algn="l" defTabSz="787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2634" algn="l" defTabSz="787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56405" algn="l" defTabSz="787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0179" algn="l" defTabSz="787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6" y="205979"/>
            <a:ext cx="8229600" cy="857250"/>
          </a:xfrm>
          <a:prstGeom prst="rect">
            <a:avLst/>
          </a:prstGeom>
        </p:spPr>
        <p:txBody>
          <a:bodyPr vert="horz" lIns="78794" tIns="39397" rIns="78794" bIns="39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200155"/>
            <a:ext cx="8229600" cy="3394472"/>
          </a:xfrm>
          <a:prstGeom prst="rect">
            <a:avLst/>
          </a:prstGeom>
        </p:spPr>
        <p:txBody>
          <a:bodyPr vert="horz" lIns="78794" tIns="39397" rIns="78794" bIns="39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3844"/>
          </a:xfrm>
          <a:prstGeom prst="rect">
            <a:avLst/>
          </a:prstGeom>
        </p:spPr>
        <p:txBody>
          <a:bodyPr vert="horz" lIns="78794" tIns="39397" rIns="78794" bIns="3939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7938" fontAlgn="auto">
              <a:spcBef>
                <a:spcPts val="0"/>
              </a:spcBef>
              <a:spcAft>
                <a:spcPts val="0"/>
              </a:spcAft>
            </a:pPr>
            <a:fld id="{7467C3D0-F304-494F-B159-D3E958533B9D}" type="datetime1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787938" fontAlgn="auto">
                <a:spcBef>
                  <a:spcPts val="0"/>
                </a:spcBef>
                <a:spcAft>
                  <a:spcPts val="0"/>
                </a:spcAft>
              </a:pPr>
              <a:t>24/09/2015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vert="horz" lIns="78794" tIns="39397" rIns="78794" bIns="3939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7938" fontAlgn="auto">
              <a:spcBef>
                <a:spcPts val="0"/>
              </a:spcBef>
              <a:spcAft>
                <a:spcPts val="0"/>
              </a:spcAft>
            </a:pPr>
            <a:r>
              <a:rPr lang="en-AU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transforming.people.statistics@abs.gov.au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3844"/>
          </a:xfrm>
          <a:prstGeom prst="rect">
            <a:avLst/>
          </a:prstGeom>
        </p:spPr>
        <p:txBody>
          <a:bodyPr vert="horz" lIns="78794" tIns="39397" rIns="78794" bIns="3939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7938" fontAlgn="auto">
              <a:spcBef>
                <a:spcPts val="0"/>
              </a:spcBef>
              <a:spcAft>
                <a:spcPts val="0"/>
              </a:spcAft>
            </a:pPr>
            <a:fld id="{C90785C7-4BFF-49D5-98FD-8B3A067C9B73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78793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551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787938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477" indent="-295477" algn="l" defTabSz="787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200" indent="-246231" algn="l" defTabSz="7879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4923" indent="-196985" algn="l" defTabSz="787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8892" indent="-196985" algn="l" defTabSz="78793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2862" indent="-196985" algn="l" defTabSz="787938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831" indent="-196985" algn="l" defTabSz="787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800" indent="-196985" algn="l" defTabSz="787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4769" indent="-196985" algn="l" defTabSz="787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48739" indent="-196985" algn="l" defTabSz="787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3969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7938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1908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5877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9846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3815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57785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1754" algn="l" defTabSz="7879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513435"/>
            <a:ext cx="4896544" cy="1077004"/>
          </a:xfrm>
          <a:prstGeom prst="rect">
            <a:avLst/>
          </a:prstGeom>
          <a:noFill/>
        </p:spPr>
        <p:txBody>
          <a:bodyPr wrap="square" lIns="91232" tIns="45614" rIns="91232" bIns="45614" rtlCol="0">
            <a:spAutoFit/>
          </a:bodyPr>
          <a:lstStyle/>
          <a:p>
            <a:r>
              <a:rPr lang="en-AU" sz="3200" b="1" dirty="0">
                <a:latin typeface="Calibri" panose="020F0502020204030204" pitchFamily="34" charset="0"/>
              </a:rPr>
              <a:t>Transformation of Australian People Statistics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2427746"/>
            <a:ext cx="4896544" cy="338340"/>
          </a:xfrm>
          <a:prstGeom prst="rect">
            <a:avLst/>
          </a:prstGeom>
          <a:noFill/>
        </p:spPr>
        <p:txBody>
          <a:bodyPr wrap="square" lIns="91232" tIns="45614" rIns="91232" bIns="45614" rtlCol="0">
            <a:spAutoFit/>
          </a:bodyPr>
          <a:lstStyle/>
          <a:p>
            <a:r>
              <a:rPr lang="en-AU" sz="1600" dirty="0">
                <a:latin typeface="Calibri" panose="020F0502020204030204" pitchFamily="34" charset="0"/>
              </a:rPr>
              <a:t>Presented by: Kate Bond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3025"/>
            <a:ext cx="8374456" cy="5159197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80112" y="0"/>
            <a:ext cx="3563888" cy="11315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787545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3738" indent="-393738" algn="l" fontAlgn="auto">
              <a:spcBef>
                <a:spcPts val="0"/>
              </a:spcBef>
              <a:spcAft>
                <a:spcPts val="517"/>
              </a:spcAft>
            </a:pPr>
            <a:r>
              <a:rPr lang="en-AU" sz="2800" b="1" dirty="0" smtClean="0">
                <a:latin typeface="Calibri" panose="020F0502020204030204" pitchFamily="34" charset="0"/>
                <a:cs typeface="Levenim MT" pitchFamily="2" charset="-79"/>
              </a:rPr>
              <a:t>2. Transformed Statistical Solutions</a:t>
            </a:r>
            <a:endParaRPr lang="en-AU" sz="2800" b="1" dirty="0">
              <a:latin typeface="Calibri" panose="020F0502020204030204" pitchFamily="34" charset="0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164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33" y="1437624"/>
            <a:ext cx="8496944" cy="3705876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52" tIns="39375" rIns="78752" bIns="39375" rtlCol="0" anchor="ctr"/>
          <a:lstStyle/>
          <a:p>
            <a:pPr algn="ctr" defTabSz="787479" fontAlgn="auto">
              <a:spcBef>
                <a:spcPts val="0"/>
              </a:spcBef>
              <a:spcAft>
                <a:spcPts val="0"/>
              </a:spcAft>
            </a:pPr>
            <a:endParaRPr lang="en-AU" sz="21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1680" y="267494"/>
            <a:ext cx="6048672" cy="857250"/>
          </a:xfrm>
        </p:spPr>
        <p:txBody>
          <a:bodyPr>
            <a:noAutofit/>
          </a:bodyPr>
          <a:lstStyle/>
          <a:p>
            <a:pPr marL="393738" indent="-393738" algn="l">
              <a:spcBef>
                <a:spcPts val="0"/>
              </a:spcBef>
              <a:spcAft>
                <a:spcPts val="517"/>
              </a:spcAft>
            </a:pPr>
            <a:r>
              <a:rPr lang="en-AU" sz="2800" b="1" dirty="0">
                <a:solidFill>
                  <a:schemeClr val="tx1"/>
                </a:solidFill>
                <a:latin typeface="Calibri" panose="020F0502020204030204" pitchFamily="34" charset="0"/>
                <a:cs typeface="Levenim MT" pitchFamily="2" charset="-79"/>
              </a:rPr>
              <a:t>3. </a:t>
            </a:r>
            <a:r>
              <a:rPr lang="en-A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Levenim MT" pitchFamily="2" charset="-79"/>
              </a:rPr>
              <a:t>Australian </a:t>
            </a:r>
            <a:r>
              <a:rPr lang="en-AU" sz="2800" b="1" dirty="0">
                <a:solidFill>
                  <a:schemeClr val="tx1"/>
                </a:solidFill>
                <a:latin typeface="Calibri" panose="020F0502020204030204" pitchFamily="34" charset="0"/>
                <a:cs typeface="Levenim MT" pitchFamily="2" charset="-79"/>
              </a:rPr>
              <a:t>Population </a:t>
            </a:r>
            <a:r>
              <a:rPr lang="en-A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Levenim MT" pitchFamily="2" charset="-79"/>
              </a:rPr>
              <a:t>Survey Implementation</a:t>
            </a:r>
            <a:endParaRPr lang="en-AU" sz="2800" b="1" dirty="0">
              <a:solidFill>
                <a:schemeClr val="tx1"/>
              </a:solidFill>
              <a:latin typeface="Calibri" panose="020F0502020204030204" pitchFamily="34" charset="0"/>
              <a:cs typeface="Levenim MT" pitchFamily="2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034"/>
              </a:spcAft>
            </a:pPr>
            <a:r>
              <a:rPr lang="en-AU" sz="2400" dirty="0" smtClean="0">
                <a:latin typeface="Calibri" panose="020F0502020204030204" pitchFamily="34" charset="0"/>
                <a:cs typeface="Levenim MT" pitchFamily="2" charset="-79"/>
              </a:rPr>
              <a:t>Design and implement a single, integrated and affordable </a:t>
            </a:r>
            <a:r>
              <a:rPr lang="en-AU" sz="2400" dirty="0">
                <a:latin typeface="Calibri" panose="020F0502020204030204" pitchFamily="34" charset="0"/>
                <a:cs typeface="Levenim MT" pitchFamily="2" charset="-79"/>
              </a:rPr>
              <a:t>household </a:t>
            </a:r>
            <a:r>
              <a:rPr lang="en-AU" sz="2400" dirty="0" smtClean="0">
                <a:latin typeface="Calibri" panose="020F0502020204030204" pitchFamily="34" charset="0"/>
                <a:cs typeface="Levenim MT" pitchFamily="2" charset="-79"/>
              </a:rPr>
              <a:t>survey.</a:t>
            </a:r>
          </a:p>
          <a:p>
            <a:pPr>
              <a:spcAft>
                <a:spcPts val="1034"/>
              </a:spcAft>
            </a:pPr>
            <a:r>
              <a:rPr lang="en-AU" sz="2400" dirty="0" smtClean="0">
                <a:latin typeface="Calibri" panose="020F0502020204030204" pitchFamily="34" charset="0"/>
                <a:cs typeface="Levenim MT" pitchFamily="2" charset="-79"/>
              </a:rPr>
              <a:t>Manage </a:t>
            </a:r>
            <a:r>
              <a:rPr lang="en-AU" sz="2400" dirty="0">
                <a:latin typeface="Calibri" panose="020F0502020204030204" pitchFamily="34" charset="0"/>
                <a:cs typeface="Levenim MT" pitchFamily="2" charset="-79"/>
              </a:rPr>
              <a:t>statistical impact of methodology changes.</a:t>
            </a:r>
          </a:p>
          <a:p>
            <a:pPr>
              <a:spcAft>
                <a:spcPts val="1034"/>
              </a:spcAft>
            </a:pPr>
            <a:r>
              <a:rPr lang="en-AU" sz="2400" dirty="0">
                <a:latin typeface="Calibri" panose="020F0502020204030204" pitchFamily="34" charset="0"/>
                <a:cs typeface="Levenim MT" pitchFamily="2" charset="-79"/>
              </a:rPr>
              <a:t>Develop capability for rapid response and longitudinal panels. </a:t>
            </a:r>
          </a:p>
          <a:p>
            <a:pPr>
              <a:spcAft>
                <a:spcPts val="1034"/>
              </a:spcAft>
            </a:pPr>
            <a:r>
              <a:rPr lang="en-AU" sz="2400" dirty="0">
                <a:latin typeface="Calibri" panose="020F0502020204030204" pitchFamily="34" charset="0"/>
                <a:cs typeface="Levenim MT" pitchFamily="2" charset="-79"/>
              </a:rPr>
              <a:t>Shift towards continuous rather than point in time measures.</a:t>
            </a:r>
          </a:p>
          <a:p>
            <a:pPr>
              <a:spcAft>
                <a:spcPts val="1034"/>
              </a:spcAft>
            </a:pPr>
            <a:r>
              <a:rPr lang="en-AU" sz="2400" dirty="0">
                <a:latin typeface="Calibri" panose="020F0502020204030204" pitchFamily="34" charset="0"/>
                <a:cs typeface="Levenim MT" pitchFamily="2" charset="-79"/>
              </a:rPr>
              <a:t>Develop a cost effective and coherent approach to collecting data from the Aboriginal and Torres Strait Islander population.</a:t>
            </a:r>
          </a:p>
        </p:txBody>
      </p:sp>
    </p:spTree>
    <p:extLst>
      <p:ext uri="{BB962C8B-B14F-4D97-AF65-F5344CB8AC3E}">
        <p14:creationId xmlns:p14="http://schemas.microsoft.com/office/powerpoint/2010/main" val="3858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907732" y="325979"/>
            <a:ext cx="7009513" cy="226293"/>
          </a:xfrm>
          <a:prstGeom prst="rect">
            <a:avLst/>
          </a:prstGeom>
        </p:spPr>
        <p:txBody>
          <a:bodyPr vert="horz" lIns="78752" tIns="39375" rIns="78752" bIns="3937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AU" sz="1600" dirty="0">
                <a:solidFill>
                  <a:prstClr val="white"/>
                </a:solidFill>
                <a:latin typeface="Century Gothic" pitchFamily="34" charset="0"/>
                <a:cs typeface="Levenim MT" pitchFamily="2" charset="-79"/>
              </a:rPr>
              <a:t>Recap: The Australian </a:t>
            </a:r>
          </a:p>
          <a:p>
            <a:pPr algn="r" fontAlgn="auto">
              <a:spcAft>
                <a:spcPts val="0"/>
              </a:spcAft>
            </a:pPr>
            <a:r>
              <a:rPr lang="en-AU" sz="1600" dirty="0">
                <a:solidFill>
                  <a:prstClr val="white"/>
                </a:solidFill>
                <a:latin typeface="Century Gothic" pitchFamily="34" charset="0"/>
                <a:cs typeface="Levenim MT" pitchFamily="2" charset="-79"/>
              </a:rPr>
              <a:t>Population Survey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transforming.people.statistics@abs.gov.au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" y="564088"/>
            <a:ext cx="9020055" cy="421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9824" y="249494"/>
            <a:ext cx="8229600" cy="428625"/>
          </a:xfrm>
          <a:prstGeom prst="rect">
            <a:avLst/>
          </a:prstGeom>
          <a:solidFill>
            <a:schemeClr val="bg1"/>
          </a:solidFill>
        </p:spPr>
        <p:txBody>
          <a:bodyPr lIns="78752" tIns="39375" rIns="78752" bIns="39375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AU" sz="2800" b="1" dirty="0">
                <a:solidFill>
                  <a:prstClr val="black"/>
                </a:solidFill>
                <a:latin typeface="Calibri Light" panose="020F0302020204030204" pitchFamily="34" charset="0"/>
              </a:rPr>
              <a:t>Australian Population Survey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6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927" y="1599642"/>
            <a:ext cx="8308617" cy="3240360"/>
          </a:xfrm>
          <a:prstGeom prst="rect">
            <a:avLst/>
          </a:prstGeom>
        </p:spPr>
        <p:txBody>
          <a:bodyPr vert="horz" lIns="78788" tIns="39393" rIns="78788" bIns="39393" rtlCol="0">
            <a:normAutofit/>
          </a:bodyPr>
          <a:lstStyle/>
          <a:p>
            <a:pPr marL="342900" indent="-342900" algn="just" defTabSz="787872" fontAlgn="auto">
              <a:spcBef>
                <a:spcPts val="517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Maximising use of Census data</a:t>
            </a:r>
          </a:p>
          <a:p>
            <a:pPr marL="295453" indent="-295453" algn="just" defTabSz="787872" fontAlgn="auto">
              <a:spcBef>
                <a:spcPts val="517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Solution-focused model to meet statistical requirements</a:t>
            </a:r>
          </a:p>
          <a:p>
            <a:pPr marL="295453" indent="-295453" algn="just" defTabSz="787872" fontAlgn="auto">
              <a:spcBef>
                <a:spcPts val="517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Census is integral to the introduction of the Australian Population Survey</a:t>
            </a:r>
          </a:p>
          <a:p>
            <a:pPr marL="295453" indent="-295453" algn="just" defTabSz="787872" fontAlgn="auto">
              <a:spcBef>
                <a:spcPts val="517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Foundational infrastructure from the digital Census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5656" y="267494"/>
            <a:ext cx="5832648" cy="857250"/>
          </a:xfrm>
        </p:spPr>
        <p:txBody>
          <a:bodyPr>
            <a:noAutofit/>
          </a:bodyPr>
          <a:lstStyle/>
          <a:p>
            <a:pPr algn="l"/>
            <a:r>
              <a:rPr lang="en-AU" sz="2800" b="1" dirty="0" smtClean="0">
                <a:latin typeface="Calibri" panose="020F0502020204030204" pitchFamily="34" charset="0"/>
              </a:rPr>
              <a:t>Census and the TPS</a:t>
            </a:r>
            <a:endParaRPr lang="en-AU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927" y="1779662"/>
            <a:ext cx="8308617" cy="3240360"/>
          </a:xfrm>
          <a:prstGeom prst="rect">
            <a:avLst/>
          </a:prstGeom>
        </p:spPr>
        <p:txBody>
          <a:bodyPr vert="horz" lIns="78788" tIns="39393" rIns="78788" bIns="39393" rtlCol="0">
            <a:normAutofit/>
          </a:bodyPr>
          <a:lstStyle/>
          <a:p>
            <a:pPr marL="342900" indent="-342900" algn="just" defTabSz="787872" fontAlgn="auto">
              <a:spcBef>
                <a:spcPts val="517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New sources</a:t>
            </a:r>
          </a:p>
          <a:p>
            <a:pPr marL="342900" indent="-342900" algn="just" defTabSz="787872" fontAlgn="auto">
              <a:spcBef>
                <a:spcPts val="517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New methods e.g. modelling, pooling, microsimulation</a:t>
            </a:r>
          </a:p>
          <a:p>
            <a:pPr marL="342900" indent="-342900" algn="just" defTabSz="787872" fontAlgn="auto">
              <a:spcBef>
                <a:spcPts val="517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Census-like estimates on a more timely basis</a:t>
            </a:r>
          </a:p>
          <a:p>
            <a:pPr marL="342900" indent="-342900" algn="just" defTabSz="787872" fontAlgn="auto">
              <a:spcBef>
                <a:spcPts val="517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51618" lvl="1" indent="-295453" algn="just" defTabSz="787872" fontAlgn="auto">
              <a:spcBef>
                <a:spcPts val="517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7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51618" lvl="1" indent="-295453" algn="just" defTabSz="787872" fontAlgn="auto">
              <a:spcBef>
                <a:spcPts val="517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7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51618" lvl="1" indent="-295453" algn="just" defTabSz="787872" fontAlgn="auto">
              <a:spcBef>
                <a:spcPts val="517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7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95453" indent="-295453" algn="just" defTabSz="787872" fontAlgn="auto">
              <a:spcBef>
                <a:spcPts val="517"/>
              </a:spcBef>
              <a:spcAft>
                <a:spcPts val="517"/>
              </a:spcAft>
              <a:buFont typeface="Arial" panose="020B0604020202020204" pitchFamily="34" charset="0"/>
              <a:buChar char="•"/>
            </a:pPr>
            <a:endParaRPr lang="en-AU" sz="17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5656" y="267494"/>
            <a:ext cx="5832648" cy="857250"/>
          </a:xfrm>
        </p:spPr>
        <p:txBody>
          <a:bodyPr>
            <a:noAutofit/>
          </a:bodyPr>
          <a:lstStyle/>
          <a:p>
            <a:pPr algn="l"/>
            <a:r>
              <a:rPr lang="en-AU" sz="2800" b="1" dirty="0" smtClean="0">
                <a:latin typeface="Calibri" panose="020F0502020204030204" pitchFamily="34" charset="0"/>
              </a:rPr>
              <a:t>Maximising use of Census data through statistical solutions</a:t>
            </a:r>
            <a:endParaRPr lang="en-AU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14843" y="267494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AU" sz="2800" b="1" dirty="0">
                <a:latin typeface="Calibri" panose="020F0502020204030204" pitchFamily="34" charset="0"/>
              </a:rPr>
              <a:t>Census and survey data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85"/>
            <a:ext cx="2895600" cy="273844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transforming.people.statistics@abs.gov.au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61646" y="1631176"/>
            <a:ext cx="5904656" cy="34692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8788" tIns="39393" rIns="78788" bIns="3939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white">
                    <a:lumMod val="50000"/>
                  </a:prstClr>
                </a:solidFill>
              </a:rPr>
              <a:t>Content Rich</a:t>
            </a:r>
          </a:p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white">
                    <a:lumMod val="50000"/>
                  </a:prstClr>
                </a:solidFill>
              </a:rPr>
              <a:t>Modelled small area data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41403" y="1595458"/>
            <a:ext cx="284938" cy="35584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8788" tIns="39393" rIns="78788" bIns="39393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endParaRPr lang="en-AU" sz="900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04655" y="1602602"/>
            <a:ext cx="284938" cy="35584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8788" tIns="39393" rIns="78788" bIns="39393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endParaRPr lang="en-AU" sz="900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47530" y="2832163"/>
            <a:ext cx="1449468" cy="3346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8788" tIns="39393" rIns="78788" bIns="39393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white"/>
                </a:solidFill>
              </a:rPr>
              <a:t>Sample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69758" y="3003613"/>
            <a:ext cx="1486635" cy="3346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8788" tIns="39393" rIns="78788" bIns="39393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white"/>
                </a:solidFill>
              </a:rPr>
              <a:t>Sample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82260" y="3160775"/>
            <a:ext cx="1523800" cy="3346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8788" tIns="39393" rIns="78788" bIns="39393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white"/>
                </a:solidFill>
              </a:rPr>
              <a:t>Sample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78406" y="3339368"/>
            <a:ext cx="1523801" cy="3346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8788" tIns="39393" rIns="78788" bIns="39393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white"/>
                </a:solidFill>
              </a:rPr>
              <a:t>Sample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329643" y="3475100"/>
            <a:ext cx="1424691" cy="3346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8788" tIns="39393" rIns="78788" bIns="39393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white"/>
                </a:solidFill>
              </a:rPr>
              <a:t>Sample</a:t>
            </a:r>
          </a:p>
        </p:txBody>
      </p:sp>
      <p:sp>
        <p:nvSpPr>
          <p:cNvPr id="33" name="TextBox 74"/>
          <p:cNvSpPr txBox="1"/>
          <p:nvPr/>
        </p:nvSpPr>
        <p:spPr>
          <a:xfrm>
            <a:off x="7297325" y="1631177"/>
            <a:ext cx="773093" cy="264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78788" tIns="39393" rIns="78788" bIns="39393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black"/>
                </a:solidFill>
              </a:rPr>
              <a:t>Census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3519232" y="3804271"/>
            <a:ext cx="2205174" cy="1160132"/>
          </a:xfrm>
          <a:prstGeom prst="downArrow">
            <a:avLst/>
          </a:prstGeom>
          <a:effectLst>
            <a:softEdge rad="63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78788" tIns="39393" rIns="78788" bIns="3939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white"/>
                </a:solidFill>
              </a:rPr>
              <a:t>Modelling</a:t>
            </a:r>
          </a:p>
        </p:txBody>
      </p:sp>
      <p:sp>
        <p:nvSpPr>
          <p:cNvPr id="35" name="Down Arrow 34"/>
          <p:cNvSpPr/>
          <p:nvPr/>
        </p:nvSpPr>
        <p:spPr>
          <a:xfrm rot="10800000">
            <a:off x="3529097" y="1698037"/>
            <a:ext cx="2205174" cy="1160132"/>
          </a:xfrm>
          <a:prstGeom prst="downArrow">
            <a:avLst/>
          </a:prstGeom>
          <a:effectLst>
            <a:softEdge rad="63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78788" tIns="39393" rIns="78788" bIns="3939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87872" fontAlgn="auto">
              <a:spcBef>
                <a:spcPts val="0"/>
              </a:spcBef>
              <a:spcAft>
                <a:spcPts val="0"/>
              </a:spcAft>
            </a:pPr>
            <a:endParaRPr lang="en-AU" sz="900" b="1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53934" y="2180000"/>
            <a:ext cx="809934" cy="264221"/>
          </a:xfrm>
          <a:prstGeom prst="rect">
            <a:avLst/>
          </a:prstGeom>
          <a:noFill/>
        </p:spPr>
        <p:txBody>
          <a:bodyPr wrap="none" lIns="78788" tIns="39393" rIns="78788" bIns="39393" rtlCol="0">
            <a:spAutoFit/>
          </a:bodyPr>
          <a:lstStyle/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white"/>
                </a:solidFill>
                <a:latin typeface="Calibri"/>
              </a:rPr>
              <a:t>Modelling</a:t>
            </a:r>
            <a:endParaRPr lang="en-AU" sz="21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74"/>
          <p:cNvSpPr txBox="1"/>
          <p:nvPr/>
        </p:nvSpPr>
        <p:spPr>
          <a:xfrm>
            <a:off x="960984" y="1622653"/>
            <a:ext cx="773093" cy="264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78788" tIns="39393" rIns="78788" bIns="39393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black"/>
                </a:solidFill>
              </a:rPr>
              <a:t>Census</a:t>
            </a:r>
          </a:p>
        </p:txBody>
      </p:sp>
    </p:spTree>
    <p:extLst>
      <p:ext uri="{BB962C8B-B14F-4D97-AF65-F5344CB8AC3E}">
        <p14:creationId xmlns:p14="http://schemas.microsoft.com/office/powerpoint/2010/main" val="397401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5635" y="195486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AU" sz="2800" b="1" dirty="0">
                <a:latin typeface="Calibri" panose="020F0502020204030204" pitchFamily="34" charset="0"/>
              </a:rPr>
              <a:t>Census and admin data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470157" y="1591270"/>
            <a:ext cx="5904656" cy="3469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78788" tIns="39393" rIns="78788" bIns="39393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white">
                    <a:lumMod val="50000"/>
                  </a:prstClr>
                </a:solidFill>
              </a:rPr>
              <a:t>Modelled small area</a:t>
            </a:r>
          </a:p>
          <a:p>
            <a:pPr algn="r"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white">
                    <a:lumMod val="50000"/>
                  </a:prstClr>
                </a:solidFill>
              </a:rPr>
              <a:t>Intercensal data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42588" y="1591270"/>
            <a:ext cx="2779896" cy="34692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78788" tIns="39393" rIns="78788" bIns="3939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endParaRPr lang="en-AU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30205" y="1893038"/>
            <a:ext cx="1522040" cy="208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88" tIns="39393" rIns="78788" bIns="39393" rtlCol="0" anchor="ctr"/>
          <a:lstStyle/>
          <a:p>
            <a:pPr algn="ctr" defTabSz="787872" fontAlgn="auto">
              <a:spcBef>
                <a:spcPts val="0"/>
              </a:spcBef>
              <a:spcAft>
                <a:spcPts val="0"/>
              </a:spcAft>
            </a:pPr>
            <a:endParaRPr lang="en-AU" sz="1600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06260" y="1855477"/>
            <a:ext cx="1522040" cy="208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88" tIns="39393" rIns="78788" bIns="39393" rtlCol="0" anchor="ctr"/>
          <a:lstStyle/>
          <a:p>
            <a:pPr algn="ctr" defTabSz="787872" fontAlgn="auto">
              <a:spcBef>
                <a:spcPts val="0"/>
              </a:spcBef>
              <a:spcAft>
                <a:spcPts val="0"/>
              </a:spcAft>
            </a:pPr>
            <a:endParaRPr lang="en-AU" sz="1600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18228" y="1801268"/>
            <a:ext cx="1522040" cy="208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88" tIns="39393" rIns="78788" bIns="39393" rtlCol="0" anchor="ctr"/>
          <a:lstStyle/>
          <a:p>
            <a:pPr algn="ctr" defTabSz="787872" fontAlgn="auto">
              <a:spcBef>
                <a:spcPts val="0"/>
              </a:spcBef>
              <a:spcAft>
                <a:spcPts val="0"/>
              </a:spcAft>
            </a:pPr>
            <a:endParaRPr lang="en-AU" sz="160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49914" y="1555551"/>
            <a:ext cx="284938" cy="35584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8788" tIns="39393" rIns="78788" bIns="39393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endParaRPr lang="en-AU" sz="90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13166" y="1562695"/>
            <a:ext cx="284938" cy="35584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8788" tIns="39393" rIns="78788" bIns="39393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endParaRPr lang="en-AU" sz="900" dirty="0">
              <a:solidFill>
                <a:prstClr val="white"/>
              </a:solidFill>
            </a:endParaRPr>
          </a:p>
        </p:txBody>
      </p:sp>
      <p:sp>
        <p:nvSpPr>
          <p:cNvPr id="31" name="TextBox 69"/>
          <p:cNvSpPr txBox="1"/>
          <p:nvPr/>
        </p:nvSpPr>
        <p:spPr>
          <a:xfrm>
            <a:off x="869496" y="1535311"/>
            <a:ext cx="773093" cy="264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78788" tIns="39393" rIns="78788" bIns="39393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black"/>
                </a:solidFill>
              </a:rPr>
              <a:t>Census</a:t>
            </a:r>
          </a:p>
        </p:txBody>
      </p:sp>
      <p:sp>
        <p:nvSpPr>
          <p:cNvPr id="32" name="TextBox 74"/>
          <p:cNvSpPr txBox="1"/>
          <p:nvPr/>
        </p:nvSpPr>
        <p:spPr>
          <a:xfrm>
            <a:off x="7205836" y="1556275"/>
            <a:ext cx="773093" cy="264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78788" tIns="39393" rIns="78788" bIns="39393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black"/>
                </a:solidFill>
              </a:rPr>
              <a:t>Census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20323" y="1766142"/>
            <a:ext cx="1522040" cy="208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88" tIns="39393" rIns="78788" bIns="39393" rtlCol="0" anchor="t" anchorCtr="0"/>
          <a:lstStyle/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white"/>
                </a:solidFill>
              </a:rPr>
              <a:t>Enrich Census</a:t>
            </a:r>
          </a:p>
          <a:p>
            <a:pPr marL="246210" indent="-246210" defTabSz="787872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AU" sz="1200" dirty="0">
                <a:solidFill>
                  <a:prstClr val="white"/>
                </a:solidFill>
              </a:rPr>
              <a:t>Increase content</a:t>
            </a:r>
          </a:p>
          <a:p>
            <a:pPr marL="246210" indent="-246210" defTabSz="787872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AU" sz="1200" dirty="0">
                <a:solidFill>
                  <a:prstClr val="white"/>
                </a:solidFill>
              </a:rPr>
              <a:t>Longitudinal view</a:t>
            </a:r>
          </a:p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endParaRPr lang="en-AU" sz="1200" dirty="0">
              <a:solidFill>
                <a:prstClr val="white"/>
              </a:solidFill>
            </a:endParaRPr>
          </a:p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endParaRPr lang="en-AU" sz="1200" dirty="0">
              <a:solidFill>
                <a:prstClr val="white"/>
              </a:solidFill>
            </a:endParaRPr>
          </a:p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prstClr val="white"/>
                </a:solidFill>
              </a:rPr>
              <a:t>Census enriched</a:t>
            </a:r>
          </a:p>
          <a:p>
            <a:pPr marL="246210" indent="-246210" defTabSz="787872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AU" sz="1200" dirty="0">
                <a:solidFill>
                  <a:prstClr val="white"/>
                </a:solidFill>
              </a:rPr>
              <a:t>Improve coverage</a:t>
            </a:r>
          </a:p>
          <a:p>
            <a:pPr marL="246210" indent="-246210" defTabSz="787872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AU" sz="1200" dirty="0">
                <a:solidFill>
                  <a:prstClr val="white"/>
                </a:solidFill>
              </a:rPr>
              <a:t>Impute/model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4566501" y="2522226"/>
            <a:ext cx="2160240" cy="803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88" tIns="39393" rIns="78788" bIns="39393" rtlCol="0" anchor="ctr"/>
          <a:lstStyle/>
          <a:p>
            <a:pPr algn="ctr"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prstClr val="white"/>
                </a:solidFill>
              </a:rPr>
              <a:t>Longitudinal view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8834" y="4304424"/>
            <a:ext cx="2723651" cy="725886"/>
          </a:xfrm>
          <a:prstGeom prst="rect">
            <a:avLst/>
          </a:prstGeom>
          <a:noFill/>
        </p:spPr>
        <p:txBody>
          <a:bodyPr wrap="square" lIns="78788" tIns="39393" rIns="78788" bIns="39393" rtlCol="0">
            <a:spAutoFit/>
          </a:bodyPr>
          <a:lstStyle/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Modelled admin data</a:t>
            </a:r>
          </a:p>
          <a:p>
            <a:pPr defTabSz="787872" fontAlgn="auto"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Modelled longitudinal intercensal data</a:t>
            </a:r>
          </a:p>
        </p:txBody>
      </p:sp>
    </p:spTree>
    <p:extLst>
      <p:ext uri="{BB962C8B-B14F-4D97-AF65-F5344CB8AC3E}">
        <p14:creationId xmlns:p14="http://schemas.microsoft.com/office/powerpoint/2010/main" val="11284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34634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AU" sz="2800" b="1" dirty="0" smtClean="0">
                <a:latin typeface="Calibri" panose="020F0502020204030204" pitchFamily="34" charset="0"/>
              </a:rPr>
              <a:t>TPS and future Censuses</a:t>
            </a:r>
            <a:endParaRPr lang="en-AU" sz="2800" b="1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927" y="1903140"/>
            <a:ext cx="8308617" cy="1820738"/>
          </a:xfrm>
          <a:prstGeom prst="rect">
            <a:avLst/>
          </a:prstGeom>
        </p:spPr>
        <p:txBody>
          <a:bodyPr vert="horz" lIns="78788" tIns="39393" rIns="78788" bIns="39393" rtlCol="0">
            <a:normAutofit/>
          </a:bodyPr>
          <a:lstStyle/>
          <a:p>
            <a:pPr marL="295453" indent="-295453" algn="just" defTabSz="787872" fontAlgn="auto">
              <a:spcBef>
                <a:spcPts val="517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Holistic, national view of social and population statistics</a:t>
            </a:r>
          </a:p>
          <a:p>
            <a:pPr marL="295453" indent="-295453" algn="just" defTabSz="787872" fontAlgn="auto">
              <a:spcBef>
                <a:spcPts val="517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Broader view used for future revisions of Census nature and content</a:t>
            </a:r>
          </a:p>
          <a:p>
            <a:pPr marL="295453" indent="-295453" algn="just" defTabSz="787872" fontAlgn="auto">
              <a:spcBef>
                <a:spcPts val="517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7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95453" indent="-295453" algn="just" defTabSz="787872" fontAlgn="auto">
              <a:spcBef>
                <a:spcPts val="517"/>
              </a:spcBef>
              <a:spcAft>
                <a:spcPts val="517"/>
              </a:spcAft>
              <a:buFont typeface="Arial" panose="020B0604020202020204" pitchFamily="34" charset="0"/>
              <a:buChar char="•"/>
            </a:pPr>
            <a:endParaRPr lang="en-AU" sz="17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39502"/>
            <a:ext cx="8229600" cy="857250"/>
          </a:xfrm>
        </p:spPr>
        <p:txBody>
          <a:bodyPr/>
          <a:lstStyle/>
          <a:p>
            <a:r>
              <a:rPr lang="en-AU" sz="2800" b="1" dirty="0" smtClean="0">
                <a:latin typeface="Calibri" panose="020F0502020204030204" pitchFamily="34" charset="0"/>
              </a:rPr>
              <a:t>Summary</a:t>
            </a:r>
            <a:endParaRPr lang="en-AU" sz="2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>
                <a:latin typeface="Calibri" panose="020F0502020204030204" pitchFamily="34" charset="0"/>
              </a:rPr>
              <a:t>Australia is transforming its people statistics.</a:t>
            </a:r>
          </a:p>
          <a:p>
            <a:r>
              <a:rPr lang="en-AU" sz="2800" dirty="0" smtClean="0">
                <a:latin typeface="Calibri" panose="020F0502020204030204" pitchFamily="34" charset="0"/>
              </a:rPr>
              <a:t>We are moving from collection-centred model to solution-centred model.</a:t>
            </a:r>
          </a:p>
          <a:p>
            <a:r>
              <a:rPr lang="en-AU" sz="2800" dirty="0" smtClean="0">
                <a:latin typeface="Calibri" panose="020F0502020204030204" pitchFamily="34" charset="0"/>
              </a:rPr>
              <a:t>2016 Census will underpin this transformation.</a:t>
            </a:r>
          </a:p>
          <a:p>
            <a:r>
              <a:rPr lang="en-AU" sz="2800" dirty="0" smtClean="0">
                <a:latin typeface="Calibri" panose="020F0502020204030204" pitchFamily="34" charset="0"/>
              </a:rPr>
              <a:t>Holistic view of information requirements will influence Census 2021 and beyond.</a:t>
            </a:r>
          </a:p>
          <a:p>
            <a:endParaRPr lang="en-AU" sz="2800" dirty="0" smtClean="0">
              <a:latin typeface="Calibri" panose="020F0502020204030204" pitchFamily="34" charset="0"/>
            </a:endParaRPr>
          </a:p>
          <a:p>
            <a:endParaRPr lang="en-A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4235"/>
            <a:ext cx="4896544" cy="523006"/>
          </a:xfrm>
          <a:prstGeom prst="rect">
            <a:avLst/>
          </a:prstGeom>
          <a:noFill/>
        </p:spPr>
        <p:txBody>
          <a:bodyPr wrap="square" lIns="91232" tIns="45614" rIns="91232" bIns="45614" rtlCol="0">
            <a:spAutoFit/>
          </a:bodyPr>
          <a:lstStyle/>
          <a:p>
            <a:r>
              <a:rPr lang="en-AU" sz="2800" b="1" dirty="0" smtClean="0">
                <a:latin typeface="Calibri" panose="020F0502020204030204" pitchFamily="34" charset="0"/>
              </a:rPr>
              <a:t>Outline of presentation</a:t>
            </a:r>
            <a:endParaRPr lang="en-AU" sz="28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459700"/>
            <a:ext cx="7200800" cy="5078099"/>
          </a:xfrm>
          <a:prstGeom prst="rect">
            <a:avLst/>
          </a:prstGeom>
          <a:noFill/>
        </p:spPr>
        <p:txBody>
          <a:bodyPr wrap="square" lIns="91232" tIns="45614" rIns="91232" bIns="45614" rtlCol="0">
            <a:spAutoFit/>
          </a:bodyPr>
          <a:lstStyle/>
          <a:p>
            <a:pPr marL="399142" indent="-399142">
              <a:lnSpc>
                <a:spcPct val="150000"/>
              </a:lnSpc>
              <a:buClr>
                <a:srgbClr val="CC3300"/>
              </a:buClr>
              <a:buFont typeface="+mj-lt"/>
              <a:buAutoNum type="romanUcPeriod"/>
            </a:pPr>
            <a:r>
              <a:rPr lang="en-AU" sz="2400" b="1" dirty="0" smtClean="0">
                <a:latin typeface="Calibri" panose="020F0502020204030204" pitchFamily="34" charset="0"/>
              </a:rPr>
              <a:t>Current </a:t>
            </a:r>
            <a:r>
              <a:rPr lang="en-AU" sz="2400" b="1" dirty="0" smtClean="0">
                <a:latin typeface="Calibri" panose="020F0502020204030204" pitchFamily="34" charset="0"/>
              </a:rPr>
              <a:t>situation</a:t>
            </a:r>
            <a:endParaRPr lang="en-AU" sz="2400" b="1" dirty="0" smtClean="0">
              <a:latin typeface="Calibri" panose="020F0502020204030204" pitchFamily="34" charset="0"/>
            </a:endParaRPr>
          </a:p>
          <a:p>
            <a:pPr marL="399142" indent="-399142">
              <a:lnSpc>
                <a:spcPct val="150000"/>
              </a:lnSpc>
              <a:buClr>
                <a:srgbClr val="CC3300"/>
              </a:buClr>
              <a:buFont typeface="+mj-lt"/>
              <a:buAutoNum type="romanUcPeriod"/>
            </a:pPr>
            <a:r>
              <a:rPr lang="en-AU" sz="2400" b="1" dirty="0" smtClean="0">
                <a:latin typeface="Calibri" panose="020F0502020204030204" pitchFamily="34" charset="0"/>
              </a:rPr>
              <a:t>A new model</a:t>
            </a:r>
          </a:p>
          <a:p>
            <a:pPr marL="399142" indent="-399142">
              <a:lnSpc>
                <a:spcPct val="150000"/>
              </a:lnSpc>
              <a:buClr>
                <a:srgbClr val="CC3300"/>
              </a:buClr>
              <a:buFont typeface="+mj-lt"/>
              <a:buAutoNum type="romanUcPeriod"/>
            </a:pPr>
            <a:r>
              <a:rPr lang="en-AU" sz="2400" b="1" dirty="0" smtClean="0">
                <a:latin typeface="Calibri" panose="020F0502020204030204" pitchFamily="34" charset="0"/>
              </a:rPr>
              <a:t>Solution centred model</a:t>
            </a:r>
          </a:p>
          <a:p>
            <a:pPr marL="399142" indent="-399142">
              <a:lnSpc>
                <a:spcPct val="150000"/>
              </a:lnSpc>
              <a:buClr>
                <a:srgbClr val="CC3300"/>
              </a:buClr>
              <a:buFont typeface="+mj-lt"/>
              <a:buAutoNum type="romanUcPeriod"/>
            </a:pPr>
            <a:r>
              <a:rPr lang="en-AU" sz="2400" b="1" dirty="0" smtClean="0">
                <a:latin typeface="Calibri" panose="020F0502020204030204" pitchFamily="34" charset="0"/>
              </a:rPr>
              <a:t>Transforming people statistics (TPS)</a:t>
            </a:r>
          </a:p>
          <a:p>
            <a:pPr marL="399142" indent="-399142">
              <a:lnSpc>
                <a:spcPct val="150000"/>
              </a:lnSpc>
              <a:buClr>
                <a:srgbClr val="CC3300"/>
              </a:buClr>
              <a:buFont typeface="+mj-lt"/>
              <a:buAutoNum type="romanUcPeriod"/>
            </a:pPr>
            <a:r>
              <a:rPr lang="en-AU" sz="2400" b="1" dirty="0" smtClean="0">
                <a:latin typeface="Calibri" panose="020F0502020204030204" pitchFamily="34" charset="0"/>
              </a:rPr>
              <a:t>Census and the TPS</a:t>
            </a:r>
          </a:p>
          <a:p>
            <a:pPr marL="399142" indent="-399142">
              <a:lnSpc>
                <a:spcPct val="150000"/>
              </a:lnSpc>
              <a:buClr>
                <a:srgbClr val="CC3300"/>
              </a:buClr>
              <a:buFont typeface="+mj-lt"/>
              <a:buAutoNum type="romanUcPeriod"/>
            </a:pPr>
            <a:endParaRPr lang="en-AU" sz="2400" b="1" dirty="0" smtClean="0">
              <a:latin typeface="Calibri" panose="020F0502020204030204" pitchFamily="34" charset="0"/>
            </a:endParaRPr>
          </a:p>
          <a:p>
            <a:pPr marL="399142" indent="-399142">
              <a:lnSpc>
                <a:spcPct val="150000"/>
              </a:lnSpc>
              <a:buClr>
                <a:srgbClr val="CC3300"/>
              </a:buClr>
              <a:buFont typeface="+mj-lt"/>
              <a:buAutoNum type="romanUcPeriod"/>
            </a:pPr>
            <a:endParaRPr lang="en-AU" sz="2400" b="1" dirty="0" smtClean="0">
              <a:latin typeface="Calibri" panose="020F0502020204030204" pitchFamily="34" charset="0"/>
            </a:endParaRPr>
          </a:p>
          <a:p>
            <a:pPr marL="399142" indent="-399142">
              <a:lnSpc>
                <a:spcPct val="150000"/>
              </a:lnSpc>
              <a:buClr>
                <a:srgbClr val="CC3300"/>
              </a:buClr>
              <a:buFont typeface="+mj-lt"/>
              <a:buAutoNum type="romanUcPeriod"/>
            </a:pPr>
            <a:endParaRPr lang="en-AU" sz="2400" b="1" dirty="0" smtClean="0">
              <a:latin typeface="Calibri" panose="020F0502020204030204" pitchFamily="34" charset="0"/>
            </a:endParaRPr>
          </a:p>
          <a:p>
            <a:pPr marL="399142" indent="-399142">
              <a:lnSpc>
                <a:spcPct val="150000"/>
              </a:lnSpc>
              <a:buClr>
                <a:srgbClr val="CC3300"/>
              </a:buClr>
              <a:buFont typeface="+mj-lt"/>
              <a:buAutoNum type="romanUcPeriod"/>
            </a:pPr>
            <a:endParaRPr lang="en-AU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555526"/>
            <a:ext cx="5486400" cy="425054"/>
          </a:xfrm>
        </p:spPr>
        <p:txBody>
          <a:bodyPr/>
          <a:lstStyle/>
          <a:p>
            <a:r>
              <a:rPr lang="en-AU" sz="2800" dirty="0"/>
              <a:t>Current </a:t>
            </a:r>
            <a:r>
              <a:rPr lang="en-AU" sz="2800" dirty="0" smtClean="0"/>
              <a:t>survey program</a:t>
            </a:r>
            <a:endParaRPr lang="en-A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" y="1275606"/>
            <a:ext cx="73437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39502"/>
            <a:ext cx="5400600" cy="857250"/>
          </a:xfrm>
        </p:spPr>
        <p:txBody>
          <a:bodyPr/>
          <a:lstStyle/>
          <a:p>
            <a:r>
              <a:rPr lang="en-AU" sz="2800" b="1" dirty="0" smtClean="0">
                <a:latin typeface="Calibri" panose="020F0502020204030204" pitchFamily="34" charset="0"/>
              </a:rPr>
              <a:t>Increasing concerns about:</a:t>
            </a:r>
            <a:endParaRPr lang="en-AU" sz="2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7614"/>
            <a:ext cx="5616624" cy="3394472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AU" sz="2400" dirty="0" smtClean="0">
                <a:latin typeface="Calibri" panose="020F0502020204030204" pitchFamily="34" charset="0"/>
              </a:rPr>
              <a:t>Sustainability </a:t>
            </a:r>
            <a:r>
              <a:rPr lang="en-AU" sz="2400" dirty="0">
                <a:latin typeface="Calibri" panose="020F0502020204030204" pitchFamily="34" charset="0"/>
              </a:rPr>
              <a:t>of the ABS household survey </a:t>
            </a:r>
            <a:r>
              <a:rPr lang="en-AU" sz="2400" dirty="0" smtClean="0">
                <a:latin typeface="Calibri" panose="020F0502020204030204" pitchFamily="34" charset="0"/>
              </a:rPr>
              <a:t>program</a:t>
            </a:r>
            <a:endParaRPr lang="en-AU" sz="2400" dirty="0"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AU" sz="2400" dirty="0" smtClean="0">
                <a:latin typeface="Calibri" panose="020F0502020204030204" pitchFamily="34" charset="0"/>
              </a:rPr>
              <a:t>Unrealised </a:t>
            </a:r>
            <a:r>
              <a:rPr lang="en-AU" sz="2400" dirty="0">
                <a:latin typeface="Calibri" panose="020F0502020204030204" pitchFamily="34" charset="0"/>
              </a:rPr>
              <a:t>potential of Census and administrative </a:t>
            </a:r>
            <a:r>
              <a:rPr lang="en-AU" sz="2400" dirty="0" smtClean="0">
                <a:latin typeface="Calibri" panose="020F0502020204030204" pitchFamily="34" charset="0"/>
              </a:rPr>
              <a:t>data</a:t>
            </a:r>
            <a:endParaRPr lang="en-AU" sz="2400" dirty="0"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AU" sz="2400" dirty="0" smtClean="0">
                <a:latin typeface="Calibri" panose="020F0502020204030204" pitchFamily="34" charset="0"/>
              </a:rPr>
              <a:t>Constrained </a:t>
            </a:r>
            <a:r>
              <a:rPr lang="en-AU" sz="2400" dirty="0">
                <a:latin typeface="Calibri" panose="020F0502020204030204" pitchFamily="34" charset="0"/>
              </a:rPr>
              <a:t>ability </a:t>
            </a:r>
            <a:r>
              <a:rPr lang="en-AU" sz="2400" dirty="0" smtClean="0">
                <a:latin typeface="Calibri" panose="020F0502020204030204" pitchFamily="34" charset="0"/>
              </a:rPr>
              <a:t>for </a:t>
            </a:r>
            <a:r>
              <a:rPr lang="en-AU" sz="2400" dirty="0">
                <a:latin typeface="Calibri" panose="020F0502020204030204" pitchFamily="34" charset="0"/>
              </a:rPr>
              <a:t>agile and responsive statistical solutions.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052736" y="12756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60" y="2139702"/>
            <a:ext cx="21240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2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5832648" cy="857250"/>
          </a:xfrm>
        </p:spPr>
        <p:txBody>
          <a:bodyPr/>
          <a:lstStyle/>
          <a:p>
            <a:r>
              <a:rPr lang="en-AU" sz="2800" b="1" dirty="0" smtClean="0">
                <a:latin typeface="Calibri" panose="020F0502020204030204" pitchFamily="34" charset="0"/>
              </a:rPr>
              <a:t>A new model for Population and Social Statistics</a:t>
            </a:r>
            <a:endParaRPr lang="en-AU" sz="2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63638"/>
            <a:ext cx="8229600" cy="3394472"/>
          </a:xfrm>
        </p:spPr>
        <p:txBody>
          <a:bodyPr/>
          <a:lstStyle/>
          <a:p>
            <a:pPr marL="342900" indent="-342900" defTabSz="128016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AU" sz="2400" dirty="0" smtClean="0">
                <a:latin typeface="Calibri" panose="020F0502020204030204" pitchFamily="34" charset="0"/>
              </a:rPr>
              <a:t>Solution-centred </a:t>
            </a:r>
            <a:r>
              <a:rPr lang="en-AU" sz="2400" dirty="0">
                <a:latin typeface="Calibri" panose="020F0502020204030204" pitchFamily="34" charset="0"/>
              </a:rPr>
              <a:t>design and </a:t>
            </a:r>
            <a:r>
              <a:rPr lang="en-AU" sz="2400" dirty="0" smtClean="0">
                <a:latin typeface="Calibri" panose="020F0502020204030204" pitchFamily="34" charset="0"/>
              </a:rPr>
              <a:t>culture</a:t>
            </a:r>
            <a:endParaRPr lang="en-AU" sz="2400" dirty="0">
              <a:latin typeface="Calibri" panose="020F0502020204030204" pitchFamily="34" charset="0"/>
            </a:endParaRPr>
          </a:p>
          <a:p>
            <a:pPr marL="342900" indent="-342900" defTabSz="128016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AU" sz="2400" dirty="0">
                <a:latin typeface="Calibri" panose="020F0502020204030204" pitchFamily="34" charset="0"/>
              </a:rPr>
              <a:t>Maximising the effective use of all </a:t>
            </a:r>
            <a:r>
              <a:rPr lang="en-AU" sz="2400" dirty="0" smtClean="0">
                <a:latin typeface="Calibri" panose="020F0502020204030204" pitchFamily="34" charset="0"/>
              </a:rPr>
              <a:t>available data</a:t>
            </a:r>
            <a:endParaRPr lang="en-AU" sz="2400" dirty="0">
              <a:latin typeface="Calibri" panose="020F0502020204030204" pitchFamily="34" charset="0"/>
            </a:endParaRPr>
          </a:p>
          <a:p>
            <a:pPr marL="342900" indent="-342900" defTabSz="128016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AU" sz="2400" dirty="0" smtClean="0">
                <a:latin typeface="Calibri" panose="020F0502020204030204" pitchFamily="34" charset="0"/>
              </a:rPr>
              <a:t>Wider </a:t>
            </a:r>
            <a:r>
              <a:rPr lang="en-AU" sz="2400" dirty="0">
                <a:latin typeface="Calibri" panose="020F0502020204030204" pitchFamily="34" charset="0"/>
              </a:rPr>
              <a:t>range of </a:t>
            </a:r>
            <a:r>
              <a:rPr lang="en-AU" sz="2400" dirty="0" smtClean="0">
                <a:latin typeface="Calibri" panose="020F0502020204030204" pitchFamily="34" charset="0"/>
              </a:rPr>
              <a:t>methods and statistical solutions</a:t>
            </a:r>
            <a:endParaRPr lang="en-AU" sz="2400" dirty="0">
              <a:latin typeface="Calibri" panose="020F0502020204030204" pitchFamily="34" charset="0"/>
            </a:endParaRPr>
          </a:p>
          <a:p>
            <a:pPr marL="342900" indent="-342900" defTabSz="128016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AU" sz="2400" dirty="0">
                <a:latin typeface="Calibri" panose="020F0502020204030204" pitchFamily="34" charset="0"/>
              </a:rPr>
              <a:t>Aligning ABS resources to high value-add </a:t>
            </a:r>
            <a:r>
              <a:rPr lang="en-AU" sz="2400" dirty="0" smtClean="0">
                <a:latin typeface="Calibri" panose="020F0502020204030204" pitchFamily="34" charset="0"/>
              </a:rPr>
              <a:t>activities</a:t>
            </a:r>
          </a:p>
          <a:p>
            <a:pPr marL="342900" indent="-342900" defTabSz="128016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AU" sz="2400" dirty="0" smtClean="0">
                <a:latin typeface="Calibri" panose="020F0502020204030204" pitchFamily="34" charset="0"/>
              </a:rPr>
              <a:t>Improving </a:t>
            </a:r>
            <a:r>
              <a:rPr lang="en-AU" sz="2400" dirty="0">
                <a:latin typeface="Calibri" panose="020F0502020204030204" pitchFamily="34" charset="0"/>
              </a:rPr>
              <a:t>the overall integration and coherence of ‘people </a:t>
            </a:r>
            <a:r>
              <a:rPr lang="en-AU" sz="2400" dirty="0" smtClean="0">
                <a:latin typeface="Calibri" panose="020F0502020204030204" pitchFamily="34" charset="0"/>
              </a:rPr>
              <a:t>statistics’</a:t>
            </a:r>
            <a:endParaRPr lang="en-A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4" b="2943"/>
          <a:stretch/>
        </p:blipFill>
        <p:spPr bwMode="auto">
          <a:xfrm>
            <a:off x="6906156" y="43389"/>
            <a:ext cx="1794661" cy="131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33" y="1437624"/>
            <a:ext cx="8496944" cy="3705876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671" tIns="39334" rIns="78671" bIns="39334" rtlCol="0" anchor="ctr"/>
          <a:lstStyle/>
          <a:p>
            <a:pPr algn="ctr"/>
            <a:endParaRPr lang="en-AU" sz="21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195486"/>
            <a:ext cx="5544616" cy="935087"/>
          </a:xfrm>
        </p:spPr>
        <p:txBody>
          <a:bodyPr>
            <a:noAutofit/>
          </a:bodyPr>
          <a:lstStyle/>
          <a:p>
            <a:pPr algn="l"/>
            <a:r>
              <a:rPr lang="en-AU" sz="2800" b="1" dirty="0">
                <a:latin typeface="Calibri" panose="020F0502020204030204" pitchFamily="34" charset="0"/>
              </a:rPr>
              <a:t>Desired outcomes of </a:t>
            </a:r>
            <a:r>
              <a:rPr lang="en-AU" sz="2800" b="1" dirty="0" smtClean="0">
                <a:latin typeface="Calibri" panose="020F0502020204030204" pitchFamily="34" charset="0"/>
              </a:rPr>
              <a:t>Transforming People Statistics (TPS)</a:t>
            </a:r>
            <a:endParaRPr lang="en-AU" sz="2800" b="1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3718" y="1923678"/>
            <a:ext cx="8184261" cy="27543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51"/>
              </a:spcAft>
              <a:buFont typeface="Wingdings" panose="05000000000000000000" pitchFamily="2" charset="2"/>
              <a:buChar char="ü"/>
            </a:pPr>
            <a:r>
              <a:rPr lang="en-AU" sz="2400" dirty="0">
                <a:latin typeface="Calibri" panose="020F0502020204030204" pitchFamily="34" charset="0"/>
                <a:cs typeface="Levenim MT" pitchFamily="2" charset="-79"/>
              </a:rPr>
              <a:t>Higher </a:t>
            </a:r>
            <a:r>
              <a:rPr lang="en-AU" sz="2400" dirty="0" smtClean="0">
                <a:latin typeface="Calibri" panose="020F0502020204030204" pitchFamily="34" charset="0"/>
                <a:cs typeface="Levenim MT" pitchFamily="2" charset="-79"/>
              </a:rPr>
              <a:t>value statistics</a:t>
            </a:r>
            <a:endParaRPr lang="en-AU" sz="2400" dirty="0">
              <a:latin typeface="Calibri" panose="020F0502020204030204" pitchFamily="34" charset="0"/>
              <a:cs typeface="Levenim MT" pitchFamily="2" charset="-79"/>
            </a:endParaRPr>
          </a:p>
          <a:p>
            <a:pPr>
              <a:spcBef>
                <a:spcPts val="0"/>
              </a:spcBef>
              <a:spcAft>
                <a:spcPts val="1551"/>
              </a:spcAft>
              <a:buFont typeface="Wingdings" panose="05000000000000000000" pitchFamily="2" charset="2"/>
              <a:buChar char="ü"/>
            </a:pPr>
            <a:r>
              <a:rPr lang="en-AU" sz="2400" dirty="0">
                <a:latin typeface="Calibri" panose="020F0502020204030204" pitchFamily="34" charset="0"/>
                <a:cs typeface="Levenim MT" pitchFamily="2" charset="-79"/>
              </a:rPr>
              <a:t>Increased </a:t>
            </a:r>
            <a:r>
              <a:rPr lang="en-AU" sz="2400" dirty="0" smtClean="0">
                <a:latin typeface="Calibri" panose="020F0502020204030204" pitchFamily="34" charset="0"/>
                <a:cs typeface="Levenim MT" pitchFamily="2" charset="-79"/>
              </a:rPr>
              <a:t>responsiveness</a:t>
            </a:r>
            <a:endParaRPr lang="en-AU" sz="2400" dirty="0">
              <a:latin typeface="Calibri" panose="020F0502020204030204" pitchFamily="34" charset="0"/>
              <a:cs typeface="Levenim MT" pitchFamily="2" charset="-79"/>
            </a:endParaRPr>
          </a:p>
          <a:p>
            <a:pPr>
              <a:spcBef>
                <a:spcPts val="0"/>
              </a:spcBef>
              <a:spcAft>
                <a:spcPts val="1551"/>
              </a:spcAft>
              <a:buFont typeface="Wingdings" panose="05000000000000000000" pitchFamily="2" charset="2"/>
              <a:buChar char="ü"/>
            </a:pPr>
            <a:r>
              <a:rPr lang="en-AU" sz="2400" dirty="0">
                <a:latin typeface="Calibri" panose="020F0502020204030204" pitchFamily="34" charset="0"/>
                <a:cs typeface="Levenim MT" pitchFamily="2" charset="-79"/>
              </a:rPr>
              <a:t>Long-term </a:t>
            </a:r>
            <a:r>
              <a:rPr lang="en-AU" sz="2400" dirty="0" smtClean="0">
                <a:latin typeface="Calibri" panose="020F0502020204030204" pitchFamily="34" charset="0"/>
                <a:cs typeface="Levenim MT" pitchFamily="2" charset="-79"/>
              </a:rPr>
              <a:t>sustainability </a:t>
            </a:r>
            <a:endParaRPr lang="en-AU" sz="2400" dirty="0">
              <a:latin typeface="Calibri" panose="020F0502020204030204" pitchFamily="34" charset="0"/>
              <a:cs typeface="Levenim MT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33" y="1383621"/>
            <a:ext cx="8496944" cy="9029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671" tIns="39334" rIns="78671" bIns="39334" rtlCol="0" anchor="ctr"/>
          <a:lstStyle/>
          <a:p>
            <a:pPr algn="ctr"/>
            <a:endParaRPr lang="en-AU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5" y="1707654"/>
            <a:ext cx="3840814" cy="28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4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33468"/>
            <a:ext cx="5112568" cy="533861"/>
          </a:xfrm>
        </p:spPr>
        <p:txBody>
          <a:bodyPr>
            <a:noAutofit/>
          </a:bodyPr>
          <a:lstStyle/>
          <a:p>
            <a:r>
              <a:rPr lang="en-AU" sz="3200" b="1" dirty="0" smtClean="0"/>
              <a:t>Solution orientation</a:t>
            </a:r>
            <a:endParaRPr lang="en-AU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0" y="533861"/>
            <a:ext cx="8370145" cy="419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5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5656" y="339502"/>
            <a:ext cx="8229600" cy="857250"/>
          </a:xfrm>
        </p:spPr>
        <p:txBody>
          <a:bodyPr/>
          <a:lstStyle/>
          <a:p>
            <a:r>
              <a:rPr lang="en-AU" sz="2800" b="1" dirty="0" smtClean="0">
                <a:latin typeface="Calibri" panose="020F0502020204030204" pitchFamily="34" charset="0"/>
              </a:rPr>
              <a:t>TPS Program</a:t>
            </a:r>
            <a:endParaRPr lang="en-AU" sz="2800" b="1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923678"/>
            <a:ext cx="8229600" cy="3394472"/>
          </a:xfrm>
        </p:spPr>
        <p:txBody>
          <a:bodyPr>
            <a:noAutofit/>
          </a:bodyPr>
          <a:lstStyle/>
          <a:p>
            <a:pPr marL="513185" indent="-513185">
              <a:lnSpc>
                <a:spcPct val="150000"/>
              </a:lnSpc>
              <a:buFont typeface="+mj-lt"/>
              <a:buAutoNum type="arabicPeriod"/>
            </a:pPr>
            <a:r>
              <a:rPr lang="en-AU" sz="2400" dirty="0" smtClean="0">
                <a:latin typeface="Calibri" panose="020F0502020204030204" pitchFamily="34" charset="0"/>
              </a:rPr>
              <a:t>Transforming </a:t>
            </a:r>
            <a:r>
              <a:rPr lang="en-AU" sz="2400" dirty="0">
                <a:latin typeface="Calibri" panose="020F0502020204030204" pitchFamily="34" charset="0"/>
              </a:rPr>
              <a:t>Statistical Leadership of People Statistics</a:t>
            </a:r>
          </a:p>
          <a:p>
            <a:pPr marL="513185" indent="-513185">
              <a:lnSpc>
                <a:spcPct val="150000"/>
              </a:lnSpc>
              <a:buFont typeface="+mj-lt"/>
              <a:buAutoNum type="arabicPeriod"/>
            </a:pPr>
            <a:r>
              <a:rPr lang="en-AU" sz="2400" dirty="0" smtClean="0">
                <a:latin typeface="Calibri" panose="020F0502020204030204" pitchFamily="34" charset="0"/>
              </a:rPr>
              <a:t>Transformed </a:t>
            </a:r>
            <a:r>
              <a:rPr lang="en-AU" sz="2400" dirty="0">
                <a:latin typeface="Calibri" panose="020F0502020204030204" pitchFamily="34" charset="0"/>
              </a:rPr>
              <a:t>Statistical Solutions</a:t>
            </a:r>
          </a:p>
          <a:p>
            <a:pPr marL="513185" indent="-513185">
              <a:lnSpc>
                <a:spcPct val="150000"/>
              </a:lnSpc>
              <a:buFont typeface="+mj-lt"/>
              <a:buAutoNum type="arabicPeriod"/>
            </a:pPr>
            <a:r>
              <a:rPr lang="en-AU" sz="2400" dirty="0" smtClean="0">
                <a:latin typeface="Calibri" panose="020F0502020204030204" pitchFamily="34" charset="0"/>
              </a:rPr>
              <a:t>Australian Population Survey Implementation</a:t>
            </a:r>
            <a:endParaRPr lang="en-A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33" y="1437624"/>
            <a:ext cx="8496944" cy="3705876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52" tIns="39375" rIns="78752" bIns="39375" rtlCol="0" anchor="ctr"/>
          <a:lstStyle/>
          <a:p>
            <a:pPr algn="ctr" defTabSz="787479" fontAlgn="auto">
              <a:spcBef>
                <a:spcPts val="0"/>
              </a:spcBef>
              <a:spcAft>
                <a:spcPts val="0"/>
              </a:spcAft>
            </a:pPr>
            <a:endParaRPr lang="en-AU" sz="21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1640" y="545803"/>
            <a:ext cx="6048672" cy="857250"/>
          </a:xfrm>
        </p:spPr>
        <p:txBody>
          <a:bodyPr>
            <a:noAutofit/>
          </a:bodyPr>
          <a:lstStyle/>
          <a:p>
            <a:pPr marL="393738" indent="-393738" algn="l">
              <a:spcBef>
                <a:spcPts val="0"/>
              </a:spcBef>
              <a:spcAft>
                <a:spcPts val="517"/>
              </a:spcAft>
            </a:pPr>
            <a:r>
              <a:rPr lang="en-A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Levenim MT" pitchFamily="2" charset="-79"/>
              </a:rPr>
              <a:t>1. Transforming Statistical Leadership</a:t>
            </a:r>
            <a:endParaRPr lang="en-AU" sz="2800" b="1" dirty="0">
              <a:solidFill>
                <a:schemeClr val="tx1"/>
              </a:solidFill>
              <a:latin typeface="Calibri" panose="020F0502020204030204" pitchFamily="34" charset="0"/>
              <a:cs typeface="Levenim MT" pitchFamily="2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5" y="1749028"/>
            <a:ext cx="8229600" cy="3394472"/>
          </a:xfrm>
        </p:spPr>
        <p:txBody>
          <a:bodyPr>
            <a:noAutofit/>
          </a:bodyPr>
          <a:lstStyle/>
          <a:p>
            <a:pPr>
              <a:spcAft>
                <a:spcPts val="1034"/>
              </a:spcAft>
            </a:pPr>
            <a:r>
              <a:rPr lang="en-AU" sz="2400" dirty="0" smtClean="0">
                <a:latin typeface="Calibri" panose="020F0502020204030204" pitchFamily="34" charset="0"/>
                <a:cs typeface="Levenim MT" pitchFamily="2" charset="-79"/>
              </a:rPr>
              <a:t>Information requirements map</a:t>
            </a:r>
          </a:p>
          <a:p>
            <a:pPr>
              <a:spcAft>
                <a:spcPts val="1034"/>
              </a:spcAft>
            </a:pPr>
            <a:r>
              <a:rPr lang="en-AU" sz="2400" dirty="0" smtClean="0">
                <a:latin typeface="Calibri" panose="020F0502020204030204" pitchFamily="34" charset="0"/>
                <a:cs typeface="Levenim MT" pitchFamily="2" charset="-79"/>
              </a:rPr>
              <a:t>Framework for making decisions on what and how requirements will be met</a:t>
            </a:r>
          </a:p>
          <a:p>
            <a:pPr>
              <a:spcAft>
                <a:spcPts val="1034"/>
              </a:spcAft>
            </a:pPr>
            <a:r>
              <a:rPr lang="en-AU" sz="2400" dirty="0" smtClean="0">
                <a:latin typeface="Calibri" panose="020F0502020204030204" pitchFamily="34" charset="0"/>
                <a:cs typeface="Levenim MT" pitchFamily="2" charset="-79"/>
              </a:rPr>
              <a:t>Design and develop statistical program</a:t>
            </a:r>
            <a:endParaRPr lang="en-AU" sz="2400" dirty="0">
              <a:latin typeface="Calibri" panose="020F0502020204030204" pitchFamily="34" charset="0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8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6"/>
</p:tagLst>
</file>

<file path=ppt/theme/theme1.xml><?xml version="1.0" encoding="utf-8"?>
<a:theme xmlns:a="http://schemas.openxmlformats.org/drawingml/2006/main" name="ABS Placeholder">
  <a:themeElements>
    <a:clrScheme name="ABS Circles - Cover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S Circles - Cover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S Circles - Cover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 Placeholder</Template>
  <TotalTime>3911</TotalTime>
  <Words>429</Words>
  <Application>Microsoft Office PowerPoint</Application>
  <PresentationFormat>On-screen Show (16:9)</PresentationFormat>
  <Paragraphs>111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ABS Placeholder</vt:lpstr>
      <vt:lpstr>5_Office Theme</vt:lpstr>
      <vt:lpstr>6_Office Theme</vt:lpstr>
      <vt:lpstr>PowerPoint Presentation</vt:lpstr>
      <vt:lpstr>PowerPoint Presentation</vt:lpstr>
      <vt:lpstr>Current survey program</vt:lpstr>
      <vt:lpstr>Increasing concerns about:</vt:lpstr>
      <vt:lpstr>A new model for Population and Social Statistics</vt:lpstr>
      <vt:lpstr>Desired outcomes of Transforming People Statistics (TPS)</vt:lpstr>
      <vt:lpstr>Solution orientation</vt:lpstr>
      <vt:lpstr>TPS Program</vt:lpstr>
      <vt:lpstr>1. Transforming Statistical Leadership</vt:lpstr>
      <vt:lpstr>PowerPoint Presentation</vt:lpstr>
      <vt:lpstr>3. Australian Population Survey Implementation</vt:lpstr>
      <vt:lpstr>PowerPoint Presentation</vt:lpstr>
      <vt:lpstr>Census and the TPS</vt:lpstr>
      <vt:lpstr>Maximising use of Census data through statistical solutions</vt:lpstr>
      <vt:lpstr>Census and survey data</vt:lpstr>
      <vt:lpstr>Census and admin data</vt:lpstr>
      <vt:lpstr>TPS and future Censuses</vt:lpstr>
      <vt:lpstr>Summary</vt:lpstr>
    </vt:vector>
  </TitlesOfParts>
  <Company>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ABS</dc:subject>
  <dc:creator>Keith Philip</dc:creator>
  <cp:lastModifiedBy>Kate Bond</cp:lastModifiedBy>
  <cp:revision>205</cp:revision>
  <dcterms:created xsi:type="dcterms:W3CDTF">2014-04-11T00:51:55Z</dcterms:created>
  <dcterms:modified xsi:type="dcterms:W3CDTF">2015-09-24T10:29:16Z</dcterms:modified>
  <cp:category>ABS</cp:category>
</cp:coreProperties>
</file>