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85" r:id="rId3"/>
    <p:sldId id="274" r:id="rId4"/>
    <p:sldId id="275" r:id="rId5"/>
    <p:sldId id="276" r:id="rId6"/>
    <p:sldId id="277" r:id="rId7"/>
    <p:sldId id="278" r:id="rId8"/>
    <p:sldId id="279" r:id="rId9"/>
    <p:sldId id="280" r:id="rId10"/>
    <p:sldId id="281" r:id="rId11"/>
    <p:sldId id="282" r:id="rId12"/>
    <p:sldId id="283" r:id="rId13"/>
    <p:sldId id="284" r:id="rId14"/>
    <p:sldId id="260" r:id="rId15"/>
    <p:sldId id="257" r:id="rId16"/>
    <p:sldId id="258" r:id="rId17"/>
    <p:sldId id="259" r:id="rId18"/>
    <p:sldId id="261" r:id="rId19"/>
    <p:sldId id="262" r:id="rId20"/>
    <p:sldId id="263" r:id="rId21"/>
    <p:sldId id="264" r:id="rId22"/>
    <p:sldId id="270" r:id="rId23"/>
    <p:sldId id="271" r:id="rId24"/>
    <p:sldId id="272" r:id="rId25"/>
    <p:sldId id="273"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CC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95" autoAdjust="0"/>
    <p:restoredTop sz="94667" autoAdjust="0"/>
  </p:normalViewPr>
  <p:slideViewPr>
    <p:cSldViewPr>
      <p:cViewPr>
        <p:scale>
          <a:sx n="100" d="100"/>
          <a:sy n="100" d="100"/>
        </p:scale>
        <p:origin x="-360" y="-78"/>
      </p:cViewPr>
      <p:guideLst>
        <p:guide orient="horz" pos="2160"/>
        <p:guide pos="2880"/>
      </p:guideLst>
    </p:cSldViewPr>
  </p:slideViewPr>
  <p:outlineViewPr>
    <p:cViewPr>
      <p:scale>
        <a:sx n="33" d="100"/>
        <a:sy n="33" d="100"/>
      </p:scale>
      <p:origin x="0" y="776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H:\Geneva%20Sept-Oct%202015\Cenus%20Implementation\Progression2010.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Geneva%20Sept-Oct%202015\Cenus%20Implementation\Progression2010.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ECF06\UNSD\DSSB\Demog\CENSUS_PROGRAMME\2010%20Census%20World%20Programme\Website\MonthlyUpdate2014_12\Progression2010.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ser>
          <c:idx val="0"/>
          <c:order val="0"/>
          <c:spPr>
            <a:gradFill>
              <a:gsLst>
                <a:gs pos="0">
                  <a:srgbClr val="FFF200"/>
                </a:gs>
                <a:gs pos="45000">
                  <a:srgbClr val="FF7A00"/>
                </a:gs>
                <a:gs pos="70000">
                  <a:srgbClr val="FF0300"/>
                </a:gs>
                <a:gs pos="100000">
                  <a:srgbClr val="4D0808"/>
                </a:gs>
              </a:gsLst>
              <a:lin ang="5400000" scaled="0"/>
            </a:gradFill>
          </c:spPr>
          <c:dPt>
            <c:idx val="0"/>
            <c:explosion val="18"/>
          </c:dPt>
          <c:dPt>
            <c:idx val="1"/>
            <c:spPr>
              <a:solidFill>
                <a:schemeClr val="bg1">
                  <a:lumMod val="75000"/>
                </a:schemeClr>
              </a:solidFill>
            </c:spPr>
          </c:dPt>
          <c:dLbls>
            <c:dLbl>
              <c:idx val="0"/>
              <c:layout>
                <c:manualLayout>
                  <c:x val="3.5049759405074411E-2"/>
                  <c:y val="-0.33877628531727733"/>
                </c:manualLayout>
              </c:layout>
              <c:showVal val="1"/>
            </c:dLbl>
            <c:txPr>
              <a:bodyPr/>
              <a:lstStyle/>
              <a:p>
                <a:pPr>
                  <a:defRPr sz="1400" b="1"/>
                </a:pPr>
                <a:endParaRPr lang="en-US"/>
              </a:p>
            </c:txPr>
            <c:showVal val="1"/>
            <c:showLeaderLines val="1"/>
          </c:dLbls>
          <c:cat>
            <c:strRef>
              <c:f>CensusClockLarge!$B$140:$B$141</c:f>
              <c:strCache>
                <c:ptCount val="2"/>
                <c:pt idx="0">
                  <c:v>Census conducted</c:v>
                </c:pt>
                <c:pt idx="1">
                  <c:v>Census not conducted</c:v>
                </c:pt>
              </c:strCache>
            </c:strRef>
          </c:cat>
          <c:val>
            <c:numRef>
              <c:f>CensusClockLarge!$C$140:$C$141</c:f>
              <c:numCache>
                <c:formatCode>0</c:formatCode>
                <c:ptCount val="2"/>
                <c:pt idx="0">
                  <c:v>214</c:v>
                </c:pt>
                <c:pt idx="1">
                  <c:v>21</c:v>
                </c:pt>
              </c:numCache>
            </c:numRef>
          </c:val>
        </c:ser>
        <c:firstSliceAng val="0"/>
      </c:pieChart>
    </c:plotArea>
    <c:legend>
      <c:legendPos val="b"/>
      <c:layout>
        <c:manualLayout>
          <c:xMode val="edge"/>
          <c:yMode val="edge"/>
          <c:x val="0.13621631671041137"/>
          <c:y val="0.79944912768256904"/>
          <c:w val="0.70256736657917762"/>
          <c:h val="0.17277288868303226"/>
        </c:manualLayout>
      </c:layout>
      <c:txPr>
        <a:bodyPr/>
        <a:lstStyle/>
        <a:p>
          <a:pPr>
            <a:defRPr sz="1100" b="1"/>
          </a:pPr>
          <a:endParaRPr lang="en-US"/>
        </a:p>
      </c:txPr>
    </c:legend>
    <c:plotVisOnly val="1"/>
  </c:chart>
  <c:spPr>
    <a:no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spPr>
            <a:gradFill>
              <a:gsLst>
                <a:gs pos="0">
                  <a:srgbClr val="FFF200"/>
                </a:gs>
                <a:gs pos="45000">
                  <a:srgbClr val="FF7A00"/>
                </a:gs>
                <a:gs pos="70000">
                  <a:srgbClr val="FF0300"/>
                </a:gs>
                <a:gs pos="100000">
                  <a:srgbClr val="4D0808"/>
                </a:gs>
              </a:gsLst>
              <a:lin ang="5400000" scaled="0"/>
            </a:gradFill>
          </c:spPr>
          <c:dPt>
            <c:idx val="0"/>
            <c:explosion val="28"/>
          </c:dPt>
          <c:dPt>
            <c:idx val="1"/>
            <c:spPr>
              <a:solidFill>
                <a:schemeClr val="bg1">
                  <a:lumMod val="65000"/>
                </a:schemeClr>
              </a:solidFill>
            </c:spPr>
          </c:dPt>
          <c:dLbls>
            <c:dLbl>
              <c:idx val="0"/>
              <c:layout>
                <c:manualLayout>
                  <c:x val="2.3646216097987751E-2"/>
                  <c:y val="-0.26146908719743395"/>
                </c:manualLayout>
              </c:layout>
              <c:showVal val="1"/>
            </c:dLbl>
            <c:txPr>
              <a:bodyPr/>
              <a:lstStyle/>
              <a:p>
                <a:pPr>
                  <a:defRPr sz="1400" b="1"/>
                </a:pPr>
                <a:endParaRPr lang="en-US"/>
              </a:p>
            </c:txPr>
            <c:showVal val="1"/>
            <c:showLeaderLines val="1"/>
          </c:dLbls>
          <c:cat>
            <c:strRef>
              <c:f>CensusClockLarge!$B$160:$B$161</c:f>
              <c:strCache>
                <c:ptCount val="2"/>
                <c:pt idx="0">
                  <c:v>World popululation enumerated</c:v>
                </c:pt>
                <c:pt idx="1">
                  <c:v>World population not yet enumerated</c:v>
                </c:pt>
              </c:strCache>
            </c:strRef>
          </c:cat>
          <c:val>
            <c:numRef>
              <c:f>CensusClockLarge!$C$160:$C$161</c:f>
              <c:numCache>
                <c:formatCode>0%</c:formatCode>
                <c:ptCount val="2"/>
                <c:pt idx="0">
                  <c:v>0.93</c:v>
                </c:pt>
                <c:pt idx="1">
                  <c:v>7.0000000000000021E-2</c:v>
                </c:pt>
              </c:numCache>
            </c:numRef>
          </c:val>
        </c:ser>
        <c:firstSliceAng val="0"/>
      </c:pieChart>
    </c:plotArea>
    <c:legend>
      <c:legendPos val="b"/>
      <c:layout>
        <c:manualLayout>
          <c:xMode val="edge"/>
          <c:yMode val="edge"/>
          <c:x val="0.05"/>
          <c:y val="0.8190605861767275"/>
          <c:w val="0.85833333333333361"/>
          <c:h val="0.15316163604549451"/>
        </c:manualLayout>
      </c:layout>
      <c:txPr>
        <a:bodyPr/>
        <a:lstStyle/>
        <a:p>
          <a:pPr>
            <a:defRPr sz="1100" b="1"/>
          </a:pPr>
          <a:endParaRPr lang="en-US"/>
        </a:p>
      </c:txPr>
    </c:legend>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383547387693101"/>
          <c:y val="0.11622276029055709"/>
          <c:w val="0.86514960146467623"/>
          <c:h val="0.72154963680387674"/>
        </c:manualLayout>
      </c:layout>
      <c:barChart>
        <c:barDir val="col"/>
        <c:grouping val="stacked"/>
        <c:ser>
          <c:idx val="2"/>
          <c:order val="0"/>
          <c:spPr>
            <a:gradFill rotWithShape="0">
              <a:gsLst>
                <a:gs pos="0">
                  <a:srgbClr val="8080FF"/>
                </a:gs>
                <a:gs pos="100000">
                  <a:srgbClr val="030306">
                    <a:gamma/>
                    <a:shade val="46275"/>
                    <a:invGamma/>
                  </a:srgbClr>
                </a:gs>
              </a:gsLst>
              <a:lin ang="2700000" scaled="1"/>
            </a:gradFill>
            <a:ln w="12700">
              <a:solidFill>
                <a:srgbClr val="000000"/>
              </a:solidFill>
              <a:prstDash val="solid"/>
            </a:ln>
            <a:effectLst>
              <a:outerShdw dist="35921" dir="2700000" algn="br">
                <a:srgbClr val="000000"/>
              </a:outerShdw>
            </a:effectLst>
          </c:spPr>
          <c:dPt>
            <c:idx val="11"/>
            <c:spPr>
              <a:pattFill prst="pct50">
                <a:fgClr>
                  <a:srgbClr val="8080FF"/>
                </a:fgClr>
                <a:bgClr>
                  <a:srgbClr val="FFFFFF"/>
                </a:bgClr>
              </a:pattFill>
              <a:ln w="12700">
                <a:solidFill>
                  <a:srgbClr val="000000"/>
                </a:solidFill>
                <a:prstDash val="solid"/>
              </a:ln>
              <a:effectLst>
                <a:outerShdw dist="35921" dir="2700000" algn="br">
                  <a:srgbClr val="000000"/>
                </a:outerShdw>
              </a:effectLst>
            </c:spPr>
          </c:dPt>
          <c:cat>
            <c:strRef>
              <c:f>CensusDistributionF!$O$24:$O$35</c:f>
              <c:strCache>
                <c:ptCount val="12"/>
                <c:pt idx="0">
                  <c:v>2005</c:v>
                </c:pt>
                <c:pt idx="1">
                  <c:v>2006</c:v>
                </c:pt>
                <c:pt idx="2">
                  <c:v>2007</c:v>
                </c:pt>
                <c:pt idx="3">
                  <c:v>2008</c:v>
                </c:pt>
                <c:pt idx="4">
                  <c:v>2009</c:v>
                </c:pt>
                <c:pt idx="5">
                  <c:v>2010</c:v>
                </c:pt>
                <c:pt idx="6">
                  <c:v>2011</c:v>
                </c:pt>
                <c:pt idx="7">
                  <c:v>2012</c:v>
                </c:pt>
                <c:pt idx="8">
                  <c:v>2013</c:v>
                </c:pt>
                <c:pt idx="9">
                  <c:v>2014</c:v>
                </c:pt>
                <c:pt idx="11">
                  <c:v>n.s.</c:v>
                </c:pt>
              </c:strCache>
            </c:strRef>
          </c:cat>
          <c:val>
            <c:numRef>
              <c:f>CensusDistributionF!$U$24:$U$35</c:f>
              <c:numCache>
                <c:formatCode>General</c:formatCode>
                <c:ptCount val="12"/>
                <c:pt idx="0">
                  <c:v>14</c:v>
                </c:pt>
                <c:pt idx="1">
                  <c:v>27</c:v>
                </c:pt>
                <c:pt idx="2">
                  <c:v>11</c:v>
                </c:pt>
                <c:pt idx="3">
                  <c:v>12</c:v>
                </c:pt>
                <c:pt idx="4">
                  <c:v>15</c:v>
                </c:pt>
                <c:pt idx="5">
                  <c:v>43</c:v>
                </c:pt>
                <c:pt idx="6">
                  <c:v>60</c:v>
                </c:pt>
                <c:pt idx="7">
                  <c:v>16</c:v>
                </c:pt>
                <c:pt idx="8">
                  <c:v>7</c:v>
                </c:pt>
                <c:pt idx="9">
                  <c:v>9</c:v>
                </c:pt>
                <c:pt idx="11">
                  <c:v>21</c:v>
                </c:pt>
              </c:numCache>
            </c:numRef>
          </c:val>
        </c:ser>
        <c:gapWidth val="40"/>
        <c:overlap val="100"/>
        <c:axId val="90311296"/>
        <c:axId val="90321280"/>
      </c:barChart>
      <c:catAx>
        <c:axId val="90311296"/>
        <c:scaling>
          <c:orientation val="minMax"/>
        </c:scaling>
        <c:axPos val="b"/>
        <c:numFmt formatCode="General" sourceLinked="1"/>
        <c:tickLblPos val="nextTo"/>
        <c:spPr>
          <a:ln w="3175">
            <a:solidFill>
              <a:srgbClr val="000000"/>
            </a:solidFill>
            <a:prstDash val="solid"/>
          </a:ln>
        </c:spPr>
        <c:txPr>
          <a:bodyPr rot="0" vert="horz"/>
          <a:lstStyle/>
          <a:p>
            <a:pPr>
              <a:defRPr sz="925" b="0" i="0" u="none" strike="noStrike" baseline="0">
                <a:solidFill>
                  <a:srgbClr val="000000"/>
                </a:solidFill>
                <a:latin typeface="Arial"/>
                <a:ea typeface="Arial"/>
                <a:cs typeface="Arial"/>
              </a:defRPr>
            </a:pPr>
            <a:endParaRPr lang="en-US"/>
          </a:p>
        </c:txPr>
        <c:crossAx val="90321280"/>
        <c:crosses val="autoZero"/>
        <c:auto val="1"/>
        <c:lblAlgn val="ctr"/>
        <c:lblOffset val="100"/>
        <c:tickLblSkip val="1"/>
        <c:tickMarkSkip val="1"/>
      </c:catAx>
      <c:valAx>
        <c:axId val="90321280"/>
        <c:scaling>
          <c:orientation val="minMax"/>
          <c:max val="80"/>
        </c:scaling>
        <c:axPos val="l"/>
        <c:majorGridlines>
          <c:spPr>
            <a:ln w="3175">
              <a:solidFill>
                <a:schemeClr val="bg1">
                  <a:lumMod val="65000"/>
                </a:schemeClr>
              </a:solidFill>
              <a:prstDash val="solid"/>
            </a:ln>
          </c:spPr>
        </c:majorGridlines>
        <c:title>
          <c:tx>
            <c:rich>
              <a:bodyPr/>
              <a:lstStyle/>
              <a:p>
                <a:pPr>
                  <a:defRPr sz="925" b="0" i="0" u="none" strike="noStrike" baseline="0">
                    <a:solidFill>
                      <a:srgbClr val="000000"/>
                    </a:solidFill>
                    <a:latin typeface="Arial"/>
                    <a:ea typeface="Arial"/>
                    <a:cs typeface="Arial"/>
                  </a:defRPr>
                </a:pPr>
                <a:r>
                  <a:rPr lang="en-GB"/>
                  <a:t>Number of countries/areas</a:t>
                </a:r>
              </a:p>
            </c:rich>
          </c:tx>
          <c:layout>
            <c:manualLayout>
              <c:xMode val="edge"/>
              <c:yMode val="edge"/>
              <c:x val="2.9772329246935198E-2"/>
              <c:y val="0.29539951573849882"/>
            </c:manualLayout>
          </c:layout>
          <c:spPr>
            <a:noFill/>
            <a:ln w="25400">
              <a:noFill/>
            </a:ln>
          </c:spPr>
        </c:title>
        <c:numFmt formatCode="General" sourceLinked="1"/>
        <c:tickLblPos val="nextTo"/>
        <c:spPr>
          <a:ln w="3175">
            <a:solidFill>
              <a:srgbClr val="000000"/>
            </a:solidFill>
            <a:prstDash val="solid"/>
          </a:ln>
        </c:spPr>
        <c:txPr>
          <a:bodyPr rot="0" vert="horz"/>
          <a:lstStyle/>
          <a:p>
            <a:pPr>
              <a:defRPr sz="925" b="0" i="0" u="none" strike="noStrike" baseline="0">
                <a:solidFill>
                  <a:srgbClr val="000000"/>
                </a:solidFill>
                <a:latin typeface="Arial"/>
                <a:ea typeface="Arial"/>
                <a:cs typeface="Arial"/>
              </a:defRPr>
            </a:pPr>
            <a:endParaRPr lang="en-US"/>
          </a:p>
        </c:txPr>
        <c:crossAx val="90311296"/>
        <c:crosses val="autoZero"/>
        <c:crossBetween val="between"/>
      </c:valAx>
      <c:spPr>
        <a:noFill/>
        <a:ln w="25400">
          <a:solidFill>
            <a:schemeClr val="bg1">
              <a:lumMod val="65000"/>
            </a:schemeClr>
          </a:solidFill>
        </a:ln>
      </c:spPr>
    </c:plotArea>
    <c:plotVisOnly val="1"/>
    <c:dispBlanksAs val="gap"/>
  </c:chart>
  <c:spPr>
    <a:noFill/>
    <a:ln w="9525">
      <a:noFill/>
    </a:ln>
  </c:spPr>
  <c:txPr>
    <a:bodyPr/>
    <a:lstStyle/>
    <a:p>
      <a:pPr>
        <a:defRPr sz="925" b="0" i="0" u="none" strike="noStrike" baseline="0">
          <a:solidFill>
            <a:srgbClr val="000000"/>
          </a:solidFill>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clustered"/>
        <c:ser>
          <c:idx val="0"/>
          <c:order val="0"/>
          <c:spPr>
            <a:gradFill>
              <a:gsLst>
                <a:gs pos="0">
                  <a:srgbClr val="03D4A8"/>
                </a:gs>
                <a:gs pos="25000">
                  <a:srgbClr val="21D6E0"/>
                </a:gs>
                <a:gs pos="75000">
                  <a:srgbClr val="0087E6"/>
                </a:gs>
                <a:gs pos="100000">
                  <a:srgbClr val="005CBF"/>
                </a:gs>
              </a:gsLst>
              <a:lin ang="5400000" scaled="0"/>
            </a:gradFill>
          </c:spPr>
          <c:dLbls>
            <c:showVal val="1"/>
          </c:dLbls>
          <c:cat>
            <c:strRef>
              <c:f>Sheet5!$B$1:$B$8</c:f>
              <c:strCache>
                <c:ptCount val="8"/>
                <c:pt idx="0">
                  <c:v>Other benefits</c:v>
                </c:pt>
                <c:pt idx="1">
                  <c:v>Decreased item non-response</c:v>
                </c:pt>
                <c:pt idx="2">
                  <c:v>Increased response rates</c:v>
                </c:pt>
                <c:pt idx="3">
                  <c:v>Use of standardized concepts/definitions</c:v>
                </c:pt>
                <c:pt idx="4">
                  <c:v>Improved coverage</c:v>
                </c:pt>
                <c:pt idx="5">
                  <c:v>Time savings</c:v>
                </c:pt>
                <c:pt idx="6">
                  <c:v>Improved data quality </c:v>
                </c:pt>
                <c:pt idx="7">
                  <c:v>Cost savings</c:v>
                </c:pt>
              </c:strCache>
            </c:strRef>
          </c:cat>
          <c:val>
            <c:numRef>
              <c:f>Sheet5!$C$1:$C$8</c:f>
              <c:numCache>
                <c:formatCode>General</c:formatCode>
                <c:ptCount val="8"/>
                <c:pt idx="0">
                  <c:v>4</c:v>
                </c:pt>
                <c:pt idx="1">
                  <c:v>8</c:v>
                </c:pt>
                <c:pt idx="2">
                  <c:v>8</c:v>
                </c:pt>
                <c:pt idx="3">
                  <c:v>11</c:v>
                </c:pt>
                <c:pt idx="4">
                  <c:v>14</c:v>
                </c:pt>
                <c:pt idx="5">
                  <c:v>17</c:v>
                </c:pt>
                <c:pt idx="6">
                  <c:v>22</c:v>
                </c:pt>
                <c:pt idx="7">
                  <c:v>26</c:v>
                </c:pt>
              </c:numCache>
            </c:numRef>
          </c:val>
        </c:ser>
        <c:axId val="90358144"/>
        <c:axId val="90359680"/>
      </c:barChart>
      <c:catAx>
        <c:axId val="90358144"/>
        <c:scaling>
          <c:orientation val="minMax"/>
        </c:scaling>
        <c:axPos val="l"/>
        <c:tickLblPos val="nextTo"/>
        <c:txPr>
          <a:bodyPr/>
          <a:lstStyle/>
          <a:p>
            <a:pPr>
              <a:defRPr sz="1100" b="1"/>
            </a:pPr>
            <a:endParaRPr lang="en-US"/>
          </a:p>
        </c:txPr>
        <c:crossAx val="90359680"/>
        <c:crosses val="autoZero"/>
        <c:auto val="1"/>
        <c:lblAlgn val="ctr"/>
        <c:lblOffset val="100"/>
      </c:catAx>
      <c:valAx>
        <c:axId val="90359680"/>
        <c:scaling>
          <c:orientation val="minMax"/>
        </c:scaling>
        <c:axPos val="b"/>
        <c:majorGridlines/>
        <c:numFmt formatCode="General" sourceLinked="1"/>
        <c:tickLblPos val="nextTo"/>
        <c:txPr>
          <a:bodyPr/>
          <a:lstStyle/>
          <a:p>
            <a:pPr>
              <a:defRPr b="1"/>
            </a:pPr>
            <a:endParaRPr lang="en-US"/>
          </a:p>
        </c:txPr>
        <c:crossAx val="90358144"/>
        <c:crosses val="autoZero"/>
        <c:crossBetween val="between"/>
      </c:valAx>
      <c:spPr>
        <a:ln>
          <a:solidFill>
            <a:schemeClr val="bg1">
              <a:lumMod val="65000"/>
            </a:schemeClr>
          </a:solidFill>
        </a:ln>
      </c:spPr>
    </c:plotArea>
    <c:plotVisOnly val="1"/>
  </c:chart>
  <c:spPr>
    <a:noFill/>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47429470354667208"/>
          <c:y val="2.222222222222224E-2"/>
          <c:w val="0.49031529712632088"/>
          <c:h val="0.87023447069116389"/>
        </c:manualLayout>
      </c:layout>
      <c:barChart>
        <c:barDir val="bar"/>
        <c:grouping val="clustered"/>
        <c:ser>
          <c:idx val="0"/>
          <c:order val="0"/>
          <c:spPr>
            <a:gradFill>
              <a:gsLst>
                <a:gs pos="0">
                  <a:srgbClr val="03D4A8"/>
                </a:gs>
                <a:gs pos="25000">
                  <a:srgbClr val="21D6E0"/>
                </a:gs>
                <a:gs pos="75000">
                  <a:srgbClr val="0087E6"/>
                </a:gs>
                <a:gs pos="100000">
                  <a:srgbClr val="005CBF"/>
                </a:gs>
              </a:gsLst>
              <a:lin ang="5400000" scaled="0"/>
            </a:gradFill>
          </c:spPr>
          <c:dLbls>
            <c:showVal val="1"/>
          </c:dLbls>
          <c:cat>
            <c:strRef>
              <c:f>Sheet6!$A$1:$A$8</c:f>
              <c:strCache>
                <c:ptCount val="8"/>
                <c:pt idx="0">
                  <c:v>Negative public perception</c:v>
                </c:pt>
                <c:pt idx="1">
                  <c:v>Increased time</c:v>
                </c:pt>
                <c:pt idx="2">
                  <c:v>Decreased data quality</c:v>
                </c:pt>
                <c:pt idx="3">
                  <c:v>Decreased coverage</c:v>
                </c:pt>
                <c:pt idx="4">
                  <c:v>Increased cost</c:v>
                </c:pt>
                <c:pt idx="5">
                  <c:v>Other risks</c:v>
                </c:pt>
                <c:pt idx="6">
                  <c:v>Use of data source definition instead of census definition</c:v>
                </c:pt>
                <c:pt idx="7">
                  <c:v>Reduced topics</c:v>
                </c:pt>
              </c:strCache>
            </c:strRef>
          </c:cat>
          <c:val>
            <c:numRef>
              <c:f>Sheet6!$B$1:$B$8</c:f>
              <c:numCache>
                <c:formatCode>General</c:formatCode>
                <c:ptCount val="8"/>
                <c:pt idx="0">
                  <c:v>2</c:v>
                </c:pt>
                <c:pt idx="1">
                  <c:v>3</c:v>
                </c:pt>
                <c:pt idx="2">
                  <c:v>3</c:v>
                </c:pt>
                <c:pt idx="3">
                  <c:v>4</c:v>
                </c:pt>
                <c:pt idx="4">
                  <c:v>5</c:v>
                </c:pt>
                <c:pt idx="5">
                  <c:v>7</c:v>
                </c:pt>
                <c:pt idx="6">
                  <c:v>8</c:v>
                </c:pt>
                <c:pt idx="7">
                  <c:v>16</c:v>
                </c:pt>
              </c:numCache>
            </c:numRef>
          </c:val>
        </c:ser>
        <c:axId val="82011648"/>
        <c:axId val="82013184"/>
      </c:barChart>
      <c:catAx>
        <c:axId val="82011648"/>
        <c:scaling>
          <c:orientation val="minMax"/>
        </c:scaling>
        <c:axPos val="l"/>
        <c:tickLblPos val="nextTo"/>
        <c:txPr>
          <a:bodyPr/>
          <a:lstStyle/>
          <a:p>
            <a:pPr>
              <a:defRPr sz="1100" b="1"/>
            </a:pPr>
            <a:endParaRPr lang="en-US"/>
          </a:p>
        </c:txPr>
        <c:crossAx val="82013184"/>
        <c:crosses val="autoZero"/>
        <c:auto val="1"/>
        <c:lblAlgn val="ctr"/>
        <c:lblOffset val="100"/>
      </c:catAx>
      <c:valAx>
        <c:axId val="82013184"/>
        <c:scaling>
          <c:orientation val="minMax"/>
        </c:scaling>
        <c:axPos val="b"/>
        <c:majorGridlines/>
        <c:numFmt formatCode="General" sourceLinked="1"/>
        <c:tickLblPos val="nextTo"/>
        <c:txPr>
          <a:bodyPr/>
          <a:lstStyle/>
          <a:p>
            <a:pPr>
              <a:defRPr b="1"/>
            </a:pPr>
            <a:endParaRPr lang="en-US"/>
          </a:p>
        </c:txPr>
        <c:crossAx val="82011648"/>
        <c:crosses val="autoZero"/>
        <c:crossBetween val="between"/>
      </c:valAx>
      <c:spPr>
        <a:ln>
          <a:solidFill>
            <a:schemeClr val="bg1">
              <a:lumMod val="65000"/>
            </a:schemeClr>
          </a:solidFill>
        </a:ln>
      </c:spPr>
    </c:plotArea>
    <c:plotVisOnly val="1"/>
  </c:chart>
  <c:spPr>
    <a:noFill/>
  </c:sp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2004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4495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66738" y="304800"/>
            <a:ext cx="5854700" cy="449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667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34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9" name="Picture 11" descr="UNSD_second_banner"/>
          <p:cNvPicPr>
            <a:picLocks noChangeAspect="1" noChangeArrowheads="1"/>
          </p:cNvPicPr>
          <p:nvPr/>
        </p:nvPicPr>
        <p:blipFill>
          <a:blip r:embed="rId13" cstate="print"/>
          <a:srcRect/>
          <a:stretch>
            <a:fillRect/>
          </a:stretch>
        </p:blipFill>
        <p:spPr bwMode="auto">
          <a:xfrm>
            <a:off x="0" y="0"/>
            <a:ext cx="9144000" cy="1028700"/>
          </a:xfrm>
          <a:prstGeom prst="rect">
            <a:avLst/>
          </a:prstGeom>
          <a:noFill/>
          <a:ln w="9525">
            <a:noFill/>
            <a:miter lim="800000"/>
            <a:headEnd/>
            <a:tailEnd/>
          </a:ln>
        </p:spPr>
      </p:pic>
      <p:sp>
        <p:nvSpPr>
          <p:cNvPr id="1031" name="Text Box 9"/>
          <p:cNvSpPr txBox="1">
            <a:spLocks noChangeArrowheads="1"/>
          </p:cNvSpPr>
          <p:nvPr userDrawn="1"/>
        </p:nvSpPr>
        <p:spPr bwMode="auto">
          <a:xfrm>
            <a:off x="685800" y="5943600"/>
            <a:ext cx="7924800" cy="457200"/>
          </a:xfrm>
          <a:prstGeom prst="rect">
            <a:avLst/>
          </a:prstGeom>
          <a:noFill/>
          <a:ln>
            <a:noFill/>
          </a:ln>
          <a:effectLst/>
          <a:extLst>
            <a:ext uri="{909E8E84-426E-40DD-AFC4-6F175D3DCCD1}">
              <a14:hiddenFill xmlns:a14="http://schemas.microsoft.com/office/drawing/2010/main" xmlns="">
                <a:solidFill>
                  <a:schemeClr val="accent2"/>
                </a:solidFill>
              </a14:hiddenFill>
            </a:ext>
            <a:ext uri="{91240B29-F687-4F45-9708-019B960494DF}">
              <a14:hiddenLine xmlns:a14="http://schemas.microsoft.com/office/drawing/2010/main" xmlns="" w="9525" algn="ctr">
                <a:solidFill>
                  <a:schemeClr val="accent2"/>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spAutoFit/>
          </a:bodyPr>
          <a:lstStyle/>
          <a:p>
            <a:pPr algn="ctr"/>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rgbClr val="000000"/>
          </a:solidFill>
          <a:latin typeface="+mj-lt"/>
          <a:ea typeface="+mj-ea"/>
          <a:cs typeface="+mj-cs"/>
        </a:defRPr>
      </a:lvl1pPr>
      <a:lvl2pPr algn="l" rtl="0" eaLnBrk="0" fontAlgn="base" hangingPunct="0">
        <a:spcBef>
          <a:spcPct val="0"/>
        </a:spcBef>
        <a:spcAft>
          <a:spcPct val="0"/>
        </a:spcAft>
        <a:defRPr sz="3800">
          <a:solidFill>
            <a:srgbClr val="000000"/>
          </a:solidFill>
          <a:latin typeface="Verdana" pitchFamily="34" charset="0"/>
        </a:defRPr>
      </a:lvl2pPr>
      <a:lvl3pPr algn="l" rtl="0" eaLnBrk="0" fontAlgn="base" hangingPunct="0">
        <a:spcBef>
          <a:spcPct val="0"/>
        </a:spcBef>
        <a:spcAft>
          <a:spcPct val="0"/>
        </a:spcAft>
        <a:defRPr sz="3800">
          <a:solidFill>
            <a:srgbClr val="000000"/>
          </a:solidFill>
          <a:latin typeface="Verdana" pitchFamily="34" charset="0"/>
        </a:defRPr>
      </a:lvl3pPr>
      <a:lvl4pPr algn="l" rtl="0" eaLnBrk="0" fontAlgn="base" hangingPunct="0">
        <a:spcBef>
          <a:spcPct val="0"/>
        </a:spcBef>
        <a:spcAft>
          <a:spcPct val="0"/>
        </a:spcAft>
        <a:defRPr sz="3800">
          <a:solidFill>
            <a:srgbClr val="000000"/>
          </a:solidFill>
          <a:latin typeface="Verdana" pitchFamily="34" charset="0"/>
        </a:defRPr>
      </a:lvl4pPr>
      <a:lvl5pPr algn="l" rtl="0" eaLnBrk="0" fontAlgn="base" hangingPunct="0">
        <a:spcBef>
          <a:spcPct val="0"/>
        </a:spcBef>
        <a:spcAft>
          <a:spcPct val="0"/>
        </a:spcAft>
        <a:defRPr sz="3800">
          <a:solidFill>
            <a:srgbClr val="000000"/>
          </a:solidFill>
          <a:latin typeface="Verdana" pitchFamily="34" charset="0"/>
        </a:defRPr>
      </a:lvl5pPr>
      <a:lvl6pPr marL="457200" algn="l" rtl="0" eaLnBrk="0" fontAlgn="base" hangingPunct="0">
        <a:spcBef>
          <a:spcPct val="0"/>
        </a:spcBef>
        <a:spcAft>
          <a:spcPct val="0"/>
        </a:spcAft>
        <a:defRPr sz="3800">
          <a:solidFill>
            <a:srgbClr val="000000"/>
          </a:solidFill>
          <a:latin typeface="Verdana" pitchFamily="34" charset="0"/>
        </a:defRPr>
      </a:lvl6pPr>
      <a:lvl7pPr marL="914400" algn="l" rtl="0" eaLnBrk="0" fontAlgn="base" hangingPunct="0">
        <a:spcBef>
          <a:spcPct val="0"/>
        </a:spcBef>
        <a:spcAft>
          <a:spcPct val="0"/>
        </a:spcAft>
        <a:defRPr sz="3800">
          <a:solidFill>
            <a:srgbClr val="000000"/>
          </a:solidFill>
          <a:latin typeface="Verdana" pitchFamily="34" charset="0"/>
        </a:defRPr>
      </a:lvl7pPr>
      <a:lvl8pPr marL="1371600" algn="l" rtl="0" eaLnBrk="0" fontAlgn="base" hangingPunct="0">
        <a:spcBef>
          <a:spcPct val="0"/>
        </a:spcBef>
        <a:spcAft>
          <a:spcPct val="0"/>
        </a:spcAft>
        <a:defRPr sz="3800">
          <a:solidFill>
            <a:srgbClr val="000000"/>
          </a:solidFill>
          <a:latin typeface="Verdana" pitchFamily="34" charset="0"/>
        </a:defRPr>
      </a:lvl8pPr>
      <a:lvl9pPr marL="1828800" algn="l" rtl="0" eaLnBrk="0" fontAlgn="base" hangingPunct="0">
        <a:spcBef>
          <a:spcPct val="0"/>
        </a:spcBef>
        <a:spcAft>
          <a:spcPct val="0"/>
        </a:spcAft>
        <a:defRPr sz="38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24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j-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j-lt"/>
        </a:defRPr>
      </a:lvl5pPr>
      <a:lvl6pPr marL="25511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j-lt"/>
        </a:defRPr>
      </a:lvl6pPr>
      <a:lvl7pPr marL="30083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j-lt"/>
        </a:defRPr>
      </a:lvl7pPr>
      <a:lvl8pPr marL="34655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j-lt"/>
        </a:defRPr>
      </a:lvl8pPr>
      <a:lvl9pPr marL="39227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838200" y="1752600"/>
            <a:ext cx="7391400" cy="2895600"/>
          </a:xfrm>
        </p:spPr>
        <p:txBody>
          <a:bodyPr/>
          <a:lstStyle/>
          <a:p>
            <a:endParaRPr lang="en-US" altLang="en-US" sz="3200" dirty="0" smtClean="0"/>
          </a:p>
          <a:p>
            <a:endParaRPr lang="en-US" altLang="en-US" sz="3200" dirty="0" smtClean="0"/>
          </a:p>
          <a:p>
            <a:endParaRPr lang="en-US" altLang="en-US" sz="1700" dirty="0" smtClean="0"/>
          </a:p>
        </p:txBody>
      </p:sp>
      <p:sp>
        <p:nvSpPr>
          <p:cNvPr id="2051" name="Rectangle 2"/>
          <p:cNvSpPr>
            <a:spLocks noChangeArrowheads="1"/>
          </p:cNvSpPr>
          <p:nvPr/>
        </p:nvSpPr>
        <p:spPr bwMode="auto">
          <a:xfrm>
            <a:off x="914400" y="2743200"/>
            <a:ext cx="7543800" cy="1066800"/>
          </a:xfrm>
          <a:prstGeom prst="rect">
            <a:avLst/>
          </a:prstGeom>
          <a:noFill/>
          <a:ln w="9525">
            <a:noFill/>
            <a:round/>
            <a:headEnd/>
            <a:tailEnd/>
          </a:ln>
          <a:effectLst/>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2800" b="1" dirty="0" smtClean="0">
                <a:latin typeface="Arial" charset="0"/>
                <a:ea typeface="宋体" pitchFamily="2" charset="-122"/>
              </a:rPr>
              <a:t>2020 World Population </a:t>
            </a:r>
            <a:r>
              <a:rPr lang="en-GB" altLang="en-US" sz="2800" b="1" dirty="0">
                <a:latin typeface="Arial" charset="0"/>
                <a:ea typeface="宋体" pitchFamily="2" charset="-122"/>
              </a:rPr>
              <a:t>and Housing </a:t>
            </a:r>
            <a:r>
              <a:rPr lang="en-GB" altLang="en-US" sz="2800" b="1" dirty="0" smtClean="0">
                <a:latin typeface="Arial" charset="0"/>
                <a:ea typeface="宋体" pitchFamily="2" charset="-122"/>
              </a:rPr>
              <a:t>Census Programme</a:t>
            </a:r>
            <a:endParaRPr lang="en-GB" altLang="en-US" sz="2800" b="1" dirty="0">
              <a:latin typeface="Arial" charset="0"/>
              <a:ea typeface="宋体" pitchFamily="2" charset="-122"/>
            </a:endParaRP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800" b="1" dirty="0">
              <a:latin typeface="Arial" charset="0"/>
              <a:ea typeface="宋体" pitchFamily="2" charset="-122"/>
            </a:endParaRP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600" dirty="0" smtClean="0">
              <a:latin typeface="Arial" charset="0"/>
              <a:ea typeface="宋体" pitchFamily="2" charset="-122"/>
            </a:endParaRP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600" dirty="0">
              <a:latin typeface="Arial" charset="0"/>
              <a:ea typeface="宋体" pitchFamily="2" charset="-122"/>
            </a:endParaRP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600" dirty="0" smtClean="0">
              <a:latin typeface="Arial" charset="0"/>
              <a:ea typeface="宋体" pitchFamily="2" charset="-122"/>
            </a:endParaRP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1600" dirty="0" smtClean="0">
                <a:latin typeface="Arial" charset="0"/>
                <a:ea typeface="宋体" pitchFamily="2" charset="-122"/>
              </a:rPr>
              <a:t>United </a:t>
            </a:r>
            <a:r>
              <a:rPr lang="en-US" altLang="en-US" sz="1600" dirty="0">
                <a:latin typeface="Arial" charset="0"/>
                <a:ea typeface="宋体" pitchFamily="2" charset="-122"/>
              </a:rPr>
              <a:t>Nations Statistics Division</a:t>
            </a:r>
            <a:endParaRPr lang="en-GB" altLang="en-US" sz="1600" dirty="0">
              <a:latin typeface="Arial" charset="0"/>
              <a:ea typeface="宋体" pitchFamily="2" charset="-122"/>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en-US" b="1" dirty="0">
              <a:solidFill>
                <a:schemeClr val="bg1"/>
              </a:solidFill>
              <a:latin typeface="Arial" charset="0"/>
              <a:ea typeface="宋体" pitchFamily="2" charset="-122"/>
            </a:endParaRPr>
          </a:p>
          <a:p>
            <a:pPr algn="ct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en-US" sz="2800" b="1" dirty="0">
              <a:latin typeface="Verdana" pitchFamily="34" charset="0"/>
              <a:ea typeface="宋体" pitchFamily="2" charset="-122"/>
            </a:endParaRPr>
          </a:p>
          <a:p>
            <a:pPr algn="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en-US" sz="2800" b="1" dirty="0">
              <a:latin typeface="Verdana" pitchFamily="34" charset="0"/>
              <a:ea typeface="宋体" pitchFamily="2" charset="-122"/>
            </a:endParaRPr>
          </a:p>
        </p:txBody>
      </p:sp>
      <p:sp>
        <p:nvSpPr>
          <p:cNvPr id="4" name="TextBox 3"/>
          <p:cNvSpPr txBox="1"/>
          <p:nvPr/>
        </p:nvSpPr>
        <p:spPr>
          <a:xfrm>
            <a:off x="1219200" y="5943600"/>
            <a:ext cx="7010400" cy="892552"/>
          </a:xfrm>
          <a:prstGeom prst="rect">
            <a:avLst/>
          </a:prstGeom>
          <a:noFill/>
        </p:spPr>
        <p:txBody>
          <a:bodyPr wrap="square" rtlCol="0">
            <a:spAutoFit/>
          </a:bodyPr>
          <a:lstStyle/>
          <a:p>
            <a:pPr algn="ctr" eaLnBrk="1" hangingPunct="1">
              <a:defRPr/>
            </a:pPr>
            <a:r>
              <a:rPr lang="en-US" altLang="en-US" sz="1400" b="1" dirty="0" smtClean="0">
                <a:solidFill>
                  <a:srgbClr val="0070C0"/>
                </a:solidFill>
                <a:latin typeface="Arial Narrow" panose="020B0606020202030204" pitchFamily="34" charset="0"/>
              </a:rPr>
              <a:t>Group of Experts on Population and Housing Censuses</a:t>
            </a:r>
          </a:p>
          <a:p>
            <a:pPr algn="ctr" eaLnBrk="1" hangingPunct="1">
              <a:defRPr/>
            </a:pPr>
            <a:r>
              <a:rPr lang="en-US" altLang="en-US" sz="1400" b="1" dirty="0" smtClean="0">
                <a:solidFill>
                  <a:srgbClr val="0070C0"/>
                </a:solidFill>
                <a:latin typeface="Arial Narrow" panose="020B0606020202030204" pitchFamily="34" charset="0"/>
              </a:rPr>
              <a:t>Geneva, 30 September﹣3 October 2015</a:t>
            </a:r>
            <a:endParaRPr lang="en-GB" altLang="en-US" sz="1400" b="1" dirty="0" smtClean="0">
              <a:solidFill>
                <a:srgbClr val="0070C0"/>
              </a:solidFill>
              <a:latin typeface="Arial Narrow" panose="020B0606020202030204" pitchFamily="34"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738" y="1752600"/>
            <a:ext cx="8001000" cy="4343400"/>
          </a:xfrm>
        </p:spPr>
        <p:txBody>
          <a:bodyPr/>
          <a:lstStyle/>
          <a:p>
            <a:r>
              <a:rPr lang="en-US" sz="1800" dirty="0" smtClean="0"/>
              <a:t>Perceived benefits of using alternative approaches </a:t>
            </a:r>
            <a:r>
              <a:rPr lang="en-US" sz="1800" dirty="0" err="1" smtClean="0"/>
              <a:t>vs</a:t>
            </a:r>
            <a:r>
              <a:rPr lang="en-US" sz="1800" dirty="0" smtClean="0"/>
              <a:t> traditional census</a:t>
            </a:r>
          </a:p>
          <a:p>
            <a:pPr>
              <a:spcBef>
                <a:spcPts val="0"/>
              </a:spcBef>
              <a:buNone/>
            </a:pPr>
            <a:r>
              <a:rPr lang="en-US" sz="2000" dirty="0" smtClean="0"/>
              <a:t>	</a:t>
            </a:r>
            <a:r>
              <a:rPr lang="en-US" sz="1400" dirty="0" smtClean="0"/>
              <a:t>(out of 38 countries)</a:t>
            </a:r>
          </a:p>
          <a:p>
            <a:pPr>
              <a:buNone/>
            </a:pPr>
            <a:endParaRPr lang="en-US" sz="2000" dirty="0"/>
          </a:p>
        </p:txBody>
      </p:sp>
      <p:sp>
        <p:nvSpPr>
          <p:cNvPr id="4" name="Title 1"/>
          <p:cNvSpPr>
            <a:spLocks noGrp="1"/>
          </p:cNvSpPr>
          <p:nvPr>
            <p:ph type="title"/>
          </p:nvPr>
        </p:nvSpPr>
        <p:spPr>
          <a:xfrm>
            <a:off x="574675" y="914401"/>
            <a:ext cx="8001000" cy="533400"/>
          </a:xfrm>
        </p:spPr>
        <p:txBody>
          <a:bodyPr/>
          <a:lstStyle/>
          <a:p>
            <a:r>
              <a:rPr lang="en-US" sz="2200" dirty="0" smtClean="0"/>
              <a:t>Overview of the 2010 census round</a:t>
            </a:r>
            <a:endParaRPr lang="en-US" sz="2200" dirty="0"/>
          </a:p>
        </p:txBody>
      </p:sp>
      <p:graphicFrame>
        <p:nvGraphicFramePr>
          <p:cNvPr id="5" name="Chart 4"/>
          <p:cNvGraphicFramePr/>
          <p:nvPr/>
        </p:nvGraphicFramePr>
        <p:xfrm>
          <a:off x="1752600" y="2590800"/>
          <a:ext cx="5486400" cy="3429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738" y="1752600"/>
            <a:ext cx="8001000" cy="4419600"/>
          </a:xfrm>
        </p:spPr>
        <p:txBody>
          <a:bodyPr/>
          <a:lstStyle/>
          <a:p>
            <a:pPr>
              <a:spcBef>
                <a:spcPts val="0"/>
              </a:spcBef>
            </a:pPr>
            <a:r>
              <a:rPr lang="en-US" sz="1800" dirty="0" smtClean="0"/>
              <a:t>Perceived risks of using alternative approaches </a:t>
            </a:r>
            <a:r>
              <a:rPr lang="en-US" sz="1800" dirty="0" err="1" smtClean="0"/>
              <a:t>vs</a:t>
            </a:r>
            <a:r>
              <a:rPr lang="en-US" sz="1800" dirty="0" smtClean="0"/>
              <a:t> traditional census</a:t>
            </a:r>
          </a:p>
          <a:p>
            <a:pPr>
              <a:spcBef>
                <a:spcPts val="0"/>
              </a:spcBef>
              <a:buNone/>
            </a:pPr>
            <a:r>
              <a:rPr lang="en-US" sz="2800" dirty="0" smtClean="0"/>
              <a:t>	</a:t>
            </a:r>
            <a:r>
              <a:rPr lang="en-US" sz="1400" dirty="0" smtClean="0"/>
              <a:t>(out of 38 countries)</a:t>
            </a:r>
          </a:p>
          <a:p>
            <a:pPr>
              <a:spcBef>
                <a:spcPts val="0"/>
              </a:spcBef>
              <a:buNone/>
            </a:pPr>
            <a:endParaRPr lang="en-US" sz="1400" dirty="0" smtClean="0"/>
          </a:p>
          <a:p>
            <a:endParaRPr lang="en-US" dirty="0"/>
          </a:p>
        </p:txBody>
      </p:sp>
      <p:sp>
        <p:nvSpPr>
          <p:cNvPr id="4" name="Title 1"/>
          <p:cNvSpPr>
            <a:spLocks noGrp="1"/>
          </p:cNvSpPr>
          <p:nvPr>
            <p:ph type="title"/>
          </p:nvPr>
        </p:nvSpPr>
        <p:spPr>
          <a:xfrm>
            <a:off x="574675" y="914401"/>
            <a:ext cx="8001000" cy="533400"/>
          </a:xfrm>
        </p:spPr>
        <p:txBody>
          <a:bodyPr/>
          <a:lstStyle/>
          <a:p>
            <a:r>
              <a:rPr lang="en-US" sz="2200" dirty="0" smtClean="0"/>
              <a:t>Overview of the 2010 census round</a:t>
            </a:r>
            <a:endParaRPr lang="en-US" sz="2200" dirty="0"/>
          </a:p>
        </p:txBody>
      </p:sp>
      <p:graphicFrame>
        <p:nvGraphicFramePr>
          <p:cNvPr id="5" name="Chart 4"/>
          <p:cNvGraphicFramePr/>
          <p:nvPr/>
        </p:nvGraphicFramePr>
        <p:xfrm>
          <a:off x="1143000" y="2667000"/>
          <a:ext cx="5943600" cy="3429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738" y="1981200"/>
            <a:ext cx="7815262" cy="3276600"/>
          </a:xfrm>
        </p:spPr>
        <p:txBody>
          <a:bodyPr/>
          <a:lstStyle/>
          <a:p>
            <a:pPr>
              <a:lnSpc>
                <a:spcPct val="150000"/>
              </a:lnSpc>
            </a:pPr>
            <a:r>
              <a:rPr lang="en-US" sz="2000" dirty="0" smtClean="0"/>
              <a:t>In summary, the 2010 census round saw: </a:t>
            </a:r>
          </a:p>
          <a:p>
            <a:pPr lvl="1">
              <a:spcBef>
                <a:spcPts val="600"/>
              </a:spcBef>
            </a:pPr>
            <a:r>
              <a:rPr lang="en-US" sz="1400" dirty="0" smtClean="0"/>
              <a:t>increased use of alternative sources of data and multiple modes of enumeration, </a:t>
            </a:r>
            <a:r>
              <a:rPr lang="en-US" sz="1400" dirty="0" smtClean="0"/>
              <a:t>based </a:t>
            </a:r>
            <a:r>
              <a:rPr lang="en-US" sz="1400" dirty="0" smtClean="0"/>
              <a:t>on the perceived benefits of reduced cost and improved data quality </a:t>
            </a:r>
          </a:p>
          <a:p>
            <a:pPr lvl="1">
              <a:lnSpc>
                <a:spcPct val="150000"/>
              </a:lnSpc>
              <a:spcBef>
                <a:spcPts val="600"/>
              </a:spcBef>
            </a:pPr>
            <a:r>
              <a:rPr lang="en-US" sz="1400" dirty="0" smtClean="0"/>
              <a:t>increased use of </a:t>
            </a:r>
            <a:r>
              <a:rPr lang="en-US" sz="1400" dirty="0" smtClean="0"/>
              <a:t>technology, </a:t>
            </a:r>
            <a:r>
              <a:rPr lang="en-US" sz="1400" dirty="0" smtClean="0"/>
              <a:t>in all phases of census operations</a:t>
            </a:r>
          </a:p>
          <a:p>
            <a:pPr lvl="1">
              <a:lnSpc>
                <a:spcPct val="150000"/>
              </a:lnSpc>
              <a:spcBef>
                <a:spcPts val="600"/>
              </a:spcBef>
            </a:pPr>
            <a:r>
              <a:rPr lang="en-US" sz="1400" dirty="0" smtClean="0"/>
              <a:t>these trends are likely to continue during the 2020 round</a:t>
            </a:r>
          </a:p>
          <a:p>
            <a:pPr lvl="1">
              <a:spcBef>
                <a:spcPts val="600"/>
              </a:spcBef>
            </a:pPr>
            <a:r>
              <a:rPr lang="en-US" sz="1400" dirty="0" smtClean="0"/>
              <a:t>the use of alternative methods is not without challenges and risks, thus census managers should carefully examine potential risks involved and enhance technical expertise required in use of new methods and technologies </a:t>
            </a:r>
          </a:p>
          <a:p>
            <a:pPr lvl="1"/>
            <a:endParaRPr lang="en-US" sz="1400" dirty="0"/>
          </a:p>
        </p:txBody>
      </p:sp>
      <p:sp>
        <p:nvSpPr>
          <p:cNvPr id="4" name="Title 1"/>
          <p:cNvSpPr>
            <a:spLocks noGrp="1"/>
          </p:cNvSpPr>
          <p:nvPr>
            <p:ph type="title"/>
          </p:nvPr>
        </p:nvSpPr>
        <p:spPr>
          <a:xfrm>
            <a:off x="574675" y="914400"/>
            <a:ext cx="8001000" cy="606425"/>
          </a:xfrm>
        </p:spPr>
        <p:txBody>
          <a:bodyPr/>
          <a:lstStyle/>
          <a:p>
            <a:r>
              <a:rPr lang="en-US" sz="2200" dirty="0" smtClean="0"/>
              <a:t>Overview of the 2010 census round</a:t>
            </a:r>
            <a:endParaRPr 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idx="1"/>
          </p:nvPr>
        </p:nvSpPr>
        <p:spPr>
          <a:xfrm>
            <a:off x="566738" y="2362200"/>
            <a:ext cx="8001000" cy="2438400"/>
          </a:xfrm>
          <a:prstGeom prst="rect">
            <a:avLst/>
          </a:prstGeom>
        </p:spPr>
        <p:txBody>
          <a:bodyPr/>
          <a:lstStyle>
            <a:lvl1pPr>
              <a:defRPr sz="2400"/>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000000"/>
                </a:solidFill>
                <a:effectLst/>
                <a:uLnTx/>
                <a:uFillTx/>
                <a:latin typeface="+mj-lt"/>
                <a:ea typeface="+mj-ea"/>
                <a:cs typeface="+mj-cs"/>
              </a:rPr>
              <a:t>2020 World Population and Housing Census Programme</a:t>
            </a:r>
            <a:endParaRPr kumimoji="0" lang="en-US" sz="2800" b="0" i="0" u="none" strike="noStrike" kern="0" cap="none" spc="0" normalizeH="0" baseline="0" noProof="0" dirty="0">
              <a:ln>
                <a:noFill/>
              </a:ln>
              <a:solidFill>
                <a:srgbClr val="0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52400" y="1143000"/>
            <a:ext cx="88392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2400"/>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200" b="0" i="0" u="none" strike="noStrike" kern="0" cap="none" spc="0" normalizeH="0" baseline="0" noProof="0" dirty="0" smtClean="0">
                <a:ln>
                  <a:noFill/>
                </a:ln>
                <a:solidFill>
                  <a:srgbClr val="000000"/>
                </a:solidFill>
                <a:effectLst/>
                <a:uLnTx/>
                <a:uFillTx/>
                <a:latin typeface="+mj-lt"/>
                <a:ea typeface="+mj-ea"/>
                <a:cs typeface="+mj-cs"/>
              </a:rPr>
              <a:t>Preparations for the 2020 World Population and Housing Census Programme</a:t>
            </a:r>
          </a:p>
        </p:txBody>
      </p:sp>
      <p:sp>
        <p:nvSpPr>
          <p:cNvPr id="3" name="Content Placeholder 4"/>
          <p:cNvSpPr txBox="1">
            <a:spLocks/>
          </p:cNvSpPr>
          <p:nvPr/>
        </p:nvSpPr>
        <p:spPr>
          <a:xfrm>
            <a:off x="152400" y="2209800"/>
            <a:ext cx="8839200" cy="3657600"/>
          </a:xfrm>
          <a:prstGeom prst="rect">
            <a:avLst/>
          </a:prstGeom>
        </p:spPr>
        <p:txBody>
          <a:bodyPr/>
          <a:lstStyle>
            <a:lvl1pPr>
              <a:defRPr sz="2000"/>
            </a:lvl1pPr>
            <a:lvl2pPr marL="908050" marR="0"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baseline="0"/>
            </a:lvl2pPr>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Statistical Commission (43rd session in 2012) requested UNSD:</a:t>
            </a: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600" b="0" i="0" u="none" strike="noStrike" kern="0" cap="none" spc="0" normalizeH="0" baseline="0" noProof="0" dirty="0" smtClean="0">
                <a:ln>
                  <a:noFill/>
                </a:ln>
                <a:solidFill>
                  <a:schemeClr val="tx1"/>
                </a:solidFill>
                <a:effectLst/>
                <a:uLnTx/>
                <a:uFillTx/>
                <a:latin typeface="+mn-lt"/>
              </a:rPr>
              <a:t>to establish an Expert Group to assess the challenges faced in the 2010 round, compile lessons learned and address a number of issues, including the use of information technology and administrative records and registers, where possible, to complement census information and reduce costs</a:t>
            </a: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600" b="0" i="0" u="none" strike="noStrike" kern="0" cap="none" spc="0" normalizeH="0" baseline="0" noProof="0" dirty="0" smtClean="0">
                <a:ln>
                  <a:noFill/>
                </a:ln>
                <a:solidFill>
                  <a:schemeClr val="tx1"/>
                </a:solidFill>
                <a:effectLst/>
                <a:uLnTx/>
                <a:uFillTx/>
                <a:latin typeface="+mn-lt"/>
              </a:rPr>
              <a:t>to prepare a timetable for the development of the 2020 World Population and Housing Census Programme</a:t>
            </a: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600" b="0" i="0" u="none" strike="noStrike" kern="0" cap="none" spc="0" normalizeH="0" baseline="0" noProof="0" dirty="0" smtClean="0">
                <a:ln>
                  <a:noFill/>
                </a:ln>
                <a:solidFill>
                  <a:schemeClr val="tx1"/>
                </a:solidFill>
                <a:effectLst/>
                <a:uLnTx/>
                <a:uFillTx/>
                <a:latin typeface="+mn-lt"/>
              </a:rPr>
              <a:t>revise the Principles and Recommendations for Population and Housing Censuses</a:t>
            </a: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600" b="0" i="0" u="none" strike="noStrike" kern="0" cap="none" spc="0" normalizeH="0" baseline="0" noProof="0" dirty="0" smtClean="0">
                <a:ln>
                  <a:noFill/>
                </a:ln>
                <a:solidFill>
                  <a:schemeClr val="tx1"/>
                </a:solidFill>
                <a:effectLst/>
                <a:uLnTx/>
                <a:uFillTx/>
                <a:latin typeface="+mn-lt"/>
              </a:rPr>
              <a:t>prepare by 2015 a draft resolution on the 2020 World Population and Housing Census Programme for approval by the Commission and endorsement by the Economic and Social Council</a:t>
            </a:r>
            <a:endParaRPr kumimoji="0" lang="en-US" sz="16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990600"/>
            <a:ext cx="8839200" cy="609600"/>
          </a:xfrm>
          <a:prstGeom prst="rect">
            <a:avLst/>
          </a:prstGeom>
        </p:spPr>
        <p:txBody>
          <a:bodyPr/>
          <a:lstStyle>
            <a:lvl1pPr>
              <a:defRPr sz="2400"/>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200" b="0" i="0" u="none" strike="noStrike" kern="0" cap="none" spc="0" normalizeH="0" baseline="0" noProof="0" dirty="0" smtClean="0">
                <a:ln>
                  <a:noFill/>
                </a:ln>
                <a:solidFill>
                  <a:srgbClr val="000000"/>
                </a:solidFill>
                <a:effectLst/>
                <a:uLnTx/>
                <a:uFillTx/>
                <a:latin typeface="+mj-lt"/>
                <a:ea typeface="+mj-ea"/>
                <a:cs typeface="+mj-cs"/>
              </a:rPr>
              <a:t>2020 World Population and Housing Census Programme</a:t>
            </a:r>
            <a:endParaRPr kumimoji="0" lang="en-US" sz="2200" b="0" i="0" u="none" strike="noStrike" kern="0" cap="none" spc="0" normalizeH="0" baseline="0" noProof="0" dirty="0">
              <a:ln>
                <a:noFill/>
              </a:ln>
              <a:solidFill>
                <a:srgbClr val="000000"/>
              </a:solidFill>
              <a:effectLst/>
              <a:uLnTx/>
              <a:uFillTx/>
              <a:latin typeface="+mj-lt"/>
              <a:ea typeface="+mj-ea"/>
              <a:cs typeface="+mj-cs"/>
            </a:endParaRPr>
          </a:p>
        </p:txBody>
      </p:sp>
      <p:sp>
        <p:nvSpPr>
          <p:cNvPr id="3" name="Content Placeholder 4"/>
          <p:cNvSpPr txBox="1">
            <a:spLocks/>
          </p:cNvSpPr>
          <p:nvPr/>
        </p:nvSpPr>
        <p:spPr>
          <a:xfrm>
            <a:off x="457200" y="2057400"/>
            <a:ext cx="7924800" cy="3429000"/>
          </a:xfrm>
          <a:prstGeom prst="rect">
            <a:avLst/>
          </a:prstGeom>
        </p:spPr>
        <p:txBody>
          <a:bodyPr/>
          <a:lstStyle>
            <a:lvl1pPr>
              <a:defRPr sz="2000" baseline="0"/>
            </a:lvl1pPr>
            <a:lvl2pPr marL="908050" marR="0"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baseline="0"/>
            </a:lvl2pPr>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Resolution on the 2020 World Population and Housing Census Programme:</a:t>
            </a: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lang="en-US" sz="1600" kern="0" dirty="0" smtClean="0">
                <a:latin typeface="+mn-lt"/>
              </a:rPr>
              <a:t>r</a:t>
            </a:r>
            <a:r>
              <a:rPr kumimoji="0" lang="en-US" sz="1600" b="0" i="0" u="none" strike="noStrike" kern="0" cap="none" spc="0" normalizeH="0" baseline="0" noProof="0" dirty="0" err="1" smtClean="0">
                <a:ln>
                  <a:noFill/>
                </a:ln>
                <a:solidFill>
                  <a:schemeClr val="tx1"/>
                </a:solidFill>
                <a:effectLst/>
                <a:uLnTx/>
                <a:uFillTx/>
                <a:latin typeface="+mn-lt"/>
              </a:rPr>
              <a:t>epresents</a:t>
            </a:r>
            <a:r>
              <a:rPr kumimoji="0" lang="en-US" sz="1600" b="0" i="0" u="none" strike="noStrike" kern="0" cap="none" spc="0" normalizeH="0" baseline="0" noProof="0" dirty="0" smtClean="0">
                <a:ln>
                  <a:noFill/>
                </a:ln>
                <a:solidFill>
                  <a:schemeClr val="tx1"/>
                </a:solidFill>
                <a:effectLst/>
                <a:uLnTx/>
                <a:uFillTx/>
                <a:latin typeface="+mn-lt"/>
              </a:rPr>
              <a:t> the 8</a:t>
            </a:r>
            <a:r>
              <a:rPr kumimoji="0" lang="en-US" sz="1600" b="0" i="0" u="none" strike="noStrike" kern="0" cap="none" spc="0" normalizeH="0" baseline="30000" noProof="0" dirty="0" smtClean="0">
                <a:ln>
                  <a:noFill/>
                </a:ln>
                <a:solidFill>
                  <a:schemeClr val="tx1"/>
                </a:solidFill>
                <a:effectLst/>
                <a:uLnTx/>
                <a:uFillTx/>
                <a:latin typeface="+mn-lt"/>
              </a:rPr>
              <a:t>th</a:t>
            </a:r>
            <a:r>
              <a:rPr kumimoji="0" lang="en-US" sz="1600" b="0" i="0" u="none" strike="noStrike" kern="0" cap="none" spc="0" normalizeH="0" baseline="0" noProof="0" dirty="0" smtClean="0">
                <a:ln>
                  <a:noFill/>
                </a:ln>
                <a:solidFill>
                  <a:schemeClr val="tx1"/>
                </a:solidFill>
                <a:effectLst/>
                <a:uLnTx/>
                <a:uFillTx/>
                <a:latin typeface="+mn-lt"/>
              </a:rPr>
              <a:t> decennial programme</a:t>
            </a:r>
            <a:r>
              <a:rPr kumimoji="0" lang="en-US" sz="1600" b="0" i="0" u="none" strike="noStrike" kern="0" cap="none" spc="0" normalizeH="0" noProof="0" dirty="0" smtClean="0">
                <a:ln>
                  <a:noFill/>
                </a:ln>
                <a:solidFill>
                  <a:schemeClr val="tx1"/>
                </a:solidFill>
                <a:effectLst/>
                <a:uLnTx/>
                <a:uFillTx/>
                <a:latin typeface="+mn-lt"/>
              </a:rPr>
              <a:t> since inception of the UN</a:t>
            </a:r>
            <a:endParaRPr kumimoji="0" lang="en-US" sz="1600" b="0" i="0" u="none" strike="noStrike" kern="0" cap="none" spc="0" normalizeH="0" baseline="0" noProof="0" dirty="0" smtClean="0">
              <a:ln>
                <a:noFill/>
              </a:ln>
              <a:solidFill>
                <a:schemeClr val="tx1"/>
              </a:solidFill>
              <a:effectLst/>
              <a:uLnTx/>
              <a:uFillTx/>
              <a:latin typeface="+mn-lt"/>
            </a:endParaRP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600" b="0" i="0" u="none" strike="noStrike" kern="0" cap="none" spc="0" normalizeH="0" baseline="0" noProof="0" dirty="0" smtClean="0">
                <a:ln>
                  <a:noFill/>
                </a:ln>
                <a:solidFill>
                  <a:schemeClr val="tx1"/>
                </a:solidFill>
                <a:effectLst/>
                <a:uLnTx/>
                <a:uFillTx/>
                <a:latin typeface="+mn-lt"/>
              </a:rPr>
              <a:t>UN Statistical Commission </a:t>
            </a:r>
            <a:r>
              <a:rPr kumimoji="0" lang="en-US" sz="1600" b="0" i="0" u="none" strike="noStrike" kern="0" cap="none" spc="0" normalizeH="0" baseline="0" noProof="0" dirty="0" smtClean="0">
                <a:ln>
                  <a:noFill/>
                </a:ln>
                <a:solidFill>
                  <a:schemeClr val="tx1"/>
                </a:solidFill>
                <a:effectLst/>
                <a:uLnTx/>
                <a:uFillTx/>
                <a:latin typeface="+mn-lt"/>
              </a:rPr>
              <a:t>endorsed resolution at </a:t>
            </a:r>
            <a:r>
              <a:rPr kumimoji="0" lang="en-US" sz="1600" b="0" i="0" u="none" strike="noStrike" kern="0" cap="none" spc="0" normalizeH="0" baseline="0" noProof="0" dirty="0" smtClean="0">
                <a:ln>
                  <a:noFill/>
                </a:ln>
                <a:solidFill>
                  <a:schemeClr val="tx1"/>
                </a:solidFill>
                <a:effectLst/>
                <a:uLnTx/>
                <a:uFillTx/>
                <a:latin typeface="+mn-lt"/>
              </a:rPr>
              <a:t>its </a:t>
            </a:r>
            <a:r>
              <a:rPr kumimoji="0" lang="en-US" sz="1600" b="0" i="0" u="none" strike="noStrike" kern="0" cap="none" spc="0" normalizeH="0" baseline="0" noProof="0" dirty="0" smtClean="0">
                <a:ln>
                  <a:noFill/>
                </a:ln>
                <a:solidFill>
                  <a:schemeClr val="tx1"/>
                </a:solidFill>
                <a:effectLst/>
                <a:uLnTx/>
                <a:uFillTx/>
                <a:latin typeface="+mn-lt"/>
              </a:rPr>
              <a:t>46th </a:t>
            </a:r>
            <a:r>
              <a:rPr kumimoji="0" lang="en-US" sz="1600" b="0" i="0" u="none" strike="noStrike" kern="0" cap="none" spc="0" normalizeH="0" baseline="0" noProof="0" dirty="0" smtClean="0">
                <a:ln>
                  <a:noFill/>
                </a:ln>
                <a:solidFill>
                  <a:schemeClr val="tx1"/>
                </a:solidFill>
                <a:effectLst/>
                <a:uLnTx/>
                <a:uFillTx/>
                <a:latin typeface="+mn-lt"/>
              </a:rPr>
              <a:t>session (3-6 March 2015) </a:t>
            </a: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lang="en-US" sz="1600" kern="0" noProof="0" dirty="0" smtClean="0">
                <a:latin typeface="+mn-lt"/>
              </a:rPr>
              <a:t>a</a:t>
            </a:r>
            <a:r>
              <a:rPr kumimoji="0" lang="en-US" sz="1600" b="0" i="0" u="none" strike="noStrike" kern="0" cap="none" spc="0" normalizeH="0" baseline="0" noProof="0" dirty="0" smtClean="0">
                <a:ln>
                  <a:noFill/>
                </a:ln>
                <a:solidFill>
                  <a:schemeClr val="tx1"/>
                </a:solidFill>
                <a:effectLst/>
                <a:uLnTx/>
                <a:uFillTx/>
                <a:latin typeface="+mn-lt"/>
              </a:rPr>
              <a:t>dopted by ECOSOC on 10 June 2015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p:cNvSpPr txBox="1">
            <a:spLocks/>
          </p:cNvSpPr>
          <p:nvPr/>
        </p:nvSpPr>
        <p:spPr>
          <a:xfrm>
            <a:off x="304800" y="1828800"/>
            <a:ext cx="8382000" cy="4267200"/>
          </a:xfrm>
          <a:prstGeom prst="rect">
            <a:avLst/>
          </a:prstGeom>
        </p:spPr>
        <p:txBody>
          <a:bodyPr/>
          <a:lstStyle>
            <a:lvl1pPr>
              <a:defRPr sz="2000"/>
            </a:lvl1pPr>
            <a:lvl2pPr>
              <a:defRPr baseline="0"/>
            </a:lvl2pPr>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The resolution urges Member States to:</a:t>
            </a: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600" b="0" i="0" u="none" strike="noStrike" kern="0" cap="none" spc="0" normalizeH="0" baseline="0" noProof="0" dirty="0" smtClean="0">
                <a:ln>
                  <a:noFill/>
                </a:ln>
                <a:solidFill>
                  <a:schemeClr val="tx1"/>
                </a:solidFill>
                <a:effectLst/>
                <a:uLnTx/>
                <a:uFillTx/>
                <a:latin typeface="+mn-lt"/>
              </a:rPr>
              <a:t>conduct at least one population and housing census in the decade spanning 2015-2024</a:t>
            </a: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600" b="0" i="0" u="none" strike="noStrike" kern="0" cap="none" spc="0" normalizeH="0" baseline="0" noProof="0" dirty="0" smtClean="0">
                <a:ln>
                  <a:noFill/>
                </a:ln>
                <a:solidFill>
                  <a:schemeClr val="tx1"/>
                </a:solidFill>
                <a:effectLst/>
                <a:uLnTx/>
                <a:uFillTx/>
                <a:latin typeface="+mn-lt"/>
              </a:rPr>
              <a:t>take into account international and regional recommendations relating to </a:t>
            </a:r>
            <a:r>
              <a:rPr kumimoji="0" lang="en-US" sz="1600" b="0" i="0" u="none" strike="noStrike" kern="0" cap="none" spc="0" normalizeH="0" baseline="0" noProof="0" dirty="0" err="1" smtClean="0">
                <a:ln>
                  <a:noFill/>
                </a:ln>
                <a:solidFill>
                  <a:schemeClr val="tx1"/>
                </a:solidFill>
                <a:effectLst/>
                <a:uLnTx/>
                <a:uFillTx/>
                <a:latin typeface="+mn-lt"/>
              </a:rPr>
              <a:t>p+h</a:t>
            </a:r>
            <a:r>
              <a:rPr kumimoji="0" lang="en-US" sz="1600" b="0" i="0" u="none" strike="noStrike" kern="0" cap="none" spc="0" normalizeH="0" baseline="0" noProof="0" dirty="0" smtClean="0">
                <a:ln>
                  <a:noFill/>
                </a:ln>
                <a:solidFill>
                  <a:schemeClr val="tx1"/>
                </a:solidFill>
                <a:effectLst/>
                <a:uLnTx/>
                <a:uFillTx/>
                <a:latin typeface="+mn-lt"/>
              </a:rPr>
              <a:t> censuses</a:t>
            </a: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600" b="0" i="0" u="none" strike="noStrike" kern="0" cap="none" spc="0" normalizeH="0" baseline="0" noProof="0" dirty="0" smtClean="0">
                <a:ln>
                  <a:noFill/>
                </a:ln>
                <a:solidFill>
                  <a:schemeClr val="tx1"/>
                </a:solidFill>
                <a:effectLst/>
                <a:uLnTx/>
                <a:uFillTx/>
                <a:latin typeface="+mn-lt"/>
              </a:rPr>
              <a:t>give attention to advance planning, cost efficiency, coverage and timely dissemination</a:t>
            </a: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600" b="0" i="0" u="none" strike="noStrike" kern="0" cap="none" spc="0" normalizeH="0" baseline="0" noProof="0" dirty="0" smtClean="0">
                <a:ln>
                  <a:noFill/>
                </a:ln>
                <a:solidFill>
                  <a:schemeClr val="tx1"/>
                </a:solidFill>
                <a:effectLst/>
                <a:uLnTx/>
                <a:uFillTx/>
                <a:latin typeface="+mn-lt"/>
              </a:rPr>
              <a:t>set quality standards for the conduct and evaluation of </a:t>
            </a:r>
            <a:r>
              <a:rPr kumimoji="0" lang="en-US" sz="1600" b="0" i="0" u="none" strike="noStrike" kern="0" cap="none" spc="0" normalizeH="0" baseline="0" noProof="0" dirty="0" err="1" smtClean="0">
                <a:ln>
                  <a:noFill/>
                </a:ln>
                <a:solidFill>
                  <a:schemeClr val="tx1"/>
                </a:solidFill>
                <a:effectLst/>
                <a:uLnTx/>
                <a:uFillTx/>
                <a:latin typeface="+mn-lt"/>
              </a:rPr>
              <a:t>p+h</a:t>
            </a:r>
            <a:r>
              <a:rPr kumimoji="0" lang="en-US" sz="1600" b="0" i="0" u="none" strike="noStrike" kern="0" cap="none" spc="0" normalizeH="0" baseline="0" noProof="0" dirty="0" smtClean="0">
                <a:ln>
                  <a:noFill/>
                </a:ln>
                <a:solidFill>
                  <a:schemeClr val="tx1"/>
                </a:solidFill>
                <a:effectLst/>
                <a:uLnTx/>
                <a:uFillTx/>
                <a:latin typeface="+mn-lt"/>
              </a:rPr>
              <a:t> censuses</a:t>
            </a: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600" b="0" i="0" u="none" strike="noStrike" kern="0" cap="none" spc="0" normalizeH="0" baseline="0" noProof="0" dirty="0" smtClean="0">
                <a:ln>
                  <a:noFill/>
                </a:ln>
                <a:solidFill>
                  <a:schemeClr val="tx1"/>
                </a:solidFill>
                <a:effectLst/>
                <a:uLnTx/>
                <a:uFillTx/>
                <a:latin typeface="+mn-lt"/>
              </a:rPr>
              <a:t>take into full account the Fundamental Principles of Official Statistics in the conduct of censuses</a:t>
            </a: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600" b="0" i="0" u="none" strike="noStrike" kern="0" cap="none" spc="0" normalizeH="0" baseline="0" noProof="0" dirty="0" smtClean="0">
                <a:ln>
                  <a:noFill/>
                </a:ln>
                <a:solidFill>
                  <a:schemeClr val="tx1"/>
                </a:solidFill>
                <a:effectLst/>
                <a:uLnTx/>
                <a:uFillTx/>
                <a:latin typeface="+mn-lt"/>
              </a:rPr>
              <a:t>support the Programme, taking into account the importance of 2020 round censuses for sustainable development and the post-2015 development agenda  </a:t>
            </a:r>
          </a:p>
          <a:p>
            <a:pPr marL="908050" marR="0" lvl="1" indent="-436563"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endParaRPr kumimoji="0" lang="en-US" sz="1800" b="0" i="0" u="none" strike="noStrike" kern="0" cap="none" spc="0" normalizeH="0" baseline="0" noProof="0" dirty="0" smtClean="0">
              <a:ln>
                <a:noFill/>
              </a:ln>
              <a:solidFill>
                <a:schemeClr val="tx1"/>
              </a:solidFill>
              <a:effectLst/>
              <a:uLnTx/>
              <a:uFillTx/>
              <a:latin typeface="+mn-lt"/>
            </a:endParaRPr>
          </a:p>
        </p:txBody>
      </p:sp>
      <p:sp>
        <p:nvSpPr>
          <p:cNvPr id="3" name="Title 1"/>
          <p:cNvSpPr txBox="1">
            <a:spLocks/>
          </p:cNvSpPr>
          <p:nvPr/>
        </p:nvSpPr>
        <p:spPr bwMode="auto">
          <a:xfrm>
            <a:off x="152400" y="838200"/>
            <a:ext cx="88392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2400"/>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200" b="0" i="0" u="none" strike="noStrike" kern="0" cap="none" spc="0" normalizeH="0" baseline="0" noProof="0" dirty="0" smtClean="0">
                <a:ln>
                  <a:noFill/>
                </a:ln>
                <a:solidFill>
                  <a:srgbClr val="000000"/>
                </a:solidFill>
                <a:effectLst/>
                <a:uLnTx/>
                <a:uFillTx/>
                <a:latin typeface="+mj-lt"/>
                <a:ea typeface="+mj-ea"/>
                <a:cs typeface="+mj-cs"/>
              </a:rPr>
              <a:t>2020 World Population and Housing Census Programme</a:t>
            </a:r>
            <a:endParaRPr kumimoji="0" lang="en-US" sz="2200" b="0" i="0" u="none" strike="noStrike" kern="0" cap="none" spc="0" normalizeH="0" baseline="0" noProof="0" dirty="0">
              <a:ln>
                <a:noFill/>
              </a:ln>
              <a:solidFill>
                <a:srgbClr val="0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457200" y="2209800"/>
            <a:ext cx="7924800" cy="3276600"/>
          </a:xfrm>
          <a:prstGeom prst="rect">
            <a:avLst/>
          </a:prstGeom>
        </p:spPr>
        <p:txBody>
          <a:bodyPr/>
          <a:lstStyle>
            <a:lvl1pPr>
              <a:defRPr sz="2000"/>
            </a:lvl1pPr>
            <a:lvl2pPr>
              <a:defRPr/>
            </a:lvl2pPr>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The resolution further requests the Secretary-General:  </a:t>
            </a: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600" b="0" i="0" u="none" strike="noStrike" kern="0" cap="none" spc="0" normalizeH="0" baseline="0" noProof="0" dirty="0" smtClean="0">
                <a:ln>
                  <a:noFill/>
                </a:ln>
                <a:solidFill>
                  <a:schemeClr val="tx1"/>
                </a:solidFill>
                <a:effectLst/>
                <a:uLnTx/>
                <a:uFillTx/>
                <a:latin typeface="+mn-lt"/>
              </a:rPr>
              <a:t>to prepare international statistical standards, methods and guidelines to facilitate activities for the 2020 World Population and Housing Census Programme </a:t>
            </a: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600" b="0" i="0" u="none" strike="noStrike" kern="0" cap="none" spc="0" normalizeH="0" baseline="0" noProof="0" dirty="0" smtClean="0">
                <a:ln>
                  <a:noFill/>
                </a:ln>
                <a:solidFill>
                  <a:schemeClr val="tx1"/>
                </a:solidFill>
                <a:effectLst/>
                <a:uLnTx/>
                <a:uFillTx/>
                <a:latin typeface="+mn-lt"/>
              </a:rPr>
              <a:t>to ensure coordination of activities among stakeholders in assisting Member States in the implementation of the Programme </a:t>
            </a: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600" b="0" i="0" u="none" strike="noStrike" kern="0" cap="none" spc="0" normalizeH="0" baseline="0" noProof="0" dirty="0" smtClean="0">
                <a:ln>
                  <a:noFill/>
                </a:ln>
                <a:solidFill>
                  <a:schemeClr val="tx1"/>
                </a:solidFill>
                <a:effectLst/>
                <a:uLnTx/>
                <a:uFillTx/>
                <a:latin typeface="+mn-lt"/>
              </a:rPr>
              <a:t>to monitor and regularly report to the Statistical Commission on the implementation of the Programme</a:t>
            </a:r>
          </a:p>
        </p:txBody>
      </p:sp>
      <p:sp>
        <p:nvSpPr>
          <p:cNvPr id="3" name="Title 1"/>
          <p:cNvSpPr txBox="1">
            <a:spLocks/>
          </p:cNvSpPr>
          <p:nvPr/>
        </p:nvSpPr>
        <p:spPr bwMode="auto">
          <a:xfrm>
            <a:off x="152400" y="838200"/>
            <a:ext cx="88392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2400"/>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200" b="0" i="0" u="none" strike="noStrike" kern="0" cap="none" spc="0" normalizeH="0" baseline="0" noProof="0" dirty="0" smtClean="0">
                <a:ln>
                  <a:noFill/>
                </a:ln>
                <a:solidFill>
                  <a:srgbClr val="000000"/>
                </a:solidFill>
                <a:effectLst/>
                <a:uLnTx/>
                <a:uFillTx/>
                <a:latin typeface="+mj-lt"/>
                <a:ea typeface="+mj-ea"/>
                <a:cs typeface="+mj-cs"/>
              </a:rPr>
              <a:t>2020 World Population and Housing Census Programme</a:t>
            </a:r>
            <a:endParaRPr kumimoji="0" lang="en-US" sz="2200" b="0" i="0" u="none" strike="noStrike" kern="0" cap="none" spc="0" normalizeH="0" baseline="0" noProof="0" dirty="0">
              <a:ln>
                <a:noFill/>
              </a:ln>
              <a:solidFill>
                <a:srgbClr val="0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52400" y="838200"/>
            <a:ext cx="88392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2400"/>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200" b="0" i="0" u="none" strike="noStrike" kern="0" cap="none" spc="0" normalizeH="0" baseline="0" noProof="0" dirty="0" smtClean="0">
                <a:ln>
                  <a:noFill/>
                </a:ln>
                <a:solidFill>
                  <a:srgbClr val="000000"/>
                </a:solidFill>
                <a:effectLst/>
                <a:uLnTx/>
                <a:uFillTx/>
                <a:latin typeface="+mj-lt"/>
                <a:ea typeface="+mj-ea"/>
                <a:cs typeface="+mj-cs"/>
              </a:rPr>
              <a:t>UNSD activities in support of the 2020 World Programme</a:t>
            </a:r>
            <a:endParaRPr kumimoji="0" lang="en-US" sz="2200" b="0" i="0" u="none" strike="noStrike" kern="0" cap="none" spc="0" normalizeH="0" baseline="0" noProof="0" dirty="0">
              <a:ln>
                <a:noFill/>
              </a:ln>
              <a:solidFill>
                <a:srgbClr val="000000"/>
              </a:solidFill>
              <a:effectLst/>
              <a:uLnTx/>
              <a:uFillTx/>
              <a:latin typeface="+mj-lt"/>
              <a:ea typeface="+mj-ea"/>
              <a:cs typeface="+mj-cs"/>
            </a:endParaRPr>
          </a:p>
        </p:txBody>
      </p:sp>
      <p:sp>
        <p:nvSpPr>
          <p:cNvPr id="3" name="Content Placeholder 4"/>
          <p:cNvSpPr txBox="1">
            <a:spLocks/>
          </p:cNvSpPr>
          <p:nvPr/>
        </p:nvSpPr>
        <p:spPr>
          <a:xfrm>
            <a:off x="152400" y="1752600"/>
            <a:ext cx="8686800" cy="4876800"/>
          </a:xfrm>
          <a:prstGeom prst="rect">
            <a:avLst/>
          </a:prstGeom>
        </p:spPr>
        <p:txBody>
          <a:bodyPr/>
          <a:lstStyle>
            <a:lvl1pPr>
              <a:defRPr sz="2000"/>
            </a:lvl1pPr>
            <a:lvl2pPr>
              <a:defRPr baseline="0"/>
            </a:lvl2pPr>
            <a:lvl3pPr>
              <a:defRPr sz="1600" baseline="0"/>
            </a:lvl3pPr>
            <a:lvl4pPr>
              <a:defRPr sz="1400" baseline="0"/>
            </a:lvl4pPr>
          </a:lstStyle>
          <a:p>
            <a:pPr marL="469900" marR="0" lvl="0" indent="-469900"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r>
              <a:rPr lang="en-US" kern="0" noProof="0" dirty="0" smtClean="0">
                <a:latin typeface="+mn-lt"/>
                <a:cs typeface="+mn-cs"/>
              </a:rPr>
              <a:t>Revision of i</a:t>
            </a:r>
            <a:r>
              <a:rPr kumimoji="0" lang="en-US" sz="2000" b="0" i="0" u="none" strike="noStrike" kern="0" cap="none" spc="0" normalizeH="0" baseline="0" noProof="0" dirty="0" smtClean="0">
                <a:ln>
                  <a:noFill/>
                </a:ln>
                <a:solidFill>
                  <a:schemeClr val="tx1"/>
                </a:solidFill>
                <a:effectLst/>
                <a:uLnTx/>
                <a:uFillTx/>
                <a:latin typeface="+mn-lt"/>
                <a:ea typeface="+mn-ea"/>
                <a:cs typeface="+mn-cs"/>
              </a:rPr>
              <a:t>nternational methodological census guidelines</a:t>
            </a:r>
          </a:p>
          <a:p>
            <a:pPr marL="908050" marR="0" lvl="1" indent="-436563"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800" b="0" i="0" u="none" strike="noStrike" kern="0" cap="none" spc="0" normalizeH="0" baseline="0" noProof="0" dirty="0" smtClean="0">
                <a:ln>
                  <a:noFill/>
                </a:ln>
                <a:solidFill>
                  <a:schemeClr val="tx1"/>
                </a:solidFill>
                <a:effectLst/>
                <a:uLnTx/>
                <a:uFillTx/>
                <a:latin typeface="+mn-lt"/>
              </a:rPr>
              <a:t>Principles &amp; Recommendations for Population &amp; Housing </a:t>
            </a:r>
            <a:r>
              <a:rPr kumimoji="0" lang="en-US" sz="1800" b="0" i="0" u="none" strike="noStrike" kern="0" cap="none" spc="0" normalizeH="0" baseline="0" noProof="0" dirty="0" smtClean="0">
                <a:ln>
                  <a:noFill/>
                </a:ln>
                <a:solidFill>
                  <a:schemeClr val="tx1"/>
                </a:solidFill>
                <a:effectLst/>
                <a:uLnTx/>
                <a:uFillTx/>
                <a:latin typeface="+mn-lt"/>
              </a:rPr>
              <a:t>Censuses</a:t>
            </a:r>
            <a:endParaRPr kumimoji="0" lang="en-US" sz="1800" b="0" i="0" u="none" strike="noStrike" kern="0" cap="none" spc="0" normalizeH="0" baseline="0" noProof="0" dirty="0" smtClean="0">
              <a:ln>
                <a:noFill/>
              </a:ln>
              <a:solidFill>
                <a:schemeClr val="tx1"/>
              </a:solidFill>
              <a:effectLst/>
              <a:uLnTx/>
              <a:uFillTx/>
              <a:latin typeface="+mn-lt"/>
            </a:endParaRPr>
          </a:p>
          <a:p>
            <a:pPr marL="1304925" marR="0" lvl="2" indent="-395288" algn="l" defTabSz="914400" rtl="0" eaLnBrk="0" fontAlgn="base" latinLnBrk="0" hangingPunct="0">
              <a:lnSpc>
                <a:spcPct val="100000"/>
              </a:lnSpc>
              <a:spcBef>
                <a:spcPts val="600"/>
              </a:spcBef>
              <a:spcAft>
                <a:spcPct val="0"/>
              </a:spcAft>
              <a:buClr>
                <a:schemeClr val="accent2"/>
              </a:buClr>
              <a:buSzTx/>
              <a:buFont typeface="Wingdings" pitchFamily="2" charset="2"/>
              <a:buChar char="o"/>
              <a:tabLst/>
              <a:defRPr/>
            </a:pPr>
            <a:r>
              <a:rPr kumimoji="0" lang="en-US" sz="1600" b="0" i="0" u="none" strike="noStrike" kern="0" cap="none" spc="0" normalizeH="0" baseline="0" noProof="0" dirty="0" smtClean="0">
                <a:ln>
                  <a:noFill/>
                </a:ln>
                <a:solidFill>
                  <a:schemeClr val="tx1"/>
                </a:solidFill>
                <a:effectLst/>
                <a:uLnTx/>
                <a:uFillTx/>
                <a:latin typeface="+mn-lt"/>
              </a:rPr>
              <a:t>UNSD established an expert group</a:t>
            </a:r>
          </a:p>
          <a:p>
            <a:pPr marL="1304925" marR="0" lvl="2" indent="-395288" algn="l" defTabSz="914400" rtl="0" eaLnBrk="0" fontAlgn="base" latinLnBrk="0" hangingPunct="0">
              <a:lnSpc>
                <a:spcPct val="100000"/>
              </a:lnSpc>
              <a:spcBef>
                <a:spcPts val="600"/>
              </a:spcBef>
              <a:spcAft>
                <a:spcPct val="0"/>
              </a:spcAft>
              <a:buClr>
                <a:schemeClr val="accent2"/>
              </a:buClr>
              <a:buSzTx/>
              <a:buFont typeface="Wingdings" pitchFamily="2" charset="2"/>
              <a:buChar char="o"/>
              <a:tabLst/>
              <a:defRPr/>
            </a:pPr>
            <a:r>
              <a:rPr kumimoji="0" lang="en-US" sz="1600" b="0" i="0" u="none" strike="noStrike" kern="0" cap="none" spc="0" normalizeH="0" baseline="0" noProof="0" dirty="0" smtClean="0">
                <a:ln>
                  <a:noFill/>
                </a:ln>
                <a:solidFill>
                  <a:schemeClr val="tx1"/>
                </a:solidFill>
                <a:effectLst/>
                <a:uLnTx/>
                <a:uFillTx/>
                <a:latin typeface="+mn-lt"/>
              </a:rPr>
              <a:t>Expert group organized into three Working Groups and five Subgroups</a:t>
            </a:r>
          </a:p>
          <a:p>
            <a:pPr marL="1600200" marR="0" lvl="3" indent="-293688" algn="l" defTabSz="914400" rtl="0" eaLnBrk="0" fontAlgn="base" latinLnBrk="0" hangingPunct="0">
              <a:lnSpc>
                <a:spcPct val="100000"/>
              </a:lnSpc>
              <a:spcBef>
                <a:spcPts val="600"/>
              </a:spcBef>
              <a:spcAft>
                <a:spcPct val="0"/>
              </a:spcAft>
              <a:buClr>
                <a:schemeClr val="accent2"/>
              </a:buClr>
              <a:buSzTx/>
              <a:buFont typeface="Wingdings" pitchFamily="2" charset="2"/>
              <a:buChar char="§"/>
              <a:tabLst/>
              <a:defRPr/>
            </a:pPr>
            <a:r>
              <a:rPr kumimoji="0" lang="en-US" sz="1300" b="0" i="0" u="none" strike="noStrike" kern="0" cap="none" spc="0" normalizeH="0" baseline="0" noProof="0" dirty="0" smtClean="0">
                <a:ln>
                  <a:noFill/>
                </a:ln>
                <a:solidFill>
                  <a:schemeClr val="tx1"/>
                </a:solidFill>
                <a:effectLst/>
                <a:uLnTx/>
                <a:uFillTx/>
                <a:latin typeface="+mn-lt"/>
              </a:rPr>
              <a:t>I - Population and Housing Topics (population topics; housing topics)</a:t>
            </a:r>
          </a:p>
          <a:p>
            <a:pPr marL="1600200" marR="0" lvl="3" indent="-293688" algn="l" defTabSz="914400" rtl="0" eaLnBrk="0" fontAlgn="base" latinLnBrk="0" hangingPunct="0">
              <a:lnSpc>
                <a:spcPct val="100000"/>
              </a:lnSpc>
              <a:spcBef>
                <a:spcPts val="600"/>
              </a:spcBef>
              <a:spcAft>
                <a:spcPct val="0"/>
              </a:spcAft>
              <a:buClr>
                <a:schemeClr val="accent2"/>
              </a:buClr>
              <a:buSzTx/>
              <a:buFont typeface="Wingdings" pitchFamily="2" charset="2"/>
              <a:buChar char="§"/>
              <a:tabLst/>
              <a:defRPr/>
            </a:pPr>
            <a:r>
              <a:rPr kumimoji="0" lang="en-US" sz="1300" b="0" i="0" u="none" strike="noStrike" kern="0" cap="none" spc="0" normalizeH="0" baseline="0" noProof="0" dirty="0" smtClean="0">
                <a:ln>
                  <a:noFill/>
                </a:ln>
                <a:solidFill>
                  <a:schemeClr val="tx1"/>
                </a:solidFill>
                <a:effectLst/>
                <a:uLnTx/>
                <a:uFillTx/>
                <a:latin typeface="+mn-lt"/>
              </a:rPr>
              <a:t>II - Census Planning and Methodology (census operations; use of technology; alternative censuses)</a:t>
            </a:r>
          </a:p>
          <a:p>
            <a:pPr marL="1600200" marR="0" lvl="3" indent="-293688" algn="l" defTabSz="914400" rtl="0" eaLnBrk="0" fontAlgn="base" latinLnBrk="0" hangingPunct="0">
              <a:lnSpc>
                <a:spcPct val="100000"/>
              </a:lnSpc>
              <a:spcBef>
                <a:spcPts val="600"/>
              </a:spcBef>
              <a:spcAft>
                <a:spcPct val="0"/>
              </a:spcAft>
              <a:buClr>
                <a:schemeClr val="accent2"/>
              </a:buClr>
              <a:buSzTx/>
              <a:buFont typeface="Wingdings" pitchFamily="2" charset="2"/>
              <a:buChar char="§"/>
              <a:tabLst/>
              <a:defRPr/>
            </a:pPr>
            <a:r>
              <a:rPr kumimoji="0" lang="en-US" sz="1300" b="0" i="0" u="none" strike="noStrike" kern="0" cap="none" spc="0" normalizeH="0" baseline="0" noProof="0" dirty="0" smtClean="0">
                <a:ln>
                  <a:noFill/>
                </a:ln>
                <a:solidFill>
                  <a:schemeClr val="tx1"/>
                </a:solidFill>
                <a:effectLst/>
                <a:uLnTx/>
                <a:uFillTx/>
                <a:latin typeface="+mn-lt"/>
              </a:rPr>
              <a:t>III - Census Products and Data Utilization</a:t>
            </a:r>
          </a:p>
          <a:p>
            <a:pPr marL="1304925" marR="0" lvl="2" indent="-395288" algn="l" defTabSz="914400" rtl="0" eaLnBrk="0" fontAlgn="base" latinLnBrk="0" hangingPunct="0">
              <a:lnSpc>
                <a:spcPct val="100000"/>
              </a:lnSpc>
              <a:spcBef>
                <a:spcPts val="600"/>
              </a:spcBef>
              <a:spcAft>
                <a:spcPct val="0"/>
              </a:spcAft>
              <a:buClr>
                <a:schemeClr val="accent2"/>
              </a:buClr>
              <a:buSzTx/>
              <a:buFont typeface="Wingdings" pitchFamily="2" charset="2"/>
              <a:buChar char="o"/>
              <a:tabLst/>
              <a:defRPr/>
            </a:pPr>
            <a:r>
              <a:rPr kumimoji="0" lang="en-US" sz="1600" b="0" i="0" u="none" strike="noStrike" kern="0" cap="none" spc="0" normalizeH="0" baseline="0" noProof="0" dirty="0" smtClean="0">
                <a:ln>
                  <a:noFill/>
                </a:ln>
                <a:solidFill>
                  <a:schemeClr val="tx1"/>
                </a:solidFill>
                <a:effectLst/>
                <a:uLnTx/>
                <a:uFillTx/>
                <a:latin typeface="+mn-lt"/>
              </a:rPr>
              <a:t>Approach </a:t>
            </a:r>
            <a:r>
              <a:rPr kumimoji="0" lang="en-US" sz="1600" b="0" i="0" u="none" strike="noStrike" kern="0" cap="none" spc="0" normalizeH="0" baseline="0" noProof="0" dirty="0" smtClean="0">
                <a:ln>
                  <a:noFill/>
                </a:ln>
                <a:solidFill>
                  <a:schemeClr val="tx1"/>
                </a:solidFill>
                <a:effectLst/>
                <a:uLnTx/>
                <a:uFillTx/>
                <a:latin typeface="+mn-lt"/>
              </a:rPr>
              <a:t> </a:t>
            </a:r>
          </a:p>
          <a:p>
            <a:pPr marL="1600200" lvl="3" indent="-285750" eaLnBrk="0" hangingPunct="0">
              <a:spcBef>
                <a:spcPts val="600"/>
              </a:spcBef>
              <a:buClr>
                <a:schemeClr val="accent2"/>
              </a:buClr>
              <a:buFont typeface="Wingdings" pitchFamily="2" charset="2"/>
              <a:buChar char="§"/>
              <a:defRPr/>
            </a:pPr>
            <a:r>
              <a:rPr kumimoji="0" lang="en-US" sz="1300" b="0" i="0" u="none" strike="noStrike" kern="0" cap="none" spc="0" normalizeH="0" baseline="0" noProof="0" dirty="0" smtClean="0">
                <a:ln>
                  <a:noFill/>
                </a:ln>
                <a:solidFill>
                  <a:schemeClr val="tx1"/>
                </a:solidFill>
                <a:effectLst/>
                <a:uLnTx/>
                <a:uFillTx/>
                <a:latin typeface="+mn-lt"/>
              </a:rPr>
              <a:t>using existing version and updating and changing only when necessary </a:t>
            </a:r>
          </a:p>
          <a:p>
            <a:pPr marL="1600200" lvl="3" indent="-285750" eaLnBrk="0" hangingPunct="0">
              <a:spcBef>
                <a:spcPts val="600"/>
              </a:spcBef>
              <a:buClr>
                <a:schemeClr val="accent2"/>
              </a:buClr>
              <a:buFont typeface="Wingdings" pitchFamily="2" charset="2"/>
              <a:buChar char="§"/>
              <a:defRPr/>
            </a:pPr>
            <a:r>
              <a:rPr kumimoji="0" lang="en-US" sz="1300" b="0" i="0" u="none" strike="noStrike" kern="0" cap="none" spc="0" normalizeH="0" baseline="0" noProof="0" dirty="0" smtClean="0">
                <a:ln>
                  <a:noFill/>
                </a:ln>
                <a:solidFill>
                  <a:schemeClr val="tx1"/>
                </a:solidFill>
                <a:effectLst/>
                <a:uLnTx/>
                <a:uFillTx/>
                <a:latin typeface="+mn-lt"/>
              </a:rPr>
              <a:t>harmonization </a:t>
            </a:r>
            <a:r>
              <a:rPr kumimoji="0" lang="en-US" sz="1300" b="0" i="0" u="none" strike="noStrike" kern="0" cap="none" spc="0" normalizeH="0" baseline="0" noProof="0" dirty="0" smtClean="0">
                <a:ln>
                  <a:noFill/>
                </a:ln>
                <a:solidFill>
                  <a:schemeClr val="tx1"/>
                </a:solidFill>
                <a:effectLst/>
                <a:uLnTx/>
                <a:uFillTx/>
                <a:latin typeface="+mn-lt"/>
              </a:rPr>
              <a:t>with regional </a:t>
            </a:r>
            <a:r>
              <a:rPr kumimoji="0" lang="en-US" sz="1300" b="0" i="0" u="none" strike="noStrike" kern="0" cap="none" spc="0" normalizeH="0" baseline="0" noProof="0" dirty="0" smtClean="0">
                <a:ln>
                  <a:noFill/>
                </a:ln>
                <a:solidFill>
                  <a:schemeClr val="tx1"/>
                </a:solidFill>
                <a:effectLst/>
                <a:uLnTx/>
                <a:uFillTx/>
                <a:latin typeface="+mn-lt"/>
              </a:rPr>
              <a:t>initiatives</a:t>
            </a:r>
          </a:p>
          <a:p>
            <a:pPr marL="1600200" lvl="3" indent="-285750" eaLnBrk="0" hangingPunct="0">
              <a:spcBef>
                <a:spcPts val="600"/>
              </a:spcBef>
              <a:buClr>
                <a:schemeClr val="accent2"/>
              </a:buClr>
              <a:buFont typeface="Wingdings" pitchFamily="2" charset="2"/>
              <a:buChar char="§"/>
              <a:defRPr/>
            </a:pPr>
            <a:r>
              <a:rPr kumimoji="0" lang="en-US" sz="1300" b="0" i="0" u="none" strike="noStrike" kern="0" cap="none" spc="0" normalizeH="0" baseline="0" noProof="0" dirty="0" smtClean="0">
                <a:ln>
                  <a:noFill/>
                </a:ln>
                <a:solidFill>
                  <a:schemeClr val="tx1"/>
                </a:solidFill>
                <a:effectLst/>
                <a:uLnTx/>
                <a:uFillTx/>
                <a:latin typeface="+mn-lt"/>
              </a:rPr>
              <a:t>incorporating </a:t>
            </a:r>
            <a:r>
              <a:rPr kumimoji="0" lang="en-US" sz="1300" b="0" i="0" u="none" strike="noStrike" kern="0" cap="none" spc="0" normalizeH="0" baseline="0" noProof="0" dirty="0" smtClean="0">
                <a:ln>
                  <a:noFill/>
                </a:ln>
                <a:solidFill>
                  <a:schemeClr val="tx1"/>
                </a:solidFill>
                <a:effectLst/>
                <a:uLnTx/>
                <a:uFillTx/>
                <a:latin typeface="+mn-lt"/>
              </a:rPr>
              <a:t>contemporary census </a:t>
            </a:r>
            <a:r>
              <a:rPr kumimoji="0" lang="en-US" sz="1300" b="0" i="0" u="none" strike="noStrike" kern="0" cap="none" spc="0" normalizeH="0" baseline="0" noProof="0" dirty="0" smtClean="0">
                <a:ln>
                  <a:noFill/>
                </a:ln>
                <a:solidFill>
                  <a:schemeClr val="tx1"/>
                </a:solidFill>
                <a:effectLst/>
                <a:uLnTx/>
                <a:uFillTx/>
                <a:latin typeface="+mn-lt"/>
              </a:rPr>
              <a:t>practices</a:t>
            </a:r>
          </a:p>
          <a:p>
            <a:pPr marL="1600200" lvl="3" indent="-285750" eaLnBrk="0" hangingPunct="0">
              <a:spcBef>
                <a:spcPts val="600"/>
              </a:spcBef>
              <a:buClr>
                <a:schemeClr val="accent2"/>
              </a:buClr>
              <a:buFont typeface="Wingdings" pitchFamily="2" charset="2"/>
              <a:buChar char="§"/>
              <a:defRPr/>
            </a:pPr>
            <a:r>
              <a:rPr kumimoji="0" lang="en-US" sz="1300" b="0" i="0" u="none" strike="noStrike" kern="0" cap="none" spc="0" normalizeH="0" baseline="0" noProof="0" dirty="0" smtClean="0">
                <a:ln>
                  <a:noFill/>
                </a:ln>
                <a:solidFill>
                  <a:schemeClr val="tx1"/>
                </a:solidFill>
                <a:effectLst/>
                <a:uLnTx/>
                <a:uFillTx/>
                <a:latin typeface="+mn-lt"/>
              </a:rPr>
              <a:t>aligning </a:t>
            </a:r>
            <a:r>
              <a:rPr kumimoji="0" lang="en-US" sz="1300" b="0" i="0" u="none" strike="noStrike" kern="0" cap="none" spc="0" normalizeH="0" baseline="0" noProof="0" dirty="0" smtClean="0">
                <a:ln>
                  <a:noFill/>
                </a:ln>
                <a:solidFill>
                  <a:schemeClr val="tx1"/>
                </a:solidFill>
                <a:effectLst/>
                <a:uLnTx/>
                <a:uFillTx/>
                <a:latin typeface="+mn-lt"/>
              </a:rPr>
              <a:t>with the Generic Statistical Business Process Model</a:t>
            </a:r>
          </a:p>
          <a:p>
            <a:pPr marL="1304925" marR="0" lvl="2" indent="-395288" algn="l" defTabSz="914400" rtl="0" eaLnBrk="0" fontAlgn="base" latinLnBrk="0" hangingPunct="0">
              <a:lnSpc>
                <a:spcPct val="100000"/>
              </a:lnSpc>
              <a:spcBef>
                <a:spcPts val="600"/>
              </a:spcBef>
              <a:spcAft>
                <a:spcPct val="0"/>
              </a:spcAft>
              <a:buClr>
                <a:schemeClr val="accent2"/>
              </a:buClr>
              <a:buSzTx/>
              <a:buFont typeface="Wingdings" pitchFamily="2" charset="2"/>
              <a:buChar char="o"/>
              <a:tabLst/>
              <a:defRPr/>
            </a:pPr>
            <a:r>
              <a:rPr kumimoji="0" lang="en-US" sz="1600" b="0" i="0" u="none" strike="noStrike" kern="0" cap="none" spc="0" normalizeH="0" baseline="0" noProof="0" dirty="0" smtClean="0">
                <a:ln>
                  <a:noFill/>
                </a:ln>
                <a:solidFill>
                  <a:schemeClr val="tx1"/>
                </a:solidFill>
                <a:effectLst/>
                <a:uLnTx/>
                <a:uFillTx/>
                <a:latin typeface="+mn-lt"/>
              </a:rPr>
              <a:t>Two expert group meetings held</a:t>
            </a:r>
          </a:p>
          <a:p>
            <a:pPr marL="1598613" marR="0" lvl="3" indent="-284163" algn="l" defTabSz="914400" rtl="0" eaLnBrk="0" fontAlgn="base" latinLnBrk="0" hangingPunct="0">
              <a:lnSpc>
                <a:spcPct val="100000"/>
              </a:lnSpc>
              <a:spcBef>
                <a:spcPts val="600"/>
              </a:spcBef>
              <a:spcAft>
                <a:spcPct val="0"/>
              </a:spcAft>
              <a:buClr>
                <a:schemeClr val="accent2"/>
              </a:buClr>
              <a:buSzTx/>
              <a:buFont typeface="Wingdings" pitchFamily="2" charset="2"/>
              <a:buChar char="§"/>
              <a:tabLst/>
              <a:defRPr/>
            </a:pPr>
            <a:r>
              <a:rPr kumimoji="0" lang="en-US" sz="1300" b="0" i="0" u="none" strike="noStrike" kern="0" cap="none" spc="0" normalizeH="0" baseline="0" noProof="0" dirty="0" smtClean="0">
                <a:ln>
                  <a:noFill/>
                </a:ln>
                <a:solidFill>
                  <a:schemeClr val="tx1"/>
                </a:solidFill>
                <a:effectLst/>
                <a:uLnTx/>
                <a:uFillTx/>
                <a:latin typeface="+mn-lt"/>
              </a:rPr>
              <a:t>First meeting (29 Oct – 1 Nov 2013)</a:t>
            </a:r>
          </a:p>
          <a:p>
            <a:pPr marL="1598613" marR="0" lvl="3" indent="-284163" algn="l" defTabSz="914400" rtl="0" eaLnBrk="0" fontAlgn="base" latinLnBrk="0" hangingPunct="0">
              <a:lnSpc>
                <a:spcPct val="100000"/>
              </a:lnSpc>
              <a:spcBef>
                <a:spcPts val="600"/>
              </a:spcBef>
              <a:spcAft>
                <a:spcPct val="0"/>
              </a:spcAft>
              <a:buClr>
                <a:schemeClr val="accent2"/>
              </a:buClr>
              <a:buSzTx/>
              <a:buFont typeface="Wingdings" pitchFamily="2" charset="2"/>
              <a:buChar char="§"/>
              <a:tabLst/>
              <a:defRPr/>
            </a:pPr>
            <a:r>
              <a:rPr kumimoji="0" lang="en-US" sz="1300" b="0" i="0" u="none" strike="noStrike" kern="0" cap="none" spc="0" normalizeH="0" baseline="0" noProof="0" dirty="0" smtClean="0">
                <a:ln>
                  <a:noFill/>
                </a:ln>
                <a:solidFill>
                  <a:schemeClr val="tx1"/>
                </a:solidFill>
                <a:effectLst/>
                <a:uLnTx/>
                <a:uFillTx/>
                <a:latin typeface="+mn-lt"/>
              </a:rPr>
              <a:t>Second meeting (29 Apr – 2 May 2014)</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52400" y="838200"/>
            <a:ext cx="88392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2400"/>
            </a:lvl1pPr>
          </a:lstStyle>
          <a:p>
            <a:pPr marL="469900" lvl="0" indent="-469900" eaLnBrk="0" hangingPunct="0">
              <a:spcBef>
                <a:spcPct val="20000"/>
              </a:spcBef>
              <a:buClr>
                <a:schemeClr val="accent2"/>
              </a:buClr>
              <a:defRPr/>
            </a:pPr>
            <a:r>
              <a:rPr kumimoji="0" lang="en-US" sz="2200" b="0" i="0" u="none" strike="noStrike" kern="0" cap="none" spc="0" normalizeH="0" baseline="0" noProof="0" dirty="0" smtClean="0">
                <a:ln>
                  <a:noFill/>
                </a:ln>
                <a:solidFill>
                  <a:srgbClr val="000000"/>
                </a:solidFill>
                <a:effectLst/>
                <a:uLnTx/>
                <a:uFillTx/>
                <a:latin typeface="+mj-lt"/>
                <a:ea typeface="+mj-ea"/>
                <a:cs typeface="+mj-cs"/>
              </a:rPr>
              <a:t>UNSD activities - </a:t>
            </a:r>
            <a:r>
              <a:rPr lang="en-US" sz="2200" kern="0" dirty="0" smtClean="0">
                <a:latin typeface="+mn-lt"/>
              </a:rPr>
              <a:t>Revision of international census guidelines</a:t>
            </a:r>
          </a:p>
        </p:txBody>
      </p:sp>
      <p:sp>
        <p:nvSpPr>
          <p:cNvPr id="3" name="Content Placeholder 5"/>
          <p:cNvSpPr txBox="1">
            <a:spLocks/>
          </p:cNvSpPr>
          <p:nvPr/>
        </p:nvSpPr>
        <p:spPr>
          <a:xfrm>
            <a:off x="228600" y="2133600"/>
            <a:ext cx="8534400" cy="3581400"/>
          </a:xfrm>
          <a:prstGeom prst="rect">
            <a:avLst/>
          </a:prstGeom>
        </p:spPr>
        <p:txBody>
          <a:bodyPr/>
          <a:lstStyle>
            <a:lvl1pPr>
              <a:defRPr sz="2000"/>
            </a:lvl1pPr>
            <a:lvl3pPr>
              <a:defRPr sz="1600" u="none" baseline="0"/>
            </a:lvl3pPr>
            <a:lvl4pPr>
              <a:defRPr sz="1400" baseline="0"/>
            </a:lvl4pPr>
          </a:lstStyle>
          <a:p>
            <a:pPr marL="469900" lvl="0" indent="-469900" eaLnBrk="0" hangingPunct="0">
              <a:spcBef>
                <a:spcPct val="20000"/>
              </a:spcBef>
              <a:buClr>
                <a:schemeClr val="accent2"/>
              </a:buClr>
              <a:buFont typeface="Wingdings" pitchFamily="2" charset="2"/>
              <a:buChar char="o"/>
              <a:defRPr/>
            </a:pPr>
            <a:r>
              <a:rPr lang="en-US" sz="1800" kern="0" dirty="0" smtClean="0">
                <a:latin typeface="+mn-lt"/>
              </a:rPr>
              <a:t>Principles &amp; Recommendations for Population &amp; Housing </a:t>
            </a:r>
            <a:r>
              <a:rPr lang="en-US" sz="1800" kern="0" dirty="0" smtClean="0">
                <a:latin typeface="+mn-lt"/>
              </a:rPr>
              <a:t>Censuses, Rev 3</a:t>
            </a:r>
            <a:endParaRPr lang="en-US" sz="1800" kern="0" dirty="0" smtClean="0">
              <a:latin typeface="+mn-lt"/>
            </a:endParaRPr>
          </a:p>
          <a:p>
            <a:pPr marL="1143000" marR="0" lvl="2" indent="-395288" algn="l" defTabSz="914400" rtl="0" eaLnBrk="0" fontAlgn="base" latinLnBrk="0" hangingPunct="0">
              <a:lnSpc>
                <a:spcPct val="100000"/>
              </a:lnSpc>
              <a:spcBef>
                <a:spcPts val="1200"/>
              </a:spcBef>
              <a:spcAft>
                <a:spcPct val="0"/>
              </a:spcAft>
              <a:buClr>
                <a:schemeClr val="accent2"/>
              </a:buClr>
              <a:buSzTx/>
              <a:buFont typeface="Wingdings" pitchFamily="2" charset="2"/>
              <a:buChar char="o"/>
              <a:tabLst/>
              <a:defRPr/>
            </a:pPr>
            <a:r>
              <a:rPr lang="en-US" kern="0" dirty="0" smtClean="0">
                <a:latin typeface="+mn-lt"/>
              </a:rPr>
              <a:t>A</a:t>
            </a:r>
            <a:r>
              <a:rPr kumimoji="0" lang="en-US" sz="1600" b="0" i="0" u="none" strike="noStrike" kern="0" cap="none" spc="0" normalizeH="0" baseline="0" noProof="0" dirty="0" err="1" smtClean="0">
                <a:ln>
                  <a:noFill/>
                </a:ln>
                <a:solidFill>
                  <a:schemeClr val="tx1"/>
                </a:solidFill>
                <a:effectLst/>
                <a:uLnTx/>
                <a:uFillTx/>
                <a:latin typeface="+mn-lt"/>
              </a:rPr>
              <a:t>dopted</a:t>
            </a:r>
            <a:r>
              <a:rPr kumimoji="0" lang="en-US" sz="1600" b="0" i="0" u="none" strike="noStrike" kern="0" cap="none" spc="0" normalizeH="0" baseline="0" noProof="0" dirty="0" smtClean="0">
                <a:ln>
                  <a:noFill/>
                </a:ln>
                <a:solidFill>
                  <a:schemeClr val="tx1"/>
                </a:solidFill>
                <a:effectLst/>
                <a:uLnTx/>
                <a:uFillTx/>
                <a:latin typeface="+mn-lt"/>
              </a:rPr>
              <a:t> by Statistical Commission in March 2015</a:t>
            </a:r>
          </a:p>
          <a:p>
            <a:pPr marL="1143000" marR="0" lvl="2" indent="-395288" algn="l" defTabSz="914400" rtl="0" eaLnBrk="0" fontAlgn="base" latinLnBrk="0" hangingPunct="0">
              <a:lnSpc>
                <a:spcPct val="100000"/>
              </a:lnSpc>
              <a:spcBef>
                <a:spcPts val="1200"/>
              </a:spcBef>
              <a:spcAft>
                <a:spcPct val="0"/>
              </a:spcAft>
              <a:buClr>
                <a:schemeClr val="accent2"/>
              </a:buClr>
              <a:buSzTx/>
              <a:buFont typeface="Wingdings" pitchFamily="2" charset="2"/>
              <a:buChar char="o"/>
              <a:tabLst/>
              <a:defRPr/>
            </a:pPr>
            <a:r>
              <a:rPr kumimoji="0" lang="en-US" sz="1600" b="0" i="0" u="none" strike="noStrike" kern="0" cap="none" spc="0" normalizeH="0" baseline="0" noProof="0" dirty="0" smtClean="0">
                <a:ln>
                  <a:noFill/>
                </a:ln>
                <a:solidFill>
                  <a:schemeClr val="tx1"/>
                </a:solidFill>
                <a:effectLst/>
                <a:uLnTx/>
                <a:uFillTx/>
                <a:latin typeface="+mn-lt"/>
              </a:rPr>
              <a:t>Publication currently in editing </a:t>
            </a:r>
            <a:r>
              <a:rPr kumimoji="0" lang="en-US" sz="1300" b="0" i="0" u="none" strike="noStrike" kern="0" cap="none" spc="0" normalizeH="0" baseline="0" noProof="0" dirty="0" smtClean="0">
                <a:ln>
                  <a:noFill/>
                </a:ln>
                <a:solidFill>
                  <a:schemeClr val="tx1"/>
                </a:solidFill>
                <a:effectLst/>
                <a:uLnTx/>
                <a:uFillTx/>
                <a:latin typeface="+mn-lt"/>
              </a:rPr>
              <a:t>(expected to be printed by end of 2015)</a:t>
            </a:r>
          </a:p>
          <a:p>
            <a:pPr marL="1143000" marR="0" lvl="2" indent="-395288" algn="l" defTabSz="914400" rtl="0" eaLnBrk="0" fontAlgn="base" latinLnBrk="0" hangingPunct="0">
              <a:lnSpc>
                <a:spcPct val="100000"/>
              </a:lnSpc>
              <a:spcBef>
                <a:spcPts val="1200"/>
              </a:spcBef>
              <a:spcAft>
                <a:spcPct val="0"/>
              </a:spcAft>
              <a:buClr>
                <a:schemeClr val="accent2"/>
              </a:buClr>
              <a:buSzTx/>
              <a:buFont typeface="Wingdings" pitchFamily="2" charset="2"/>
              <a:buChar char="o"/>
              <a:tabLst/>
              <a:defRPr/>
            </a:pPr>
            <a:r>
              <a:rPr kumimoji="0" lang="en-US" sz="1600" b="0" i="0" u="none" strike="noStrike" kern="0" cap="none" spc="0" normalizeH="0" baseline="0" noProof="0" dirty="0" smtClean="0">
                <a:ln>
                  <a:noFill/>
                </a:ln>
                <a:solidFill>
                  <a:schemeClr val="tx1"/>
                </a:solidFill>
                <a:effectLst/>
                <a:uLnTx/>
                <a:uFillTx/>
                <a:latin typeface="+mn-lt"/>
              </a:rPr>
              <a:t>Restructured into four parts</a:t>
            </a:r>
          </a:p>
          <a:p>
            <a:pPr marL="1693863" marR="0" lvl="3" indent="-387350"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400" b="0" i="0" u="none" strike="noStrike" kern="0" cap="none" spc="0" normalizeH="0" baseline="0" noProof="0" dirty="0" smtClean="0">
                <a:ln>
                  <a:noFill/>
                </a:ln>
                <a:solidFill>
                  <a:schemeClr val="tx1"/>
                </a:solidFill>
                <a:effectLst/>
                <a:uLnTx/>
                <a:uFillTx/>
                <a:latin typeface="+mj-lt"/>
              </a:rPr>
              <a:t>Part One: Essential features and census methodology</a:t>
            </a:r>
          </a:p>
          <a:p>
            <a:pPr marL="1693863" marR="0" lvl="3" indent="-387350"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400" b="0" i="0" u="none" strike="noStrike" kern="0" cap="none" spc="0" normalizeH="0" baseline="0" noProof="0" dirty="0" smtClean="0">
                <a:ln>
                  <a:noFill/>
                </a:ln>
                <a:solidFill>
                  <a:schemeClr val="tx1"/>
                </a:solidFill>
                <a:effectLst/>
                <a:uLnTx/>
                <a:uFillTx/>
                <a:latin typeface="+mj-lt"/>
              </a:rPr>
              <a:t>Part Two: Planning, organization and management</a:t>
            </a:r>
          </a:p>
          <a:p>
            <a:pPr marL="1693863" marR="0" lvl="3" indent="-387350"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400" b="0" i="0" u="none" strike="noStrike" kern="0" cap="none" spc="0" normalizeH="0" baseline="0" noProof="0" dirty="0" smtClean="0">
                <a:ln>
                  <a:noFill/>
                </a:ln>
                <a:solidFill>
                  <a:schemeClr val="tx1"/>
                </a:solidFill>
                <a:effectLst/>
                <a:uLnTx/>
                <a:uFillTx/>
                <a:latin typeface="+mj-lt"/>
              </a:rPr>
              <a:t>Part Three: Census operation activities</a:t>
            </a:r>
          </a:p>
          <a:p>
            <a:pPr marL="1693863" marR="0" lvl="3" indent="-387350"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400" b="0" i="0" u="none" strike="noStrike" kern="0" cap="none" spc="0" normalizeH="0" baseline="0" noProof="0" dirty="0" smtClean="0">
                <a:ln>
                  <a:noFill/>
                </a:ln>
                <a:solidFill>
                  <a:schemeClr val="tx1"/>
                </a:solidFill>
                <a:effectLst/>
                <a:uLnTx/>
                <a:uFillTx/>
                <a:latin typeface="+mj-lt"/>
              </a:rPr>
              <a:t>Part Four: Population and housing census topics</a:t>
            </a:r>
          </a:p>
          <a:p>
            <a:pPr marL="1693863" marR="0" lvl="3" indent="-387350" algn="l" defTabSz="914400" rtl="0" eaLnBrk="0" fontAlgn="base" latinLnBrk="0" hangingPunct="0">
              <a:lnSpc>
                <a:spcPct val="100000"/>
              </a:lnSpc>
              <a:spcBef>
                <a:spcPts val="1200"/>
              </a:spcBef>
              <a:spcAft>
                <a:spcPct val="0"/>
              </a:spcAft>
              <a:buClr>
                <a:schemeClr val="accent2"/>
              </a:buClr>
              <a:buSzTx/>
              <a:buFont typeface="Wingdings" pitchFamily="2" charset="2"/>
              <a:buChar char="n"/>
              <a:tabLst/>
              <a:defRPr/>
            </a:pPr>
            <a:r>
              <a:rPr kumimoji="0" lang="en-US" sz="1400" b="0" i="0" u="none" strike="noStrike" kern="0" cap="none" spc="0" normalizeH="0" baseline="0" noProof="0" dirty="0" smtClean="0">
                <a:ln>
                  <a:noFill/>
                </a:ln>
                <a:solidFill>
                  <a:schemeClr val="tx1"/>
                </a:solidFill>
                <a:effectLst/>
                <a:uLnTx/>
                <a:uFillTx/>
                <a:latin typeface="+mj-lt"/>
              </a:rPr>
              <a:t>(Recommended tabulations – online release only)</a:t>
            </a:r>
          </a:p>
          <a:p>
            <a:pPr marL="1693863" marR="0" lvl="3" indent="-387350"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endParaRPr kumimoji="0" lang="en-US" sz="1400" b="0" i="0" u="none" strike="noStrike" kern="0" cap="none" spc="0" normalizeH="0" baseline="0" noProof="0" dirty="0" smtClean="0">
              <a:ln>
                <a:noFill/>
              </a:ln>
              <a:solidFill>
                <a:schemeClr val="tx1"/>
              </a:solidFill>
              <a:effectLst/>
              <a:uLnTx/>
              <a:uFillTx/>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001000" cy="533400"/>
          </a:xfrm>
        </p:spPr>
        <p:txBody>
          <a:bodyPr/>
          <a:lstStyle/>
          <a:p>
            <a:r>
              <a:rPr lang="en-US" sz="2000" u="sng" dirty="0" smtClean="0"/>
              <a:t>Outline</a:t>
            </a:r>
            <a:endParaRPr lang="en-US" sz="2000" u="sng" dirty="0"/>
          </a:p>
        </p:txBody>
      </p:sp>
      <p:sp>
        <p:nvSpPr>
          <p:cNvPr id="3" name="Content Placeholder 2"/>
          <p:cNvSpPr>
            <a:spLocks noGrp="1"/>
          </p:cNvSpPr>
          <p:nvPr>
            <p:ph idx="1"/>
          </p:nvPr>
        </p:nvSpPr>
        <p:spPr>
          <a:xfrm>
            <a:off x="566738" y="1524000"/>
            <a:ext cx="8001000" cy="5181600"/>
          </a:xfrm>
        </p:spPr>
        <p:txBody>
          <a:bodyPr/>
          <a:lstStyle/>
          <a:p>
            <a:pPr marL="228600" indent="-228600">
              <a:buFont typeface="Wingdings" pitchFamily="2" charset="2"/>
              <a:buChar char="q"/>
            </a:pPr>
            <a:r>
              <a:rPr lang="en-US" sz="1800" dirty="0" smtClean="0"/>
              <a:t>Overview of the 2010 census round at global level</a:t>
            </a:r>
          </a:p>
          <a:p>
            <a:pPr lvl="0" indent="-241300">
              <a:spcBef>
                <a:spcPts val="600"/>
              </a:spcBef>
              <a:buFont typeface="Wingdings" pitchFamily="2" charset="2"/>
              <a:buChar char="Ø"/>
            </a:pPr>
            <a:r>
              <a:rPr lang="en-US" sz="1400" dirty="0" smtClean="0"/>
              <a:t>Implementation</a:t>
            </a:r>
          </a:p>
          <a:p>
            <a:pPr lvl="0" indent="-241300">
              <a:spcBef>
                <a:spcPts val="600"/>
              </a:spcBef>
              <a:buFont typeface="Wingdings" pitchFamily="2" charset="2"/>
              <a:buChar char="Ø"/>
            </a:pPr>
            <a:r>
              <a:rPr lang="en-US" sz="1400" dirty="0" smtClean="0"/>
              <a:t>Country experience – findings from global survey</a:t>
            </a:r>
          </a:p>
          <a:p>
            <a:pPr lvl="1" indent="-241300">
              <a:spcBef>
                <a:spcPts val="600"/>
              </a:spcBef>
              <a:buFont typeface="Courier New" pitchFamily="49" charset="0"/>
              <a:buChar char="o"/>
            </a:pPr>
            <a:r>
              <a:rPr lang="en-US" sz="1300" dirty="0" smtClean="0"/>
              <a:t>Main census methods</a:t>
            </a:r>
          </a:p>
          <a:p>
            <a:pPr lvl="1" indent="-241300">
              <a:spcBef>
                <a:spcPts val="600"/>
              </a:spcBef>
              <a:buFont typeface="Courier New" pitchFamily="49" charset="0"/>
              <a:buChar char="o"/>
            </a:pPr>
            <a:r>
              <a:rPr lang="en-US" sz="1300" dirty="0" smtClean="0"/>
              <a:t>Other/alternative sources</a:t>
            </a:r>
          </a:p>
          <a:p>
            <a:pPr lvl="1" indent="-241300">
              <a:spcBef>
                <a:spcPts val="600"/>
              </a:spcBef>
              <a:buFont typeface="Courier New" pitchFamily="49" charset="0"/>
              <a:buChar char="o"/>
            </a:pPr>
            <a:r>
              <a:rPr lang="en-US" sz="1300" dirty="0" smtClean="0"/>
              <a:t>Enumeration methods </a:t>
            </a:r>
          </a:p>
          <a:p>
            <a:pPr lvl="1" indent="-241300">
              <a:spcBef>
                <a:spcPts val="600"/>
              </a:spcBef>
              <a:buFont typeface="Courier New" pitchFamily="49" charset="0"/>
              <a:buChar char="o"/>
            </a:pPr>
            <a:r>
              <a:rPr lang="en-US" sz="1300" dirty="0" smtClean="0"/>
              <a:t>Use of technology </a:t>
            </a:r>
          </a:p>
          <a:p>
            <a:pPr lvl="1" indent="-241300">
              <a:spcBef>
                <a:spcPts val="600"/>
              </a:spcBef>
              <a:buFont typeface="Courier New" pitchFamily="49" charset="0"/>
              <a:buChar char="o"/>
            </a:pPr>
            <a:r>
              <a:rPr lang="en-US" sz="1300" dirty="0" smtClean="0"/>
              <a:t>Perceived benefits/risks of using alternative approaches</a:t>
            </a:r>
          </a:p>
          <a:p>
            <a:pPr marL="228600" indent="-228600">
              <a:spcBef>
                <a:spcPts val="600"/>
              </a:spcBef>
              <a:buFont typeface="Wingdings" pitchFamily="2" charset="2"/>
              <a:buChar char="q"/>
            </a:pPr>
            <a:r>
              <a:rPr lang="en-US" sz="1400" dirty="0" smtClean="0"/>
              <a:t> </a:t>
            </a:r>
            <a:r>
              <a:rPr lang="en-US" sz="1800" dirty="0" smtClean="0"/>
              <a:t>2020 World Population and Housing Census Programme </a:t>
            </a:r>
          </a:p>
          <a:p>
            <a:pPr lvl="0" indent="-184150">
              <a:spcBef>
                <a:spcPts val="600"/>
              </a:spcBef>
              <a:buFont typeface="Wingdings" pitchFamily="2" charset="2"/>
              <a:buChar char="Ø"/>
            </a:pPr>
            <a:r>
              <a:rPr lang="en-US" sz="1400" dirty="0" smtClean="0"/>
              <a:t>Preparations</a:t>
            </a:r>
          </a:p>
          <a:p>
            <a:pPr lvl="0" indent="-184150">
              <a:spcBef>
                <a:spcPts val="600"/>
              </a:spcBef>
              <a:buFont typeface="Wingdings" pitchFamily="2" charset="2"/>
              <a:buChar char="Ø"/>
            </a:pPr>
            <a:r>
              <a:rPr lang="en-US" sz="1400" dirty="0" smtClean="0"/>
              <a:t>Resolution</a:t>
            </a:r>
          </a:p>
          <a:p>
            <a:pPr lvl="0" indent="-184150">
              <a:spcBef>
                <a:spcPts val="600"/>
              </a:spcBef>
              <a:buFont typeface="Wingdings" pitchFamily="2" charset="2"/>
              <a:buChar char="Ø"/>
            </a:pPr>
            <a:r>
              <a:rPr lang="en-US" sz="1400" dirty="0" smtClean="0"/>
              <a:t>UNSD activities</a:t>
            </a:r>
          </a:p>
          <a:p>
            <a:pPr marL="685800" lvl="1" indent="-228600" defTabSz="800100">
              <a:spcBef>
                <a:spcPts val="600"/>
              </a:spcBef>
              <a:buFont typeface="Courier New" pitchFamily="49" charset="0"/>
              <a:buChar char="o"/>
            </a:pPr>
            <a:r>
              <a:rPr lang="en-US" sz="1300" dirty="0" smtClean="0"/>
              <a:t>Revision of international census guidelines</a:t>
            </a:r>
          </a:p>
          <a:p>
            <a:pPr marL="685800" lvl="1" indent="-228600" defTabSz="800100">
              <a:spcBef>
                <a:spcPts val="600"/>
              </a:spcBef>
              <a:buFont typeface="Courier New" pitchFamily="49" charset="0"/>
              <a:buChar char="o"/>
            </a:pPr>
            <a:r>
              <a:rPr lang="en-US" sz="1300" dirty="0" smtClean="0"/>
              <a:t>Technical support and training </a:t>
            </a:r>
          </a:p>
          <a:p>
            <a:pPr marL="685800" lvl="1" indent="-228600" defTabSz="800100">
              <a:spcBef>
                <a:spcPts val="600"/>
              </a:spcBef>
              <a:buFont typeface="Courier New" pitchFamily="49" charset="0"/>
              <a:buChar char="o"/>
            </a:pPr>
            <a:r>
              <a:rPr lang="en-US" sz="1300" dirty="0" smtClean="0"/>
              <a:t>UNSD’s Census Knowledgebase</a:t>
            </a:r>
          </a:p>
          <a:p>
            <a:pPr marL="685800" lvl="1" indent="-228600" defTabSz="800100">
              <a:spcBef>
                <a:spcPts val="600"/>
              </a:spcBef>
              <a:buFont typeface="Courier New" pitchFamily="49" charset="0"/>
              <a:buChar char="o"/>
            </a:pPr>
            <a:r>
              <a:rPr lang="en-US" sz="1300" dirty="0" smtClean="0"/>
              <a:t>Review of national experience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228600" y="2133600"/>
            <a:ext cx="8382000" cy="3810000"/>
          </a:xfrm>
          <a:prstGeom prst="rect">
            <a:avLst/>
          </a:prstGeom>
        </p:spPr>
        <p:txBody>
          <a:bodyPr/>
          <a:lstStyle>
            <a:lvl1pPr>
              <a:defRPr sz="2000"/>
            </a:lvl1pPr>
            <a:lvl3pPr>
              <a:defRPr sz="1600"/>
            </a:lvl3pPr>
            <a:lvl4pPr marL="1693863" marR="0" indent="-387350"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sz="1400" baseline="0"/>
            </a:lvl4pPr>
          </a:lstStyle>
          <a:p>
            <a:pPr marL="469900" lvl="0" indent="-469900" eaLnBrk="0" hangingPunct="0">
              <a:spcBef>
                <a:spcPct val="20000"/>
              </a:spcBef>
              <a:buClr>
                <a:schemeClr val="accent2"/>
              </a:buClr>
              <a:buFont typeface="Wingdings" pitchFamily="2" charset="2"/>
              <a:buChar char="o"/>
              <a:defRPr/>
            </a:pPr>
            <a:r>
              <a:rPr lang="en-US" sz="1800" kern="0" dirty="0" smtClean="0">
                <a:latin typeface="+mn-lt"/>
                <a:cs typeface="+mn-cs"/>
              </a:rPr>
              <a:t>Principles &amp; Recommendations for Population &amp; Housing Censuses</a:t>
            </a:r>
          </a:p>
          <a:p>
            <a:pPr marL="908050" lvl="1" indent="-436563" eaLnBrk="0" hangingPunct="0">
              <a:spcBef>
                <a:spcPts val="1200"/>
              </a:spcBef>
              <a:buClr>
                <a:schemeClr val="accent2"/>
              </a:buClr>
              <a:buFont typeface="Wingdings" pitchFamily="2" charset="2"/>
              <a:buChar char="n"/>
              <a:defRPr/>
            </a:pPr>
            <a:r>
              <a:rPr lang="en-US" sz="1600" kern="0" dirty="0" smtClean="0">
                <a:latin typeface="+mn-lt"/>
              </a:rPr>
              <a:t>Compared to previous versions, Rev 3 of P&amp;R:</a:t>
            </a:r>
          </a:p>
          <a:p>
            <a:pPr marL="1304925" marR="0" lvl="2" indent="-395288" algn="l" defTabSz="914400" rtl="0" eaLnBrk="0" fontAlgn="base" latinLnBrk="0" hangingPunct="0">
              <a:lnSpc>
                <a:spcPct val="100000"/>
              </a:lnSpc>
              <a:spcBef>
                <a:spcPts val="1200"/>
              </a:spcBef>
              <a:spcAft>
                <a:spcPct val="0"/>
              </a:spcAft>
              <a:buClr>
                <a:schemeClr val="accent2"/>
              </a:buClr>
              <a:buSzTx/>
              <a:buFont typeface="Wingdings" pitchFamily="2" charset="2"/>
              <a:buChar char="q"/>
              <a:tabLst/>
              <a:defRPr/>
            </a:pPr>
            <a:r>
              <a:rPr kumimoji="0" lang="en-US" sz="1400" b="0" i="0" u="none" strike="noStrike" kern="0" cap="none" spc="0" normalizeH="0" baseline="0" noProof="0" dirty="0" smtClean="0">
                <a:ln>
                  <a:noFill/>
                </a:ln>
                <a:solidFill>
                  <a:schemeClr val="tx1"/>
                </a:solidFill>
                <a:effectLst/>
                <a:uLnTx/>
                <a:uFillTx/>
                <a:latin typeface="+mj-lt"/>
              </a:rPr>
              <a:t>provides more elaboration on alternative methodologies to the traditional census for producing census statistics; </a:t>
            </a:r>
          </a:p>
          <a:p>
            <a:pPr marL="1304925" marR="0" lvl="2" indent="-395288" algn="l" defTabSz="914400" rtl="0" eaLnBrk="0" fontAlgn="base" latinLnBrk="0" hangingPunct="0">
              <a:lnSpc>
                <a:spcPct val="100000"/>
              </a:lnSpc>
              <a:spcBef>
                <a:spcPts val="1200"/>
              </a:spcBef>
              <a:spcAft>
                <a:spcPct val="0"/>
              </a:spcAft>
              <a:buClr>
                <a:schemeClr val="accent2"/>
              </a:buClr>
              <a:buSzTx/>
              <a:buFont typeface="Wingdings" pitchFamily="2" charset="2"/>
              <a:buChar char="q"/>
              <a:tabLst/>
              <a:defRPr/>
            </a:pPr>
            <a:r>
              <a:rPr kumimoji="0" lang="en-US" sz="1400" b="0" i="0" u="none" strike="noStrike" kern="0" cap="none" spc="0" normalizeH="0" baseline="0" noProof="0" dirty="0" smtClean="0">
                <a:ln>
                  <a:noFill/>
                </a:ln>
                <a:solidFill>
                  <a:schemeClr val="tx1"/>
                </a:solidFill>
                <a:effectLst/>
                <a:uLnTx/>
                <a:uFillTx/>
                <a:latin typeface="+mj-lt"/>
              </a:rPr>
              <a:t>contains new chapters on: </a:t>
            </a:r>
          </a:p>
          <a:p>
            <a:pPr marL="1598613" lvl="3" indent="-227013">
              <a:spcBef>
                <a:spcPts val="600"/>
              </a:spcBef>
              <a:buFont typeface="Arial" pitchFamily="34" charset="0"/>
              <a:buChar char="•"/>
              <a:defRPr/>
            </a:pPr>
            <a:r>
              <a:rPr kumimoji="0" lang="en-US" sz="1300" b="0" i="0" u="none" strike="noStrike" kern="0" cap="none" spc="0" normalizeH="0" baseline="0" noProof="0" dirty="0" smtClean="0">
                <a:ln>
                  <a:noFill/>
                </a:ln>
                <a:solidFill>
                  <a:schemeClr val="tx1"/>
                </a:solidFill>
                <a:effectLst/>
                <a:uLnTx/>
                <a:uFillTx/>
                <a:latin typeface="+mj-lt"/>
              </a:rPr>
              <a:t>the use of technology in census operations </a:t>
            </a:r>
          </a:p>
          <a:p>
            <a:pPr marL="1598613" lvl="3" indent="-227013">
              <a:spcBef>
                <a:spcPts val="600"/>
              </a:spcBef>
              <a:buFont typeface="Arial" pitchFamily="34" charset="0"/>
              <a:buChar char="•"/>
              <a:defRPr/>
            </a:pPr>
            <a:r>
              <a:rPr kumimoji="0" lang="en-US" sz="1300" b="0" i="0" u="none" strike="noStrike" kern="0" cap="none" spc="0" normalizeH="0" baseline="0" noProof="0" dirty="0" smtClean="0">
                <a:ln>
                  <a:noFill/>
                </a:ln>
                <a:solidFill>
                  <a:schemeClr val="tx1"/>
                </a:solidFill>
                <a:effectLst/>
                <a:uLnTx/>
                <a:uFillTx/>
                <a:latin typeface="+mj-lt"/>
              </a:rPr>
              <a:t>archiving of individual records</a:t>
            </a:r>
          </a:p>
          <a:p>
            <a:pPr marL="1598613" lvl="3" indent="-227013">
              <a:spcBef>
                <a:spcPts val="600"/>
              </a:spcBef>
              <a:buFont typeface="Arial" pitchFamily="34" charset="0"/>
              <a:buChar char="•"/>
              <a:defRPr/>
            </a:pPr>
            <a:r>
              <a:rPr kumimoji="0" lang="en-US" sz="1300" b="0" i="0" u="none" strike="noStrike" kern="0" cap="none" spc="0" normalizeH="0" baseline="0" noProof="0" dirty="0" smtClean="0">
                <a:ln>
                  <a:noFill/>
                </a:ln>
                <a:solidFill>
                  <a:schemeClr val="tx1"/>
                </a:solidFill>
                <a:effectLst/>
                <a:uLnTx/>
                <a:uFillTx/>
                <a:latin typeface="+mj-lt"/>
              </a:rPr>
              <a:t>overall evaluation of the census </a:t>
            </a:r>
          </a:p>
          <a:p>
            <a:pPr marL="1304925" marR="0" lvl="2" indent="-395288" algn="l" defTabSz="914400" rtl="0" eaLnBrk="0" fontAlgn="base" latinLnBrk="0" hangingPunct="0">
              <a:lnSpc>
                <a:spcPct val="100000"/>
              </a:lnSpc>
              <a:spcBef>
                <a:spcPts val="1200"/>
              </a:spcBef>
              <a:spcAft>
                <a:spcPct val="0"/>
              </a:spcAft>
              <a:buClr>
                <a:schemeClr val="accent2"/>
              </a:buClr>
              <a:buSzTx/>
              <a:buFont typeface="Wingdings" pitchFamily="2" charset="2"/>
              <a:buChar char="q"/>
              <a:tabLst/>
              <a:defRPr/>
            </a:pPr>
            <a:r>
              <a:rPr kumimoji="0" lang="en-US" sz="1400" b="0" i="0" u="none" strike="noStrike" kern="0" cap="none" spc="0" normalizeH="0" baseline="0" noProof="0" dirty="0" smtClean="0">
                <a:ln>
                  <a:noFill/>
                </a:ln>
                <a:solidFill>
                  <a:schemeClr val="tx1"/>
                </a:solidFill>
                <a:effectLst/>
                <a:uLnTx/>
                <a:uFillTx/>
                <a:latin typeface="+mj-lt"/>
              </a:rPr>
              <a:t>includes major changes to concepts and terminologies related to economic characteristics topics </a:t>
            </a:r>
          </a:p>
          <a:p>
            <a:pPr marL="1598613" lvl="3" indent="-227013">
              <a:spcBef>
                <a:spcPts val="1200"/>
              </a:spcBef>
              <a:buFont typeface="Arial" pitchFamily="34" charset="0"/>
              <a:buChar char="•"/>
              <a:defRPr/>
            </a:pPr>
            <a:r>
              <a:rPr kumimoji="0" lang="en-US" sz="1100" b="0" i="0" u="none" strike="noStrike" kern="0" cap="none" spc="0" normalizeH="0" baseline="0" noProof="0" dirty="0" smtClean="0">
                <a:ln>
                  <a:noFill/>
                </a:ln>
                <a:solidFill>
                  <a:schemeClr val="tx1"/>
                </a:solidFill>
                <a:effectLst/>
                <a:uLnTx/>
                <a:uFillTx/>
                <a:latin typeface="+mj-lt"/>
              </a:rPr>
              <a:t>resulting from the new conceptual framework for work statistics adopted by ILO in October 2013 during the nineteenth International Conference of </a:t>
            </a:r>
            <a:r>
              <a:rPr kumimoji="0" lang="en-US" sz="1100" b="0" i="0" u="none" strike="noStrike" kern="0" cap="none" spc="0" normalizeH="0" baseline="0" noProof="0" dirty="0" err="1" smtClean="0">
                <a:ln>
                  <a:noFill/>
                </a:ln>
                <a:solidFill>
                  <a:schemeClr val="tx1"/>
                </a:solidFill>
                <a:effectLst/>
                <a:uLnTx/>
                <a:uFillTx/>
                <a:latin typeface="+mj-lt"/>
              </a:rPr>
              <a:t>Labour</a:t>
            </a:r>
            <a:r>
              <a:rPr kumimoji="0" lang="en-US" sz="1100" b="0" i="0" u="none" strike="noStrike" kern="0" cap="none" spc="0" normalizeH="0" baseline="0" noProof="0" dirty="0" smtClean="0">
                <a:ln>
                  <a:noFill/>
                </a:ln>
                <a:solidFill>
                  <a:schemeClr val="tx1"/>
                </a:solidFill>
                <a:effectLst/>
                <a:uLnTx/>
                <a:uFillTx/>
                <a:latin typeface="+mj-lt"/>
              </a:rPr>
              <a:t> Statisticians</a:t>
            </a:r>
          </a:p>
        </p:txBody>
      </p:sp>
      <p:sp>
        <p:nvSpPr>
          <p:cNvPr id="5" name="Title 1"/>
          <p:cNvSpPr txBox="1">
            <a:spLocks/>
          </p:cNvSpPr>
          <p:nvPr/>
        </p:nvSpPr>
        <p:spPr bwMode="auto">
          <a:xfrm>
            <a:off x="152400" y="838200"/>
            <a:ext cx="88392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2400"/>
            </a:lvl1pPr>
          </a:lstStyle>
          <a:p>
            <a:pPr marL="469900" lvl="0" indent="-469900" eaLnBrk="0" hangingPunct="0">
              <a:spcBef>
                <a:spcPct val="20000"/>
              </a:spcBef>
              <a:buClr>
                <a:schemeClr val="accent2"/>
              </a:buClr>
              <a:defRPr/>
            </a:pPr>
            <a:r>
              <a:rPr kumimoji="0" lang="en-US" sz="2200" b="0" i="0" u="none" strike="noStrike" kern="0" cap="none" spc="0" normalizeH="0" baseline="0" noProof="0" dirty="0" smtClean="0">
                <a:ln>
                  <a:noFill/>
                </a:ln>
                <a:solidFill>
                  <a:srgbClr val="000000"/>
                </a:solidFill>
                <a:effectLst/>
                <a:uLnTx/>
                <a:uFillTx/>
                <a:latin typeface="+mj-lt"/>
                <a:ea typeface="+mj-ea"/>
                <a:cs typeface="+mj-cs"/>
              </a:rPr>
              <a:t>UNSD activities - </a:t>
            </a:r>
            <a:r>
              <a:rPr lang="en-US" sz="2200" kern="0" dirty="0" smtClean="0">
                <a:latin typeface="+mn-lt"/>
              </a:rPr>
              <a:t>Revision of international census guidelines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057400"/>
            <a:ext cx="8686800" cy="3185487"/>
          </a:xfrm>
          <a:prstGeom prst="rect">
            <a:avLst/>
          </a:prstGeom>
        </p:spPr>
        <p:txBody>
          <a:bodyPr wrap="square">
            <a:spAutoFit/>
          </a:bodyPr>
          <a:lstStyle/>
          <a:p>
            <a:pPr marL="469900" lvl="0" indent="-469900" eaLnBrk="0" hangingPunct="0">
              <a:spcBef>
                <a:spcPts val="1200"/>
              </a:spcBef>
              <a:buClr>
                <a:schemeClr val="accent2"/>
              </a:buClr>
              <a:buFont typeface="Wingdings" pitchFamily="2" charset="2"/>
              <a:buChar char="o"/>
              <a:defRPr/>
            </a:pPr>
            <a:r>
              <a:rPr lang="en-US" sz="1800" kern="0" dirty="0" smtClean="0">
                <a:latin typeface="+mn-lt"/>
              </a:rPr>
              <a:t>Handbook on Census Management for Population and Housing Censuses</a:t>
            </a:r>
          </a:p>
          <a:p>
            <a:pPr marL="908050" lvl="1" indent="-436563" eaLnBrk="0" hangingPunct="0">
              <a:spcBef>
                <a:spcPts val="1200"/>
              </a:spcBef>
              <a:buClr>
                <a:schemeClr val="accent2"/>
              </a:buClr>
              <a:buFont typeface="Wingdings" pitchFamily="2" charset="2"/>
              <a:buChar char="n"/>
              <a:defRPr/>
            </a:pPr>
            <a:r>
              <a:rPr lang="en-US" sz="1600" kern="0" dirty="0" smtClean="0">
                <a:latin typeface="+mn-lt"/>
              </a:rPr>
              <a:t>Revision underway</a:t>
            </a:r>
          </a:p>
          <a:p>
            <a:pPr marL="908050" lvl="1" indent="-436563" eaLnBrk="0" hangingPunct="0">
              <a:spcBef>
                <a:spcPts val="1200"/>
              </a:spcBef>
              <a:buClr>
                <a:schemeClr val="accent2"/>
              </a:buClr>
              <a:buFont typeface="Wingdings" pitchFamily="2" charset="2"/>
              <a:buChar char="n"/>
              <a:defRPr/>
            </a:pPr>
            <a:r>
              <a:rPr lang="en-US" sz="1600" kern="0" dirty="0" smtClean="0">
                <a:latin typeface="+mn-lt"/>
              </a:rPr>
              <a:t>Expert group meeting in December 2015</a:t>
            </a:r>
          </a:p>
          <a:p>
            <a:pPr marL="908050" lvl="1" indent="-436563" eaLnBrk="0" hangingPunct="0">
              <a:spcBef>
                <a:spcPts val="1200"/>
              </a:spcBef>
              <a:buClr>
                <a:schemeClr val="accent2"/>
              </a:buClr>
              <a:buFont typeface="Wingdings" pitchFamily="2" charset="2"/>
              <a:buChar char="n"/>
              <a:defRPr/>
            </a:pPr>
            <a:r>
              <a:rPr lang="en-US" sz="1600" kern="0" dirty="0" smtClean="0">
                <a:latin typeface="+mn-lt"/>
              </a:rPr>
              <a:t>Approach </a:t>
            </a:r>
          </a:p>
          <a:p>
            <a:pPr marL="1365250" lvl="2" indent="-436563" eaLnBrk="0" hangingPunct="0">
              <a:spcBef>
                <a:spcPts val="1200"/>
              </a:spcBef>
              <a:buClr>
                <a:schemeClr val="accent2"/>
              </a:buClr>
              <a:buFont typeface="Wingdings" pitchFamily="2" charset="2"/>
              <a:buChar char="q"/>
              <a:defRPr/>
            </a:pPr>
            <a:r>
              <a:rPr lang="en-US" sz="1300" kern="0" dirty="0" smtClean="0">
                <a:latin typeface="+mn-lt"/>
              </a:rPr>
              <a:t>using </a:t>
            </a:r>
            <a:r>
              <a:rPr lang="en-US" sz="1300" kern="0" dirty="0">
                <a:latin typeface="+mn-lt"/>
              </a:rPr>
              <a:t>existing version and updating </a:t>
            </a:r>
            <a:r>
              <a:rPr lang="en-US" sz="1300" kern="0" dirty="0" smtClean="0">
                <a:latin typeface="+mn-lt"/>
              </a:rPr>
              <a:t>only when necessary </a:t>
            </a:r>
          </a:p>
          <a:p>
            <a:pPr marL="1365250" lvl="2" indent="-436563" eaLnBrk="0" hangingPunct="0">
              <a:spcBef>
                <a:spcPts val="1200"/>
              </a:spcBef>
              <a:buClr>
                <a:schemeClr val="accent2"/>
              </a:buClr>
              <a:buFont typeface="Wingdings" pitchFamily="2" charset="2"/>
              <a:buChar char="q"/>
              <a:defRPr/>
            </a:pPr>
            <a:r>
              <a:rPr lang="en-US" sz="1300" kern="0" dirty="0" smtClean="0">
                <a:latin typeface="+mn-lt"/>
              </a:rPr>
              <a:t>incorporating </a:t>
            </a:r>
            <a:r>
              <a:rPr lang="en-US" sz="1300" kern="0" dirty="0">
                <a:latin typeface="+mn-lt"/>
              </a:rPr>
              <a:t>contemporary census </a:t>
            </a:r>
            <a:r>
              <a:rPr lang="en-US" sz="1300" kern="0" dirty="0" smtClean="0">
                <a:latin typeface="+mn-lt"/>
              </a:rPr>
              <a:t>practices </a:t>
            </a:r>
          </a:p>
          <a:p>
            <a:pPr marL="1365250" lvl="2" indent="-436563" eaLnBrk="0" hangingPunct="0">
              <a:spcBef>
                <a:spcPts val="1200"/>
              </a:spcBef>
              <a:buClr>
                <a:schemeClr val="accent2"/>
              </a:buClr>
              <a:buFont typeface="Wingdings" pitchFamily="2" charset="2"/>
              <a:buChar char="q"/>
              <a:defRPr/>
            </a:pPr>
            <a:r>
              <a:rPr lang="en-US" sz="1300" kern="0" dirty="0" smtClean="0">
                <a:latin typeface="+mn-lt"/>
              </a:rPr>
              <a:t>aligning </a:t>
            </a:r>
            <a:r>
              <a:rPr lang="en-US" sz="1300" kern="0" dirty="0">
                <a:latin typeface="+mn-lt"/>
              </a:rPr>
              <a:t>with the Generic Statistical Business Process </a:t>
            </a:r>
            <a:r>
              <a:rPr lang="en-US" sz="1300" kern="0" dirty="0" smtClean="0">
                <a:latin typeface="+mn-lt"/>
              </a:rPr>
              <a:t>Model </a:t>
            </a:r>
          </a:p>
          <a:p>
            <a:pPr marL="1365250" lvl="2" indent="-436563" eaLnBrk="0" hangingPunct="0">
              <a:spcBef>
                <a:spcPts val="1200"/>
              </a:spcBef>
              <a:buClr>
                <a:schemeClr val="accent2"/>
              </a:buClr>
              <a:buFont typeface="Wingdings" pitchFamily="2" charset="2"/>
              <a:buChar char="q"/>
              <a:defRPr/>
            </a:pPr>
            <a:r>
              <a:rPr lang="en-US" sz="1300" kern="0" dirty="0" smtClean="0">
                <a:latin typeface="+mn-lt"/>
              </a:rPr>
              <a:t>incorporating </a:t>
            </a:r>
            <a:r>
              <a:rPr lang="en-US" sz="1300" kern="0" dirty="0">
                <a:latin typeface="+mn-lt"/>
              </a:rPr>
              <a:t>examples </a:t>
            </a:r>
            <a:r>
              <a:rPr lang="en-US" sz="1300" kern="0" dirty="0" smtClean="0">
                <a:latin typeface="+mn-lt"/>
              </a:rPr>
              <a:t>of good </a:t>
            </a:r>
            <a:r>
              <a:rPr lang="en-US" sz="1300" kern="0" dirty="0">
                <a:latin typeface="+mn-lt"/>
              </a:rPr>
              <a:t>practices in the planning and management of censuses, </a:t>
            </a:r>
            <a:r>
              <a:rPr lang="en-US" sz="1300" kern="0" dirty="0" smtClean="0">
                <a:latin typeface="+mn-lt"/>
              </a:rPr>
              <a:t>based on </a:t>
            </a:r>
            <a:r>
              <a:rPr lang="en-US" sz="1300" kern="0" dirty="0">
                <a:latin typeface="+mn-lt"/>
              </a:rPr>
              <a:t>recent </a:t>
            </a:r>
            <a:r>
              <a:rPr lang="en-US" sz="1300" kern="0" dirty="0" smtClean="0">
                <a:latin typeface="+mn-lt"/>
              </a:rPr>
              <a:t>national experience</a:t>
            </a:r>
          </a:p>
        </p:txBody>
      </p:sp>
      <p:sp>
        <p:nvSpPr>
          <p:cNvPr id="4" name="Title 1"/>
          <p:cNvSpPr txBox="1">
            <a:spLocks/>
          </p:cNvSpPr>
          <p:nvPr/>
        </p:nvSpPr>
        <p:spPr bwMode="auto">
          <a:xfrm>
            <a:off x="152400" y="838200"/>
            <a:ext cx="88392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2400"/>
            </a:lvl1pPr>
          </a:lstStyle>
          <a:p>
            <a:pPr marL="469900" lvl="0" indent="-469900" eaLnBrk="0" hangingPunct="0">
              <a:spcBef>
                <a:spcPct val="20000"/>
              </a:spcBef>
              <a:buClr>
                <a:schemeClr val="accent2"/>
              </a:buClr>
              <a:defRPr/>
            </a:pPr>
            <a:r>
              <a:rPr kumimoji="0" lang="en-US" sz="2200" b="0" i="0" u="none" strike="noStrike" kern="0" cap="none" spc="0" normalizeH="0" baseline="0" noProof="0" dirty="0" smtClean="0">
                <a:ln>
                  <a:noFill/>
                </a:ln>
                <a:solidFill>
                  <a:srgbClr val="000000"/>
                </a:solidFill>
                <a:effectLst/>
                <a:uLnTx/>
                <a:uFillTx/>
                <a:latin typeface="+mj-lt"/>
                <a:ea typeface="+mj-ea"/>
                <a:cs typeface="+mj-cs"/>
              </a:rPr>
              <a:t>UNSD activities - </a:t>
            </a:r>
            <a:r>
              <a:rPr lang="en-US" sz="2200" kern="0" dirty="0" smtClean="0">
                <a:latin typeface="+mn-lt"/>
              </a:rPr>
              <a:t>Revision of international census guidelines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905000"/>
            <a:ext cx="8382000" cy="4191000"/>
          </a:xfrm>
        </p:spPr>
        <p:txBody>
          <a:bodyPr/>
          <a:lstStyle/>
          <a:p>
            <a:pPr lvl="0">
              <a:spcBef>
                <a:spcPts val="1200"/>
              </a:spcBef>
              <a:defRPr/>
            </a:pPr>
            <a:r>
              <a:rPr lang="en-US" sz="1800" dirty="0" smtClean="0"/>
              <a:t>Handbook on Census Management for Population and Housing Censuses</a:t>
            </a:r>
          </a:p>
          <a:p>
            <a:pPr marL="917575" lvl="1" indent="-460375" defTabSz="1314450">
              <a:spcBef>
                <a:spcPts val="1200"/>
              </a:spcBef>
              <a:defRPr/>
            </a:pPr>
            <a:r>
              <a:rPr lang="en-US" sz="1600" dirty="0" smtClean="0"/>
              <a:t>The revised handbook will provide guidance in areas that were not adequately elaborated in the current version of the handbook:</a:t>
            </a:r>
          </a:p>
          <a:p>
            <a:pPr marL="1706563" lvl="3" indent="-403225" defTabSz="1314450">
              <a:spcBef>
                <a:spcPts val="1200"/>
              </a:spcBef>
              <a:buFont typeface="Wingdings" pitchFamily="2" charset="2"/>
              <a:buChar char="q"/>
              <a:defRPr/>
            </a:pPr>
            <a:r>
              <a:rPr lang="en-US" sz="1400" dirty="0" smtClean="0">
                <a:solidFill>
                  <a:schemeClr val="tx1"/>
                </a:solidFill>
              </a:rPr>
              <a:t>quality assurance in terms of setting measurable goals and indicators for census activities </a:t>
            </a:r>
          </a:p>
          <a:p>
            <a:pPr marL="1706563" lvl="3" indent="-403225" defTabSz="1314450">
              <a:spcBef>
                <a:spcPts val="1200"/>
              </a:spcBef>
              <a:buFont typeface="Wingdings" pitchFamily="2" charset="2"/>
              <a:buChar char="q"/>
              <a:defRPr/>
            </a:pPr>
            <a:r>
              <a:rPr lang="en-US" sz="1400" dirty="0" smtClean="0">
                <a:solidFill>
                  <a:schemeClr val="tx1"/>
                </a:solidFill>
              </a:rPr>
              <a:t>monitoring and evaluating performance  </a:t>
            </a:r>
          </a:p>
          <a:p>
            <a:pPr marL="1706563" lvl="3" indent="-403225" defTabSz="1314450">
              <a:spcBef>
                <a:spcPts val="1200"/>
              </a:spcBef>
              <a:buFont typeface="Wingdings" pitchFamily="2" charset="2"/>
              <a:buChar char="q"/>
              <a:defRPr/>
            </a:pPr>
            <a:r>
              <a:rPr lang="en-US" sz="1400" dirty="0" smtClean="0">
                <a:solidFill>
                  <a:schemeClr val="tx1"/>
                </a:solidFill>
              </a:rPr>
              <a:t>contract management and monitoring of outsourced census activities </a:t>
            </a:r>
          </a:p>
          <a:p>
            <a:pPr marL="1706563" lvl="3" indent="-403225" defTabSz="1314450">
              <a:spcBef>
                <a:spcPts val="1200"/>
              </a:spcBef>
              <a:buFont typeface="Wingdings" pitchFamily="2" charset="2"/>
              <a:buChar char="q"/>
              <a:defRPr/>
            </a:pPr>
            <a:r>
              <a:rPr lang="en-US" sz="1400" dirty="0" smtClean="0">
                <a:solidFill>
                  <a:schemeClr val="tx1"/>
                </a:solidFill>
              </a:rPr>
              <a:t>systematic recording and documentation of the census experience in order to preserve institutional memory</a:t>
            </a:r>
            <a:endParaRPr lang="en-US" sz="1400" dirty="0"/>
          </a:p>
        </p:txBody>
      </p:sp>
      <p:sp>
        <p:nvSpPr>
          <p:cNvPr id="5" name="Title 1"/>
          <p:cNvSpPr txBox="1">
            <a:spLocks/>
          </p:cNvSpPr>
          <p:nvPr/>
        </p:nvSpPr>
        <p:spPr bwMode="auto">
          <a:xfrm>
            <a:off x="152400" y="838200"/>
            <a:ext cx="88392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2400"/>
            </a:lvl1pPr>
          </a:lstStyle>
          <a:p>
            <a:pPr marL="469900" lvl="0" indent="-469900" eaLnBrk="0" hangingPunct="0">
              <a:spcBef>
                <a:spcPct val="20000"/>
              </a:spcBef>
              <a:buClr>
                <a:schemeClr val="accent2"/>
              </a:buClr>
              <a:defRPr/>
            </a:pPr>
            <a:r>
              <a:rPr kumimoji="0" lang="en-US" sz="2200" b="0" i="0" u="none" strike="noStrike" kern="0" cap="none" spc="0" normalizeH="0" baseline="0" noProof="0" dirty="0" smtClean="0">
                <a:ln>
                  <a:noFill/>
                </a:ln>
                <a:solidFill>
                  <a:srgbClr val="000000"/>
                </a:solidFill>
                <a:effectLst/>
                <a:uLnTx/>
                <a:uFillTx/>
                <a:latin typeface="+mj-lt"/>
                <a:ea typeface="+mj-ea"/>
                <a:cs typeface="+mj-cs"/>
              </a:rPr>
              <a:t>UNSD activities - </a:t>
            </a:r>
            <a:r>
              <a:rPr lang="en-US" sz="2200" kern="0" dirty="0" smtClean="0">
                <a:latin typeface="+mn-lt"/>
              </a:rPr>
              <a:t>Revision of international census guidelines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66738" y="1981200"/>
            <a:ext cx="8001000" cy="4038600"/>
          </a:xfrm>
        </p:spPr>
        <p:txBody>
          <a:bodyPr/>
          <a:lstStyle/>
          <a:p>
            <a:pPr lvl="0">
              <a:defRPr/>
            </a:pPr>
            <a:r>
              <a:rPr lang="en-US" sz="2000" dirty="0" smtClean="0"/>
              <a:t>Revision of other international census guidelines</a:t>
            </a:r>
          </a:p>
          <a:p>
            <a:pPr marL="917575" lvl="1" indent="-460375" defTabSz="1314450">
              <a:spcBef>
                <a:spcPts val="1200"/>
              </a:spcBef>
              <a:defRPr/>
            </a:pPr>
            <a:r>
              <a:rPr lang="en-US" sz="1600" dirty="0" smtClean="0"/>
              <a:t>Handbook on Population and Housing Census Editing, Revision 1</a:t>
            </a:r>
          </a:p>
          <a:p>
            <a:pPr marL="917575" lvl="1" indent="-460375" defTabSz="1314450">
              <a:spcBef>
                <a:spcPts val="1200"/>
              </a:spcBef>
              <a:defRPr/>
            </a:pPr>
            <a:r>
              <a:rPr lang="en-US" sz="1600" dirty="0" smtClean="0"/>
              <a:t>Handbook on Measuring the Economically Active in Population Censuses</a:t>
            </a:r>
          </a:p>
          <a:p>
            <a:pPr marL="917575" lvl="1" indent="-460375" defTabSz="1314450">
              <a:defRPr/>
            </a:pPr>
            <a:endParaRPr lang="en-US" dirty="0" smtClean="0"/>
          </a:p>
          <a:p>
            <a:pPr marL="479425" indent="-460375" defTabSz="1314450">
              <a:defRPr/>
            </a:pPr>
            <a:r>
              <a:rPr lang="en-US" sz="2000" dirty="0" smtClean="0"/>
              <a:t>Plan to develop a set of new guidelines on:</a:t>
            </a:r>
          </a:p>
          <a:p>
            <a:pPr marL="917575" lvl="1" indent="-460375" defTabSz="1314450">
              <a:spcBef>
                <a:spcPts val="1200"/>
              </a:spcBef>
              <a:defRPr/>
            </a:pPr>
            <a:r>
              <a:rPr lang="en-US" sz="1600" dirty="0" smtClean="0"/>
              <a:t>census legislation </a:t>
            </a:r>
          </a:p>
          <a:p>
            <a:pPr marL="917575" lvl="1" indent="-460375" defTabSz="1314450">
              <a:spcBef>
                <a:spcPts val="1200"/>
              </a:spcBef>
              <a:defRPr/>
            </a:pPr>
            <a:r>
              <a:rPr lang="en-US" sz="1600" dirty="0" smtClean="0"/>
              <a:t>quality assurance</a:t>
            </a:r>
          </a:p>
          <a:p>
            <a:pPr marL="917575" lvl="1" indent="-460375" defTabSz="1314450">
              <a:spcBef>
                <a:spcPts val="1200"/>
              </a:spcBef>
              <a:defRPr/>
            </a:pPr>
            <a:r>
              <a:rPr lang="en-US" sz="1600" dirty="0" smtClean="0"/>
              <a:t>use of technology for census data collection (internet) </a:t>
            </a:r>
          </a:p>
          <a:p>
            <a:pPr marL="917575" lvl="1" indent="-460375" defTabSz="1314450">
              <a:spcBef>
                <a:spcPts val="1200"/>
              </a:spcBef>
              <a:defRPr/>
            </a:pPr>
            <a:r>
              <a:rPr lang="en-US" sz="1600" dirty="0" smtClean="0"/>
              <a:t>method for estimating the cost of census</a:t>
            </a:r>
          </a:p>
          <a:p>
            <a:pPr marL="917575" lvl="1" indent="-460375" defTabSz="1314450">
              <a:defRPr/>
            </a:pPr>
            <a:endParaRPr lang="en-US" dirty="0"/>
          </a:p>
        </p:txBody>
      </p:sp>
      <p:sp>
        <p:nvSpPr>
          <p:cNvPr id="5" name="Title 1"/>
          <p:cNvSpPr txBox="1">
            <a:spLocks/>
          </p:cNvSpPr>
          <p:nvPr/>
        </p:nvSpPr>
        <p:spPr bwMode="auto">
          <a:xfrm>
            <a:off x="152400" y="838200"/>
            <a:ext cx="88392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2400"/>
            </a:lvl1pPr>
          </a:lstStyle>
          <a:p>
            <a:pPr marL="469900" lvl="0" indent="-469900" eaLnBrk="0" hangingPunct="0">
              <a:spcBef>
                <a:spcPct val="20000"/>
              </a:spcBef>
              <a:buClr>
                <a:schemeClr val="accent2"/>
              </a:buClr>
              <a:defRPr/>
            </a:pPr>
            <a:r>
              <a:rPr kumimoji="0" lang="en-US" sz="2200" b="0" i="0" u="none" strike="noStrike" kern="0" cap="none" spc="0" normalizeH="0" baseline="0" noProof="0" dirty="0" smtClean="0">
                <a:ln>
                  <a:noFill/>
                </a:ln>
                <a:solidFill>
                  <a:srgbClr val="000000"/>
                </a:solidFill>
                <a:effectLst/>
                <a:uLnTx/>
                <a:uFillTx/>
                <a:latin typeface="+mj-lt"/>
                <a:ea typeface="+mj-ea"/>
                <a:cs typeface="+mj-cs"/>
              </a:rPr>
              <a:t>UNSD activities - </a:t>
            </a:r>
            <a:r>
              <a:rPr lang="en-US" sz="2200" kern="0" dirty="0" smtClean="0">
                <a:latin typeface="+mn-lt"/>
              </a:rPr>
              <a:t>Revision of international census guidelines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52400" y="838200"/>
            <a:ext cx="88392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2400"/>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200" b="0" i="0" u="none" strike="noStrike" kern="0" cap="none" spc="0" normalizeH="0" baseline="0" noProof="0" dirty="0" smtClean="0">
                <a:ln>
                  <a:noFill/>
                </a:ln>
                <a:solidFill>
                  <a:srgbClr val="000000"/>
                </a:solidFill>
                <a:effectLst/>
                <a:uLnTx/>
                <a:uFillTx/>
                <a:latin typeface="+mj-lt"/>
                <a:ea typeface="+mj-ea"/>
                <a:cs typeface="+mj-cs"/>
              </a:rPr>
              <a:t>UNSD activities in support of the 2020 World Programme</a:t>
            </a:r>
            <a:endParaRPr kumimoji="0" lang="en-US" sz="2200" b="0" i="0" u="none" strike="noStrike" kern="0" cap="none" spc="0" normalizeH="0" baseline="0" noProof="0" dirty="0">
              <a:ln>
                <a:noFill/>
              </a:ln>
              <a:solidFill>
                <a:srgbClr val="000000"/>
              </a:solidFill>
              <a:effectLst/>
              <a:uLnTx/>
              <a:uFillTx/>
              <a:latin typeface="+mj-lt"/>
              <a:ea typeface="+mj-ea"/>
              <a:cs typeface="+mj-cs"/>
            </a:endParaRPr>
          </a:p>
        </p:txBody>
      </p:sp>
      <p:sp>
        <p:nvSpPr>
          <p:cNvPr id="4" name="Content Placeholder 3"/>
          <p:cNvSpPr>
            <a:spLocks noGrp="1"/>
          </p:cNvSpPr>
          <p:nvPr>
            <p:ph idx="1"/>
          </p:nvPr>
        </p:nvSpPr>
        <p:spPr>
          <a:xfrm>
            <a:off x="566738" y="1752600"/>
            <a:ext cx="8043862" cy="4419600"/>
          </a:xfrm>
        </p:spPr>
        <p:txBody>
          <a:bodyPr/>
          <a:lstStyle/>
          <a:p>
            <a:r>
              <a:rPr lang="en-US" sz="1800" dirty="0" smtClean="0"/>
              <a:t>Technical support and training - </a:t>
            </a:r>
            <a:r>
              <a:rPr lang="en-US" sz="1300" dirty="0" smtClean="0"/>
              <a:t>undertake a variety of activities aimed at strengthening national capacity to plan and carry out census </a:t>
            </a:r>
            <a:r>
              <a:rPr lang="en-US" sz="1300" dirty="0" smtClean="0"/>
              <a:t>operations, </a:t>
            </a:r>
            <a:r>
              <a:rPr lang="en-US" sz="1300" dirty="0" smtClean="0"/>
              <a:t>in </a:t>
            </a:r>
            <a:r>
              <a:rPr lang="en-US" sz="1300" dirty="0" smtClean="0"/>
              <a:t>collaboration with regional commissions and relevant international </a:t>
            </a:r>
            <a:r>
              <a:rPr lang="en-US" sz="1300" dirty="0" smtClean="0"/>
              <a:t>organizations </a:t>
            </a:r>
            <a:endParaRPr lang="en-US" sz="1300" dirty="0" smtClean="0"/>
          </a:p>
          <a:p>
            <a:pPr lvl="1">
              <a:spcBef>
                <a:spcPts val="600"/>
              </a:spcBef>
            </a:pPr>
            <a:r>
              <a:rPr lang="en-US" sz="1400" dirty="0" smtClean="0"/>
              <a:t>regional technical training workshops</a:t>
            </a:r>
          </a:p>
          <a:p>
            <a:pPr lvl="1">
              <a:spcBef>
                <a:spcPts val="600"/>
              </a:spcBef>
            </a:pPr>
            <a:r>
              <a:rPr lang="en-US" sz="1400" dirty="0" smtClean="0"/>
              <a:t>providing direct technical assistance to countries</a:t>
            </a:r>
          </a:p>
          <a:p>
            <a:pPr lvl="1">
              <a:spcBef>
                <a:spcPts val="600"/>
              </a:spcBef>
            </a:pPr>
            <a:r>
              <a:rPr lang="en-US" sz="1400" dirty="0" smtClean="0"/>
              <a:t>organizing study visits for countries to learn from one another (South-South cooperation) </a:t>
            </a:r>
          </a:p>
          <a:p>
            <a:endParaRPr lang="en-US" sz="1200" dirty="0" smtClean="0"/>
          </a:p>
          <a:p>
            <a:r>
              <a:rPr lang="en-US" sz="1800" dirty="0" smtClean="0"/>
              <a:t>Maintain and enhance UNSD’s Census Knowledgebase</a:t>
            </a:r>
          </a:p>
          <a:p>
            <a:pPr lvl="1">
              <a:spcBef>
                <a:spcPts val="600"/>
              </a:spcBef>
            </a:pPr>
            <a:r>
              <a:rPr lang="en-US" sz="1400" dirty="0" smtClean="0"/>
              <a:t>website resource for countries to exchange their experiences and share their knowledge and information on census-taking (country census documents, questionnaires)</a:t>
            </a:r>
          </a:p>
          <a:p>
            <a:pPr lvl="1">
              <a:spcBef>
                <a:spcPts val="600"/>
              </a:spcBef>
            </a:pPr>
            <a:r>
              <a:rPr lang="en-US" sz="1400" dirty="0" smtClean="0"/>
              <a:t>census topics database</a:t>
            </a:r>
          </a:p>
          <a:p>
            <a:endParaRPr lang="en-US" sz="1200" dirty="0" smtClean="0"/>
          </a:p>
          <a:p>
            <a:r>
              <a:rPr lang="en-US" sz="1800" dirty="0" smtClean="0"/>
              <a:t>Review of national experience</a:t>
            </a:r>
          </a:p>
          <a:p>
            <a:pPr lvl="1">
              <a:spcBef>
                <a:spcPts val="600"/>
              </a:spcBef>
            </a:pPr>
            <a:r>
              <a:rPr lang="en-US" sz="1400" dirty="0" smtClean="0"/>
              <a:t>three reviews: at the beginning, at the midpoint and at the end of the 2020 round, to be able to give appropriate and timely attention to census challenges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sz="2800" dirty="0" smtClean="0"/>
          </a:p>
          <a:p>
            <a:pPr algn="ctr">
              <a:buNone/>
            </a:pPr>
            <a:endParaRPr lang="en-US" sz="2800" dirty="0" smtClean="0"/>
          </a:p>
          <a:p>
            <a:pPr algn="ctr">
              <a:buNone/>
            </a:pPr>
            <a:r>
              <a:rPr lang="en-US" sz="2800" dirty="0" smtClean="0"/>
              <a:t>Thank you</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14400"/>
            <a:ext cx="8001000" cy="606425"/>
          </a:xfrm>
        </p:spPr>
        <p:txBody>
          <a:bodyPr/>
          <a:lstStyle/>
          <a:p>
            <a:r>
              <a:rPr lang="en-US" sz="2200" dirty="0" smtClean="0"/>
              <a:t>Overview of the 2010 census round</a:t>
            </a:r>
            <a:endParaRPr lang="en-US" sz="2200" dirty="0"/>
          </a:p>
        </p:txBody>
      </p:sp>
      <p:sp>
        <p:nvSpPr>
          <p:cNvPr id="3" name="Content Placeholder 2"/>
          <p:cNvSpPr>
            <a:spLocks noGrp="1"/>
          </p:cNvSpPr>
          <p:nvPr>
            <p:ph idx="1"/>
          </p:nvPr>
        </p:nvSpPr>
        <p:spPr>
          <a:xfrm>
            <a:off x="566738" y="1981200"/>
            <a:ext cx="8001000" cy="4191000"/>
          </a:xfrm>
        </p:spPr>
        <p:txBody>
          <a:bodyPr/>
          <a:lstStyle/>
          <a:p>
            <a:r>
              <a:rPr lang="en-US" sz="2000" dirty="0" smtClean="0"/>
              <a:t>Implementation – a relative success in country participation</a:t>
            </a:r>
          </a:p>
          <a:p>
            <a:pPr lvl="1"/>
            <a:endParaRPr lang="en-US" sz="1400" dirty="0" smtClean="0"/>
          </a:p>
          <a:p>
            <a:pPr lvl="1"/>
            <a:r>
              <a:rPr lang="en-US" sz="1400" dirty="0" smtClean="0"/>
              <a:t>214 countries or areas in the world conducted  at least one census, enumerating  93% of the world population</a:t>
            </a:r>
          </a:p>
          <a:p>
            <a:pPr lvl="1"/>
            <a:endParaRPr lang="en-US" sz="1400" dirty="0" smtClean="0"/>
          </a:p>
          <a:p>
            <a:pPr lvl="1"/>
            <a:r>
              <a:rPr lang="en-US" sz="1400" dirty="0" smtClean="0"/>
              <a:t>21 countries/areas did not carry out a census, slight improvement over 2000 round during which 26 countries /areas did not conduct a census </a:t>
            </a:r>
            <a:endParaRPr lang="en-US" sz="1400" dirty="0"/>
          </a:p>
        </p:txBody>
      </p:sp>
      <p:graphicFrame>
        <p:nvGraphicFramePr>
          <p:cNvPr id="13" name="Chart 12"/>
          <p:cNvGraphicFramePr/>
          <p:nvPr/>
        </p:nvGraphicFramePr>
        <p:xfrm>
          <a:off x="685800" y="3886200"/>
          <a:ext cx="3962400" cy="23812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p:cNvGraphicFramePr/>
          <p:nvPr/>
        </p:nvGraphicFramePr>
        <p:xfrm>
          <a:off x="4648200" y="3733800"/>
          <a:ext cx="3962400" cy="2590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738" y="1752600"/>
            <a:ext cx="8001000" cy="4495800"/>
          </a:xfrm>
        </p:spPr>
        <p:txBody>
          <a:bodyPr/>
          <a:lstStyle/>
          <a:p>
            <a:r>
              <a:rPr lang="en-US" sz="2000" dirty="0" smtClean="0"/>
              <a:t>Implementation – geographic distribution, 2000 round </a:t>
            </a:r>
            <a:endParaRPr lang="en-US" sz="2000" dirty="0"/>
          </a:p>
        </p:txBody>
      </p:sp>
      <p:sp>
        <p:nvSpPr>
          <p:cNvPr id="4" name="Title 1"/>
          <p:cNvSpPr>
            <a:spLocks noGrp="1"/>
          </p:cNvSpPr>
          <p:nvPr>
            <p:ph type="title"/>
          </p:nvPr>
        </p:nvSpPr>
        <p:spPr>
          <a:xfrm>
            <a:off x="574675" y="914400"/>
            <a:ext cx="8001000" cy="606425"/>
          </a:xfrm>
        </p:spPr>
        <p:txBody>
          <a:bodyPr/>
          <a:lstStyle/>
          <a:p>
            <a:r>
              <a:rPr lang="en-US" sz="2200" dirty="0" smtClean="0"/>
              <a:t>Overview of the 2010 census round</a:t>
            </a:r>
            <a:endParaRPr lang="en-US" sz="2200" dirty="0"/>
          </a:p>
        </p:txBody>
      </p:sp>
      <p:pic>
        <p:nvPicPr>
          <p:cNvPr id="35129" name="Picture 2361"/>
          <p:cNvPicPr>
            <a:picLocks noChangeAspect="1" noChangeArrowheads="1"/>
          </p:cNvPicPr>
          <p:nvPr/>
        </p:nvPicPr>
        <p:blipFill>
          <a:blip r:embed="rId2" cstate="print"/>
          <a:srcRect/>
          <a:stretch>
            <a:fillRect/>
          </a:stretch>
        </p:blipFill>
        <p:spPr bwMode="auto">
          <a:xfrm>
            <a:off x="0" y="2362200"/>
            <a:ext cx="9144000"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738" y="1752600"/>
            <a:ext cx="8001000" cy="4419600"/>
          </a:xfrm>
        </p:spPr>
        <p:txBody>
          <a:bodyPr/>
          <a:lstStyle/>
          <a:p>
            <a:r>
              <a:rPr lang="en-US" sz="2000" dirty="0" smtClean="0"/>
              <a:t>Implementation – geographic distribution, 2010 round </a:t>
            </a:r>
            <a:endParaRPr lang="en-US" sz="2000" dirty="0"/>
          </a:p>
        </p:txBody>
      </p:sp>
      <p:sp>
        <p:nvSpPr>
          <p:cNvPr id="4" name="Title 1"/>
          <p:cNvSpPr>
            <a:spLocks noGrp="1"/>
          </p:cNvSpPr>
          <p:nvPr>
            <p:ph type="title"/>
          </p:nvPr>
        </p:nvSpPr>
        <p:spPr>
          <a:xfrm>
            <a:off x="574675" y="914400"/>
            <a:ext cx="8001000" cy="606425"/>
          </a:xfrm>
        </p:spPr>
        <p:txBody>
          <a:bodyPr/>
          <a:lstStyle/>
          <a:p>
            <a:r>
              <a:rPr lang="en-US" sz="2200" dirty="0" smtClean="0"/>
              <a:t>Overview of the 2010 census round</a:t>
            </a:r>
            <a:endParaRPr lang="en-US" sz="2200" dirty="0"/>
          </a:p>
        </p:txBody>
      </p:sp>
      <p:pic>
        <p:nvPicPr>
          <p:cNvPr id="35842" name="Picture 2"/>
          <p:cNvPicPr>
            <a:picLocks noChangeAspect="1" noChangeArrowheads="1"/>
          </p:cNvPicPr>
          <p:nvPr/>
        </p:nvPicPr>
        <p:blipFill>
          <a:blip r:embed="rId2" cstate="print"/>
          <a:srcRect/>
          <a:stretch>
            <a:fillRect/>
          </a:stretch>
        </p:blipFill>
        <p:spPr bwMode="auto">
          <a:xfrm>
            <a:off x="-9525" y="2362200"/>
            <a:ext cx="9153525" cy="3867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828800"/>
            <a:ext cx="8424862" cy="4572000"/>
          </a:xfrm>
        </p:spPr>
        <p:txBody>
          <a:bodyPr/>
          <a:lstStyle/>
          <a:p>
            <a:r>
              <a:rPr lang="en-US" sz="2000" dirty="0" smtClean="0"/>
              <a:t>Implementation – by census year</a:t>
            </a:r>
          </a:p>
          <a:p>
            <a:pPr lvl="1"/>
            <a:endParaRPr lang="en-US" sz="1400" dirty="0" smtClean="0"/>
          </a:p>
          <a:p>
            <a:pPr lvl="1"/>
            <a:r>
              <a:rPr lang="en-US" sz="1400" dirty="0" smtClean="0"/>
              <a:t>2011 was the peak </a:t>
            </a:r>
          </a:p>
          <a:p>
            <a:pPr lvl="1">
              <a:buNone/>
            </a:pPr>
            <a:r>
              <a:rPr lang="en-US" sz="1400" dirty="0" smtClean="0"/>
              <a:t>year of the 2010 round </a:t>
            </a:r>
          </a:p>
          <a:p>
            <a:pPr lvl="1">
              <a:buNone/>
            </a:pPr>
            <a:r>
              <a:rPr lang="en-US" sz="1400" dirty="0" smtClean="0"/>
              <a:t>in terms of number of </a:t>
            </a:r>
          </a:p>
          <a:p>
            <a:pPr lvl="1">
              <a:buNone/>
            </a:pPr>
            <a:r>
              <a:rPr lang="en-US" sz="1400" dirty="0" smtClean="0"/>
              <a:t>censuses conducted </a:t>
            </a:r>
          </a:p>
          <a:p>
            <a:pPr lvl="1">
              <a:buNone/>
            </a:pPr>
            <a:r>
              <a:rPr lang="en-US" sz="1400" dirty="0" smtClean="0"/>
              <a:t>(60 countries/areas, over</a:t>
            </a:r>
          </a:p>
          <a:p>
            <a:pPr lvl="1">
              <a:buNone/>
            </a:pPr>
            <a:r>
              <a:rPr lang="en-US" sz="1400" dirty="0" smtClean="0"/>
              <a:t>half of them in Europe)  </a:t>
            </a:r>
          </a:p>
          <a:p>
            <a:pPr lvl="1">
              <a:buNone/>
            </a:pPr>
            <a:endParaRPr lang="en-US" sz="1400" dirty="0" smtClean="0"/>
          </a:p>
          <a:p>
            <a:pPr lvl="1"/>
            <a:r>
              <a:rPr lang="en-US" sz="1400" dirty="0" smtClean="0"/>
              <a:t> 2010 marked the </a:t>
            </a:r>
          </a:p>
          <a:p>
            <a:pPr lvl="1">
              <a:buNone/>
            </a:pPr>
            <a:r>
              <a:rPr lang="en-US" sz="1400" dirty="0" smtClean="0"/>
              <a:t>calendar year with the </a:t>
            </a:r>
          </a:p>
          <a:p>
            <a:pPr lvl="1">
              <a:buNone/>
            </a:pPr>
            <a:r>
              <a:rPr lang="en-US" sz="1400" dirty="0" smtClean="0"/>
              <a:t>highest proportion of the </a:t>
            </a:r>
          </a:p>
          <a:p>
            <a:pPr lvl="1">
              <a:buNone/>
            </a:pPr>
            <a:r>
              <a:rPr lang="en-US" sz="1400" dirty="0" smtClean="0"/>
              <a:t>world’s population </a:t>
            </a:r>
          </a:p>
          <a:p>
            <a:pPr lvl="1">
              <a:buNone/>
            </a:pPr>
            <a:r>
              <a:rPr lang="en-US" sz="1400" dirty="0" smtClean="0"/>
              <a:t>enumerated (37 per cent)</a:t>
            </a:r>
          </a:p>
        </p:txBody>
      </p:sp>
      <p:sp>
        <p:nvSpPr>
          <p:cNvPr id="4" name="Title 1"/>
          <p:cNvSpPr>
            <a:spLocks noGrp="1"/>
          </p:cNvSpPr>
          <p:nvPr>
            <p:ph type="title"/>
          </p:nvPr>
        </p:nvSpPr>
        <p:spPr>
          <a:xfrm>
            <a:off x="574675" y="914401"/>
            <a:ext cx="8001000" cy="533400"/>
          </a:xfrm>
        </p:spPr>
        <p:txBody>
          <a:bodyPr/>
          <a:lstStyle/>
          <a:p>
            <a:r>
              <a:rPr lang="en-US" sz="2200" dirty="0" smtClean="0"/>
              <a:t>Overview of the 2010 census round</a:t>
            </a:r>
            <a:endParaRPr lang="en-US" sz="2200" dirty="0"/>
          </a:p>
        </p:txBody>
      </p:sp>
      <p:graphicFrame>
        <p:nvGraphicFramePr>
          <p:cNvPr id="5" name="Chart 4"/>
          <p:cNvGraphicFramePr>
            <a:graphicFrameLocks/>
          </p:cNvGraphicFramePr>
          <p:nvPr/>
        </p:nvGraphicFramePr>
        <p:xfrm>
          <a:off x="3429000" y="2133600"/>
          <a:ext cx="5438775" cy="39338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81200"/>
            <a:ext cx="8686800" cy="4038600"/>
          </a:xfrm>
        </p:spPr>
        <p:txBody>
          <a:bodyPr/>
          <a:lstStyle/>
          <a:p>
            <a:r>
              <a:rPr lang="en-US" sz="1800" dirty="0" smtClean="0"/>
              <a:t>Country experience </a:t>
            </a:r>
            <a:r>
              <a:rPr lang="en-US" sz="2000" dirty="0" smtClean="0"/>
              <a:t>– </a:t>
            </a:r>
            <a:r>
              <a:rPr lang="en-US" sz="1300" dirty="0" smtClean="0"/>
              <a:t>findings based on global survey (2011-2012) in which 126 countries reported on census and enumeration methods,  use of technology, data dissemination, success and challenges</a:t>
            </a:r>
          </a:p>
          <a:p>
            <a:pPr>
              <a:buNone/>
            </a:pPr>
            <a:endParaRPr lang="en-US" sz="1400" dirty="0" smtClean="0"/>
          </a:p>
          <a:p>
            <a:pPr lvl="1"/>
            <a:r>
              <a:rPr lang="en-US" dirty="0" smtClean="0"/>
              <a:t>Main census method: </a:t>
            </a:r>
          </a:p>
          <a:p>
            <a:pPr lvl="2">
              <a:spcBef>
                <a:spcPts val="600"/>
              </a:spcBef>
            </a:pPr>
            <a:r>
              <a:rPr lang="en-US" sz="1400" dirty="0" smtClean="0"/>
              <a:t>85% of countries employed full field enumeration (traditional census)</a:t>
            </a:r>
          </a:p>
          <a:p>
            <a:pPr lvl="2">
              <a:spcBef>
                <a:spcPts val="600"/>
              </a:spcBef>
            </a:pPr>
            <a:r>
              <a:rPr lang="en-US" sz="1400" dirty="0" smtClean="0"/>
              <a:t>10% administrative registers, most of which are European countries</a:t>
            </a:r>
          </a:p>
          <a:p>
            <a:pPr lvl="2">
              <a:spcBef>
                <a:spcPts val="600"/>
              </a:spcBef>
            </a:pPr>
            <a:r>
              <a:rPr lang="en-US" sz="1400" dirty="0" smtClean="0"/>
              <a:t>5% other (admin records not part of a register, rolling census, other)</a:t>
            </a:r>
          </a:p>
          <a:p>
            <a:pPr lvl="2">
              <a:buNone/>
            </a:pPr>
            <a:endParaRPr lang="en-US" sz="1400" dirty="0" smtClean="0"/>
          </a:p>
          <a:p>
            <a:pPr lvl="1"/>
            <a:r>
              <a:rPr lang="en-US" dirty="0" smtClean="0"/>
              <a:t>Other/alternative source (in addition to main census method):</a:t>
            </a:r>
          </a:p>
          <a:p>
            <a:pPr lvl="2">
              <a:spcBef>
                <a:spcPts val="600"/>
              </a:spcBef>
            </a:pPr>
            <a:r>
              <a:rPr lang="en-US" sz="1400" dirty="0" smtClean="0"/>
              <a:t>registers – 26%</a:t>
            </a:r>
          </a:p>
          <a:p>
            <a:pPr lvl="2">
              <a:spcBef>
                <a:spcPts val="600"/>
              </a:spcBef>
            </a:pPr>
            <a:r>
              <a:rPr lang="en-US" sz="1400" dirty="0" smtClean="0"/>
              <a:t>admin records (not part of registers) – 9%</a:t>
            </a:r>
          </a:p>
          <a:p>
            <a:pPr lvl="2">
              <a:spcBef>
                <a:spcPts val="600"/>
              </a:spcBef>
            </a:pPr>
            <a:r>
              <a:rPr lang="en-US" sz="1400" dirty="0" smtClean="0"/>
              <a:t>annual/regular sample survey – 18%</a:t>
            </a:r>
          </a:p>
          <a:p>
            <a:pPr lvl="2">
              <a:spcBef>
                <a:spcPts val="600"/>
              </a:spcBef>
            </a:pPr>
            <a:r>
              <a:rPr lang="en-US" sz="1400" dirty="0" smtClean="0"/>
              <a:t>ad-hoc sample survey – 15%</a:t>
            </a:r>
          </a:p>
          <a:p>
            <a:pPr lvl="1"/>
            <a:endParaRPr lang="en-US" sz="1400" dirty="0"/>
          </a:p>
        </p:txBody>
      </p:sp>
      <p:sp>
        <p:nvSpPr>
          <p:cNvPr id="4" name="Title 1"/>
          <p:cNvSpPr>
            <a:spLocks noGrp="1"/>
          </p:cNvSpPr>
          <p:nvPr>
            <p:ph type="title"/>
          </p:nvPr>
        </p:nvSpPr>
        <p:spPr>
          <a:xfrm>
            <a:off x="574675" y="914400"/>
            <a:ext cx="8001000" cy="606425"/>
          </a:xfrm>
        </p:spPr>
        <p:txBody>
          <a:bodyPr/>
          <a:lstStyle/>
          <a:p>
            <a:r>
              <a:rPr lang="en-US" sz="2200" dirty="0" smtClean="0"/>
              <a:t>Overview of the 2010 census round</a:t>
            </a:r>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915400" cy="4495800"/>
          </a:xfrm>
        </p:spPr>
        <p:txBody>
          <a:bodyPr/>
          <a:lstStyle/>
          <a:p>
            <a:r>
              <a:rPr lang="en-US" sz="2000" dirty="0" smtClean="0"/>
              <a:t>Enumeration methods used – increasing use of multi-mode collection</a:t>
            </a:r>
          </a:p>
          <a:p>
            <a:pPr>
              <a:buNone/>
            </a:pPr>
            <a:endParaRPr lang="en-US" dirty="0" smtClean="0"/>
          </a:p>
        </p:txBody>
      </p:sp>
      <p:sp>
        <p:nvSpPr>
          <p:cNvPr id="4" name="Title 1"/>
          <p:cNvSpPr>
            <a:spLocks noGrp="1"/>
          </p:cNvSpPr>
          <p:nvPr>
            <p:ph type="title"/>
          </p:nvPr>
        </p:nvSpPr>
        <p:spPr>
          <a:xfrm>
            <a:off x="574675" y="914401"/>
            <a:ext cx="8001000" cy="457200"/>
          </a:xfrm>
        </p:spPr>
        <p:txBody>
          <a:bodyPr/>
          <a:lstStyle/>
          <a:p>
            <a:r>
              <a:rPr lang="en-US" sz="2200" dirty="0" smtClean="0"/>
              <a:t>Overview of the 2010 census round</a:t>
            </a:r>
            <a:endParaRPr lang="en-US" sz="2200" dirty="0"/>
          </a:p>
        </p:txBody>
      </p:sp>
      <p:pic>
        <p:nvPicPr>
          <p:cNvPr id="36872" name="Picture 8"/>
          <p:cNvPicPr>
            <a:picLocks noChangeAspect="1" noChangeArrowheads="1"/>
          </p:cNvPicPr>
          <p:nvPr/>
        </p:nvPicPr>
        <p:blipFill>
          <a:blip r:embed="rId2" cstate="print"/>
          <a:srcRect/>
          <a:stretch>
            <a:fillRect/>
          </a:stretch>
        </p:blipFill>
        <p:spPr bwMode="auto">
          <a:xfrm>
            <a:off x="609600" y="2438400"/>
            <a:ext cx="7924800" cy="34718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382000" cy="4419600"/>
          </a:xfrm>
        </p:spPr>
        <p:txBody>
          <a:bodyPr/>
          <a:lstStyle/>
          <a:p>
            <a:r>
              <a:rPr lang="en-US" sz="2000" dirty="0" smtClean="0"/>
              <a:t>Use of technology</a:t>
            </a:r>
            <a:endParaRPr lang="en-US" dirty="0" smtClean="0"/>
          </a:p>
          <a:p>
            <a:pPr>
              <a:buNone/>
            </a:pPr>
            <a:endParaRPr lang="en-US" sz="2000" dirty="0" smtClean="0"/>
          </a:p>
        </p:txBody>
      </p:sp>
      <p:sp>
        <p:nvSpPr>
          <p:cNvPr id="4" name="Title 1"/>
          <p:cNvSpPr>
            <a:spLocks noGrp="1"/>
          </p:cNvSpPr>
          <p:nvPr>
            <p:ph type="title"/>
          </p:nvPr>
        </p:nvSpPr>
        <p:spPr>
          <a:xfrm>
            <a:off x="574675" y="914401"/>
            <a:ext cx="8001000" cy="533400"/>
          </a:xfrm>
        </p:spPr>
        <p:txBody>
          <a:bodyPr/>
          <a:lstStyle/>
          <a:p>
            <a:r>
              <a:rPr lang="en-US" sz="2200" dirty="0" smtClean="0"/>
              <a:t>Overview of the 2010 census round</a:t>
            </a:r>
            <a:endParaRPr lang="en-US" sz="2200" dirty="0"/>
          </a:p>
        </p:txBody>
      </p:sp>
      <p:pic>
        <p:nvPicPr>
          <p:cNvPr id="6" name="Picture 5"/>
          <p:cNvPicPr>
            <a:picLocks noChangeAspect="1" noChangeArrowheads="1"/>
          </p:cNvPicPr>
          <p:nvPr/>
        </p:nvPicPr>
        <p:blipFill>
          <a:blip r:embed="rId2" cstate="print"/>
          <a:srcRect/>
          <a:stretch>
            <a:fillRect/>
          </a:stretch>
        </p:blipFill>
        <p:spPr bwMode="auto">
          <a:xfrm>
            <a:off x="609600" y="2209800"/>
            <a:ext cx="7915275" cy="401002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Agenda_Item_01">
  <a:themeElements>
    <a:clrScheme name="Agenda_Item_01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Agenda_Item_01">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Agenda_Item_01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Agenda_Item_01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Agenda_Item_01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Agenda_Item_01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Agenda_Item_01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Agenda_Item_01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Agenda_Item_01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Agenda_Item_01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Agenda_Item_01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census</Template>
  <TotalTime>5413</TotalTime>
  <Words>1463</Words>
  <Application>Microsoft Office PowerPoint</Application>
  <PresentationFormat>On-screen Show (4:3)</PresentationFormat>
  <Paragraphs>186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Agenda_Item_01</vt:lpstr>
      <vt:lpstr>Slide 1</vt:lpstr>
      <vt:lpstr>Outline</vt:lpstr>
      <vt:lpstr>Overview of the 2010 census round</vt:lpstr>
      <vt:lpstr>Overview of the 2010 census round</vt:lpstr>
      <vt:lpstr>Overview of the 2010 census round</vt:lpstr>
      <vt:lpstr>Overview of the 2010 census round</vt:lpstr>
      <vt:lpstr>Overview of the 2010 census round</vt:lpstr>
      <vt:lpstr>Overview of the 2010 census round</vt:lpstr>
      <vt:lpstr>Overview of the 2010 census round</vt:lpstr>
      <vt:lpstr>Overview of the 2010 census round</vt:lpstr>
      <vt:lpstr>Overview of the 2010 census round</vt:lpstr>
      <vt:lpstr>Overview of the 2010 census round</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on births and deaths in Africa</dc:title>
  <dc:creator>UNSD</dc:creator>
  <cp:lastModifiedBy>cyrus</cp:lastModifiedBy>
  <cp:revision>133</cp:revision>
  <dcterms:created xsi:type="dcterms:W3CDTF">2007-11-21T00:09:52Z</dcterms:created>
  <dcterms:modified xsi:type="dcterms:W3CDTF">2015-09-30T00:04:19Z</dcterms:modified>
</cp:coreProperties>
</file>