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4" r:id="rId2"/>
    <p:sldId id="348" r:id="rId3"/>
    <p:sldId id="349" r:id="rId4"/>
    <p:sldId id="350" r:id="rId5"/>
    <p:sldId id="351" r:id="rId6"/>
    <p:sldId id="352" r:id="rId7"/>
    <p:sldId id="353" r:id="rId8"/>
    <p:sldId id="357" r:id="rId9"/>
    <p:sldId id="358" r:id="rId10"/>
    <p:sldId id="356" r:id="rId11"/>
    <p:sldId id="359" r:id="rId12"/>
    <p:sldId id="365" r:id="rId13"/>
    <p:sldId id="360" r:id="rId14"/>
    <p:sldId id="361" r:id="rId15"/>
    <p:sldId id="362" r:id="rId16"/>
    <p:sldId id="363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993300"/>
    <a:srgbClr val="0A2E6D"/>
    <a:srgbClr val="0A1F5A"/>
    <a:srgbClr val="0A3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57" autoAdjust="0"/>
    <p:restoredTop sz="82171" autoAdjust="0"/>
  </p:normalViewPr>
  <p:slideViewPr>
    <p:cSldViewPr>
      <p:cViewPr varScale="1">
        <p:scale>
          <a:sx n="92" d="100"/>
          <a:sy n="92" d="100"/>
        </p:scale>
        <p:origin x="-2100" y="-90"/>
      </p:cViewPr>
      <p:guideLst>
        <p:guide orient="horz" pos="2160"/>
        <p:guide orient="horz" pos="816"/>
        <p:guide orient="horz" pos="3840"/>
        <p:guide orient="horz" pos="1056"/>
        <p:guide pos="2880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604728515845553E-2"/>
          <c:y val="5.9294892825896763E-2"/>
          <c:w val="0.56669506877564568"/>
          <c:h val="0.7949577663673440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'Methods 2000-2020 ECE'!$A$6</c:f>
              <c:strCache>
                <c:ptCount val="1"/>
                <c:pt idx="0">
                  <c:v>Traditional census (direct collection)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'Methods 2000-2020 ECE'!$B$5:$D$5</c:f>
              <c:strCache>
                <c:ptCount val="3"/>
                <c:pt idx="0">
                  <c:v>2000 round </c:v>
                </c:pt>
                <c:pt idx="1">
                  <c:v>2010 round </c:v>
                </c:pt>
                <c:pt idx="2">
                  <c:v>2020 round 
(plans)</c:v>
                </c:pt>
              </c:strCache>
            </c:strRef>
          </c:cat>
          <c:val>
            <c:numRef>
              <c:f>'Methods 2000-2020 ECE'!$B$6:$D$6</c:f>
              <c:numCache>
                <c:formatCode>General</c:formatCode>
                <c:ptCount val="3"/>
                <c:pt idx="0">
                  <c:v>40</c:v>
                </c:pt>
                <c:pt idx="1">
                  <c:v>34</c:v>
                </c:pt>
                <c:pt idx="2">
                  <c:v>22</c:v>
                </c:pt>
              </c:numCache>
            </c:numRef>
          </c:val>
        </c:ser>
        <c:ser>
          <c:idx val="1"/>
          <c:order val="1"/>
          <c:tx>
            <c:strRef>
              <c:f>'Methods 2000-2020 ECE'!$A$7</c:f>
              <c:strCache>
                <c:ptCount val="1"/>
                <c:pt idx="0">
                  <c:v>Combined census (registers + collection)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'Methods 2000-2020 ECE'!$B$5:$D$5</c:f>
              <c:strCache>
                <c:ptCount val="3"/>
                <c:pt idx="0">
                  <c:v>2000 round </c:v>
                </c:pt>
                <c:pt idx="1">
                  <c:v>2010 round </c:v>
                </c:pt>
                <c:pt idx="2">
                  <c:v>2020 round 
(plans)</c:v>
                </c:pt>
              </c:strCache>
            </c:strRef>
          </c:cat>
          <c:val>
            <c:numRef>
              <c:f>'Methods 2000-2020 ECE'!$B$7:$D$7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12</c:v>
                </c:pt>
              </c:numCache>
            </c:numRef>
          </c:val>
        </c:ser>
        <c:ser>
          <c:idx val="3"/>
          <c:order val="2"/>
          <c:tx>
            <c:strRef>
              <c:f>'Methods 2000-2020 ECE'!$A$8</c:f>
              <c:strCache>
                <c:ptCount val="1"/>
                <c:pt idx="0">
                  <c:v>Register-based census</c:v>
                </c:pt>
              </c:strCache>
            </c:strRef>
          </c:tx>
          <c:spPr>
            <a:solidFill>
              <a:srgbClr val="E92823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'Methods 2000-2020 ECE'!$B$8:$D$8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14</c:v>
                </c:pt>
              </c:numCache>
            </c:numRef>
          </c:val>
        </c:ser>
        <c:ser>
          <c:idx val="2"/>
          <c:order val="3"/>
          <c:tx>
            <c:strRef>
              <c:f>'Methods 2000-2020 ECE'!$A$9</c:f>
              <c:strCache>
                <c:ptCount val="1"/>
                <c:pt idx="0">
                  <c:v>No census or no information</c:v>
                </c:pt>
              </c:strCache>
            </c:strRef>
          </c:tx>
          <c:spPr>
            <a:pattFill prst="pct10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'Methods 2000-2020 ECE'!$B$9:$D$9</c:f>
              <c:numCache>
                <c:formatCode>General</c:formatCode>
                <c:ptCount val="3"/>
                <c:pt idx="0">
                  <c:v>7</c:v>
                </c:pt>
                <c:pt idx="1">
                  <c:v>3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3918336"/>
        <c:axId val="71841408"/>
      </c:barChart>
      <c:catAx>
        <c:axId val="4391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841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184140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918336"/>
        <c:crosses val="autoZero"/>
        <c:crossBetween val="between"/>
        <c:majorUnit val="0.25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7675469484106909"/>
          <c:y val="0.21394230769230768"/>
          <c:w val="0.31325789329192993"/>
          <c:h val="0.5929164142943670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617571295467416"/>
          <c:y val="3.6327258093521012E-2"/>
          <c:w val="0.79742374436205188"/>
          <c:h val="0.661981698838960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Лист1!$A$7</c:f>
              <c:strCache>
                <c:ptCount val="1"/>
                <c:pt idx="0">
                  <c:v>Internet response used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Лист1!$B$6:$H$6</c:f>
              <c:strCache>
                <c:ptCount val="7"/>
                <c:pt idx="0">
                  <c:v>Traditional + combined census</c:v>
                </c:pt>
                <c:pt idx="1">
                  <c:v>Traditional census</c:v>
                </c:pt>
                <c:pt idx="2">
                  <c:v>Combined census</c:v>
                </c:pt>
                <c:pt idx="4">
                  <c:v>Traditional + combined census</c:v>
                </c:pt>
                <c:pt idx="5">
                  <c:v>Traditional census</c:v>
                </c:pt>
                <c:pt idx="6">
                  <c:v>Combined census</c:v>
                </c:pt>
              </c:strCache>
            </c:strRef>
          </c:cat>
          <c:val>
            <c:numRef>
              <c:f>Лист1!$B$7:$H$7</c:f>
              <c:numCache>
                <c:formatCode>General</c:formatCode>
                <c:ptCount val="7"/>
                <c:pt idx="0">
                  <c:v>18</c:v>
                </c:pt>
                <c:pt idx="1">
                  <c:v>10</c:v>
                </c:pt>
                <c:pt idx="2">
                  <c:v>8</c:v>
                </c:pt>
                <c:pt idx="4">
                  <c:v>16</c:v>
                </c:pt>
                <c:pt idx="5">
                  <c:v>6</c:v>
                </c:pt>
                <c:pt idx="6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Лист1!$A$8</c:f>
              <c:strCache>
                <c:ptCount val="1"/>
                <c:pt idx="0">
                  <c:v>Internet response possibly used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6"/>
              <c:spPr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Лист1!$B$6:$H$6</c:f>
              <c:strCache>
                <c:ptCount val="7"/>
                <c:pt idx="0">
                  <c:v>Traditional + combined census</c:v>
                </c:pt>
                <c:pt idx="1">
                  <c:v>Traditional census</c:v>
                </c:pt>
                <c:pt idx="2">
                  <c:v>Combined census</c:v>
                </c:pt>
                <c:pt idx="4">
                  <c:v>Traditional + combined census</c:v>
                </c:pt>
                <c:pt idx="5">
                  <c:v>Traditional census</c:v>
                </c:pt>
                <c:pt idx="6">
                  <c:v>Combined census</c:v>
                </c:pt>
              </c:strCache>
            </c:strRef>
          </c:cat>
          <c:val>
            <c:numRef>
              <c:f>Лист1!$B$8:$H$8</c:f>
              <c:numCache>
                <c:formatCode>General</c:formatCode>
                <c:ptCount val="7"/>
                <c:pt idx="4">
                  <c:v>11</c:v>
                </c:pt>
                <c:pt idx="5">
                  <c:v>9</c:v>
                </c:pt>
                <c:pt idx="6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Лист1!$A$9</c:f>
              <c:strCache>
                <c:ptCount val="1"/>
                <c:pt idx="0">
                  <c:v>Internet response NOT used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6"/>
              <c:spPr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Лист1!$B$6:$H$6</c:f>
              <c:strCache>
                <c:ptCount val="7"/>
                <c:pt idx="0">
                  <c:v>Traditional + combined census</c:v>
                </c:pt>
                <c:pt idx="1">
                  <c:v>Traditional census</c:v>
                </c:pt>
                <c:pt idx="2">
                  <c:v>Combined census</c:v>
                </c:pt>
                <c:pt idx="4">
                  <c:v>Traditional + combined census</c:v>
                </c:pt>
                <c:pt idx="5">
                  <c:v>Traditional census</c:v>
                </c:pt>
                <c:pt idx="6">
                  <c:v>Combined census</c:v>
                </c:pt>
              </c:strCache>
            </c:strRef>
          </c:cat>
          <c:val>
            <c:numRef>
              <c:f>Лист1!$B$9:$H$9</c:f>
              <c:numCache>
                <c:formatCode>General</c:formatCode>
                <c:ptCount val="7"/>
                <c:pt idx="0">
                  <c:v>26</c:v>
                </c:pt>
                <c:pt idx="1">
                  <c:v>24</c:v>
                </c:pt>
                <c:pt idx="2">
                  <c:v>2</c:v>
                </c:pt>
                <c:pt idx="4">
                  <c:v>7</c:v>
                </c:pt>
                <c:pt idx="5">
                  <c:v>6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604416"/>
        <c:axId val="44287680"/>
      </c:barChart>
      <c:catAx>
        <c:axId val="44604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600" b="1"/>
            </a:pPr>
            <a:endParaRPr lang="en-US"/>
          </a:p>
        </c:txPr>
        <c:crossAx val="44287680"/>
        <c:crosses val="autoZero"/>
        <c:auto val="1"/>
        <c:lblAlgn val="ctr"/>
        <c:lblOffset val="100"/>
        <c:noMultiLvlLbl val="0"/>
      </c:catAx>
      <c:valAx>
        <c:axId val="44287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44604416"/>
        <c:crosses val="autoZero"/>
        <c:crossBetween val="between"/>
        <c:majorUnit val="10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30020782975250621"/>
          <c:y val="4.4787266987132084E-2"/>
          <c:w val="0.30589524135570012"/>
          <c:h val="0.20126174886730125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0.15702</cdr:x>
      <cdr:y>0.89706</cdr:y>
    </cdr:from>
    <cdr:to>
      <cdr:x>0.72845</cdr:x>
      <cdr:y>0.99767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8152" y="4392488"/>
          <a:ext cx="4978851" cy="4926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800" b="1" dirty="0"/>
            <a:t>2010 round         </a:t>
          </a:r>
          <a:r>
            <a:rPr lang="en-GB" sz="2800" b="1" dirty="0" smtClean="0"/>
            <a:t>            </a:t>
          </a:r>
          <a:r>
            <a:rPr lang="en-GB" sz="2800" b="1" dirty="0"/>
            <a:t>2020 round (plans</a:t>
          </a:r>
          <a:r>
            <a:rPr lang="en-GB" sz="3200" b="1" dirty="0"/>
            <a:t>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C02A0-C947-4278-96D1-0DB9C063DF55}" type="datetimeFigureOut">
              <a:rPr lang="en-US" smtClean="0">
                <a:latin typeface="Arial"/>
              </a:rPr>
              <a:pPr/>
              <a:t>9/29/2015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FAA7-9DA0-4163-8828-B20FAF1EB063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1062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381000"/>
            <a:ext cx="3432175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86800"/>
            <a:ext cx="48768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7400" y="8686800"/>
            <a:ext cx="6096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>
                <a:latin typeface="Arial"/>
              </a:defRPr>
            </a:lvl1pPr>
          </a:lstStyle>
          <a:p>
            <a:fld id="{8547E1EE-0039-4797-B978-F45341826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6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Arial"/>
        <a:ea typeface="+mn-ea"/>
        <a:cs typeface="+mn-cs"/>
      </a:defRPr>
    </a:lvl1pPr>
    <a:lvl2pPr marL="182880" indent="-137160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1050" kern="1200">
        <a:solidFill>
          <a:schemeClr val="tx1"/>
        </a:solidFill>
        <a:latin typeface="Arial"/>
        <a:ea typeface="+mn-ea"/>
        <a:cs typeface="+mn-cs"/>
      </a:defRPr>
    </a:lvl2pPr>
    <a:lvl3pPr marL="339725" indent="-1047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1000" kern="1200">
        <a:solidFill>
          <a:schemeClr val="tx1"/>
        </a:solidFill>
        <a:latin typeface="Arial"/>
        <a:ea typeface="+mn-ea"/>
        <a:cs typeface="+mn-cs"/>
      </a:defRPr>
    </a:lvl3pPr>
    <a:lvl4pPr marL="515938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900" kern="1200">
        <a:solidFill>
          <a:schemeClr val="tx1"/>
        </a:solidFill>
        <a:latin typeface="Arial"/>
        <a:ea typeface="+mn-ea"/>
        <a:cs typeface="+mn-cs"/>
      </a:defRPr>
    </a:lvl4pPr>
    <a:lvl5pPr marL="633413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8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4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1pPr>
            <a:lvl2pPr marL="742950" indent="-28575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2pPr>
            <a:lvl3pPr marL="11430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3pPr>
            <a:lvl4pPr marL="16002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4pPr>
            <a:lvl5pPr marL="20574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5CCF7A8D-600A-454A-B01D-0CFBADFAB610}" type="slidenum">
              <a:rPr lang="en-GB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10</a:t>
            </a:fld>
            <a:endParaRPr lang="en-GB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1pPr>
            <a:lvl2pPr marL="742950" indent="-28575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2pPr>
            <a:lvl3pPr marL="11430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3pPr>
            <a:lvl4pPr marL="16002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4pPr>
            <a:lvl5pPr marL="20574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5CCF7A8D-600A-454A-B01D-0CFBADFAB610}" type="slidenum">
              <a:rPr lang="en-GB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11</a:t>
            </a:fld>
            <a:endParaRPr lang="en-GB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1pPr>
            <a:lvl2pPr marL="742950" indent="-28575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2pPr>
            <a:lvl3pPr marL="11430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3pPr>
            <a:lvl4pPr marL="16002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4pPr>
            <a:lvl5pPr marL="20574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5CCF7A8D-600A-454A-B01D-0CFBADFAB610}" type="slidenum">
              <a:rPr lang="en-GB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12</a:t>
            </a:fld>
            <a:endParaRPr lang="en-GB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1pPr>
            <a:lvl2pPr marL="742950" indent="-28575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2pPr>
            <a:lvl3pPr marL="11430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3pPr>
            <a:lvl4pPr marL="16002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4pPr>
            <a:lvl5pPr marL="20574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5CCF7A8D-600A-454A-B01D-0CFBADFAB610}" type="slidenum">
              <a:rPr lang="en-GB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13</a:t>
            </a:fld>
            <a:endParaRPr lang="en-GB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1pPr>
            <a:lvl2pPr marL="742950" indent="-28575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2pPr>
            <a:lvl3pPr marL="11430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3pPr>
            <a:lvl4pPr marL="16002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4pPr>
            <a:lvl5pPr marL="20574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5CCF7A8D-600A-454A-B01D-0CFBADFAB610}" type="slidenum">
              <a:rPr lang="en-GB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14</a:t>
            </a:fld>
            <a:endParaRPr lang="en-GB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1pPr>
            <a:lvl2pPr marL="742950" indent="-28575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2pPr>
            <a:lvl3pPr marL="11430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3pPr>
            <a:lvl4pPr marL="16002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4pPr>
            <a:lvl5pPr marL="20574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5CCF7A8D-600A-454A-B01D-0CFBADFAB610}" type="slidenum">
              <a:rPr lang="en-GB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15</a:t>
            </a:fld>
            <a:endParaRPr lang="en-GB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1pPr>
            <a:lvl2pPr marL="742950" indent="-28575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2pPr>
            <a:lvl3pPr marL="11430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3pPr>
            <a:lvl4pPr marL="16002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4pPr>
            <a:lvl5pPr marL="20574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5CCF7A8D-600A-454A-B01D-0CFBADFAB610}" type="slidenum">
              <a:rPr lang="en-GB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16</a:t>
            </a:fld>
            <a:endParaRPr lang="en-GB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39A53DF-9FF2-4980-88FF-B8DC4137224E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703263"/>
            <a:ext cx="4595812" cy="3446462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60863"/>
            <a:ext cx="5000625" cy="407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1pPr>
            <a:lvl2pPr marL="742950" indent="-28575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2pPr>
            <a:lvl3pPr marL="11430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3pPr>
            <a:lvl4pPr marL="16002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4pPr>
            <a:lvl5pPr marL="20574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5CCF7A8D-600A-454A-B01D-0CFBADFAB610}" type="slidenum">
              <a:rPr lang="en-GB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</a:t>
            </a:fld>
            <a:endParaRPr lang="en-GB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1pPr>
            <a:lvl2pPr marL="742950" indent="-28575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2pPr>
            <a:lvl3pPr marL="11430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3pPr>
            <a:lvl4pPr marL="16002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4pPr>
            <a:lvl5pPr marL="20574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5CCF7A8D-600A-454A-B01D-0CFBADFAB610}" type="slidenum">
              <a:rPr lang="en-GB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</a:t>
            </a:fld>
            <a:endParaRPr lang="en-GB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1pPr>
            <a:lvl2pPr marL="742950" indent="-28575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2pPr>
            <a:lvl3pPr marL="11430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3pPr>
            <a:lvl4pPr marL="16002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4pPr>
            <a:lvl5pPr marL="20574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5CCF7A8D-600A-454A-B01D-0CFBADFAB610}" type="slidenum">
              <a:rPr lang="en-GB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</a:t>
            </a:fld>
            <a:endParaRPr lang="en-GB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1pPr>
            <a:lvl2pPr marL="742950" indent="-28575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2pPr>
            <a:lvl3pPr marL="11430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3pPr>
            <a:lvl4pPr marL="16002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4pPr>
            <a:lvl5pPr marL="20574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5CCF7A8D-600A-454A-B01D-0CFBADFAB610}" type="slidenum">
              <a:rPr lang="en-GB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</a:t>
            </a:fld>
            <a:endParaRPr lang="en-GB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1pPr>
            <a:lvl2pPr marL="742950" indent="-28575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2pPr>
            <a:lvl3pPr marL="11430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3pPr>
            <a:lvl4pPr marL="16002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4pPr>
            <a:lvl5pPr marL="20574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5CCF7A8D-600A-454A-B01D-0CFBADFAB610}" type="slidenum">
              <a:rPr lang="en-GB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7</a:t>
            </a:fld>
            <a:endParaRPr lang="en-GB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1pPr>
            <a:lvl2pPr marL="742950" indent="-28575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2pPr>
            <a:lvl3pPr marL="11430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3pPr>
            <a:lvl4pPr marL="16002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4pPr>
            <a:lvl5pPr marL="20574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5CCF7A8D-600A-454A-B01D-0CFBADFAB610}" type="slidenum">
              <a:rPr lang="en-GB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8</a:t>
            </a:fld>
            <a:endParaRPr lang="en-GB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1pPr>
            <a:lvl2pPr marL="742950" indent="-28575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2pPr>
            <a:lvl3pPr marL="11430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3pPr>
            <a:lvl4pPr marL="16002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4pPr>
            <a:lvl5pPr marL="2057400" indent="-228600" eaLnBrk="0" hangingPunct="0">
              <a:defRPr sz="3200">
                <a:solidFill>
                  <a:srgbClr val="0000A8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rgbClr val="0000A8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5CCF7A8D-600A-454A-B01D-0CFBADFAB610}" type="slidenum">
              <a:rPr lang="en-GB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9</a:t>
            </a:fld>
            <a:endParaRPr lang="en-GB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3012" y="10689"/>
            <a:ext cx="9180512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smtClean="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63520"/>
            <a:ext cx="6858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6858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copyright"/>
          <p:cNvSpPr txBox="1"/>
          <p:nvPr userDrawn="1"/>
        </p:nvSpPr>
        <p:spPr>
          <a:xfrm>
            <a:off x="457200" y="6482536"/>
            <a:ext cx="2819400" cy="22306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419406"/>
            <a:ext cx="1224136" cy="127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17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50292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0720" y="1295400"/>
            <a:ext cx="292608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8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50292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60720" y="1295400"/>
            <a:ext cx="2926080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524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3986784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700016" y="1295400"/>
            <a:ext cx="3986784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953000"/>
            <a:ext cx="3986784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4700016" y="4953000"/>
            <a:ext cx="3986784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10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256032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11392"/>
            <a:ext cx="256032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3291840" y="1295400"/>
            <a:ext cx="256032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6126480" y="1295400"/>
            <a:ext cx="256032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3291840" y="4211392"/>
            <a:ext cx="256032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/>
          </p:nvPr>
        </p:nvSpPr>
        <p:spPr>
          <a:xfrm>
            <a:off x="6126480" y="4211392"/>
            <a:ext cx="256032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1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8pPr>
              <a:defRPr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63520"/>
            <a:ext cx="6858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6858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copyright"/>
          <p:cNvSpPr txBox="1"/>
          <p:nvPr userDrawn="1"/>
        </p:nvSpPr>
        <p:spPr>
          <a:xfrm>
            <a:off x="457200" y="6482536"/>
            <a:ext cx="2819400" cy="22306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05467"/>
            <a:ext cx="1152128" cy="120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858000" cy="1828800"/>
          </a:xfrm>
        </p:spPr>
        <p:txBody>
          <a:bodyPr anchor="t"/>
          <a:lstStyle>
            <a:lvl1pPr algn="l">
              <a:defRPr sz="3200" b="1" cap="none" spc="-1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419600"/>
            <a:ext cx="6858000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2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33856"/>
            <a:ext cx="8229600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8229600" cy="44196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5215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33856"/>
            <a:ext cx="8229600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A1F5A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49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3986784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200"/>
            </a:lvl5pPr>
            <a:lvl6pPr marL="914400" indent="0">
              <a:buNone/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295401"/>
            <a:ext cx="3986784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695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33856"/>
            <a:ext cx="8229600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676399"/>
            <a:ext cx="3986784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3986784" cy="4038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0016" y="1676399"/>
            <a:ext cx="3986784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2057401"/>
            <a:ext cx="3986784" cy="4038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l</a:t>
            </a:r>
          </a:p>
        </p:txBody>
      </p:sp>
    </p:spTree>
    <p:extLst>
      <p:ext uri="{BB962C8B-B14F-4D97-AF65-F5344CB8AC3E}">
        <p14:creationId xmlns:p14="http://schemas.microsoft.com/office/powerpoint/2010/main" val="11299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57150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200"/>
            </a:lvl4pPr>
            <a:lvl5pPr>
              <a:defRPr sz="1200"/>
            </a:lvl5pPr>
            <a:lvl6pPr marL="914400" indent="0">
              <a:buNone/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0" y="1295400"/>
            <a:ext cx="228600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80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1"/>
            <a:ext cx="8229600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8640"/>
            <a:ext cx="714400" cy="74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49" r:id="rId2"/>
    <p:sldLayoutId id="2147483651" r:id="rId3"/>
    <p:sldLayoutId id="2147483650" r:id="rId4"/>
    <p:sldLayoutId id="2147483663" r:id="rId5"/>
    <p:sldLayoutId id="2147483665" r:id="rId6"/>
    <p:sldLayoutId id="2147483652" r:id="rId7"/>
    <p:sldLayoutId id="2147483666" r:id="rId8"/>
    <p:sldLayoutId id="2147483656" r:id="rId9"/>
    <p:sldLayoutId id="2147483657" r:id="rId10"/>
    <p:sldLayoutId id="2147483670" r:id="rId11"/>
    <p:sldLayoutId id="2147483671" r:id="rId12"/>
    <p:sldLayoutId id="2147483672" r:id="rId13"/>
    <p:sldLayoutId id="214748365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HP Simplified" panose="020B0604020204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Arial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92" y="22847"/>
            <a:ext cx="9144000" cy="6858000"/>
          </a:xfrm>
          <a:prstGeom prst="rect">
            <a:avLst/>
          </a:prstGeom>
          <a:solidFill>
            <a:schemeClr val="tx1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213" y="2924944"/>
            <a:ext cx="8760557" cy="864096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From the 2010 to the 2020 census round in the UNECE region – Plans by countries on census methodology and technology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433" y="4125220"/>
            <a:ext cx="8112115" cy="648072"/>
          </a:xfrm>
        </p:spPr>
        <p:txBody>
          <a:bodyPr/>
          <a:lstStyle/>
          <a:p>
            <a:pPr algn="ctr"/>
            <a:r>
              <a:rPr lang="fr-CH" sz="1800" b="1" dirty="0" smtClean="0">
                <a:solidFill>
                  <a:schemeClr val="bg1"/>
                </a:solidFill>
              </a:rPr>
              <a:t>Paolo Valente</a:t>
            </a:r>
          </a:p>
          <a:p>
            <a:pPr algn="ctr"/>
            <a:r>
              <a:rPr lang="fr-CH" sz="1800" b="1" dirty="0" smtClean="0">
                <a:solidFill>
                  <a:schemeClr val="bg1"/>
                </a:solidFill>
              </a:rPr>
              <a:t>United Nations </a:t>
            </a:r>
            <a:r>
              <a:rPr lang="fr-CH" sz="1800" b="1" dirty="0" err="1" smtClean="0">
                <a:solidFill>
                  <a:schemeClr val="bg1"/>
                </a:solidFill>
              </a:rPr>
              <a:t>Economic</a:t>
            </a:r>
            <a:r>
              <a:rPr lang="fr-CH" sz="1800" b="1" dirty="0" smtClean="0">
                <a:solidFill>
                  <a:schemeClr val="bg1"/>
                </a:solidFill>
              </a:rPr>
              <a:t> Commission for Europe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Q:\UN Logo &amp; UNECE Logo\UNECE Logo Vertical\Logo vertical-GIF\UNECE Logo vertical Black-Arial 11mm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268" y="5157192"/>
            <a:ext cx="1474502" cy="153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4" y="116632"/>
            <a:ext cx="8485573" cy="193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0789"/>
            <a:ext cx="6939234" cy="201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39774" y="2276872"/>
            <a:ext cx="8485573" cy="6480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UNECE-Eurostat Meeting </a:t>
            </a:r>
            <a:r>
              <a:rPr lang="en-US" sz="1600" b="1" dirty="0">
                <a:solidFill>
                  <a:schemeClr val="bg1"/>
                </a:solidFill>
              </a:rPr>
              <a:t>on Population and Housing </a:t>
            </a:r>
            <a:r>
              <a:rPr lang="en-US" sz="1600" b="1" dirty="0" smtClean="0">
                <a:solidFill>
                  <a:schemeClr val="bg1"/>
                </a:solidFill>
              </a:rPr>
              <a:t>Censuses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(</a:t>
            </a:r>
            <a:r>
              <a:rPr lang="en-US" sz="1600" b="1" dirty="0">
                <a:solidFill>
                  <a:schemeClr val="bg1"/>
                </a:solidFill>
              </a:rPr>
              <a:t>Geneva, </a:t>
            </a:r>
            <a:r>
              <a:rPr lang="en-US" sz="1600" b="1" dirty="0" smtClean="0">
                <a:solidFill>
                  <a:schemeClr val="bg1"/>
                </a:solidFill>
              </a:rPr>
              <a:t>20 </a:t>
            </a:r>
            <a:r>
              <a:rPr lang="en-US" sz="1600" b="1" dirty="0">
                <a:solidFill>
                  <a:schemeClr val="bg1"/>
                </a:solidFill>
              </a:rPr>
              <a:t>September </a:t>
            </a:r>
            <a:r>
              <a:rPr lang="en-US" sz="1600" b="1" dirty="0" smtClean="0">
                <a:solidFill>
                  <a:schemeClr val="bg1"/>
                </a:solidFill>
              </a:rPr>
              <a:t>– 2 October 2015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371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5819" y="188640"/>
            <a:ext cx="8371656" cy="864096"/>
          </a:xfrm>
        </p:spPr>
        <p:txBody>
          <a:bodyPr/>
          <a:lstStyle/>
          <a:p>
            <a:r>
              <a:rPr lang="it-IT" altLang="en-US" sz="2800" dirty="0" smtClean="0">
                <a:solidFill>
                  <a:srgbClr val="990000"/>
                </a:solidFill>
              </a:rPr>
              <a:t>2</a:t>
            </a:r>
            <a:r>
              <a:rPr lang="it-IT" altLang="en-US" sz="2600" dirty="0" smtClean="0">
                <a:solidFill>
                  <a:srgbClr val="990000"/>
                </a:solidFill>
              </a:rPr>
              <a:t>.</a:t>
            </a:r>
            <a:r>
              <a:rPr lang="it-IT" altLang="en-US" sz="2600" b="1" dirty="0" smtClean="0">
                <a:solidFill>
                  <a:srgbClr val="990000"/>
                </a:solidFill>
              </a:rPr>
              <a:t> </a:t>
            </a:r>
            <a:r>
              <a:rPr lang="en-US" altLang="en-US" sz="2600" dirty="0">
                <a:solidFill>
                  <a:srgbClr val="990000"/>
                </a:solidFill>
                <a:latin typeface="Arial" pitchFamily="34" charset="0"/>
              </a:rPr>
              <a:t>Census methods </a:t>
            </a:r>
            <a:r>
              <a:rPr lang="en-US" altLang="en-US" sz="2600" dirty="0" smtClean="0">
                <a:solidFill>
                  <a:srgbClr val="990000"/>
                </a:solidFill>
                <a:latin typeface="Arial" pitchFamily="34" charset="0"/>
              </a:rPr>
              <a:t>– Trajectories (fig. 6, WP.24)</a:t>
            </a:r>
            <a:br>
              <a:rPr lang="en-US" altLang="en-US" sz="2600" dirty="0" smtClean="0">
                <a:solidFill>
                  <a:srgbClr val="990000"/>
                </a:solidFill>
                <a:latin typeface="Arial" pitchFamily="34" charset="0"/>
              </a:rPr>
            </a:br>
            <a:r>
              <a:rPr lang="en-GB" sz="2600" dirty="0" smtClean="0"/>
              <a:t>Combined censuses in 2010 and 2020 rounds</a:t>
            </a:r>
            <a:endParaRPr lang="it-IT" altLang="en-US" sz="2600" b="1" dirty="0" smtClean="0">
              <a:solidFill>
                <a:srgbClr val="99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17"/>
          <a:stretch/>
        </p:blipFill>
        <p:spPr bwMode="auto">
          <a:xfrm>
            <a:off x="467544" y="1161254"/>
            <a:ext cx="8086434" cy="568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 rot="5400000">
            <a:off x="4825458" y="3176746"/>
            <a:ext cx="511963" cy="1141359"/>
          </a:xfrm>
          <a:prstGeom prst="upArrow">
            <a:avLst>
              <a:gd name="adj1" fmla="val 59154"/>
              <a:gd name="adj2" fmla="val 50000"/>
            </a:avLst>
          </a:prstGeom>
          <a:solidFill>
            <a:srgbClr val="FF0000">
              <a:alpha val="35000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err="1" smtClean="0"/>
          </a:p>
        </p:txBody>
      </p:sp>
      <p:sp>
        <p:nvSpPr>
          <p:cNvPr id="8" name="Up Arrow 7"/>
          <p:cNvSpPr/>
          <p:nvPr/>
        </p:nvSpPr>
        <p:spPr>
          <a:xfrm rot="7939575">
            <a:off x="4942307" y="3315143"/>
            <a:ext cx="326120" cy="1323980"/>
          </a:xfrm>
          <a:prstGeom prst="upArrow">
            <a:avLst>
              <a:gd name="adj1" fmla="val 42190"/>
              <a:gd name="adj2" fmla="val 50000"/>
            </a:avLst>
          </a:prstGeom>
          <a:solidFill>
            <a:srgbClr val="FF0000">
              <a:alpha val="35000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err="1" smtClean="0"/>
          </a:p>
        </p:txBody>
      </p:sp>
    </p:spTree>
    <p:extLst>
      <p:ext uri="{BB962C8B-B14F-4D97-AF65-F5344CB8AC3E}">
        <p14:creationId xmlns:p14="http://schemas.microsoft.com/office/powerpoint/2010/main" val="215569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5819" y="188640"/>
            <a:ext cx="8371656" cy="864096"/>
          </a:xfrm>
        </p:spPr>
        <p:txBody>
          <a:bodyPr/>
          <a:lstStyle/>
          <a:p>
            <a:r>
              <a:rPr lang="it-IT" altLang="en-US" sz="2800" dirty="0" smtClean="0">
                <a:solidFill>
                  <a:srgbClr val="990000"/>
                </a:solidFill>
              </a:rPr>
              <a:t>2</a:t>
            </a:r>
            <a:r>
              <a:rPr lang="it-IT" altLang="en-US" sz="2600" dirty="0" smtClean="0">
                <a:solidFill>
                  <a:srgbClr val="990000"/>
                </a:solidFill>
              </a:rPr>
              <a:t>.</a:t>
            </a:r>
            <a:r>
              <a:rPr lang="it-IT" altLang="en-US" sz="2600" b="1" dirty="0" smtClean="0">
                <a:solidFill>
                  <a:srgbClr val="990000"/>
                </a:solidFill>
              </a:rPr>
              <a:t> </a:t>
            </a:r>
            <a:r>
              <a:rPr lang="en-US" altLang="en-US" sz="2600" dirty="0">
                <a:solidFill>
                  <a:srgbClr val="990000"/>
                </a:solidFill>
                <a:latin typeface="Arial" pitchFamily="34" charset="0"/>
              </a:rPr>
              <a:t>Census methods </a:t>
            </a:r>
            <a:r>
              <a:rPr lang="en-US" altLang="en-US" sz="2600" dirty="0" smtClean="0">
                <a:solidFill>
                  <a:srgbClr val="990000"/>
                </a:solidFill>
                <a:latin typeface="Arial" pitchFamily="34" charset="0"/>
              </a:rPr>
              <a:t>– Trajectories (fig. 6, WP.24)</a:t>
            </a:r>
            <a:br>
              <a:rPr lang="en-US" altLang="en-US" sz="2600" dirty="0" smtClean="0">
                <a:solidFill>
                  <a:srgbClr val="990000"/>
                </a:solidFill>
                <a:latin typeface="Arial" pitchFamily="34" charset="0"/>
              </a:rPr>
            </a:br>
            <a:r>
              <a:rPr lang="en-GB" sz="2600" dirty="0" smtClean="0"/>
              <a:t>From traditional to combined in 2020 round</a:t>
            </a:r>
            <a:endParaRPr lang="it-IT" altLang="en-US" sz="2600" b="1" dirty="0" smtClean="0">
              <a:solidFill>
                <a:srgbClr val="99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17"/>
          <a:stretch/>
        </p:blipFill>
        <p:spPr bwMode="auto">
          <a:xfrm>
            <a:off x="467544" y="1161254"/>
            <a:ext cx="8086434" cy="568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 rot="1400911">
            <a:off x="4988653" y="4449144"/>
            <a:ext cx="357337" cy="2578243"/>
          </a:xfrm>
          <a:prstGeom prst="upArrow">
            <a:avLst>
              <a:gd name="adj1" fmla="val 59154"/>
              <a:gd name="adj2" fmla="val 50000"/>
            </a:avLst>
          </a:prstGeom>
          <a:solidFill>
            <a:srgbClr val="FF0000">
              <a:alpha val="35000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err="1" smtClean="0"/>
          </a:p>
        </p:txBody>
      </p:sp>
      <p:sp>
        <p:nvSpPr>
          <p:cNvPr id="8" name="Up Arrow 7"/>
          <p:cNvSpPr/>
          <p:nvPr/>
        </p:nvSpPr>
        <p:spPr>
          <a:xfrm rot="1161531">
            <a:off x="4915014" y="3848522"/>
            <a:ext cx="327396" cy="3058136"/>
          </a:xfrm>
          <a:prstGeom prst="upArrow">
            <a:avLst>
              <a:gd name="adj1" fmla="val 42190"/>
              <a:gd name="adj2" fmla="val 50000"/>
            </a:avLst>
          </a:prstGeom>
          <a:solidFill>
            <a:srgbClr val="FF0000">
              <a:alpha val="35000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err="1" smtClean="0"/>
          </a:p>
        </p:txBody>
      </p:sp>
      <p:sp>
        <p:nvSpPr>
          <p:cNvPr id="6" name="Up Arrow 5"/>
          <p:cNvSpPr/>
          <p:nvPr/>
        </p:nvSpPr>
        <p:spPr>
          <a:xfrm rot="589970">
            <a:off x="5296507" y="5095183"/>
            <a:ext cx="282427" cy="1765303"/>
          </a:xfrm>
          <a:prstGeom prst="upArrow">
            <a:avLst>
              <a:gd name="adj1" fmla="val 42190"/>
              <a:gd name="adj2" fmla="val 50000"/>
            </a:avLst>
          </a:prstGeom>
          <a:solidFill>
            <a:srgbClr val="FF0000">
              <a:alpha val="35000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err="1" smtClean="0"/>
          </a:p>
        </p:txBody>
      </p:sp>
    </p:spTree>
    <p:extLst>
      <p:ext uri="{BB962C8B-B14F-4D97-AF65-F5344CB8AC3E}">
        <p14:creationId xmlns:p14="http://schemas.microsoft.com/office/powerpoint/2010/main" val="342893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5819" y="188640"/>
            <a:ext cx="8371656" cy="864096"/>
          </a:xfrm>
        </p:spPr>
        <p:txBody>
          <a:bodyPr/>
          <a:lstStyle/>
          <a:p>
            <a:r>
              <a:rPr lang="it-IT" altLang="en-US" sz="2800" dirty="0" smtClean="0">
                <a:solidFill>
                  <a:srgbClr val="990000"/>
                </a:solidFill>
              </a:rPr>
              <a:t>2</a:t>
            </a:r>
            <a:r>
              <a:rPr lang="it-IT" altLang="en-US" sz="2600" dirty="0" smtClean="0">
                <a:solidFill>
                  <a:srgbClr val="990000"/>
                </a:solidFill>
              </a:rPr>
              <a:t>.</a:t>
            </a:r>
            <a:r>
              <a:rPr lang="it-IT" altLang="en-US" sz="2600" b="1" dirty="0" smtClean="0">
                <a:solidFill>
                  <a:srgbClr val="990000"/>
                </a:solidFill>
              </a:rPr>
              <a:t> </a:t>
            </a:r>
            <a:r>
              <a:rPr lang="en-US" altLang="en-US" sz="2600" dirty="0">
                <a:solidFill>
                  <a:srgbClr val="990000"/>
                </a:solidFill>
                <a:latin typeface="Arial" pitchFamily="34" charset="0"/>
              </a:rPr>
              <a:t>Census methods </a:t>
            </a:r>
            <a:r>
              <a:rPr lang="en-US" altLang="en-US" sz="2600" dirty="0" smtClean="0">
                <a:solidFill>
                  <a:srgbClr val="990000"/>
                </a:solidFill>
                <a:latin typeface="Arial" pitchFamily="34" charset="0"/>
              </a:rPr>
              <a:t>– Trajectories (fig. 6, WP.24)</a:t>
            </a:r>
            <a:br>
              <a:rPr lang="en-US" altLang="en-US" sz="2600" dirty="0" smtClean="0">
                <a:solidFill>
                  <a:srgbClr val="990000"/>
                </a:solidFill>
                <a:latin typeface="Arial" pitchFamily="34" charset="0"/>
              </a:rPr>
            </a:br>
            <a:r>
              <a:rPr lang="en-GB" sz="2600" dirty="0" smtClean="0"/>
              <a:t>Countries planning traditional census in 2020</a:t>
            </a:r>
            <a:endParaRPr lang="it-IT" altLang="en-US" sz="2600" b="1" dirty="0" smtClean="0">
              <a:solidFill>
                <a:srgbClr val="99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1" t="17359" r="48412" b="25438"/>
          <a:stretch/>
        </p:blipFill>
        <p:spPr bwMode="auto">
          <a:xfrm>
            <a:off x="1043608" y="1077417"/>
            <a:ext cx="7128792" cy="578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93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371656" cy="864096"/>
          </a:xfrm>
        </p:spPr>
        <p:txBody>
          <a:bodyPr/>
          <a:lstStyle/>
          <a:p>
            <a:r>
              <a:rPr lang="it-IT" altLang="en-US" sz="2800" dirty="0" smtClean="0">
                <a:solidFill>
                  <a:srgbClr val="990000"/>
                </a:solidFill>
              </a:rPr>
              <a:t>3.</a:t>
            </a:r>
            <a:r>
              <a:rPr lang="it-IT" altLang="en-US" sz="2800" b="1" dirty="0" smtClean="0">
                <a:solidFill>
                  <a:srgbClr val="990000"/>
                </a:solidFill>
              </a:rPr>
              <a:t> </a:t>
            </a:r>
            <a:r>
              <a:rPr lang="en-US" altLang="en-US" sz="2800" dirty="0">
                <a:solidFill>
                  <a:srgbClr val="990000"/>
                </a:solidFill>
                <a:latin typeface="Arial" pitchFamily="34" charset="0"/>
              </a:rPr>
              <a:t>Internet response </a:t>
            </a:r>
            <a:br>
              <a:rPr lang="en-US" altLang="en-US" sz="2800" dirty="0">
                <a:solidFill>
                  <a:srgbClr val="990000"/>
                </a:solidFill>
                <a:latin typeface="Arial" pitchFamily="34" charset="0"/>
              </a:rPr>
            </a:br>
            <a:r>
              <a:rPr lang="en-US" altLang="en-US" sz="1600" dirty="0" smtClean="0">
                <a:solidFill>
                  <a:srgbClr val="990000"/>
                </a:solidFill>
                <a:latin typeface="Arial" pitchFamily="34" charset="0"/>
              </a:rPr>
              <a:t/>
            </a:r>
            <a:br>
              <a:rPr lang="en-US" altLang="en-US" sz="1600" dirty="0" smtClean="0">
                <a:solidFill>
                  <a:srgbClr val="990000"/>
                </a:solidFill>
                <a:latin typeface="Arial" pitchFamily="34" charset="0"/>
              </a:rPr>
            </a:br>
            <a:r>
              <a:rPr lang="en-GB" sz="2400" dirty="0" smtClean="0"/>
              <a:t>Number of UNECE countries using internet response</a:t>
            </a:r>
            <a:endParaRPr lang="it-IT" altLang="en-US" sz="2400" b="1" dirty="0" smtClean="0">
              <a:solidFill>
                <a:srgbClr val="99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86593667"/>
              </p:ext>
            </p:extLst>
          </p:nvPr>
        </p:nvGraphicFramePr>
        <p:xfrm>
          <a:off x="107504" y="1196752"/>
          <a:ext cx="8712967" cy="54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488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371656" cy="864096"/>
          </a:xfrm>
        </p:spPr>
        <p:txBody>
          <a:bodyPr/>
          <a:lstStyle/>
          <a:p>
            <a:r>
              <a:rPr lang="it-IT" altLang="en-US" sz="2800" dirty="0" smtClean="0">
                <a:solidFill>
                  <a:srgbClr val="990000"/>
                </a:solidFill>
              </a:rPr>
              <a:t>3.</a:t>
            </a:r>
            <a:r>
              <a:rPr lang="it-IT" altLang="en-US" sz="2800" b="1" dirty="0" smtClean="0">
                <a:solidFill>
                  <a:srgbClr val="990000"/>
                </a:solidFill>
              </a:rPr>
              <a:t> </a:t>
            </a:r>
            <a:r>
              <a:rPr lang="en-US" altLang="en-US" sz="2800" dirty="0">
                <a:solidFill>
                  <a:srgbClr val="990000"/>
                </a:solidFill>
                <a:latin typeface="Arial" pitchFamily="34" charset="0"/>
              </a:rPr>
              <a:t>Internet response </a:t>
            </a:r>
            <a:br>
              <a:rPr lang="en-US" altLang="en-US" sz="2800" dirty="0">
                <a:solidFill>
                  <a:srgbClr val="990000"/>
                </a:solidFill>
                <a:latin typeface="Arial" pitchFamily="34" charset="0"/>
              </a:rPr>
            </a:br>
            <a:r>
              <a:rPr lang="en-US" altLang="en-US" sz="1600" dirty="0" smtClean="0">
                <a:solidFill>
                  <a:srgbClr val="990000"/>
                </a:solidFill>
                <a:latin typeface="Arial" pitchFamily="34" charset="0"/>
              </a:rPr>
              <a:t/>
            </a:r>
            <a:br>
              <a:rPr lang="en-US" altLang="en-US" sz="1600" dirty="0" smtClean="0">
                <a:solidFill>
                  <a:srgbClr val="990000"/>
                </a:solidFill>
                <a:latin typeface="Arial" pitchFamily="34" charset="0"/>
              </a:rPr>
            </a:br>
            <a:r>
              <a:rPr lang="en-GB" sz="2400" dirty="0" smtClean="0"/>
              <a:t>Assumptions about internet take-up rates, 2020 round</a:t>
            </a:r>
            <a:endParaRPr lang="it-IT" altLang="en-US" sz="2400" b="1" dirty="0" smtClean="0">
              <a:solidFill>
                <a:srgbClr val="99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2" y="1148484"/>
            <a:ext cx="8925454" cy="559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95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9"/>
            <a:ext cx="8371656" cy="864096"/>
          </a:xfrm>
        </p:spPr>
        <p:txBody>
          <a:bodyPr/>
          <a:lstStyle/>
          <a:p>
            <a:r>
              <a:rPr lang="it-IT" altLang="en-US" sz="3000" dirty="0" smtClean="0">
                <a:solidFill>
                  <a:srgbClr val="990000"/>
                </a:solidFill>
              </a:rPr>
              <a:t>5.</a:t>
            </a:r>
            <a:r>
              <a:rPr lang="it-IT" altLang="en-US" sz="3000" b="1" dirty="0" smtClean="0">
                <a:solidFill>
                  <a:srgbClr val="990000"/>
                </a:solidFill>
              </a:rPr>
              <a:t> </a:t>
            </a:r>
            <a:r>
              <a:rPr lang="en-US" altLang="en-US" sz="3000" dirty="0">
                <a:solidFill>
                  <a:srgbClr val="990000"/>
                </a:solidFill>
                <a:latin typeface="Arial" pitchFamily="34" charset="0"/>
              </a:rPr>
              <a:t>Demand for </a:t>
            </a:r>
            <a:r>
              <a:rPr lang="en-US" altLang="en-US" sz="3000" dirty="0" smtClean="0">
                <a:solidFill>
                  <a:srgbClr val="990000"/>
                </a:solidFill>
                <a:latin typeface="Arial" pitchFamily="34" charset="0"/>
              </a:rPr>
              <a:t>support for </a:t>
            </a:r>
            <a:r>
              <a:rPr lang="en-US" altLang="en-US" sz="3000" dirty="0">
                <a:solidFill>
                  <a:srgbClr val="990000"/>
                </a:solidFill>
                <a:latin typeface="Arial" pitchFamily="34" charset="0"/>
              </a:rPr>
              <a:t>2020 </a:t>
            </a:r>
            <a:r>
              <a:rPr lang="en-US" altLang="en-US" sz="3000" dirty="0" smtClean="0">
                <a:solidFill>
                  <a:srgbClr val="990000"/>
                </a:solidFill>
                <a:latin typeface="Arial" pitchFamily="34" charset="0"/>
              </a:rPr>
              <a:t>round </a:t>
            </a:r>
            <a:br>
              <a:rPr lang="en-US" altLang="en-US" sz="3000" dirty="0" smtClean="0">
                <a:solidFill>
                  <a:srgbClr val="990000"/>
                </a:solidFill>
                <a:latin typeface="Arial" pitchFamily="34" charset="0"/>
              </a:rPr>
            </a:br>
            <a:r>
              <a:rPr lang="en-US" altLang="en-US" sz="3000" dirty="0" smtClean="0">
                <a:solidFill>
                  <a:srgbClr val="990000"/>
                </a:solidFill>
                <a:latin typeface="Arial" pitchFamily="34" charset="0"/>
              </a:rPr>
              <a:t>Topics indicated by most countries</a:t>
            </a:r>
            <a:endParaRPr lang="it-IT" altLang="en-US" sz="3000" b="1" dirty="0" smtClean="0">
              <a:solidFill>
                <a:srgbClr val="99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0018" y="1340768"/>
            <a:ext cx="8654470" cy="48245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sz="2400" b="1" dirty="0" smtClean="0"/>
              <a:t>Methodology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arenR"/>
              <a:defRPr/>
            </a:pPr>
            <a:r>
              <a:rPr lang="en-US" sz="2400" dirty="0" smtClean="0"/>
              <a:t>Use </a:t>
            </a:r>
            <a:r>
              <a:rPr lang="en-US" sz="2400" dirty="0"/>
              <a:t>of registers and </a:t>
            </a:r>
            <a:r>
              <a:rPr lang="en-US" sz="2400" dirty="0" smtClean="0"/>
              <a:t>admin </a:t>
            </a:r>
            <a:r>
              <a:rPr lang="en-US" sz="2400" dirty="0"/>
              <a:t>data for </a:t>
            </a:r>
            <a:r>
              <a:rPr lang="en-US" sz="2400" dirty="0" smtClean="0"/>
              <a:t>census (10 countries)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arenR"/>
              <a:defRPr/>
            </a:pPr>
            <a:r>
              <a:rPr lang="en-US" sz="2400" dirty="0" smtClean="0"/>
              <a:t>Small area estimation (2 countries)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arenR"/>
              <a:defRPr/>
            </a:pPr>
            <a:r>
              <a:rPr lang="en-US" sz="2400" dirty="0" smtClean="0"/>
              <a:t>Sample surveys (2 countries)</a:t>
            </a:r>
            <a:endParaRPr lang="en-US" dirty="0" smtClean="0"/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HP Simplified"/>
              </a:rPr>
              <a:t>Technology </a:t>
            </a:r>
            <a:endParaRPr lang="en-US" sz="2400" b="1" dirty="0">
              <a:solidFill>
                <a:prstClr val="black"/>
              </a:solidFill>
              <a:latin typeface="HP Simplified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arenR"/>
              <a:defRPr/>
            </a:pPr>
            <a:r>
              <a:rPr lang="en-US" sz="2400" dirty="0" smtClean="0"/>
              <a:t>Internet response (8 </a:t>
            </a:r>
            <a:r>
              <a:rPr lang="en-US" sz="2400" dirty="0"/>
              <a:t>countries)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arenR"/>
              <a:defRPr/>
            </a:pPr>
            <a:r>
              <a:rPr lang="en-US" sz="2400" dirty="0" smtClean="0"/>
              <a:t>Use of GIS (4 </a:t>
            </a:r>
            <a:r>
              <a:rPr lang="en-US" sz="2400" dirty="0"/>
              <a:t>countries)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arenR"/>
              <a:defRPr/>
            </a:pPr>
            <a:r>
              <a:rPr lang="en-US" sz="2400" dirty="0" smtClean="0"/>
              <a:t>Use of GPS and mobile devices (3 </a:t>
            </a:r>
            <a:r>
              <a:rPr lang="en-US" sz="2400" dirty="0"/>
              <a:t>countries)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HP Simplified"/>
              </a:rPr>
              <a:t>		</a:t>
            </a:r>
            <a:endParaRPr lang="en-US" sz="1200" b="1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73166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9"/>
            <a:ext cx="8371656" cy="864096"/>
          </a:xfrm>
        </p:spPr>
        <p:txBody>
          <a:bodyPr/>
          <a:lstStyle/>
          <a:p>
            <a:r>
              <a:rPr lang="it-IT" altLang="en-US" sz="3000" dirty="0" smtClean="0">
                <a:solidFill>
                  <a:srgbClr val="990000"/>
                </a:solidFill>
              </a:rPr>
              <a:t>5.</a:t>
            </a:r>
            <a:r>
              <a:rPr lang="it-IT" altLang="en-US" sz="3000" b="1" dirty="0" smtClean="0">
                <a:solidFill>
                  <a:srgbClr val="990000"/>
                </a:solidFill>
              </a:rPr>
              <a:t> </a:t>
            </a:r>
            <a:r>
              <a:rPr lang="en-US" altLang="en-US" sz="3000" dirty="0">
                <a:solidFill>
                  <a:srgbClr val="990000"/>
                </a:solidFill>
                <a:latin typeface="Arial" pitchFamily="34" charset="0"/>
              </a:rPr>
              <a:t>Demand for </a:t>
            </a:r>
            <a:r>
              <a:rPr lang="en-US" altLang="en-US" sz="3000" dirty="0" smtClean="0">
                <a:solidFill>
                  <a:srgbClr val="990000"/>
                </a:solidFill>
                <a:latin typeface="Arial" pitchFamily="34" charset="0"/>
              </a:rPr>
              <a:t>support for </a:t>
            </a:r>
            <a:r>
              <a:rPr lang="en-US" altLang="en-US" sz="3000" dirty="0">
                <a:solidFill>
                  <a:srgbClr val="990000"/>
                </a:solidFill>
                <a:latin typeface="Arial" pitchFamily="34" charset="0"/>
              </a:rPr>
              <a:t>2020 </a:t>
            </a:r>
            <a:r>
              <a:rPr lang="en-US" altLang="en-US" sz="3000" dirty="0" smtClean="0">
                <a:solidFill>
                  <a:srgbClr val="990000"/>
                </a:solidFill>
                <a:latin typeface="Arial" pitchFamily="34" charset="0"/>
              </a:rPr>
              <a:t>round </a:t>
            </a:r>
            <a:br>
              <a:rPr lang="en-US" altLang="en-US" sz="3000" dirty="0" smtClean="0">
                <a:solidFill>
                  <a:srgbClr val="990000"/>
                </a:solidFill>
                <a:latin typeface="Arial" pitchFamily="34" charset="0"/>
              </a:rPr>
            </a:br>
            <a:r>
              <a:rPr lang="en-US" altLang="en-US" sz="3000" dirty="0" smtClean="0">
                <a:solidFill>
                  <a:srgbClr val="990000"/>
                </a:solidFill>
                <a:latin typeface="Arial" pitchFamily="34" charset="0"/>
              </a:rPr>
              <a:t>Topics indicated by most countries (cont.)</a:t>
            </a:r>
            <a:endParaRPr lang="it-IT" altLang="en-US" sz="3000" b="1" dirty="0" smtClean="0">
              <a:solidFill>
                <a:srgbClr val="99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0018" y="1340768"/>
            <a:ext cx="8654470" cy="48245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sz="2400" b="1" dirty="0" smtClean="0"/>
              <a:t>Operational aspects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arenR"/>
              <a:defRPr/>
            </a:pPr>
            <a:r>
              <a:rPr lang="en-US" sz="2400" dirty="0" smtClean="0"/>
              <a:t>Assess quality </a:t>
            </a:r>
            <a:r>
              <a:rPr lang="en-US" sz="2400" dirty="0"/>
              <a:t>of data from </a:t>
            </a:r>
            <a:r>
              <a:rPr lang="en-US" sz="2400" dirty="0" smtClean="0"/>
              <a:t>admin sources (7 countries)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arenR"/>
              <a:defRPr/>
            </a:pPr>
            <a:r>
              <a:rPr lang="en-US" sz="2400" dirty="0" smtClean="0"/>
              <a:t>Statistical </a:t>
            </a:r>
            <a:r>
              <a:rPr lang="en-US" sz="2400" dirty="0"/>
              <a:t>disclosure control (SDC) methods and confidentiality </a:t>
            </a:r>
            <a:r>
              <a:rPr lang="en-US" sz="2400" dirty="0" smtClean="0"/>
              <a:t>(3 countries)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arenR"/>
              <a:defRPr/>
            </a:pPr>
            <a:r>
              <a:rPr lang="en-GB" sz="2400" dirty="0" smtClean="0"/>
              <a:t>Publicity/information/communication (2 countries)</a:t>
            </a:r>
            <a:endParaRPr lang="en-US" sz="2400" dirty="0" smtClean="0"/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HP Simplified"/>
              </a:rPr>
              <a:t>Information content</a:t>
            </a:r>
            <a:endParaRPr lang="en-US" sz="2400" b="1" dirty="0">
              <a:solidFill>
                <a:prstClr val="black"/>
              </a:solidFill>
              <a:latin typeface="HP Simplified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arenR"/>
              <a:defRPr/>
            </a:pPr>
            <a:r>
              <a:rPr lang="en-US" sz="2400" dirty="0" smtClean="0"/>
              <a:t>Migration (3 </a:t>
            </a:r>
            <a:r>
              <a:rPr lang="en-US" sz="2400" dirty="0"/>
              <a:t>countries)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arenR"/>
              <a:defRPr/>
            </a:pPr>
            <a:r>
              <a:rPr lang="en-US" sz="2400" dirty="0" smtClean="0"/>
              <a:t>Disability (2 </a:t>
            </a:r>
            <a:r>
              <a:rPr lang="en-US" sz="2400" dirty="0"/>
              <a:t>countries)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HP Simplified"/>
              </a:rPr>
              <a:t>		</a:t>
            </a:r>
            <a:endParaRPr lang="en-US" sz="1200" b="1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9330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391400" cy="503907"/>
          </a:xfrm>
        </p:spPr>
        <p:txBody>
          <a:bodyPr/>
          <a:lstStyle/>
          <a:p>
            <a:pPr eaLnBrk="1" hangingPunct="1"/>
            <a:r>
              <a:rPr lang="it-IT" altLang="en-US" sz="3200" dirty="0" smtClean="0">
                <a:solidFill>
                  <a:srgbClr val="800000"/>
                </a:solidFill>
              </a:rPr>
              <a:t>Content of presentation: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179388" y="1556791"/>
            <a:ext cx="8785225" cy="50630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defTabSz="446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46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46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46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46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6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6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6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6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buAutoNum type="arabicPeriod"/>
              <a:defRPr/>
            </a:pPr>
            <a:r>
              <a:rPr lang="it-IT" altLang="en-US" sz="2800" dirty="0" smtClean="0">
                <a:latin typeface="Arial" pitchFamily="34" charset="0"/>
                <a:cs typeface="+mn-cs"/>
              </a:rPr>
              <a:t>Update on new CES Rec. for 2020 round</a:t>
            </a:r>
          </a:p>
          <a:p>
            <a:pPr marL="514350" indent="-514350" eaLnBrk="1" hangingPunct="1">
              <a:lnSpc>
                <a:spcPct val="150000"/>
              </a:lnSpc>
              <a:buAutoNum type="arabicPeriod"/>
              <a:defRPr/>
            </a:pPr>
            <a:r>
              <a:rPr lang="it-IT" altLang="en-US" sz="2800" dirty="0" smtClean="0">
                <a:latin typeface="Arial" pitchFamily="34" charset="0"/>
              </a:rPr>
              <a:t>Census methods – Evolution and plans for 2020 </a:t>
            </a:r>
          </a:p>
          <a:p>
            <a:pPr marL="514350" indent="-514350" eaLnBrk="1" hangingPunct="1">
              <a:lnSpc>
                <a:spcPct val="150000"/>
              </a:lnSpc>
              <a:buAutoNum type="arabicPeriod"/>
              <a:defRPr/>
            </a:pPr>
            <a:r>
              <a:rPr lang="it-IT" altLang="en-US" sz="2800" dirty="0" smtClean="0">
                <a:latin typeface="Arial" pitchFamily="34" charset="0"/>
                <a:cs typeface="+mn-cs"/>
              </a:rPr>
              <a:t>Internet response – Evolution and plans for 2020</a:t>
            </a:r>
          </a:p>
          <a:p>
            <a:pPr marL="514350" indent="-514350" eaLnBrk="1" hangingPunct="1">
              <a:lnSpc>
                <a:spcPct val="150000"/>
              </a:lnSpc>
              <a:buAutoNum type="arabicPeriod"/>
              <a:defRPr/>
            </a:pPr>
            <a:r>
              <a:rPr lang="it-IT" altLang="en-US" sz="2800" dirty="0" smtClean="0">
                <a:latin typeface="Arial" pitchFamily="34" charset="0"/>
              </a:rPr>
              <a:t>Demand for support by countries for 2020 round </a:t>
            </a:r>
            <a:r>
              <a:rPr lang="it-IT" altLang="en-US" sz="2800" dirty="0">
                <a:solidFill>
                  <a:srgbClr val="003399"/>
                </a:solidFill>
                <a:latin typeface="Arial" pitchFamily="34" charset="0"/>
                <a:cs typeface="+mn-cs"/>
              </a:rPr>
              <a:t/>
            </a:r>
            <a:br>
              <a:rPr lang="it-IT" altLang="en-US" sz="2800" dirty="0">
                <a:solidFill>
                  <a:srgbClr val="003399"/>
                </a:solidFill>
                <a:latin typeface="Arial" pitchFamily="34" charset="0"/>
                <a:cs typeface="+mn-cs"/>
              </a:rPr>
            </a:br>
            <a:r>
              <a:rPr lang="it-IT" altLang="en-US" sz="1400" dirty="0">
                <a:solidFill>
                  <a:srgbClr val="003399"/>
                </a:solidFill>
                <a:latin typeface="Arial" pitchFamily="34" charset="0"/>
                <a:cs typeface="+mn-cs"/>
              </a:rPr>
              <a:t/>
            </a:r>
            <a:br>
              <a:rPr lang="it-IT" altLang="en-US" sz="1400" dirty="0">
                <a:solidFill>
                  <a:srgbClr val="003399"/>
                </a:solidFill>
                <a:latin typeface="Arial" pitchFamily="34" charset="0"/>
                <a:cs typeface="+mn-cs"/>
              </a:rPr>
            </a:br>
            <a:r>
              <a:rPr lang="it-IT" altLang="en-US" dirty="0">
                <a:solidFill>
                  <a:srgbClr val="003399"/>
                </a:solidFill>
                <a:latin typeface="Arial" pitchFamily="34" charset="0"/>
                <a:cs typeface="+mn-cs"/>
              </a:rPr>
              <a:t/>
            </a:r>
            <a:br>
              <a:rPr lang="it-IT" altLang="en-US" dirty="0">
                <a:solidFill>
                  <a:srgbClr val="003399"/>
                </a:solidFill>
                <a:latin typeface="Arial" pitchFamily="34" charset="0"/>
                <a:cs typeface="+mn-cs"/>
              </a:rPr>
            </a:br>
            <a:r>
              <a:rPr lang="it-IT" altLang="en-US" sz="1000" dirty="0">
                <a:solidFill>
                  <a:srgbClr val="0000A8"/>
                </a:solidFill>
                <a:latin typeface="Arial" pitchFamily="34" charset="0"/>
                <a:cs typeface="+mn-cs"/>
              </a:rPr>
              <a:t/>
            </a:r>
            <a:br>
              <a:rPr lang="it-IT" altLang="en-US" sz="1000" dirty="0">
                <a:solidFill>
                  <a:srgbClr val="0000A8"/>
                </a:solidFill>
                <a:latin typeface="Arial" pitchFamily="34" charset="0"/>
                <a:cs typeface="+mn-cs"/>
              </a:rPr>
            </a:br>
            <a:endParaRPr lang="it-IT" altLang="en-US" sz="1000" dirty="0">
              <a:solidFill>
                <a:srgbClr val="0000A8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71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9"/>
            <a:ext cx="8371656" cy="864096"/>
          </a:xfrm>
        </p:spPr>
        <p:txBody>
          <a:bodyPr/>
          <a:lstStyle/>
          <a:p>
            <a:r>
              <a:rPr lang="it-IT" altLang="en-US" sz="3000" dirty="0" smtClean="0">
                <a:solidFill>
                  <a:srgbClr val="990000"/>
                </a:solidFill>
              </a:rPr>
              <a:t>1.</a:t>
            </a:r>
            <a:r>
              <a:rPr lang="it-IT" altLang="en-US" sz="3000" b="1" dirty="0" smtClean="0">
                <a:solidFill>
                  <a:srgbClr val="990000"/>
                </a:solidFill>
              </a:rPr>
              <a:t> </a:t>
            </a:r>
            <a:r>
              <a:rPr lang="it-IT" altLang="en-US" sz="3000" dirty="0">
                <a:solidFill>
                  <a:srgbClr val="990000"/>
                </a:solidFill>
                <a:latin typeface="Arial" pitchFamily="34" charset="0"/>
              </a:rPr>
              <a:t>Update on new CES Rec. for 2020 </a:t>
            </a:r>
            <a:r>
              <a:rPr lang="it-IT" altLang="en-US" sz="3000" dirty="0" smtClean="0">
                <a:solidFill>
                  <a:srgbClr val="990000"/>
                </a:solidFill>
                <a:latin typeface="Arial" pitchFamily="34" charset="0"/>
              </a:rPr>
              <a:t>round</a:t>
            </a:r>
            <a:endParaRPr lang="it-IT" altLang="en-US" sz="3000" b="1" dirty="0" smtClean="0">
              <a:solidFill>
                <a:srgbClr val="99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534400" cy="49685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b="1" dirty="0" smtClean="0"/>
              <a:t>April 2015: Electronic consultation with CES members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 smtClean="0"/>
              <a:t>June 2015: Adoption by CES, subject to amendments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 smtClean="0"/>
              <a:t>Sep. 2015: Final version with amendments (Eng., Rus.)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 smtClean="0"/>
              <a:t>Dec. 2015: Printed versions expected to be available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2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79886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371656" cy="864096"/>
          </a:xfrm>
        </p:spPr>
        <p:txBody>
          <a:bodyPr/>
          <a:lstStyle/>
          <a:p>
            <a:r>
              <a:rPr lang="it-IT" altLang="en-US" sz="2800" dirty="0" smtClean="0">
                <a:solidFill>
                  <a:srgbClr val="990000"/>
                </a:solidFill>
              </a:rPr>
              <a:t>2.</a:t>
            </a:r>
            <a:r>
              <a:rPr lang="it-IT" altLang="en-US" sz="2800" b="1" dirty="0" smtClean="0">
                <a:solidFill>
                  <a:srgbClr val="990000"/>
                </a:solidFill>
              </a:rPr>
              <a:t> </a:t>
            </a:r>
            <a:r>
              <a:rPr lang="en-US" altLang="en-US" sz="2800" dirty="0">
                <a:solidFill>
                  <a:srgbClr val="990000"/>
                </a:solidFill>
                <a:latin typeface="Arial" pitchFamily="34" charset="0"/>
              </a:rPr>
              <a:t>Census methods </a:t>
            </a:r>
            <a:r>
              <a:rPr lang="en-US" altLang="en-US" sz="2800" dirty="0" smtClean="0">
                <a:solidFill>
                  <a:srgbClr val="990000"/>
                </a:solidFill>
                <a:latin typeface="Arial" pitchFamily="34" charset="0"/>
              </a:rPr>
              <a:t/>
            </a:r>
            <a:br>
              <a:rPr lang="en-US" altLang="en-US" sz="2800" dirty="0" smtClean="0">
                <a:solidFill>
                  <a:srgbClr val="990000"/>
                </a:solidFill>
                <a:latin typeface="Arial" pitchFamily="34" charset="0"/>
              </a:rPr>
            </a:br>
            <a:r>
              <a:rPr lang="en-US" altLang="en-US" sz="2800" dirty="0" smtClean="0">
                <a:solidFill>
                  <a:srgbClr val="990000"/>
                </a:solidFill>
                <a:latin typeface="Arial" pitchFamily="34" charset="0"/>
              </a:rPr>
              <a:t>Evolution </a:t>
            </a:r>
            <a:r>
              <a:rPr lang="en-US" altLang="en-US" sz="2800" dirty="0">
                <a:solidFill>
                  <a:srgbClr val="990000"/>
                </a:solidFill>
                <a:latin typeface="Arial" pitchFamily="34" charset="0"/>
              </a:rPr>
              <a:t>and plans for </a:t>
            </a:r>
            <a:r>
              <a:rPr lang="en-US" altLang="en-US" sz="2800" dirty="0" smtClean="0">
                <a:solidFill>
                  <a:srgbClr val="990000"/>
                </a:solidFill>
                <a:latin typeface="Arial" pitchFamily="34" charset="0"/>
              </a:rPr>
              <a:t>2020</a:t>
            </a:r>
            <a:br>
              <a:rPr lang="en-US" altLang="en-US" sz="2800" dirty="0" smtClean="0">
                <a:solidFill>
                  <a:srgbClr val="990000"/>
                </a:solidFill>
                <a:latin typeface="Arial" pitchFamily="34" charset="0"/>
              </a:rPr>
            </a:br>
            <a:r>
              <a:rPr lang="en-US" altLang="en-US" sz="1600" dirty="0">
                <a:solidFill>
                  <a:srgbClr val="990000"/>
                </a:solidFill>
                <a:latin typeface="Arial" pitchFamily="34" charset="0"/>
              </a:rPr>
              <a:t/>
            </a:r>
            <a:br>
              <a:rPr lang="en-US" altLang="en-US" sz="1600" dirty="0">
                <a:solidFill>
                  <a:srgbClr val="990000"/>
                </a:solidFill>
                <a:latin typeface="Arial" pitchFamily="34" charset="0"/>
              </a:rPr>
            </a:br>
            <a:r>
              <a:rPr lang="en-GB" sz="2800" dirty="0"/>
              <a:t>Number of UNECE countries by census method</a:t>
            </a:r>
            <a:endParaRPr lang="it-IT" altLang="en-US" sz="2800" b="1" dirty="0" smtClean="0">
              <a:solidFill>
                <a:srgbClr val="9900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62990141"/>
              </p:ext>
            </p:extLst>
          </p:nvPr>
        </p:nvGraphicFramePr>
        <p:xfrm>
          <a:off x="107504" y="1700808"/>
          <a:ext cx="871296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711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371656" cy="864096"/>
          </a:xfrm>
        </p:spPr>
        <p:txBody>
          <a:bodyPr/>
          <a:lstStyle/>
          <a:p>
            <a:r>
              <a:rPr lang="it-IT" altLang="en-US" sz="2800" dirty="0" smtClean="0">
                <a:solidFill>
                  <a:srgbClr val="990000"/>
                </a:solidFill>
              </a:rPr>
              <a:t>2.</a:t>
            </a:r>
            <a:r>
              <a:rPr lang="it-IT" altLang="en-US" sz="2800" b="1" dirty="0" smtClean="0">
                <a:solidFill>
                  <a:srgbClr val="990000"/>
                </a:solidFill>
              </a:rPr>
              <a:t> </a:t>
            </a:r>
            <a:r>
              <a:rPr lang="en-US" altLang="en-US" sz="2800" dirty="0">
                <a:solidFill>
                  <a:srgbClr val="990000"/>
                </a:solidFill>
                <a:latin typeface="Arial" pitchFamily="34" charset="0"/>
              </a:rPr>
              <a:t>Census methods </a:t>
            </a:r>
            <a:r>
              <a:rPr lang="en-US" altLang="en-US" sz="2800" dirty="0" smtClean="0">
                <a:solidFill>
                  <a:srgbClr val="990000"/>
                </a:solidFill>
                <a:latin typeface="Arial" pitchFamily="34" charset="0"/>
              </a:rPr>
              <a:t/>
            </a:r>
            <a:br>
              <a:rPr lang="en-US" altLang="en-US" sz="2800" dirty="0" smtClean="0">
                <a:solidFill>
                  <a:srgbClr val="990000"/>
                </a:solidFill>
                <a:latin typeface="Arial" pitchFamily="34" charset="0"/>
              </a:rPr>
            </a:br>
            <a:r>
              <a:rPr lang="en-US" altLang="en-US" sz="2800" dirty="0" smtClean="0">
                <a:solidFill>
                  <a:srgbClr val="990000"/>
                </a:solidFill>
                <a:latin typeface="Arial" pitchFamily="34" charset="0"/>
              </a:rPr>
              <a:t>Evolution </a:t>
            </a:r>
            <a:r>
              <a:rPr lang="en-US" altLang="en-US" sz="2800" dirty="0">
                <a:solidFill>
                  <a:srgbClr val="990000"/>
                </a:solidFill>
                <a:latin typeface="Arial" pitchFamily="34" charset="0"/>
              </a:rPr>
              <a:t>and plans for </a:t>
            </a:r>
            <a:r>
              <a:rPr lang="en-US" altLang="en-US" sz="2800" dirty="0" smtClean="0">
                <a:solidFill>
                  <a:srgbClr val="990000"/>
                </a:solidFill>
                <a:latin typeface="Arial" pitchFamily="34" charset="0"/>
              </a:rPr>
              <a:t>2020</a:t>
            </a:r>
            <a:br>
              <a:rPr lang="en-US" altLang="en-US" sz="2800" dirty="0" smtClean="0">
                <a:solidFill>
                  <a:srgbClr val="990000"/>
                </a:solidFill>
                <a:latin typeface="Arial" pitchFamily="34" charset="0"/>
              </a:rPr>
            </a:br>
            <a:r>
              <a:rPr lang="en-US" altLang="en-US" sz="1600" dirty="0">
                <a:solidFill>
                  <a:srgbClr val="990000"/>
                </a:solidFill>
                <a:latin typeface="Arial" pitchFamily="34" charset="0"/>
              </a:rPr>
              <a:t/>
            </a:r>
            <a:br>
              <a:rPr lang="en-US" altLang="en-US" sz="1600" dirty="0">
                <a:solidFill>
                  <a:srgbClr val="990000"/>
                </a:solidFill>
                <a:latin typeface="Arial" pitchFamily="34" charset="0"/>
              </a:rPr>
            </a:br>
            <a:r>
              <a:rPr lang="en-GB" sz="2800" dirty="0" smtClean="0"/>
              <a:t>UNECE </a:t>
            </a:r>
            <a:r>
              <a:rPr lang="en-GB" sz="2800" dirty="0"/>
              <a:t>countries </a:t>
            </a:r>
            <a:r>
              <a:rPr lang="en-GB" sz="2800" dirty="0" smtClean="0"/>
              <a:t>possibly changing method</a:t>
            </a:r>
            <a:endParaRPr lang="it-IT" altLang="en-US" sz="2800" b="1" dirty="0" smtClean="0">
              <a:solidFill>
                <a:srgbClr val="99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4" y="1844824"/>
            <a:ext cx="8534400" cy="48245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sz="2400" b="1" dirty="0" smtClean="0"/>
              <a:t>From traditional to combined census (8 countries):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400" dirty="0" smtClean="0"/>
              <a:t>- Canada </a:t>
            </a:r>
            <a:r>
              <a:rPr lang="en-US" sz="2400" dirty="0"/>
              <a:t>	</a:t>
            </a:r>
            <a:r>
              <a:rPr lang="en-US" sz="2400" dirty="0" smtClean="0"/>
              <a:t>		- Luxembourg</a:t>
            </a:r>
            <a:endParaRPr lang="en-US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400" dirty="0" smtClean="0"/>
              <a:t>- Cyprus 			- </a:t>
            </a:r>
            <a:r>
              <a:rPr lang="en-US" sz="2400" dirty="0"/>
              <a:t>Montenegro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2400" dirty="0" smtClean="0"/>
              <a:t>- Czech Republic		- </a:t>
            </a:r>
            <a:r>
              <a:rPr lang="en-US" sz="2400" dirty="0"/>
              <a:t>Romania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sz="2400" dirty="0" smtClean="0"/>
              <a:t>Italy				- </a:t>
            </a:r>
            <a:r>
              <a:rPr lang="en-US" sz="2400" dirty="0"/>
              <a:t>United </a:t>
            </a:r>
            <a:r>
              <a:rPr lang="en-US" sz="2400" dirty="0" smtClean="0"/>
              <a:t>Kingdom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  <a:defRPr/>
            </a:pPr>
            <a:endParaRPr lang="en-US" dirty="0" smtClean="0"/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None/>
              <a:defRPr/>
            </a:pPr>
            <a:r>
              <a:rPr lang="en-US" sz="2400" b="1" dirty="0">
                <a:solidFill>
                  <a:prstClr val="black"/>
                </a:solidFill>
                <a:latin typeface="HP Simplified"/>
              </a:rPr>
              <a:t>From </a:t>
            </a:r>
            <a:r>
              <a:rPr lang="en-US" sz="2400" b="1" dirty="0" smtClean="0">
                <a:solidFill>
                  <a:prstClr val="black"/>
                </a:solidFill>
                <a:latin typeface="HP Simplified"/>
              </a:rPr>
              <a:t>combined </a:t>
            </a:r>
            <a:r>
              <a:rPr lang="en-US" sz="2400" b="1" dirty="0">
                <a:solidFill>
                  <a:prstClr val="black"/>
                </a:solidFill>
                <a:latin typeface="HP Simplified"/>
              </a:rPr>
              <a:t>to </a:t>
            </a:r>
            <a:r>
              <a:rPr lang="en-US" sz="2400" b="1" dirty="0" smtClean="0">
                <a:solidFill>
                  <a:prstClr val="black"/>
                </a:solidFill>
                <a:latin typeface="HP Simplified"/>
              </a:rPr>
              <a:t>register-based </a:t>
            </a:r>
            <a:r>
              <a:rPr lang="en-US" sz="2400" b="1" dirty="0">
                <a:solidFill>
                  <a:prstClr val="black"/>
                </a:solidFill>
                <a:latin typeface="HP Simplified"/>
              </a:rPr>
              <a:t>census </a:t>
            </a:r>
            <a:r>
              <a:rPr lang="en-US" sz="2400" b="1" dirty="0" smtClean="0">
                <a:solidFill>
                  <a:prstClr val="black"/>
                </a:solidFill>
                <a:latin typeface="HP Simplified"/>
              </a:rPr>
              <a:t>(5 </a:t>
            </a:r>
            <a:r>
              <a:rPr lang="en-US" sz="2400" b="1" dirty="0">
                <a:solidFill>
                  <a:prstClr val="black"/>
                </a:solidFill>
                <a:latin typeface="HP Simplified"/>
              </a:rPr>
              <a:t>countries):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HP Simplified"/>
              </a:rPr>
              <a:t>- </a:t>
            </a:r>
            <a:r>
              <a:rPr lang="en-US" sz="2400" dirty="0" smtClean="0">
                <a:solidFill>
                  <a:prstClr val="black"/>
                </a:solidFill>
                <a:latin typeface="HP Simplified"/>
              </a:rPr>
              <a:t>Estonia </a:t>
            </a:r>
            <a:r>
              <a:rPr lang="en-US" sz="2400" dirty="0">
                <a:solidFill>
                  <a:prstClr val="black"/>
                </a:solidFill>
                <a:latin typeface="HP Simplified"/>
              </a:rPr>
              <a:t>			- </a:t>
            </a:r>
            <a:r>
              <a:rPr lang="en-US" sz="2400" dirty="0" smtClean="0">
                <a:solidFill>
                  <a:prstClr val="black"/>
                </a:solidFill>
                <a:latin typeface="HP Simplified"/>
              </a:rPr>
              <a:t>Spain </a:t>
            </a:r>
            <a:endParaRPr lang="en-US" sz="2400" dirty="0">
              <a:solidFill>
                <a:prstClr val="black"/>
              </a:solidFill>
              <a:latin typeface="HP Simplified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HP Simplified"/>
              </a:rPr>
              <a:t>- </a:t>
            </a:r>
            <a:r>
              <a:rPr lang="en-US" sz="2400" dirty="0" smtClean="0">
                <a:solidFill>
                  <a:prstClr val="black"/>
                </a:solidFill>
                <a:latin typeface="HP Simplified"/>
              </a:rPr>
              <a:t>Latvia </a:t>
            </a:r>
            <a:r>
              <a:rPr lang="en-US" sz="2400" dirty="0">
                <a:solidFill>
                  <a:prstClr val="black"/>
                </a:solidFill>
                <a:latin typeface="HP Simplified"/>
              </a:rPr>
              <a:t>			- </a:t>
            </a:r>
            <a:r>
              <a:rPr lang="en-US" sz="2400" dirty="0" smtClean="0">
                <a:solidFill>
                  <a:prstClr val="black"/>
                </a:solidFill>
                <a:latin typeface="HP Simplified"/>
              </a:rPr>
              <a:t>Turkey</a:t>
            </a:r>
            <a:endParaRPr lang="en-US" sz="2400" dirty="0">
              <a:solidFill>
                <a:prstClr val="black"/>
              </a:solidFill>
              <a:latin typeface="HP Simplified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Tx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HP Simplified"/>
              </a:rPr>
              <a:t>- </a:t>
            </a:r>
            <a:r>
              <a:rPr lang="en-US" sz="2400" dirty="0" smtClean="0">
                <a:solidFill>
                  <a:prstClr val="black"/>
                </a:solidFill>
                <a:latin typeface="HP Simplified"/>
              </a:rPr>
              <a:t>Lithuania</a:t>
            </a:r>
            <a:r>
              <a:rPr lang="en-US" sz="2400" dirty="0">
                <a:solidFill>
                  <a:prstClr val="black"/>
                </a:solidFill>
                <a:latin typeface="HP Simplified"/>
              </a:rPr>
              <a:t>		</a:t>
            </a:r>
            <a:endParaRPr lang="en-US" sz="1200" b="1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67824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5819" y="188640"/>
            <a:ext cx="8371656" cy="864096"/>
          </a:xfrm>
        </p:spPr>
        <p:txBody>
          <a:bodyPr/>
          <a:lstStyle/>
          <a:p>
            <a:r>
              <a:rPr lang="it-IT" altLang="en-US" sz="2800" dirty="0" smtClean="0">
                <a:solidFill>
                  <a:srgbClr val="990000"/>
                </a:solidFill>
              </a:rPr>
              <a:t>2.</a:t>
            </a:r>
            <a:r>
              <a:rPr lang="it-IT" altLang="en-US" sz="2800" b="1" dirty="0" smtClean="0">
                <a:solidFill>
                  <a:srgbClr val="990000"/>
                </a:solidFill>
              </a:rPr>
              <a:t> </a:t>
            </a:r>
            <a:r>
              <a:rPr lang="en-US" altLang="en-US" sz="2800" dirty="0">
                <a:solidFill>
                  <a:srgbClr val="990000"/>
                </a:solidFill>
                <a:latin typeface="Arial" pitchFamily="34" charset="0"/>
              </a:rPr>
              <a:t>Census methods </a:t>
            </a:r>
            <a:r>
              <a:rPr lang="en-US" altLang="en-US" sz="2800" dirty="0" smtClean="0">
                <a:solidFill>
                  <a:srgbClr val="990000"/>
                </a:solidFill>
                <a:latin typeface="Arial" pitchFamily="34" charset="0"/>
              </a:rPr>
              <a:t>- Evolution</a:t>
            </a:r>
            <a:br>
              <a:rPr lang="en-US" altLang="en-US" sz="2800" dirty="0" smtClean="0">
                <a:solidFill>
                  <a:srgbClr val="990000"/>
                </a:solidFill>
                <a:latin typeface="Arial" pitchFamily="34" charset="0"/>
              </a:rPr>
            </a:br>
            <a:r>
              <a:rPr lang="en-GB" sz="2800" dirty="0" smtClean="0"/>
              <a:t>Trajectories of countries (figure 6 in WP.24)</a:t>
            </a:r>
            <a:endParaRPr lang="it-IT" altLang="en-US" sz="2800" b="1" dirty="0" smtClean="0">
              <a:solidFill>
                <a:srgbClr val="99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17"/>
          <a:stretch/>
        </p:blipFill>
        <p:spPr bwMode="auto">
          <a:xfrm>
            <a:off x="467544" y="1161254"/>
            <a:ext cx="8086434" cy="568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68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5819" y="188640"/>
            <a:ext cx="8371656" cy="864096"/>
          </a:xfrm>
        </p:spPr>
        <p:txBody>
          <a:bodyPr/>
          <a:lstStyle/>
          <a:p>
            <a:r>
              <a:rPr lang="it-IT" altLang="en-US" sz="2800" dirty="0" smtClean="0">
                <a:solidFill>
                  <a:srgbClr val="990000"/>
                </a:solidFill>
              </a:rPr>
              <a:t>2</a:t>
            </a:r>
            <a:r>
              <a:rPr lang="it-IT" altLang="en-US" sz="2600" dirty="0" smtClean="0">
                <a:solidFill>
                  <a:srgbClr val="990000"/>
                </a:solidFill>
              </a:rPr>
              <a:t>.</a:t>
            </a:r>
            <a:r>
              <a:rPr lang="it-IT" altLang="en-US" sz="2600" b="1" dirty="0" smtClean="0">
                <a:solidFill>
                  <a:srgbClr val="990000"/>
                </a:solidFill>
              </a:rPr>
              <a:t> </a:t>
            </a:r>
            <a:r>
              <a:rPr lang="en-US" altLang="en-US" sz="2600" dirty="0">
                <a:solidFill>
                  <a:srgbClr val="990000"/>
                </a:solidFill>
                <a:latin typeface="Arial" pitchFamily="34" charset="0"/>
              </a:rPr>
              <a:t>Census methods </a:t>
            </a:r>
            <a:r>
              <a:rPr lang="en-US" altLang="en-US" sz="2600" dirty="0" smtClean="0">
                <a:solidFill>
                  <a:srgbClr val="990000"/>
                </a:solidFill>
                <a:latin typeface="Arial" pitchFamily="34" charset="0"/>
              </a:rPr>
              <a:t>– Trajectories (fig. 6, WP.24)</a:t>
            </a:r>
            <a:br>
              <a:rPr lang="en-US" altLang="en-US" sz="2600" dirty="0" smtClean="0">
                <a:solidFill>
                  <a:srgbClr val="990000"/>
                </a:solidFill>
                <a:latin typeface="Arial" pitchFamily="34" charset="0"/>
              </a:rPr>
            </a:br>
            <a:r>
              <a:rPr lang="en-GB" sz="2600" dirty="0" smtClean="0"/>
              <a:t>“Early adopters” of register-based census</a:t>
            </a:r>
            <a:endParaRPr lang="it-IT" altLang="en-US" sz="2600" b="1" dirty="0" smtClean="0">
              <a:solidFill>
                <a:srgbClr val="99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17"/>
          <a:stretch/>
        </p:blipFill>
        <p:spPr bwMode="auto">
          <a:xfrm>
            <a:off x="467544" y="1161254"/>
            <a:ext cx="8086434" cy="568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Up Arrow 5"/>
          <p:cNvSpPr/>
          <p:nvPr/>
        </p:nvSpPr>
        <p:spPr>
          <a:xfrm rot="1600830">
            <a:off x="3106879" y="1353458"/>
            <a:ext cx="104596" cy="2482687"/>
          </a:xfrm>
          <a:prstGeom prst="upArrow">
            <a:avLst>
              <a:gd name="adj1" fmla="val 100000"/>
              <a:gd name="adj2" fmla="val 0"/>
            </a:avLst>
          </a:prstGeom>
          <a:solidFill>
            <a:srgbClr val="FF0000">
              <a:alpha val="35000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err="1" smtClean="0"/>
          </a:p>
        </p:txBody>
      </p:sp>
      <p:sp>
        <p:nvSpPr>
          <p:cNvPr id="7" name="Up Arrow 6"/>
          <p:cNvSpPr/>
          <p:nvPr/>
        </p:nvSpPr>
        <p:spPr>
          <a:xfrm rot="5400000">
            <a:off x="3923927" y="1196752"/>
            <a:ext cx="360039" cy="2952329"/>
          </a:xfrm>
          <a:prstGeom prst="upArrow">
            <a:avLst>
              <a:gd name="adj1" fmla="val 29385"/>
              <a:gd name="adj2" fmla="val 50000"/>
            </a:avLst>
          </a:prstGeom>
          <a:solidFill>
            <a:srgbClr val="FF0000">
              <a:alpha val="35000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err="1" smtClean="0"/>
          </a:p>
        </p:txBody>
      </p:sp>
      <p:sp>
        <p:nvSpPr>
          <p:cNvPr id="10" name="Up Arrow 9"/>
          <p:cNvSpPr/>
          <p:nvPr/>
        </p:nvSpPr>
        <p:spPr>
          <a:xfrm rot="5400000">
            <a:off x="3959932" y="-183075"/>
            <a:ext cx="360039" cy="3024340"/>
          </a:xfrm>
          <a:prstGeom prst="upArrow">
            <a:avLst>
              <a:gd name="adj1" fmla="val 55841"/>
              <a:gd name="adj2" fmla="val 50000"/>
            </a:avLst>
          </a:prstGeom>
          <a:solidFill>
            <a:srgbClr val="FF0000">
              <a:alpha val="35000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err="1" smtClean="0"/>
          </a:p>
        </p:txBody>
      </p:sp>
      <p:sp>
        <p:nvSpPr>
          <p:cNvPr id="11" name="Up Arrow 10"/>
          <p:cNvSpPr/>
          <p:nvPr/>
        </p:nvSpPr>
        <p:spPr>
          <a:xfrm rot="5400000">
            <a:off x="4427983" y="537007"/>
            <a:ext cx="360039" cy="1944215"/>
          </a:xfrm>
          <a:prstGeom prst="upArrow">
            <a:avLst>
              <a:gd name="adj1" fmla="val 29385"/>
              <a:gd name="adj2" fmla="val 50000"/>
            </a:avLst>
          </a:prstGeom>
          <a:solidFill>
            <a:srgbClr val="FF0000">
              <a:alpha val="35000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err="1" smtClean="0"/>
          </a:p>
        </p:txBody>
      </p:sp>
    </p:spTree>
    <p:extLst>
      <p:ext uri="{BB962C8B-B14F-4D97-AF65-F5344CB8AC3E}">
        <p14:creationId xmlns:p14="http://schemas.microsoft.com/office/powerpoint/2010/main" val="350243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5819" y="188640"/>
            <a:ext cx="8371656" cy="864096"/>
          </a:xfrm>
        </p:spPr>
        <p:txBody>
          <a:bodyPr/>
          <a:lstStyle/>
          <a:p>
            <a:r>
              <a:rPr lang="it-IT" altLang="en-US" sz="2800" dirty="0" smtClean="0">
                <a:solidFill>
                  <a:srgbClr val="990000"/>
                </a:solidFill>
              </a:rPr>
              <a:t>2</a:t>
            </a:r>
            <a:r>
              <a:rPr lang="it-IT" altLang="en-US" sz="2600" dirty="0" smtClean="0">
                <a:solidFill>
                  <a:srgbClr val="990000"/>
                </a:solidFill>
              </a:rPr>
              <a:t>.</a:t>
            </a:r>
            <a:r>
              <a:rPr lang="it-IT" altLang="en-US" sz="2600" b="1" dirty="0" smtClean="0">
                <a:solidFill>
                  <a:srgbClr val="990000"/>
                </a:solidFill>
              </a:rPr>
              <a:t> </a:t>
            </a:r>
            <a:r>
              <a:rPr lang="en-US" altLang="en-US" sz="2600" dirty="0">
                <a:solidFill>
                  <a:srgbClr val="990000"/>
                </a:solidFill>
                <a:latin typeface="Arial" pitchFamily="34" charset="0"/>
              </a:rPr>
              <a:t>Census methods </a:t>
            </a:r>
            <a:r>
              <a:rPr lang="en-US" altLang="en-US" sz="2600" dirty="0" smtClean="0">
                <a:solidFill>
                  <a:srgbClr val="990000"/>
                </a:solidFill>
                <a:latin typeface="Arial" pitchFamily="34" charset="0"/>
              </a:rPr>
              <a:t>– Trajectories (fig. 6, WP.24)</a:t>
            </a:r>
            <a:br>
              <a:rPr lang="en-US" altLang="en-US" sz="2600" dirty="0" smtClean="0">
                <a:solidFill>
                  <a:srgbClr val="990000"/>
                </a:solidFill>
                <a:latin typeface="Arial" pitchFamily="34" charset="0"/>
              </a:rPr>
            </a:br>
            <a:r>
              <a:rPr lang="en-GB" sz="2600" dirty="0" smtClean="0"/>
              <a:t>From traditional to combined to register-based</a:t>
            </a:r>
            <a:endParaRPr lang="it-IT" altLang="en-US" sz="2600" b="1" dirty="0" smtClean="0">
              <a:solidFill>
                <a:srgbClr val="99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17"/>
          <a:stretch/>
        </p:blipFill>
        <p:spPr bwMode="auto">
          <a:xfrm>
            <a:off x="448112" y="1152988"/>
            <a:ext cx="8086434" cy="568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Up Arrow 5"/>
          <p:cNvSpPr/>
          <p:nvPr/>
        </p:nvSpPr>
        <p:spPr>
          <a:xfrm rot="1248482">
            <a:off x="4005488" y="1618367"/>
            <a:ext cx="126245" cy="2794623"/>
          </a:xfrm>
          <a:prstGeom prst="upArrow">
            <a:avLst>
              <a:gd name="adj1" fmla="val 65126"/>
              <a:gd name="adj2" fmla="val 50000"/>
            </a:avLst>
          </a:prstGeom>
          <a:solidFill>
            <a:srgbClr val="FF0000">
              <a:alpha val="35000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err="1" smtClean="0"/>
          </a:p>
        </p:txBody>
      </p:sp>
      <p:sp>
        <p:nvSpPr>
          <p:cNvPr id="9" name="Up Arrow 8"/>
          <p:cNvSpPr/>
          <p:nvPr/>
        </p:nvSpPr>
        <p:spPr>
          <a:xfrm rot="1877298">
            <a:off x="3926382" y="2599430"/>
            <a:ext cx="387518" cy="1899272"/>
          </a:xfrm>
          <a:prstGeom prst="upArrow">
            <a:avLst>
              <a:gd name="adj1" fmla="val 29385"/>
              <a:gd name="adj2" fmla="val 50000"/>
            </a:avLst>
          </a:prstGeom>
          <a:solidFill>
            <a:srgbClr val="FF0000">
              <a:alpha val="35000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err="1" smtClean="0"/>
          </a:p>
        </p:txBody>
      </p:sp>
      <p:sp>
        <p:nvSpPr>
          <p:cNvPr id="11" name="Up Arrow 10"/>
          <p:cNvSpPr/>
          <p:nvPr/>
        </p:nvSpPr>
        <p:spPr>
          <a:xfrm rot="2409689">
            <a:off x="2939972" y="4104025"/>
            <a:ext cx="429450" cy="1556944"/>
          </a:xfrm>
          <a:prstGeom prst="upArrow">
            <a:avLst>
              <a:gd name="adj1" fmla="val 29385"/>
              <a:gd name="adj2" fmla="val 50000"/>
            </a:avLst>
          </a:prstGeom>
          <a:solidFill>
            <a:srgbClr val="FF0000">
              <a:alpha val="35000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err="1" smtClean="0"/>
          </a:p>
        </p:txBody>
      </p:sp>
      <p:sp>
        <p:nvSpPr>
          <p:cNvPr id="12" name="Up Arrow 11"/>
          <p:cNvSpPr/>
          <p:nvPr/>
        </p:nvSpPr>
        <p:spPr>
          <a:xfrm rot="2375404">
            <a:off x="3493070" y="2805711"/>
            <a:ext cx="360243" cy="3198690"/>
          </a:xfrm>
          <a:prstGeom prst="upArrow">
            <a:avLst>
              <a:gd name="adj1" fmla="val 39153"/>
              <a:gd name="adj2" fmla="val 50000"/>
            </a:avLst>
          </a:prstGeom>
          <a:solidFill>
            <a:srgbClr val="FF0000">
              <a:alpha val="35000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err="1" smtClean="0"/>
          </a:p>
        </p:txBody>
      </p:sp>
      <p:sp>
        <p:nvSpPr>
          <p:cNvPr id="13" name="Up Arrow 12"/>
          <p:cNvSpPr/>
          <p:nvPr/>
        </p:nvSpPr>
        <p:spPr>
          <a:xfrm rot="4157689">
            <a:off x="4875375" y="2586428"/>
            <a:ext cx="522418" cy="1045752"/>
          </a:xfrm>
          <a:prstGeom prst="upArrow">
            <a:avLst>
              <a:gd name="adj1" fmla="val 39236"/>
              <a:gd name="adj2" fmla="val 50000"/>
            </a:avLst>
          </a:prstGeom>
          <a:solidFill>
            <a:srgbClr val="FF0000">
              <a:alpha val="35000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err="1" smtClean="0"/>
          </a:p>
        </p:txBody>
      </p:sp>
      <p:sp>
        <p:nvSpPr>
          <p:cNvPr id="14" name="Up Arrow 13"/>
          <p:cNvSpPr/>
          <p:nvPr/>
        </p:nvSpPr>
        <p:spPr>
          <a:xfrm rot="1147920">
            <a:off x="3949621" y="3224256"/>
            <a:ext cx="308478" cy="3072640"/>
          </a:xfrm>
          <a:prstGeom prst="upArrow">
            <a:avLst>
              <a:gd name="adj1" fmla="val 29385"/>
              <a:gd name="adj2" fmla="val 50000"/>
            </a:avLst>
          </a:prstGeom>
          <a:solidFill>
            <a:srgbClr val="FF0000">
              <a:alpha val="35000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err="1" smtClean="0"/>
          </a:p>
        </p:txBody>
      </p:sp>
    </p:spTree>
    <p:extLst>
      <p:ext uri="{BB962C8B-B14F-4D97-AF65-F5344CB8AC3E}">
        <p14:creationId xmlns:p14="http://schemas.microsoft.com/office/powerpoint/2010/main" val="419438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5819" y="188640"/>
            <a:ext cx="8371656" cy="864096"/>
          </a:xfrm>
        </p:spPr>
        <p:txBody>
          <a:bodyPr/>
          <a:lstStyle/>
          <a:p>
            <a:r>
              <a:rPr lang="it-IT" altLang="en-US" sz="2800" dirty="0" smtClean="0">
                <a:solidFill>
                  <a:srgbClr val="990000"/>
                </a:solidFill>
              </a:rPr>
              <a:t>2</a:t>
            </a:r>
            <a:r>
              <a:rPr lang="it-IT" altLang="en-US" sz="2600" dirty="0" smtClean="0">
                <a:solidFill>
                  <a:srgbClr val="990000"/>
                </a:solidFill>
              </a:rPr>
              <a:t>.</a:t>
            </a:r>
            <a:r>
              <a:rPr lang="it-IT" altLang="en-US" sz="2600" b="1" dirty="0" smtClean="0">
                <a:solidFill>
                  <a:srgbClr val="990000"/>
                </a:solidFill>
              </a:rPr>
              <a:t> </a:t>
            </a:r>
            <a:r>
              <a:rPr lang="en-US" altLang="en-US" sz="2600" dirty="0">
                <a:solidFill>
                  <a:srgbClr val="990000"/>
                </a:solidFill>
                <a:latin typeface="Arial" pitchFamily="34" charset="0"/>
              </a:rPr>
              <a:t>Census methods </a:t>
            </a:r>
            <a:r>
              <a:rPr lang="en-US" altLang="en-US" sz="2600" dirty="0" smtClean="0">
                <a:solidFill>
                  <a:srgbClr val="990000"/>
                </a:solidFill>
                <a:latin typeface="Arial" pitchFamily="34" charset="0"/>
              </a:rPr>
              <a:t>– Trajectories (fig. 6, WP.24)</a:t>
            </a:r>
            <a:br>
              <a:rPr lang="en-US" altLang="en-US" sz="2600" dirty="0" smtClean="0">
                <a:solidFill>
                  <a:srgbClr val="990000"/>
                </a:solidFill>
                <a:latin typeface="Arial" pitchFamily="34" charset="0"/>
              </a:rPr>
            </a:br>
            <a:r>
              <a:rPr lang="en-GB" sz="2600" dirty="0" smtClean="0"/>
              <a:t>Directly from traditional to register-based census</a:t>
            </a:r>
            <a:endParaRPr lang="it-IT" altLang="en-US" sz="2600" b="1" dirty="0" smtClean="0">
              <a:solidFill>
                <a:srgbClr val="99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17"/>
          <a:stretch/>
        </p:blipFill>
        <p:spPr bwMode="auto">
          <a:xfrm>
            <a:off x="467544" y="1161254"/>
            <a:ext cx="8086434" cy="568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 rot="1643013">
            <a:off x="3409865" y="1365972"/>
            <a:ext cx="387518" cy="4284717"/>
          </a:xfrm>
          <a:prstGeom prst="upArrow">
            <a:avLst>
              <a:gd name="adj1" fmla="val 29385"/>
              <a:gd name="adj2" fmla="val 50000"/>
            </a:avLst>
          </a:prstGeom>
          <a:solidFill>
            <a:srgbClr val="FF0000">
              <a:alpha val="35000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err="1" smtClean="0"/>
          </a:p>
        </p:txBody>
      </p:sp>
      <p:sp>
        <p:nvSpPr>
          <p:cNvPr id="7" name="Up Arrow 6"/>
          <p:cNvSpPr/>
          <p:nvPr/>
        </p:nvSpPr>
        <p:spPr>
          <a:xfrm rot="765599">
            <a:off x="3920137" y="1831216"/>
            <a:ext cx="387518" cy="4420245"/>
          </a:xfrm>
          <a:prstGeom prst="upArrow">
            <a:avLst>
              <a:gd name="adj1" fmla="val 29385"/>
              <a:gd name="adj2" fmla="val 50000"/>
            </a:avLst>
          </a:prstGeom>
          <a:solidFill>
            <a:srgbClr val="FF0000">
              <a:alpha val="35000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err="1" smtClean="0"/>
          </a:p>
        </p:txBody>
      </p:sp>
      <p:sp>
        <p:nvSpPr>
          <p:cNvPr id="11" name="Up Arrow 10"/>
          <p:cNvSpPr/>
          <p:nvPr/>
        </p:nvSpPr>
        <p:spPr>
          <a:xfrm rot="3456346">
            <a:off x="4521834" y="2457574"/>
            <a:ext cx="193325" cy="185853"/>
          </a:xfrm>
          <a:prstGeom prst="upArrow">
            <a:avLst>
              <a:gd name="adj1" fmla="val 29385"/>
              <a:gd name="adj2" fmla="val 50000"/>
            </a:avLst>
          </a:prstGeom>
          <a:solidFill>
            <a:srgbClr val="FF0000">
              <a:alpha val="35000"/>
            </a:srgb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err="1" smtClean="0"/>
          </a:p>
        </p:txBody>
      </p:sp>
    </p:spTree>
    <p:extLst>
      <p:ext uri="{BB962C8B-B14F-4D97-AF65-F5344CB8AC3E}">
        <p14:creationId xmlns:p14="http://schemas.microsoft.com/office/powerpoint/2010/main" val="286916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UNECE_POTX_4x3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noFill/>
          <a:miter lim="800000"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2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3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4697</TotalTime>
  <Words>370</Words>
  <Application>Microsoft Office PowerPoint</Application>
  <PresentationFormat>On-screen Show (4:3)</PresentationFormat>
  <Paragraphs>74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UNECE_POTX_4x3</vt:lpstr>
      <vt:lpstr>From the 2010 to the 2020 census round in the UNECE region – Plans by countries on census methodology and technology</vt:lpstr>
      <vt:lpstr>Content of presentation:</vt:lpstr>
      <vt:lpstr>1. Update on new CES Rec. for 2020 round</vt:lpstr>
      <vt:lpstr>2. Census methods  Evolution and plans for 2020  Number of UNECE countries by census method</vt:lpstr>
      <vt:lpstr>2. Census methods  Evolution and plans for 2020  UNECE countries possibly changing method</vt:lpstr>
      <vt:lpstr>2. Census methods - Evolution Trajectories of countries (figure 6 in WP.24)</vt:lpstr>
      <vt:lpstr>2. Census methods – Trajectories (fig. 6, WP.24) “Early adopters” of register-based census</vt:lpstr>
      <vt:lpstr>2. Census methods – Trajectories (fig. 6, WP.24) From traditional to combined to register-based</vt:lpstr>
      <vt:lpstr>2. Census methods – Trajectories (fig. 6, WP.24) Directly from traditional to register-based census</vt:lpstr>
      <vt:lpstr>2. Census methods – Trajectories (fig. 6, WP.24) Combined censuses in 2010 and 2020 rounds</vt:lpstr>
      <vt:lpstr>2. Census methods – Trajectories (fig. 6, WP.24) From traditional to combined in 2020 round</vt:lpstr>
      <vt:lpstr>2. Census methods – Trajectories (fig. 6, WP.24) Countries planning traditional census in 2020</vt:lpstr>
      <vt:lpstr>3. Internet response   Number of UNECE countries using internet response</vt:lpstr>
      <vt:lpstr>3. Internet response   Assumptions about internet take-up rates, 2020 round</vt:lpstr>
      <vt:lpstr>5. Demand for support for 2020 round  Topics indicated by most countries</vt:lpstr>
      <vt:lpstr>5. Demand for support for 2020 round  Topics indicated by most countries (cont.)</vt:lpstr>
    </vt:vector>
  </TitlesOfParts>
  <Company>ECE-ISU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template</dc:title>
  <dc:creator>Jean Rodriguez</dc:creator>
  <cp:lastModifiedBy>Paolo Valente</cp:lastModifiedBy>
  <cp:revision>98</cp:revision>
  <dcterms:created xsi:type="dcterms:W3CDTF">2015-05-13T14:05:37Z</dcterms:created>
  <dcterms:modified xsi:type="dcterms:W3CDTF">2015-09-29T16:48:48Z</dcterms:modified>
</cp:coreProperties>
</file>