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75" r:id="rId2"/>
    <p:sldId id="280" r:id="rId3"/>
    <p:sldId id="276" r:id="rId4"/>
    <p:sldId id="294" r:id="rId5"/>
    <p:sldId id="260" r:id="rId6"/>
    <p:sldId id="295" r:id="rId7"/>
    <p:sldId id="296" r:id="rId8"/>
    <p:sldId id="300" r:id="rId9"/>
    <p:sldId id="273" r:id="rId10"/>
    <p:sldId id="297" r:id="rId11"/>
    <p:sldId id="306" r:id="rId12"/>
    <p:sldId id="307" r:id="rId13"/>
    <p:sldId id="298" r:id="rId14"/>
    <p:sldId id="302" r:id="rId15"/>
    <p:sldId id="303" r:id="rId16"/>
    <p:sldId id="304" r:id="rId17"/>
    <p:sldId id="305" r:id="rId18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400" b="1" kern="1200">
        <a:solidFill>
          <a:srgbClr val="3366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400" b="1" kern="1200">
        <a:solidFill>
          <a:srgbClr val="3366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400" b="1" kern="1200">
        <a:solidFill>
          <a:srgbClr val="3366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400" b="1" kern="1200">
        <a:solidFill>
          <a:srgbClr val="3366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400" b="1" kern="1200">
        <a:solidFill>
          <a:srgbClr val="3366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rgbClr val="3366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rgbClr val="3366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rgbClr val="3366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rgbClr val="3366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олчёнкин Александр Викторович" initials="ТА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33"/>
    <a:srgbClr val="990000"/>
    <a:srgbClr val="336699"/>
    <a:srgbClr val="CC0000"/>
    <a:srgbClr val="0033CC"/>
    <a:srgbClr val="6666FF"/>
    <a:srgbClr val="FFF2C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6" autoAdjust="0"/>
    <p:restoredTop sz="94689" autoAdjust="0"/>
  </p:normalViewPr>
  <p:slideViewPr>
    <p:cSldViewPr>
      <p:cViewPr>
        <p:scale>
          <a:sx n="100" d="100"/>
          <a:sy n="100" d="100"/>
        </p:scale>
        <p:origin x="-147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442"/>
    </p:cViewPr>
  </p:sorterViewPr>
  <p:notesViewPr>
    <p:cSldViewPr>
      <p:cViewPr varScale="1">
        <p:scale>
          <a:sx n="57" d="100"/>
          <a:sy n="57" d="100"/>
        </p:scale>
        <p:origin x="-1858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S1E\SGEAS\SGESD\SGESD01\SG%20demogr&#225;ficas\reuniones%20y%20conferencias\Gelendzhik%2017%20oct%202013\extranjeros%20censos%201991%20a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00903339817894832"/>
          <c:y val="0.0180789329427471"/>
          <c:w val="0.990966542920159"/>
          <c:h val="0.981921030491772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Sheet0!$A$13</c:f>
              <c:strCache>
                <c:ptCount val="1"/>
                <c:pt idx="0">
                  <c:v>Spaniards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cat>
            <c:numRef>
              <c:f>Sheet0!$B$10:$D$10</c:f>
              <c:numCache>
                <c:formatCode>General</c:formatCode>
                <c:ptCount val="3"/>
                <c:pt idx="0">
                  <c:v>1991.0</c:v>
                </c:pt>
                <c:pt idx="1">
                  <c:v>2001.0</c:v>
                </c:pt>
                <c:pt idx="2">
                  <c:v>2011.0</c:v>
                </c:pt>
              </c:numCache>
            </c:numRef>
          </c:cat>
          <c:val>
            <c:numRef>
              <c:f>Sheet0!$B$13:$D$13</c:f>
              <c:numCache>
                <c:formatCode>#,##0</c:formatCode>
                <c:ptCount val="3"/>
                <c:pt idx="0">
                  <c:v>3.8518901E7</c:v>
                </c:pt>
                <c:pt idx="1">
                  <c:v>3.9275358E7</c:v>
                </c:pt>
                <c:pt idx="2">
                  <c:v>4.1563443E7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Sheet0!$A$14</c:f>
              <c:strCache>
                <c:ptCount val="1"/>
                <c:pt idx="0">
                  <c:v>Foreigners</c:v>
                </c:pt>
              </c:strCache>
            </c:strRef>
          </c:tx>
          <c:spPr>
            <a:solidFill>
              <a:srgbClr val="990000"/>
            </a:solidFill>
          </c:spPr>
          <c:invertIfNegative val="1"/>
          <c:dLbls>
            <c:dLbl>
              <c:idx val="0"/>
              <c:layout>
                <c:manualLayout>
                  <c:x val="0.0023084025854109"/>
                  <c:y val="-0.05471380471380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Иностранцы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1991; 353 367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0.0212741918066815"/>
                  <c:y val="-0.04572271036494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Иностранцы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2001; 1 572 013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00991240584814233"/>
                  <c:y val="-0.0910650980511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Иностранцы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2011; 5 252 473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numRef>
              <c:f>Sheet0!$B$10:$D$10</c:f>
              <c:numCache>
                <c:formatCode>General</c:formatCode>
                <c:ptCount val="3"/>
                <c:pt idx="0">
                  <c:v>1991.0</c:v>
                </c:pt>
                <c:pt idx="1">
                  <c:v>2001.0</c:v>
                </c:pt>
                <c:pt idx="2">
                  <c:v>2011.0</c:v>
                </c:pt>
              </c:numCache>
            </c:numRef>
          </c:cat>
          <c:val>
            <c:numRef>
              <c:f>Sheet0!$B$14:$D$14</c:f>
              <c:numCache>
                <c:formatCode>#,##0</c:formatCode>
                <c:ptCount val="3"/>
                <c:pt idx="0">
                  <c:v>353367.0</c:v>
                </c:pt>
                <c:pt idx="1">
                  <c:v>1.572013E6</c:v>
                </c:pt>
                <c:pt idx="2">
                  <c:v>5.252473E6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3398664"/>
        <c:axId val="-2133242008"/>
      </c:barChart>
      <c:catAx>
        <c:axId val="-213339866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-2133242008"/>
        <c:crosses val="autoZero"/>
        <c:auto val="1"/>
        <c:lblAlgn val="ctr"/>
        <c:lblOffset val="100"/>
        <c:noMultiLvlLbl val="1"/>
      </c:catAx>
      <c:valAx>
        <c:axId val="-2133242008"/>
        <c:scaling>
          <c:orientation val="minMax"/>
        </c:scaling>
        <c:delete val="1"/>
        <c:axPos val="l"/>
        <c:majorGridlines/>
        <c:numFmt formatCode="#,##0" sourceLinked="1"/>
        <c:majorTickMark val="cross"/>
        <c:minorTickMark val="cross"/>
        <c:tickLblPos val="nextTo"/>
        <c:crossAx val="-21333986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1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10T14:38:14.005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994CC-8211-4E09-8F6B-29F132454964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3AC142B-FC3D-4646-818E-2917EFECE916}">
      <dgm:prSet custT="1"/>
      <dgm:spPr/>
      <dgm:t>
        <a:bodyPr/>
        <a:lstStyle/>
        <a:p>
          <a:pPr rtl="0"/>
          <a:r>
            <a:rPr lang="ru-RU" sz="1100" b="1" dirty="0" smtClean="0"/>
            <a:t>Почему люди заинтересованы в прохождении регистрации</a:t>
          </a:r>
          <a:r>
            <a:rPr lang="es-ES" sz="1100" b="1" dirty="0" smtClean="0"/>
            <a:t>?: </a:t>
          </a:r>
          <a:endParaRPr lang="es-ES" sz="1100" dirty="0"/>
        </a:p>
      </dgm:t>
    </dgm:pt>
    <dgm:pt modelId="{B2266173-B802-4C1A-A411-AB845571E601}" type="parTrans" cxnId="{043189F8-40C3-48BA-A233-DBB214D0F746}">
      <dgm:prSet/>
      <dgm:spPr/>
      <dgm:t>
        <a:bodyPr/>
        <a:lstStyle/>
        <a:p>
          <a:endParaRPr lang="es-ES"/>
        </a:p>
      </dgm:t>
    </dgm:pt>
    <dgm:pt modelId="{1B482D1B-9193-490C-A2CE-B54BD56EE6FF}" type="sibTrans" cxnId="{043189F8-40C3-48BA-A233-DBB214D0F746}">
      <dgm:prSet/>
      <dgm:spPr/>
      <dgm:t>
        <a:bodyPr/>
        <a:lstStyle/>
        <a:p>
          <a:endParaRPr lang="es-ES"/>
        </a:p>
      </dgm:t>
    </dgm:pt>
    <dgm:pt modelId="{1D183349-F822-4AED-9C94-85A3CDD2E6A7}">
      <dgm:prSet custT="1"/>
      <dgm:spPr/>
      <dgm:t>
        <a:bodyPr/>
        <a:lstStyle/>
        <a:p>
          <a:pPr rtl="0"/>
          <a:r>
            <a:rPr lang="ru-RU" sz="1050" b="1" dirty="0" smtClean="0"/>
            <a:t>Потому, что это обеспечивает доступ к образованию</a:t>
          </a:r>
          <a:r>
            <a:rPr lang="es-ES" sz="1050" b="1" dirty="0" smtClean="0"/>
            <a:t>, </a:t>
          </a:r>
          <a:r>
            <a:rPr lang="ru-RU" sz="1050" b="1" dirty="0" smtClean="0"/>
            <a:t>социальному обслуживанию, здравоохранению</a:t>
          </a:r>
          <a:r>
            <a:rPr lang="es-ES" sz="1050" b="1" dirty="0" smtClean="0"/>
            <a:t>, </a:t>
          </a:r>
          <a:r>
            <a:rPr lang="ru-RU" sz="1050" b="1" dirty="0" smtClean="0"/>
            <a:t>это является свидетельством проживания для различных целей</a:t>
          </a:r>
          <a:endParaRPr lang="es-ES" sz="1050" dirty="0"/>
        </a:p>
      </dgm:t>
    </dgm:pt>
    <dgm:pt modelId="{ED11A8B1-7E22-4580-A164-36B2AC49ECB8}" type="parTrans" cxnId="{E60EE681-E0B8-49F4-B867-C8856969817A}">
      <dgm:prSet/>
      <dgm:spPr/>
      <dgm:t>
        <a:bodyPr/>
        <a:lstStyle/>
        <a:p>
          <a:endParaRPr lang="es-ES"/>
        </a:p>
      </dgm:t>
    </dgm:pt>
    <dgm:pt modelId="{1B178C6A-1117-4578-A274-E706F262FA24}" type="sibTrans" cxnId="{E60EE681-E0B8-49F4-B867-C8856969817A}">
      <dgm:prSet/>
      <dgm:spPr/>
      <dgm:t>
        <a:bodyPr/>
        <a:lstStyle/>
        <a:p>
          <a:endParaRPr lang="es-ES"/>
        </a:p>
      </dgm:t>
    </dgm:pt>
    <dgm:pt modelId="{BD6EFE70-B10F-4983-9811-EA906A7B3F21}">
      <dgm:prSet custT="1"/>
      <dgm:spPr/>
      <dgm:t>
        <a:bodyPr/>
        <a:lstStyle/>
        <a:p>
          <a:pPr rtl="0"/>
          <a:r>
            <a:rPr lang="ru-RU" sz="1100" b="1" dirty="0" smtClean="0"/>
            <a:t>Почему </a:t>
          </a:r>
          <a:r>
            <a:rPr lang="ru-RU" sz="1100" b="1" dirty="0" smtClean="0"/>
            <a:t>люди заинтересованы в снятии с регистрации </a:t>
          </a:r>
          <a:r>
            <a:rPr lang="es-ES" sz="1100" b="1" dirty="0" smtClean="0"/>
            <a:t>(</a:t>
          </a:r>
          <a:r>
            <a:rPr lang="ru-RU" sz="1100" b="1" dirty="0" smtClean="0"/>
            <a:t>при выезде из страны</a:t>
          </a:r>
          <a:r>
            <a:rPr lang="es-ES" sz="1100" b="1" dirty="0" smtClean="0"/>
            <a:t>)?  (</a:t>
          </a:r>
          <a:r>
            <a:rPr lang="ru-RU" sz="1100" b="1" dirty="0" smtClean="0"/>
            <a:t>никаких бонусов</a:t>
          </a:r>
          <a:r>
            <a:rPr lang="es-ES" sz="1100" b="1" dirty="0" smtClean="0"/>
            <a:t>, </a:t>
          </a:r>
          <a:r>
            <a:rPr lang="ru-RU" sz="1100" b="1" dirty="0" smtClean="0"/>
            <a:t/>
          </a:r>
          <a:br>
            <a:rPr lang="ru-RU" sz="1100" b="1" dirty="0" smtClean="0"/>
          </a:br>
          <a:r>
            <a:rPr lang="ru-RU" sz="1100" b="1" dirty="0" smtClean="0"/>
            <a:t>не так много фактов снятия с учёта</a:t>
          </a:r>
          <a:r>
            <a:rPr lang="es-ES" sz="1100" b="1" dirty="0" smtClean="0"/>
            <a:t>)</a:t>
          </a:r>
          <a:endParaRPr lang="es-ES" sz="1100" dirty="0"/>
        </a:p>
      </dgm:t>
    </dgm:pt>
    <dgm:pt modelId="{6A31E393-2581-48E1-823F-711E15887DD7}" type="parTrans" cxnId="{95554A7B-B89C-4751-9A61-DB30BD1CC90B}">
      <dgm:prSet/>
      <dgm:spPr/>
      <dgm:t>
        <a:bodyPr/>
        <a:lstStyle/>
        <a:p>
          <a:endParaRPr lang="es-ES"/>
        </a:p>
      </dgm:t>
    </dgm:pt>
    <dgm:pt modelId="{D9742922-F67E-4E56-8E4F-C91701E696AC}" type="sibTrans" cxnId="{95554A7B-B89C-4751-9A61-DB30BD1CC90B}">
      <dgm:prSet/>
      <dgm:spPr/>
      <dgm:t>
        <a:bodyPr/>
        <a:lstStyle/>
        <a:p>
          <a:endParaRPr lang="es-ES"/>
        </a:p>
      </dgm:t>
    </dgm:pt>
    <dgm:pt modelId="{9F5206BC-463D-473F-A78F-79EB3324FE7F}" type="pres">
      <dgm:prSet presAssocID="{D8B994CC-8211-4E09-8F6B-29F1324549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D72014F-B696-42AC-9C6F-6383FC5DC0F5}" type="pres">
      <dgm:prSet presAssocID="{BD6EFE70-B10F-4983-9811-EA906A7B3F21}" presName="boxAndChildren" presStyleCnt="0"/>
      <dgm:spPr/>
    </dgm:pt>
    <dgm:pt modelId="{2C4C1520-2396-4D60-AC79-3DB9C149F700}" type="pres">
      <dgm:prSet presAssocID="{BD6EFE70-B10F-4983-9811-EA906A7B3F21}" presName="parentTextBox" presStyleLbl="node1" presStyleIdx="0" presStyleCnt="3"/>
      <dgm:spPr/>
      <dgm:t>
        <a:bodyPr/>
        <a:lstStyle/>
        <a:p>
          <a:endParaRPr lang="es-ES"/>
        </a:p>
      </dgm:t>
    </dgm:pt>
    <dgm:pt modelId="{E38304E4-EAC6-446E-A14E-683476DE8430}" type="pres">
      <dgm:prSet presAssocID="{1B178C6A-1117-4578-A274-E706F262FA24}" presName="sp" presStyleCnt="0"/>
      <dgm:spPr/>
    </dgm:pt>
    <dgm:pt modelId="{57CE6765-B40F-4F54-8DBD-B0D6B087129A}" type="pres">
      <dgm:prSet presAssocID="{1D183349-F822-4AED-9C94-85A3CDD2E6A7}" presName="arrowAndChildren" presStyleCnt="0"/>
      <dgm:spPr/>
    </dgm:pt>
    <dgm:pt modelId="{4B518DAF-67C4-4B17-9168-B7DFB5B0DE72}" type="pres">
      <dgm:prSet presAssocID="{1D183349-F822-4AED-9C94-85A3CDD2E6A7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FA24C140-D50D-440E-B145-6CF0B8DFFF60}" type="pres">
      <dgm:prSet presAssocID="{1B482D1B-9193-490C-A2CE-B54BD56EE6FF}" presName="sp" presStyleCnt="0"/>
      <dgm:spPr/>
    </dgm:pt>
    <dgm:pt modelId="{7F1220FB-C453-48EB-9683-53C79E1AA395}" type="pres">
      <dgm:prSet presAssocID="{33AC142B-FC3D-4646-818E-2917EFECE916}" presName="arrowAndChildren" presStyleCnt="0"/>
      <dgm:spPr/>
    </dgm:pt>
    <dgm:pt modelId="{AF85AFAD-53D9-4DBB-9C47-9158C61DAED5}" type="pres">
      <dgm:prSet presAssocID="{33AC142B-FC3D-4646-818E-2917EFECE916}" presName="parentTextArrow" presStyleLbl="node1" presStyleIdx="2" presStyleCnt="3" custLinFactNeighborX="-909"/>
      <dgm:spPr/>
      <dgm:t>
        <a:bodyPr/>
        <a:lstStyle/>
        <a:p>
          <a:endParaRPr lang="es-ES"/>
        </a:p>
      </dgm:t>
    </dgm:pt>
  </dgm:ptLst>
  <dgm:cxnLst>
    <dgm:cxn modelId="{043189F8-40C3-48BA-A233-DBB214D0F746}" srcId="{D8B994CC-8211-4E09-8F6B-29F132454964}" destId="{33AC142B-FC3D-4646-818E-2917EFECE916}" srcOrd="0" destOrd="0" parTransId="{B2266173-B802-4C1A-A411-AB845571E601}" sibTransId="{1B482D1B-9193-490C-A2CE-B54BD56EE6FF}"/>
    <dgm:cxn modelId="{BEEE3120-725F-408B-BCED-8220668C3CB8}" type="presOf" srcId="{1D183349-F822-4AED-9C94-85A3CDD2E6A7}" destId="{4B518DAF-67C4-4B17-9168-B7DFB5B0DE72}" srcOrd="0" destOrd="0" presId="urn:microsoft.com/office/officeart/2005/8/layout/process4"/>
    <dgm:cxn modelId="{05129FD7-E3D0-47C2-B2EC-49BC8B471753}" type="presOf" srcId="{D8B994CC-8211-4E09-8F6B-29F132454964}" destId="{9F5206BC-463D-473F-A78F-79EB3324FE7F}" srcOrd="0" destOrd="0" presId="urn:microsoft.com/office/officeart/2005/8/layout/process4"/>
    <dgm:cxn modelId="{99D6C88E-0F96-4F26-9225-344E55FE256D}" type="presOf" srcId="{33AC142B-FC3D-4646-818E-2917EFECE916}" destId="{AF85AFAD-53D9-4DBB-9C47-9158C61DAED5}" srcOrd="0" destOrd="0" presId="urn:microsoft.com/office/officeart/2005/8/layout/process4"/>
    <dgm:cxn modelId="{95554A7B-B89C-4751-9A61-DB30BD1CC90B}" srcId="{D8B994CC-8211-4E09-8F6B-29F132454964}" destId="{BD6EFE70-B10F-4983-9811-EA906A7B3F21}" srcOrd="2" destOrd="0" parTransId="{6A31E393-2581-48E1-823F-711E15887DD7}" sibTransId="{D9742922-F67E-4E56-8E4F-C91701E696AC}"/>
    <dgm:cxn modelId="{8ECD7267-0408-4673-9835-53D951B7FD1C}" type="presOf" srcId="{BD6EFE70-B10F-4983-9811-EA906A7B3F21}" destId="{2C4C1520-2396-4D60-AC79-3DB9C149F700}" srcOrd="0" destOrd="0" presId="urn:microsoft.com/office/officeart/2005/8/layout/process4"/>
    <dgm:cxn modelId="{E60EE681-E0B8-49F4-B867-C8856969817A}" srcId="{D8B994CC-8211-4E09-8F6B-29F132454964}" destId="{1D183349-F822-4AED-9C94-85A3CDD2E6A7}" srcOrd="1" destOrd="0" parTransId="{ED11A8B1-7E22-4580-A164-36B2AC49ECB8}" sibTransId="{1B178C6A-1117-4578-A274-E706F262FA24}"/>
    <dgm:cxn modelId="{844E84BA-AE4A-4252-9105-873DD1548AFF}" type="presParOf" srcId="{9F5206BC-463D-473F-A78F-79EB3324FE7F}" destId="{BD72014F-B696-42AC-9C6F-6383FC5DC0F5}" srcOrd="0" destOrd="0" presId="urn:microsoft.com/office/officeart/2005/8/layout/process4"/>
    <dgm:cxn modelId="{93211E70-D05F-423E-B9D5-037AC2B2173E}" type="presParOf" srcId="{BD72014F-B696-42AC-9C6F-6383FC5DC0F5}" destId="{2C4C1520-2396-4D60-AC79-3DB9C149F700}" srcOrd="0" destOrd="0" presId="urn:microsoft.com/office/officeart/2005/8/layout/process4"/>
    <dgm:cxn modelId="{B7AED400-A3D9-4247-89E9-FA47F7841603}" type="presParOf" srcId="{9F5206BC-463D-473F-A78F-79EB3324FE7F}" destId="{E38304E4-EAC6-446E-A14E-683476DE8430}" srcOrd="1" destOrd="0" presId="urn:microsoft.com/office/officeart/2005/8/layout/process4"/>
    <dgm:cxn modelId="{634C2BDF-497E-4FDA-858C-67A7CFD65883}" type="presParOf" srcId="{9F5206BC-463D-473F-A78F-79EB3324FE7F}" destId="{57CE6765-B40F-4F54-8DBD-B0D6B087129A}" srcOrd="2" destOrd="0" presId="urn:microsoft.com/office/officeart/2005/8/layout/process4"/>
    <dgm:cxn modelId="{8FDA1850-0E7B-40D3-8536-3D2195808B3D}" type="presParOf" srcId="{57CE6765-B40F-4F54-8DBD-B0D6B087129A}" destId="{4B518DAF-67C4-4B17-9168-B7DFB5B0DE72}" srcOrd="0" destOrd="0" presId="urn:microsoft.com/office/officeart/2005/8/layout/process4"/>
    <dgm:cxn modelId="{96283B46-AFEE-4839-A689-376EC2A014AD}" type="presParOf" srcId="{9F5206BC-463D-473F-A78F-79EB3324FE7F}" destId="{FA24C140-D50D-440E-B145-6CF0B8DFFF60}" srcOrd="3" destOrd="0" presId="urn:microsoft.com/office/officeart/2005/8/layout/process4"/>
    <dgm:cxn modelId="{18D528B5-B768-43A2-BDA8-D2C4AF2912D1}" type="presParOf" srcId="{9F5206BC-463D-473F-A78F-79EB3324FE7F}" destId="{7F1220FB-C453-48EB-9683-53C79E1AA395}" srcOrd="4" destOrd="0" presId="urn:microsoft.com/office/officeart/2005/8/layout/process4"/>
    <dgm:cxn modelId="{D377CD49-B1DC-4142-90D3-36D62B7A316A}" type="presParOf" srcId="{7F1220FB-C453-48EB-9683-53C79E1AA395}" destId="{AF85AFAD-53D9-4DBB-9C47-9158C61DAE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C1520-2396-4D60-AC79-3DB9C149F700}">
      <dsp:nvSpPr>
        <dsp:cNvPr id="0" name=""/>
        <dsp:cNvSpPr/>
      </dsp:nvSpPr>
      <dsp:spPr>
        <a:xfrm>
          <a:off x="0" y="1236828"/>
          <a:ext cx="7858180" cy="4059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Почему </a:t>
          </a:r>
          <a:r>
            <a:rPr lang="ru-RU" sz="1100" b="1" kern="1200" dirty="0" smtClean="0"/>
            <a:t>люди заинтересованы в снятии с регистрации </a:t>
          </a:r>
          <a:r>
            <a:rPr lang="es-ES" sz="1100" b="1" kern="1200" dirty="0" smtClean="0"/>
            <a:t>(</a:t>
          </a:r>
          <a:r>
            <a:rPr lang="ru-RU" sz="1100" b="1" kern="1200" dirty="0" smtClean="0"/>
            <a:t>при выезде из страны</a:t>
          </a:r>
          <a:r>
            <a:rPr lang="es-ES" sz="1100" b="1" kern="1200" dirty="0" smtClean="0"/>
            <a:t>)?  (</a:t>
          </a:r>
          <a:r>
            <a:rPr lang="ru-RU" sz="1100" b="1" kern="1200" dirty="0" smtClean="0"/>
            <a:t>никаких бонусов</a:t>
          </a:r>
          <a:r>
            <a:rPr lang="es-ES" sz="1100" b="1" kern="1200" dirty="0" smtClean="0"/>
            <a:t>, </a:t>
          </a:r>
          <a:r>
            <a:rPr lang="ru-RU" sz="1100" b="1" kern="1200" dirty="0" smtClean="0"/>
            <a:t/>
          </a:r>
          <a:br>
            <a:rPr lang="ru-RU" sz="1100" b="1" kern="1200" dirty="0" smtClean="0"/>
          </a:br>
          <a:r>
            <a:rPr lang="ru-RU" sz="1100" b="1" kern="1200" dirty="0" smtClean="0"/>
            <a:t>не так много фактов снятия с учёта</a:t>
          </a:r>
          <a:r>
            <a:rPr lang="es-ES" sz="1100" b="1" kern="1200" dirty="0" smtClean="0"/>
            <a:t>)</a:t>
          </a:r>
          <a:endParaRPr lang="es-ES" sz="1100" kern="1200" dirty="0"/>
        </a:p>
      </dsp:txBody>
      <dsp:txXfrm>
        <a:off x="0" y="1236828"/>
        <a:ext cx="7858180" cy="405954"/>
      </dsp:txXfrm>
    </dsp:sp>
    <dsp:sp modelId="{4B518DAF-67C4-4B17-9168-B7DFB5B0DE72}">
      <dsp:nvSpPr>
        <dsp:cNvPr id="0" name=""/>
        <dsp:cNvSpPr/>
      </dsp:nvSpPr>
      <dsp:spPr>
        <a:xfrm rot="10800000">
          <a:off x="0" y="618559"/>
          <a:ext cx="7858180" cy="624358"/>
        </a:xfrm>
        <a:prstGeom prst="upArrowCallout">
          <a:avLst/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Потому, что это обеспечивает доступ к образованию</a:t>
          </a:r>
          <a:r>
            <a:rPr lang="es-ES" sz="1050" b="1" kern="1200" dirty="0" smtClean="0"/>
            <a:t>, </a:t>
          </a:r>
          <a:r>
            <a:rPr lang="ru-RU" sz="1050" b="1" kern="1200" dirty="0" smtClean="0"/>
            <a:t>социальному обслуживанию, здравоохранению</a:t>
          </a:r>
          <a:r>
            <a:rPr lang="es-ES" sz="1050" b="1" kern="1200" dirty="0" smtClean="0"/>
            <a:t>, </a:t>
          </a:r>
          <a:r>
            <a:rPr lang="ru-RU" sz="1050" b="1" kern="1200" dirty="0" smtClean="0"/>
            <a:t>это является свидетельством проживания для различных целей</a:t>
          </a:r>
          <a:endParaRPr lang="es-ES" sz="1050" kern="1200" dirty="0"/>
        </a:p>
      </dsp:txBody>
      <dsp:txXfrm rot="10800000">
        <a:off x="0" y="618559"/>
        <a:ext cx="7858180" cy="405689"/>
      </dsp:txXfrm>
    </dsp:sp>
    <dsp:sp modelId="{AF85AFAD-53D9-4DBB-9C47-9158C61DAED5}">
      <dsp:nvSpPr>
        <dsp:cNvPr id="0" name=""/>
        <dsp:cNvSpPr/>
      </dsp:nvSpPr>
      <dsp:spPr>
        <a:xfrm rot="10800000">
          <a:off x="0" y="290"/>
          <a:ext cx="7858180" cy="624358"/>
        </a:xfrm>
        <a:prstGeom prst="upArrowCallou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Почему люди заинтересованы в прохождении регистрации</a:t>
          </a:r>
          <a:r>
            <a:rPr lang="es-ES" sz="1100" b="1" kern="1200" dirty="0" smtClean="0"/>
            <a:t>?: </a:t>
          </a:r>
          <a:endParaRPr lang="es-ES" sz="1100" kern="1200" dirty="0"/>
        </a:p>
      </dsp:txBody>
      <dsp:txXfrm rot="10800000">
        <a:off x="0" y="290"/>
        <a:ext cx="7858180" cy="40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B2F6C9E-13E3-43EA-ACFB-0F222D4DEB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15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2E457EB-69D5-4C4F-AFC0-8444249D03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594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E8DD-3844-428F-AD45-B1F699910E81}" type="slidenum">
              <a:rPr lang="es-ES"/>
              <a:pPr>
                <a:defRPr/>
              </a:pPr>
              <a:t>‹#›</a:t>
            </a:fld>
            <a:r>
              <a:rPr lang="es-ES"/>
              <a:t>/23</a:t>
            </a:r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02B1-0DC1-41A0-A1FD-E935FB37CBD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Text Box 11"/>
          <p:cNvSpPr txBox="1">
            <a:spLocks noChangeArrowheads="1"/>
          </p:cNvSpPr>
          <p:nvPr userDrawn="1"/>
        </p:nvSpPr>
        <p:spPr bwMode="auto">
          <a:xfrm>
            <a:off x="2571750" y="139700"/>
            <a:ext cx="414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s-ES" sz="1600" i="1" dirty="0" err="1">
                <a:latin typeface="Univers" pitchFamily="34" charset="0"/>
              </a:rPr>
              <a:t>Migration</a:t>
            </a:r>
            <a:r>
              <a:rPr lang="es-ES" sz="1600" i="1" dirty="0">
                <a:latin typeface="Univers" pitchFamily="34" charset="0"/>
              </a:rPr>
              <a:t> </a:t>
            </a:r>
            <a:r>
              <a:rPr lang="es-ES" sz="1600" i="1" dirty="0" err="1">
                <a:latin typeface="Univers" pitchFamily="34" charset="0"/>
              </a:rPr>
              <a:t>Statistics</a:t>
            </a:r>
            <a:r>
              <a:rPr lang="es-ES" sz="1600" i="1" dirty="0">
                <a:latin typeface="Univers" pitchFamily="34" charset="0"/>
              </a:rPr>
              <a:t> in </a:t>
            </a:r>
            <a:r>
              <a:rPr lang="es-ES" sz="1600" i="1" dirty="0" err="1">
                <a:latin typeface="Univers" pitchFamily="34" charset="0"/>
              </a:rPr>
              <a:t>Spain</a:t>
            </a:r>
            <a:r>
              <a:rPr lang="es-ES" sz="1600" i="1" dirty="0">
                <a:latin typeface="Univers" pitchFamily="34" charset="0"/>
              </a:rPr>
              <a:t> </a:t>
            </a:r>
          </a:p>
        </p:txBody>
      </p:sp>
      <p:pic>
        <p:nvPicPr>
          <p:cNvPr id="1027" name="Picture 17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963" y="44450"/>
            <a:ext cx="2114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8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65963" y="6365875"/>
            <a:ext cx="2114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E747A2-768F-4B45-9941-07BA52CB69ED}" type="slidenum">
              <a:rPr lang="es-ES"/>
              <a:pPr>
                <a:defRPr/>
              </a:pPr>
              <a:t>‹#›</a:t>
            </a:fld>
            <a:r>
              <a:rPr lang="es-ES" dirty="0"/>
              <a:t>/8</a:t>
            </a:r>
          </a:p>
        </p:txBody>
      </p:sp>
      <p:pic>
        <p:nvPicPr>
          <p:cNvPr id="1030" name="Picture 19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-7938"/>
            <a:ext cx="1692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 userDrawn="1"/>
        </p:nvSpPr>
        <p:spPr>
          <a:xfrm>
            <a:off x="7851775" y="928688"/>
            <a:ext cx="873125" cy="341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rgbClr val="990000"/>
                </a:solidFill>
                <a:latin typeface="Arial" pitchFamily="34" charset="0"/>
              </a:rPr>
              <a:t>SPAIN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81750"/>
            <a:ext cx="2133600" cy="476250"/>
          </a:xfrm>
          <a:noFill/>
        </p:spPr>
        <p:txBody>
          <a:bodyPr/>
          <a:lstStyle/>
          <a:p>
            <a:fld id="{86C0EDF5-1B15-49AB-BEB3-038F24414017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28625" y="1785938"/>
            <a:ext cx="764381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ru-RU" sz="2400" i="1" dirty="0" smtClean="0">
                <a:latin typeface="Univers" pitchFamily="34" charset="0"/>
              </a:rPr>
              <a:t>Статистика миграции в Испании</a:t>
            </a:r>
            <a:endParaRPr lang="es-ES" sz="2400" i="1" dirty="0">
              <a:latin typeface="Univers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s-ES" sz="2400" i="1" dirty="0">
              <a:latin typeface="Univers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ru-RU" sz="2000" i="1" dirty="0" smtClean="0">
                <a:latin typeface="Univers" pitchFamily="34" charset="0"/>
              </a:rPr>
              <a:t>Последние разработки</a:t>
            </a:r>
            <a:endParaRPr lang="es-ES" sz="2000" i="1" dirty="0">
              <a:latin typeface="Univers" pitchFamily="34" charset="0"/>
            </a:endParaRPr>
          </a:p>
        </p:txBody>
      </p:sp>
      <p:sp>
        <p:nvSpPr>
          <p:cNvPr id="4100" name="4 CuadroTexto"/>
          <p:cNvSpPr txBox="1">
            <a:spLocks noChangeArrowheads="1"/>
          </p:cNvSpPr>
          <p:nvPr/>
        </p:nvSpPr>
        <p:spPr bwMode="auto">
          <a:xfrm>
            <a:off x="2526050" y="4214813"/>
            <a:ext cx="3893476" cy="12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Антонио</a:t>
            </a:r>
            <a:r>
              <a:rPr lang="es-ES" dirty="0" smtClean="0"/>
              <a:t> </a:t>
            </a:r>
            <a:r>
              <a:rPr lang="ru-RU" dirty="0" smtClean="0"/>
              <a:t>АРГУЕЗО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/>
              <a:t>Начальник </a:t>
            </a:r>
            <a:r>
              <a:rPr lang="ru-RU" dirty="0" smtClean="0"/>
              <a:t>управления</a:t>
            </a:r>
            <a:endParaRPr lang="es-ES" dirty="0"/>
          </a:p>
          <a:p>
            <a:pPr algn="ctr"/>
            <a:r>
              <a:rPr lang="ru-RU" dirty="0" smtClean="0"/>
              <a:t>Социально-</a:t>
            </a:r>
            <a:r>
              <a:rPr lang="ru-RU" dirty="0" smtClean="0"/>
              <a:t>демографической статистики</a:t>
            </a:r>
            <a:endParaRPr lang="es-ES" dirty="0"/>
          </a:p>
          <a:p>
            <a:pPr algn="ctr"/>
            <a:r>
              <a:rPr lang="ru-RU" dirty="0" smtClean="0"/>
              <a:t>Национальный </a:t>
            </a:r>
            <a:r>
              <a:rPr lang="ru-RU" dirty="0" smtClean="0"/>
              <a:t>институт статистики</a:t>
            </a:r>
            <a:endParaRPr lang="es-ES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9301163" cy="40005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786063" y="3609975"/>
            <a:ext cx="1071562" cy="1152525"/>
          </a:xfrm>
          <a:prstGeom prst="rect">
            <a:avLst/>
          </a:prstGeom>
          <a:noFill/>
          <a:ln w="476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86063" y="1714500"/>
            <a:ext cx="1071562" cy="1152525"/>
          </a:xfrm>
          <a:prstGeom prst="rect">
            <a:avLst/>
          </a:prstGeom>
          <a:noFill/>
          <a:ln w="476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3317" name="6 CuadroTexto"/>
          <p:cNvSpPr txBox="1">
            <a:spLocks noChangeArrowheads="1"/>
          </p:cNvSpPr>
          <p:nvPr/>
        </p:nvSpPr>
        <p:spPr bwMode="auto">
          <a:xfrm>
            <a:off x="500063" y="928688"/>
            <a:ext cx="7215187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/>
              <a:t>Зеркальная статистика</a:t>
            </a:r>
            <a:r>
              <a:rPr lang="es-ES" sz="1200" dirty="0" smtClean="0"/>
              <a:t>: </a:t>
            </a:r>
            <a:r>
              <a:rPr lang="ru-RU" sz="1200" dirty="0" smtClean="0"/>
              <a:t>мы предоставляем больше информации</a:t>
            </a:r>
            <a:r>
              <a:rPr lang="es-ES" sz="1200" dirty="0" smtClean="0"/>
              <a:t> </a:t>
            </a:r>
            <a:r>
              <a:rPr lang="ru-RU" sz="1200" dirty="0" smtClean="0"/>
              <a:t>по сравнению с другими </a:t>
            </a:r>
            <a:r>
              <a:rPr lang="ru-RU" sz="1200" dirty="0" smtClean="0"/>
              <a:t>государствами-членами</a:t>
            </a:r>
            <a:r>
              <a:rPr lang="es-ES" sz="1200" dirty="0" smtClean="0"/>
              <a:t>. </a:t>
            </a:r>
            <a:r>
              <a:rPr lang="ru-RU" sz="1200" dirty="0" smtClean="0"/>
              <a:t>Но там</a:t>
            </a:r>
            <a:r>
              <a:rPr lang="es-ES" sz="1200" dirty="0" smtClean="0"/>
              <a:t>,</a:t>
            </a:r>
            <a:r>
              <a:rPr lang="ru-RU" sz="1200" dirty="0" smtClean="0"/>
              <a:t> где информация по другим странам доступна, данные </a:t>
            </a:r>
            <a:r>
              <a:rPr lang="ru-RU" sz="1200" dirty="0" smtClean="0"/>
              <a:t>согласованы.</a:t>
            </a:r>
            <a:endParaRPr lang="es-ES" sz="1200" dirty="0"/>
          </a:p>
        </p:txBody>
      </p:sp>
      <p:sp>
        <p:nvSpPr>
          <p:cNvPr id="1331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502D8C-A737-4A35-A7B2-2D4C295725CC}" type="slidenum">
              <a:rPr lang="es-ES" smtClean="0">
                <a:latin typeface="Arial" charset="0"/>
              </a:rPr>
              <a:pPr/>
              <a:t>10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179986" y="642938"/>
            <a:ext cx="50502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3. </a:t>
            </a:r>
            <a:r>
              <a:rPr lang="ru-RU" sz="1600" dirty="0"/>
              <a:t>Статистика миграции: до 2008 года и сегодня</a:t>
            </a:r>
            <a:endParaRPr lang="es-ES" sz="1600" dirty="0"/>
          </a:p>
        </p:txBody>
      </p:sp>
      <p:sp>
        <p:nvSpPr>
          <p:cNvPr id="9" name="6 CuadroTexto"/>
          <p:cNvSpPr txBox="1">
            <a:spLocks noChangeArrowheads="1"/>
          </p:cNvSpPr>
          <p:nvPr/>
        </p:nvSpPr>
        <p:spPr bwMode="auto">
          <a:xfrm>
            <a:off x="0" y="5357813"/>
            <a:ext cx="9144000" cy="76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 smtClean="0"/>
              <a:t>Применение зеркальных данных</a:t>
            </a:r>
            <a:r>
              <a:rPr lang="es-ES" i="1" dirty="0" smtClean="0"/>
              <a:t>?:  </a:t>
            </a:r>
            <a:r>
              <a:rPr lang="es-ES" dirty="0"/>
              <a:t>	</a:t>
            </a:r>
            <a:r>
              <a:rPr lang="ru-RU" dirty="0" smtClean="0"/>
              <a:t>Подходит для проверки</a:t>
            </a:r>
            <a:endParaRPr lang="es-ES" dirty="0"/>
          </a:p>
          <a:p>
            <a:r>
              <a:rPr lang="es-ES" dirty="0"/>
              <a:t>		 	</a:t>
            </a:r>
            <a:r>
              <a:rPr lang="ru-RU" dirty="0" smtClean="0"/>
              <a:t>	Но имеет свои «за» и «против»</a:t>
            </a:r>
            <a:endParaRPr lang="es-ES" dirty="0"/>
          </a:p>
          <a:p>
            <a:r>
              <a:rPr lang="es-ES" dirty="0"/>
              <a:t>	</a:t>
            </a:r>
            <a:r>
              <a:rPr lang="ru-RU" i="1" dirty="0" smtClean="0"/>
              <a:t>Риск переоценки </a:t>
            </a:r>
            <a:r>
              <a:rPr lang="ru-RU" i="1" dirty="0" smtClean="0"/>
              <a:t>эмиграции</a:t>
            </a:r>
            <a:r>
              <a:rPr lang="en-US" i="1" dirty="0" smtClean="0"/>
              <a:t> </a:t>
            </a:r>
            <a:r>
              <a:rPr lang="ru-RU" i="1" dirty="0"/>
              <a:t>в</a:t>
            </a:r>
            <a:r>
              <a:rPr lang="ru-RU" i="1" dirty="0" smtClean="0"/>
              <a:t> </a:t>
            </a:r>
            <a:r>
              <a:rPr lang="ru-RU" i="1" dirty="0" smtClean="0"/>
              <a:t>краткосрочной</a:t>
            </a:r>
            <a:r>
              <a:rPr lang="es-ES" i="1" dirty="0" smtClean="0"/>
              <a:t> </a:t>
            </a:r>
            <a:r>
              <a:rPr lang="ru-RU" i="1" dirty="0" smtClean="0"/>
              <a:t>миграции</a:t>
            </a:r>
            <a:r>
              <a:rPr lang="ru-RU" i="1" dirty="0" smtClean="0"/>
              <a:t>…</a:t>
            </a:r>
            <a:endParaRPr lang="es-E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857625" y="1519619"/>
            <a:ext cx="34916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Иммиграция в Испанию резидентов страны-донора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3881" y="3393834"/>
            <a:ext cx="38170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Эмиграция из Испании в страну-реципиента резидентов 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C47D9D-0A9B-4230-AB9E-5534A43D356E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827584" y="5013176"/>
            <a:ext cx="7643812" cy="757130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Предложение от </a:t>
            </a:r>
            <a:r>
              <a:rPr lang="ru-RU" sz="1600" dirty="0" smtClean="0">
                <a:solidFill>
                  <a:srgbClr val="C00000"/>
                </a:solidFill>
              </a:rPr>
              <a:t>НСИ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Испании по взаимному обмену</a:t>
            </a:r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будет представлено</a:t>
            </a:r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в ходе следующего заседания рабочей группы </a:t>
            </a:r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по статистике населения</a:t>
            </a:r>
            <a:r>
              <a:rPr lang="es-ES" sz="1600" dirty="0" smtClean="0">
                <a:solidFill>
                  <a:srgbClr val="C00000"/>
                </a:solidFill>
              </a:rPr>
              <a:t> (</a:t>
            </a:r>
            <a:r>
              <a:rPr lang="ru-RU" sz="1600" dirty="0" err="1" smtClean="0">
                <a:solidFill>
                  <a:srgbClr val="C00000"/>
                </a:solidFill>
              </a:rPr>
              <a:t>Евростат</a:t>
            </a:r>
            <a:r>
              <a:rPr lang="es-ES" sz="1600" dirty="0" smtClean="0">
                <a:solidFill>
                  <a:srgbClr val="C00000"/>
                </a:solidFill>
              </a:rPr>
              <a:t>) </a:t>
            </a:r>
            <a:r>
              <a:rPr lang="ru-RU" sz="1600" dirty="0" smtClean="0">
                <a:solidFill>
                  <a:srgbClr val="C00000"/>
                </a:solidFill>
              </a:rPr>
              <a:t>в декабре </a:t>
            </a:r>
            <a:endParaRPr lang="es-ES" sz="1600" dirty="0">
              <a:solidFill>
                <a:srgbClr val="C00000"/>
              </a:solidFill>
            </a:endParaRPr>
          </a:p>
        </p:txBody>
      </p:sp>
      <p:sp>
        <p:nvSpPr>
          <p:cNvPr id="14340" name="7 Rectángulo"/>
          <p:cNvSpPr>
            <a:spLocks noChangeArrowheads="1"/>
          </p:cNvSpPr>
          <p:nvPr/>
        </p:nvSpPr>
        <p:spPr bwMode="auto">
          <a:xfrm>
            <a:off x="395536" y="1196752"/>
            <a:ext cx="8429625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/>
              <a:t>Улучшенный </a:t>
            </a:r>
            <a:r>
              <a:rPr lang="ru-RU" sz="1600" dirty="0" smtClean="0"/>
              <a:t>подход</a:t>
            </a:r>
            <a:r>
              <a:rPr lang="es-ES" sz="1600" dirty="0" smtClean="0"/>
              <a:t>: </a:t>
            </a:r>
            <a:endParaRPr lang="es-ES" sz="1600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714375" y="1643063"/>
            <a:ext cx="7215188" cy="214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Обмен </a:t>
            </a:r>
            <a:r>
              <a:rPr lang="ru-RU" dirty="0" smtClean="0"/>
              <a:t>индивидуальными данными</a:t>
            </a:r>
            <a:r>
              <a:rPr lang="es-ES" dirty="0" smtClean="0"/>
              <a:t> </a:t>
            </a:r>
            <a:r>
              <a:rPr lang="ru-RU" dirty="0" smtClean="0"/>
              <a:t>между государствами</a:t>
            </a:r>
            <a:r>
              <a:rPr lang="ru-RU" dirty="0" smtClean="0"/>
              <a:t>-членами</a:t>
            </a:r>
            <a:endParaRPr lang="es-ES" dirty="0"/>
          </a:p>
          <a:p>
            <a:pPr>
              <a:buFontTx/>
              <a:buChar char="-"/>
            </a:pPr>
            <a:endParaRPr lang="es-ES" dirty="0"/>
          </a:p>
          <a:p>
            <a:r>
              <a:rPr lang="ru-RU" dirty="0" smtClean="0"/>
              <a:t>Примеры</a:t>
            </a:r>
            <a:r>
              <a:rPr lang="es-ES" dirty="0" smtClean="0"/>
              <a:t>: </a:t>
            </a:r>
            <a:endParaRPr lang="es-ES" dirty="0"/>
          </a:p>
          <a:p>
            <a:endParaRPr lang="ru-RU" dirty="0"/>
          </a:p>
          <a:p>
            <a:r>
              <a:rPr lang="ru-RU" dirty="0" smtClean="0"/>
              <a:t>Получают </a:t>
            </a:r>
            <a:r>
              <a:rPr lang="ru-RU" dirty="0" smtClean="0"/>
              <a:t>ли испанцы</a:t>
            </a:r>
            <a:r>
              <a:rPr lang="es-ES" dirty="0" smtClean="0"/>
              <a:t> </a:t>
            </a:r>
            <a:r>
              <a:rPr lang="ru-RU" dirty="0" smtClean="0"/>
              <a:t>национальный страховой номер</a:t>
            </a:r>
            <a:r>
              <a:rPr lang="es-ES" dirty="0" smtClean="0"/>
              <a:t> </a:t>
            </a:r>
            <a:r>
              <a:rPr lang="ru-RU" dirty="0" smtClean="0"/>
              <a:t>в Великобритании</a:t>
            </a:r>
            <a:r>
              <a:rPr lang="es-ES" dirty="0" smtClean="0"/>
              <a:t>?</a:t>
            </a:r>
            <a:endParaRPr lang="es-ES" dirty="0"/>
          </a:p>
          <a:p>
            <a:endParaRPr lang="ru-RU" dirty="0"/>
          </a:p>
          <a:p>
            <a:r>
              <a:rPr lang="ru-RU" dirty="0" smtClean="0"/>
              <a:t>Поток </a:t>
            </a:r>
            <a:r>
              <a:rPr lang="ru-RU" dirty="0" smtClean="0"/>
              <a:t>новых постановок</a:t>
            </a:r>
            <a:r>
              <a:rPr lang="es-ES" dirty="0" smtClean="0"/>
              <a:t>/</a:t>
            </a:r>
            <a:r>
              <a:rPr lang="ru-RU" dirty="0" smtClean="0"/>
              <a:t>снятий с учёта испанцев</a:t>
            </a:r>
            <a:r>
              <a:rPr lang="es-ES" dirty="0" smtClean="0"/>
              <a:t> </a:t>
            </a:r>
            <a:r>
              <a:rPr lang="ru-RU" dirty="0" smtClean="0"/>
              <a:t>в муниципалитетах Германии</a:t>
            </a:r>
            <a:r>
              <a:rPr lang="es-ES" dirty="0" smtClean="0"/>
              <a:t>? </a:t>
            </a:r>
            <a:endParaRPr lang="es-ES" dirty="0"/>
          </a:p>
          <a:p>
            <a:endParaRPr lang="es-E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714375" y="3610922"/>
            <a:ext cx="728662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es-ES" dirty="0"/>
              <a:t> </a:t>
            </a:r>
            <a:r>
              <a:rPr lang="ru-RU" dirty="0" smtClean="0"/>
              <a:t>Можем ли мы улучшить цифры по немцам, живущим в Испании</a:t>
            </a:r>
            <a:r>
              <a:rPr lang="es-ES" dirty="0" smtClean="0"/>
              <a:t> </a:t>
            </a:r>
            <a:r>
              <a:rPr lang="ru-RU" dirty="0" smtClean="0"/>
              <a:t>путём сравнения их с текущими статистическими показателями</a:t>
            </a:r>
            <a:r>
              <a:rPr lang="es-ES" dirty="0" smtClean="0"/>
              <a:t> </a:t>
            </a:r>
            <a:r>
              <a:rPr lang="ru-RU" dirty="0" smtClean="0"/>
              <a:t>в Германии</a:t>
            </a:r>
            <a:r>
              <a:rPr lang="es-ES" dirty="0" smtClean="0"/>
              <a:t>? </a:t>
            </a:r>
            <a:endParaRPr lang="es-E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714375" y="4333875"/>
            <a:ext cx="714375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Испанский закон разрешает в целях статистики производить взаимный обмен</a:t>
            </a:r>
            <a:r>
              <a:rPr lang="es-ES" dirty="0" smtClean="0"/>
              <a:t> </a:t>
            </a:r>
            <a:r>
              <a:rPr lang="ru-RU" dirty="0" smtClean="0"/>
              <a:t>с другими статистическими ведомствами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8" name="5 Rectángulo"/>
          <p:cNvSpPr>
            <a:spLocks noChangeArrowheads="1"/>
          </p:cNvSpPr>
          <p:nvPr/>
        </p:nvSpPr>
        <p:spPr bwMode="auto">
          <a:xfrm>
            <a:off x="395536" y="5805264"/>
            <a:ext cx="80010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36600">
              <a:lnSpc>
                <a:spcPct val="100000"/>
              </a:lnSpc>
              <a:spcBef>
                <a:spcPct val="0"/>
              </a:spcBef>
            </a:pPr>
            <a:r>
              <a:rPr lang="ru-RU" dirty="0" smtClean="0"/>
              <a:t>Изучаются другие источники</a:t>
            </a:r>
            <a:r>
              <a:rPr lang="es-ES" dirty="0" smtClean="0"/>
              <a:t>: </a:t>
            </a:r>
            <a:r>
              <a:rPr lang="ru-RU" dirty="0" smtClean="0"/>
              <a:t>номера мобильных телефонов</a:t>
            </a:r>
            <a:r>
              <a:rPr lang="es-ES" dirty="0" smtClean="0"/>
              <a:t>, </a:t>
            </a:r>
            <a:r>
              <a:rPr lang="ru-RU" dirty="0" smtClean="0"/>
              <a:t>медицинские </a:t>
            </a:r>
            <a:r>
              <a:rPr lang="ru-RU" dirty="0" smtClean="0"/>
              <a:t>полисы.</a:t>
            </a:r>
            <a:endParaRPr lang="es-ES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86563" y="6381750"/>
            <a:ext cx="2133600" cy="476250"/>
          </a:xfrm>
          <a:noFill/>
        </p:spPr>
        <p:txBody>
          <a:bodyPr/>
          <a:lstStyle/>
          <a:p>
            <a:fld id="{CCE2C0AF-C73A-4CA5-9701-706C11729220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395536" y="908720"/>
            <a:ext cx="4742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4. </a:t>
            </a:r>
            <a:r>
              <a:rPr lang="ru-RU" sz="1600" dirty="0"/>
              <a:t>Некоторые выводы и последующие </a:t>
            </a:r>
            <a:r>
              <a:rPr lang="ru-RU" sz="1600" dirty="0" smtClean="0"/>
              <a:t>шаги</a:t>
            </a:r>
            <a:endParaRPr lang="es-ES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2691471"/>
            <a:ext cx="8358188" cy="66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7366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ru-RU" sz="1600" dirty="0" smtClean="0"/>
              <a:t>Статистика миграции, базирующаяся на регистре </a:t>
            </a:r>
            <a:r>
              <a:rPr lang="ru-RU" sz="1600" dirty="0" smtClean="0"/>
              <a:t>населения, </a:t>
            </a:r>
            <a:r>
              <a:rPr lang="ru-RU" sz="1600" dirty="0" smtClean="0"/>
              <a:t>может быть улучшена с использованием моделей</a:t>
            </a:r>
            <a:r>
              <a:rPr lang="es-ES" sz="1600" dirty="0" smtClean="0"/>
              <a:t>. </a:t>
            </a:r>
            <a:r>
              <a:rPr lang="ru-RU" sz="1600" dirty="0" smtClean="0"/>
              <a:t>Это лучше чем простой подсчёт реальных перемещений.</a:t>
            </a:r>
            <a:endParaRPr lang="es-ES" sz="1600" dirty="0"/>
          </a:p>
        </p:txBody>
      </p:sp>
      <p:sp>
        <p:nvSpPr>
          <p:cNvPr id="14341" name="4 Rectángulo"/>
          <p:cNvSpPr>
            <a:spLocks noChangeArrowheads="1"/>
          </p:cNvSpPr>
          <p:nvPr/>
        </p:nvSpPr>
        <p:spPr bwMode="auto">
          <a:xfrm>
            <a:off x="395536" y="3645024"/>
            <a:ext cx="8429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366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sz="1600" dirty="0" smtClean="0"/>
              <a:t>   </a:t>
            </a:r>
            <a:r>
              <a:rPr lang="ru-RU" sz="1600" dirty="0" smtClean="0"/>
              <a:t>Зеркальная статистика может сыграть свою роль в ближайшем будущем</a:t>
            </a:r>
            <a:r>
              <a:rPr lang="es-ES" sz="1600" dirty="0" smtClean="0"/>
              <a:t>. </a:t>
            </a:r>
          </a:p>
          <a:p>
            <a:pPr defTabSz="736600">
              <a:lnSpc>
                <a:spcPct val="100000"/>
              </a:lnSpc>
              <a:spcBef>
                <a:spcPct val="0"/>
              </a:spcBef>
            </a:pPr>
            <a:r>
              <a:rPr lang="ru-RU" sz="1600" dirty="0" smtClean="0">
                <a:solidFill>
                  <a:srgbClr val="00B050"/>
                </a:solidFill>
              </a:rPr>
              <a:t>Однако наиболее правильный путь -  это обмен индивидуальными данными в статистических целях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2000245"/>
            <a:ext cx="8358188" cy="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7366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ru-RU" sz="1600" dirty="0" smtClean="0"/>
              <a:t>Инвестирование в </a:t>
            </a:r>
            <a:r>
              <a:rPr lang="ru-RU" sz="1600" dirty="0" smtClean="0"/>
              <a:t>регистр населения </a:t>
            </a:r>
            <a:r>
              <a:rPr lang="ru-RU" sz="1600" dirty="0" smtClean="0"/>
              <a:t>является ключевой позицией</a:t>
            </a:r>
            <a:r>
              <a:rPr lang="es-ES" sz="1600" dirty="0" smtClean="0"/>
              <a:t>. </a:t>
            </a:r>
            <a:r>
              <a:rPr lang="ru-RU" sz="1600" dirty="0" smtClean="0"/>
              <a:t>Чем ближе концепция к </a:t>
            </a:r>
            <a:r>
              <a:rPr lang="ru-RU" sz="1600" dirty="0" smtClean="0"/>
              <a:t>понятию местного населения, </a:t>
            </a:r>
            <a:r>
              <a:rPr lang="ru-RU" sz="1600" dirty="0" smtClean="0"/>
              <a:t>тем лучше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41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198CEF-9E3E-4DE6-823A-C40E51AB211E}" type="slidenum">
              <a:rPr lang="es-ES" smtClean="0">
                <a:latin typeface="Arial" charset="0"/>
              </a:rPr>
              <a:pPr/>
              <a:t>13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08843"/>
            <a:ext cx="7896225" cy="49911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13316" name="3 Rectángulo"/>
          <p:cNvSpPr>
            <a:spLocks noChangeArrowheads="1"/>
          </p:cNvSpPr>
          <p:nvPr/>
        </p:nvSpPr>
        <p:spPr bwMode="auto">
          <a:xfrm>
            <a:off x="3714750" y="1357313"/>
            <a:ext cx="285750" cy="4427537"/>
          </a:xfrm>
          <a:prstGeom prst="rect">
            <a:avLst/>
          </a:prstGeom>
          <a:solidFill>
            <a:srgbClr val="336699">
              <a:alpha val="16078"/>
            </a:srgbClr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16389" name="4 CuadroTexto"/>
          <p:cNvSpPr txBox="1">
            <a:spLocks noChangeArrowheads="1"/>
          </p:cNvSpPr>
          <p:nvPr/>
        </p:nvSpPr>
        <p:spPr bwMode="auto">
          <a:xfrm>
            <a:off x="179512" y="1087437"/>
            <a:ext cx="7135689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В</a:t>
            </a:r>
            <a:r>
              <a:rPr lang="es-ES" dirty="0" smtClean="0"/>
              <a:t> 2007</a:t>
            </a:r>
            <a:r>
              <a:rPr lang="ru-RU" dirty="0" smtClean="0"/>
              <a:t> году было проведено исследование</a:t>
            </a:r>
            <a:r>
              <a:rPr lang="es-ES" dirty="0" smtClean="0"/>
              <a:t> </a:t>
            </a:r>
            <a:r>
              <a:rPr lang="ru-RU" dirty="0" smtClean="0"/>
              <a:t>для лучшего понимания ситуации с мигрантами</a:t>
            </a:r>
            <a:endParaRPr lang="es-ES" dirty="0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179512" y="476672"/>
            <a:ext cx="705678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5. </a:t>
            </a:r>
            <a:r>
              <a:rPr lang="ru-RU" sz="1600" dirty="0"/>
              <a:t>Измерение социальных условий</a:t>
            </a:r>
            <a:r>
              <a:rPr lang="es-ES" sz="1600" dirty="0" smtClean="0"/>
              <a:t>: </a:t>
            </a:r>
            <a:r>
              <a:rPr lang="ru-RU" sz="1600" dirty="0" smtClean="0"/>
              <a:t>национальное </a:t>
            </a:r>
            <a:r>
              <a:rPr lang="ru-RU" sz="1600" dirty="0"/>
              <a:t>исследование иммигрантов </a:t>
            </a:r>
            <a:r>
              <a:rPr lang="ru-RU" sz="1600" dirty="0" smtClean="0"/>
              <a:t>2007 г. </a:t>
            </a:r>
            <a:endParaRPr lang="es-ES" sz="16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20072" y="1428750"/>
            <a:ext cx="3744416" cy="590931"/>
          </a:xfrm>
          <a:prstGeom prst="rect">
            <a:avLst/>
          </a:prstGeom>
          <a:solidFill>
            <a:schemeClr val="bg1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cs typeface="Arial" charset="0"/>
              </a:rPr>
              <a:t>Возникла необходимость в информации по </a:t>
            </a:r>
            <a:r>
              <a:rPr lang="ru-RU" sz="1200" dirty="0" smtClean="0">
                <a:cs typeface="Arial" charset="0"/>
              </a:rPr>
              <a:t>процессам </a:t>
            </a:r>
            <a:r>
              <a:rPr lang="ru-RU" sz="1200" dirty="0" smtClean="0">
                <a:cs typeface="Arial" charset="0"/>
              </a:rPr>
              <a:t>миграции</a:t>
            </a:r>
            <a:r>
              <a:rPr lang="es-ES" sz="1200" dirty="0" smtClean="0">
                <a:cs typeface="Arial" charset="0"/>
              </a:rPr>
              <a:t> </a:t>
            </a:r>
            <a:r>
              <a:rPr lang="ru-RU" sz="1200" dirty="0" smtClean="0">
                <a:cs typeface="Arial" charset="0"/>
              </a:rPr>
              <a:t>и по мигрантам в  плане </a:t>
            </a:r>
            <a:r>
              <a:rPr lang="ru-RU" sz="1200" dirty="0" smtClean="0">
                <a:cs typeface="Arial" charset="0"/>
              </a:rPr>
              <a:t>более широкого</a:t>
            </a:r>
            <a:r>
              <a:rPr lang="ru-RU" sz="1200" dirty="0">
                <a:cs typeface="Arial" charset="0"/>
              </a:rPr>
              <a:t> </a:t>
            </a:r>
            <a:r>
              <a:rPr lang="ru-RU" sz="1200" dirty="0" smtClean="0">
                <a:cs typeface="Arial" charset="0"/>
              </a:rPr>
              <a:t>- </a:t>
            </a:r>
            <a:r>
              <a:rPr lang="ru-RU" sz="1200" dirty="0" smtClean="0">
                <a:cs typeface="Arial" charset="0"/>
              </a:rPr>
              <a:t>социологического</a:t>
            </a:r>
            <a:r>
              <a:rPr lang="es-ES" sz="1200" dirty="0" smtClean="0">
                <a:cs typeface="Arial" charset="0"/>
              </a:rPr>
              <a:t> </a:t>
            </a:r>
            <a:r>
              <a:rPr lang="ru-RU" sz="1200" dirty="0" smtClean="0">
                <a:cs typeface="Arial" charset="0"/>
              </a:rPr>
              <a:t>подхода</a:t>
            </a:r>
            <a:r>
              <a:rPr lang="es-ES" sz="1200" dirty="0" smtClean="0">
                <a:cs typeface="Arial" charset="0"/>
              </a:rPr>
              <a:t>…</a:t>
            </a:r>
            <a:endParaRPr lang="es-ES" sz="1200" dirty="0"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7097B4-7B5E-4B12-A67A-539D428F2808}" type="slidenum">
              <a:rPr lang="es-ES" smtClean="0">
                <a:latin typeface="Arial" charset="0"/>
              </a:rPr>
              <a:pPr/>
              <a:t>14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528" y="1484784"/>
            <a:ext cx="8243887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i="1" dirty="0" smtClean="0">
                <a:cs typeface="Arial" charset="0"/>
              </a:rPr>
              <a:t>Примерный опросник</a:t>
            </a:r>
            <a:endParaRPr lang="es-ES" sz="1600" i="1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Базовая </a:t>
            </a:r>
            <a:r>
              <a:rPr lang="ru-RU" sz="1600" dirty="0" smtClean="0">
                <a:cs typeface="Arial" charset="0"/>
              </a:rPr>
              <a:t>информация обо всех членах </a:t>
            </a:r>
            <a:r>
              <a:rPr lang="ru-RU" sz="1600" dirty="0" smtClean="0">
                <a:cs typeface="Arial" charset="0"/>
              </a:rPr>
              <a:t>домохозяйства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его </a:t>
            </a:r>
            <a:r>
              <a:rPr lang="ru-RU" sz="1600" dirty="0" smtClean="0">
                <a:cs typeface="Arial" charset="0"/>
              </a:rPr>
              <a:t>состав.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1. </a:t>
            </a:r>
            <a:r>
              <a:rPr lang="ru-RU" sz="1600" dirty="0" smtClean="0">
                <a:cs typeface="Arial" charset="0"/>
              </a:rPr>
              <a:t>Социально-демографическая информация</a:t>
            </a:r>
            <a:r>
              <a:rPr lang="es-ES" sz="1600" dirty="0" smtClean="0">
                <a:cs typeface="Arial" charset="0"/>
              </a:rPr>
              <a:t>: </a:t>
            </a:r>
            <a:r>
              <a:rPr lang="ru-RU" sz="1600" dirty="0" smtClean="0">
                <a:cs typeface="Arial" charset="0"/>
              </a:rPr>
              <a:t>место рождения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родной язык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образование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семейный </a:t>
            </a:r>
            <a:r>
              <a:rPr lang="ru-RU" sz="1600" dirty="0" smtClean="0">
                <a:cs typeface="Arial" charset="0"/>
              </a:rPr>
              <a:t>статус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живут ли дети с родителями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их образование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братья, сёстры, родители</a:t>
            </a:r>
            <a:r>
              <a:rPr lang="es-ES" sz="1600" dirty="0" smtClean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Информация по месту проживания</a:t>
            </a:r>
            <a:r>
              <a:rPr lang="es-ES" sz="1600" dirty="0" smtClean="0">
                <a:cs typeface="Arial" charset="0"/>
              </a:rPr>
              <a:t> (</a:t>
            </a:r>
            <a:r>
              <a:rPr lang="ru-RU" sz="1600" dirty="0" smtClean="0">
                <a:cs typeface="Arial" charset="0"/>
              </a:rPr>
              <a:t>аренда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ru-RU" sz="1600" dirty="0" smtClean="0">
                <a:cs typeface="Arial" charset="0"/>
              </a:rPr>
              <a:t>цена</a:t>
            </a:r>
            <a:r>
              <a:rPr lang="es-ES" sz="1600" dirty="0" smtClean="0">
                <a:cs typeface="Arial" charset="0"/>
              </a:rPr>
              <a:t>,…) </a:t>
            </a:r>
            <a:r>
              <a:rPr lang="es-ES" sz="1600" dirty="0">
                <a:cs typeface="Arial" charset="0"/>
              </a:rPr>
              <a:t>(65 </a:t>
            </a:r>
            <a:r>
              <a:rPr lang="ru-RU" sz="1600" dirty="0" smtClean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2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Предыдущий миграционный опыт</a:t>
            </a:r>
            <a:r>
              <a:rPr lang="es-ES" sz="1600" dirty="0" smtClean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Где</a:t>
            </a:r>
            <a:r>
              <a:rPr lang="es-ES" sz="1600" dirty="0" smtClean="0">
                <a:cs typeface="Arial" charset="0"/>
              </a:rPr>
              <a:t>? </a:t>
            </a:r>
            <a:r>
              <a:rPr lang="ru-RU" sz="1600" dirty="0" smtClean="0">
                <a:cs typeface="Arial" charset="0"/>
              </a:rPr>
              <a:t>Когда</a:t>
            </a:r>
            <a:r>
              <a:rPr lang="es-ES" sz="1600" dirty="0" smtClean="0">
                <a:cs typeface="Arial" charset="0"/>
              </a:rPr>
              <a:t>? </a:t>
            </a:r>
            <a:r>
              <a:rPr lang="ru-RU" sz="1600" dirty="0" smtClean="0">
                <a:cs typeface="Arial" charset="0"/>
              </a:rPr>
              <a:t>Почему</a:t>
            </a:r>
            <a:r>
              <a:rPr lang="es-ES" sz="1600" dirty="0" smtClean="0">
                <a:cs typeface="Arial" charset="0"/>
              </a:rPr>
              <a:t>? </a:t>
            </a:r>
            <a:r>
              <a:rPr lang="ru-RU" sz="1600" dirty="0" smtClean="0">
                <a:cs typeface="Arial" charset="0"/>
              </a:rPr>
              <a:t>Как</a:t>
            </a:r>
            <a:r>
              <a:rPr lang="es-ES" sz="1600" dirty="0" smtClean="0">
                <a:cs typeface="Arial" charset="0"/>
              </a:rPr>
              <a:t>? </a:t>
            </a:r>
            <a:r>
              <a:rPr lang="ru-RU" sz="1600" dirty="0" smtClean="0">
                <a:cs typeface="Arial" charset="0"/>
              </a:rPr>
              <a:t>С кем</a:t>
            </a:r>
            <a:r>
              <a:rPr lang="es-ES" sz="1600" dirty="0" smtClean="0">
                <a:cs typeface="Arial" charset="0"/>
              </a:rPr>
              <a:t>?  </a:t>
            </a:r>
            <a:r>
              <a:rPr lang="es-ES" sz="1600" dirty="0">
                <a:cs typeface="Arial" charset="0"/>
              </a:rPr>
              <a:t>(5 </a:t>
            </a:r>
            <a:r>
              <a:rPr lang="ru-RU" sz="1600" dirty="0" smtClean="0">
                <a:cs typeface="Arial" charset="0"/>
              </a:rPr>
              <a:t>вопросов в блоке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3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Условия жизни до прибытия в Испанию</a:t>
            </a:r>
            <a:r>
              <a:rPr lang="es-ES" sz="1600" dirty="0" smtClean="0">
                <a:cs typeface="Arial" charset="0"/>
              </a:rPr>
              <a:t>  </a:t>
            </a:r>
            <a:r>
              <a:rPr lang="es-ES" sz="1600" dirty="0">
                <a:cs typeface="Arial" charset="0"/>
              </a:rPr>
              <a:t>(11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4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Прибытие в Испанию</a:t>
            </a:r>
            <a:r>
              <a:rPr lang="es-ES" sz="1600" dirty="0" smtClean="0">
                <a:cs typeface="Arial" charset="0"/>
              </a:rPr>
              <a:t>. </a:t>
            </a:r>
            <a:r>
              <a:rPr lang="ru-RU" sz="1600" dirty="0">
                <a:cs typeface="Arial" charset="0"/>
              </a:rPr>
              <a:t>Где? Когда? Почему? Как? </a:t>
            </a:r>
            <a:r>
              <a:rPr lang="es-ES" sz="1600" dirty="0" smtClean="0">
                <a:cs typeface="Arial" charset="0"/>
              </a:rPr>
              <a:t>... </a:t>
            </a:r>
            <a:r>
              <a:rPr lang="es-ES" sz="1600" dirty="0">
                <a:cs typeface="Arial" charset="0"/>
              </a:rPr>
              <a:t>(9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5. </a:t>
            </a:r>
            <a:r>
              <a:rPr lang="ru-RU" sz="1600" dirty="0" smtClean="0">
                <a:cs typeface="Arial" charset="0"/>
              </a:rPr>
              <a:t>История трудовой деятельности в Испании </a:t>
            </a:r>
            <a:r>
              <a:rPr lang="es-ES" sz="1600" dirty="0" smtClean="0">
                <a:cs typeface="Arial" charset="0"/>
              </a:rPr>
              <a:t>(25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 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6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.История </a:t>
            </a:r>
            <a:r>
              <a:rPr lang="ru-RU" sz="1600" dirty="0" smtClean="0">
                <a:cs typeface="Arial" charset="0"/>
              </a:rPr>
              <a:t>проживания </a:t>
            </a:r>
            <a:r>
              <a:rPr lang="ru-RU" sz="1600" dirty="0">
                <a:cs typeface="Arial" charset="0"/>
              </a:rPr>
              <a:t>в Испании </a:t>
            </a:r>
            <a:r>
              <a:rPr lang="es-ES" sz="1600" dirty="0" smtClean="0">
                <a:cs typeface="Arial" charset="0"/>
              </a:rPr>
              <a:t>(</a:t>
            </a:r>
            <a:r>
              <a:rPr lang="es-ES" sz="1600" dirty="0">
                <a:cs typeface="Arial" charset="0"/>
              </a:rPr>
              <a:t>18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 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7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Связь </a:t>
            </a:r>
            <a:r>
              <a:rPr lang="ru-RU" sz="1600" dirty="0" smtClean="0">
                <a:cs typeface="Arial" charset="0"/>
              </a:rPr>
              <a:t>со страной рождения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(15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 </a:t>
            </a:r>
            <a:endParaRPr lang="es-ES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Модуль </a:t>
            </a:r>
            <a:r>
              <a:rPr lang="es-ES" sz="1600" dirty="0" smtClean="0">
                <a:cs typeface="Arial" charset="0"/>
              </a:rPr>
              <a:t>8</a:t>
            </a:r>
            <a:r>
              <a:rPr lang="es-ES" sz="1600" dirty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Социальная </a:t>
            </a:r>
            <a:r>
              <a:rPr lang="ru-RU" sz="1600" dirty="0" smtClean="0">
                <a:cs typeface="Arial" charset="0"/>
              </a:rPr>
              <a:t>включенность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(7 </a:t>
            </a:r>
            <a:r>
              <a:rPr lang="ru-RU" sz="1600" dirty="0">
                <a:cs typeface="Arial" charset="0"/>
              </a:rPr>
              <a:t>вопросов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467544" y="764704"/>
            <a:ext cx="698477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5. </a:t>
            </a:r>
            <a:r>
              <a:rPr lang="ru-RU" sz="1600" dirty="0"/>
              <a:t>Измерение социальных </a:t>
            </a:r>
            <a:r>
              <a:rPr lang="ru-RU" sz="1600" dirty="0" smtClean="0"/>
              <a:t>условий:</a:t>
            </a:r>
            <a:r>
              <a:rPr lang="ru-RU" sz="1600" dirty="0"/>
              <a:t> </a:t>
            </a:r>
            <a:r>
              <a:rPr lang="ru-RU" sz="1600" dirty="0" smtClean="0"/>
              <a:t>национальное </a:t>
            </a:r>
            <a:r>
              <a:rPr lang="ru-RU" sz="1600" dirty="0"/>
              <a:t>исследование иммигрантов </a:t>
            </a:r>
            <a:r>
              <a:rPr lang="ru-RU" sz="1600" dirty="0" smtClean="0"/>
              <a:t>2007 г. </a:t>
            </a:r>
            <a:endParaRPr lang="es-ES" sz="1600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dvAuto="1000"/>
      <p:bldP spid="5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552" y="1556792"/>
            <a:ext cx="8001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i="1" dirty="0" smtClean="0">
                <a:cs typeface="Arial" charset="0"/>
              </a:rPr>
              <a:t>Пилотный проект</a:t>
            </a:r>
            <a:endParaRPr lang="en-GB" sz="1600" b="0" i="1" dirty="0"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4059238"/>
            <a:ext cx="7962900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i="1" dirty="0" smtClean="0">
                <a:cs typeface="Arial" charset="0"/>
              </a:rPr>
              <a:t>Вторая попытка</a:t>
            </a:r>
            <a:r>
              <a:rPr lang="en-GB" sz="1600" i="1" dirty="0" smtClean="0">
                <a:cs typeface="Arial" charset="0"/>
              </a:rPr>
              <a:t>:  </a:t>
            </a:r>
            <a:r>
              <a:rPr lang="ru-RU" sz="1600" i="1" dirty="0" smtClean="0">
                <a:cs typeface="Arial" charset="0"/>
              </a:rPr>
              <a:t>апрель</a:t>
            </a:r>
            <a:r>
              <a:rPr lang="en-GB" sz="1600" i="1" dirty="0" smtClean="0">
                <a:cs typeface="Arial" charset="0"/>
              </a:rPr>
              <a:t> 2006</a:t>
            </a:r>
            <a:r>
              <a:rPr lang="ru-RU" sz="1600" i="1" dirty="0" smtClean="0">
                <a:cs typeface="Arial" charset="0"/>
              </a:rPr>
              <a:t> г.</a:t>
            </a:r>
            <a:endParaRPr lang="en-GB" sz="1600" i="1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Трёхэтапная </a:t>
            </a:r>
            <a:r>
              <a:rPr lang="ru-RU" sz="1600" dirty="0">
                <a:cs typeface="Arial" charset="0"/>
              </a:rPr>
              <a:t>выборка</a:t>
            </a:r>
            <a:r>
              <a:rPr lang="en-GB" sz="1600" dirty="0" smtClean="0">
                <a:cs typeface="Arial" charset="0"/>
              </a:rPr>
              <a:t>: </a:t>
            </a:r>
            <a:r>
              <a:rPr lang="ru-RU" sz="1600" dirty="0" smtClean="0">
                <a:cs typeface="Arial" charset="0"/>
              </a:rPr>
              <a:t>участок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– </a:t>
            </a:r>
            <a:r>
              <a:rPr lang="ru-RU" sz="1600" dirty="0" smtClean="0">
                <a:cs typeface="Arial" charset="0"/>
              </a:rPr>
              <a:t>жилье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- </a:t>
            </a:r>
            <a:r>
              <a:rPr lang="ru-RU" sz="1600" dirty="0" smtClean="0">
                <a:cs typeface="Arial" charset="0"/>
              </a:rPr>
              <a:t>лица</a:t>
            </a:r>
            <a:endParaRPr lang="en-GB" sz="1600" dirty="0">
              <a:cs typeface="Arial" charset="0"/>
            </a:endParaRPr>
          </a:p>
          <a:p>
            <a:pPr>
              <a:tabLst>
                <a:tab pos="577850" algn="l"/>
              </a:tabLst>
            </a:pPr>
            <a:endParaRPr lang="en-GB" sz="1600" dirty="0">
              <a:cs typeface="Arial" charset="0"/>
            </a:endParaRPr>
          </a:p>
          <a:p>
            <a:pPr>
              <a:tabLst>
                <a:tab pos="577850" algn="l"/>
              </a:tabLst>
            </a:pPr>
            <a:r>
              <a:rPr lang="ru-RU" sz="1600" dirty="0" smtClean="0">
                <a:cs typeface="Arial" charset="0"/>
              </a:rPr>
              <a:t>Две независимых </a:t>
            </a:r>
            <a:r>
              <a:rPr lang="ru-RU" sz="1600" dirty="0" smtClean="0">
                <a:cs typeface="Arial" charset="0"/>
              </a:rPr>
              <a:t>совокупности</a:t>
            </a:r>
            <a:r>
              <a:rPr lang="en-GB" sz="1600" dirty="0" smtClean="0">
                <a:cs typeface="Arial" charset="0"/>
              </a:rPr>
              <a:t>: </a:t>
            </a:r>
            <a:r>
              <a:rPr lang="ru-RU" sz="1600" dirty="0" smtClean="0">
                <a:cs typeface="Arial" charset="0"/>
              </a:rPr>
              <a:t>с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(A) / </a:t>
            </a:r>
            <a:r>
              <a:rPr lang="ru-RU" sz="1600" dirty="0" smtClean="0">
                <a:cs typeface="Arial" charset="0"/>
              </a:rPr>
              <a:t>без </a:t>
            </a:r>
            <a:r>
              <a:rPr lang="en-GB" sz="1600" dirty="0" smtClean="0">
                <a:cs typeface="Arial" charset="0"/>
              </a:rPr>
              <a:t>(B</a:t>
            </a:r>
            <a:r>
              <a:rPr lang="en-GB" sz="1600" dirty="0">
                <a:cs typeface="Arial" charset="0"/>
              </a:rPr>
              <a:t>) </a:t>
            </a:r>
            <a:r>
              <a:rPr lang="ru-RU" sz="1600" dirty="0" smtClean="0">
                <a:cs typeface="Arial" charset="0"/>
              </a:rPr>
              <a:t>иммигрантов</a:t>
            </a:r>
            <a:r>
              <a:rPr lang="en-GB" sz="1600" dirty="0" smtClean="0">
                <a:cs typeface="Arial" charset="0"/>
              </a:rPr>
              <a:t> </a:t>
            </a:r>
            <a:endParaRPr lang="en-GB" sz="1600" dirty="0">
              <a:cs typeface="Arial" charset="0"/>
            </a:endParaRPr>
          </a:p>
          <a:p>
            <a:pPr>
              <a:tabLst>
                <a:tab pos="577850" algn="l"/>
              </a:tabLst>
            </a:pPr>
            <a:r>
              <a:rPr lang="en-GB" sz="1600" dirty="0" smtClean="0">
                <a:cs typeface="Arial" charset="0"/>
              </a:rPr>
              <a:t>(</a:t>
            </a:r>
            <a:r>
              <a:rPr lang="ru-RU" sz="1600" dirty="0" smtClean="0">
                <a:cs typeface="Arial" charset="0"/>
              </a:rPr>
              <a:t>исследование показало только 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3% </a:t>
            </a:r>
            <a:r>
              <a:rPr lang="ru-RU" sz="1600" dirty="0" smtClean="0">
                <a:cs typeface="Arial" charset="0"/>
              </a:rPr>
              <a:t>ошибок</a:t>
            </a:r>
            <a:r>
              <a:rPr lang="en-GB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при классификации по категориям </a:t>
            </a:r>
            <a:r>
              <a:rPr lang="en-GB" sz="1600" dirty="0" smtClean="0">
                <a:cs typeface="Arial" charset="0"/>
              </a:rPr>
              <a:t>B </a:t>
            </a:r>
            <a:r>
              <a:rPr lang="ru-RU" sz="1600" dirty="0" smtClean="0">
                <a:cs typeface="Arial" charset="0"/>
              </a:rPr>
              <a:t>и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A)</a:t>
            </a:r>
          </a:p>
          <a:p>
            <a:pPr>
              <a:tabLst>
                <a:tab pos="577850" algn="l"/>
              </a:tabLst>
            </a:pPr>
            <a:endParaRPr lang="en-GB" sz="1600" dirty="0">
              <a:cs typeface="Arial" charset="0"/>
            </a:endParaRPr>
          </a:p>
          <a:p>
            <a:pPr>
              <a:tabLst>
                <a:tab pos="577850" algn="l"/>
              </a:tabLst>
            </a:pP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Существенное улучшение</a:t>
            </a:r>
            <a:r>
              <a:rPr lang="en-GB" sz="1600" dirty="0" smtClean="0">
                <a:solidFill>
                  <a:srgbClr val="C00000"/>
                </a:solidFill>
                <a:cs typeface="Arial" charset="0"/>
              </a:rPr>
              <a:t>: </a:t>
            </a:r>
            <a:r>
              <a:rPr lang="en-GB" sz="1600" dirty="0">
                <a:solidFill>
                  <a:srgbClr val="C00000"/>
                </a:solidFill>
                <a:cs typeface="Arial" charset="0"/>
              </a:rPr>
              <a:t>72 % </a:t>
            </a: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эффективной выборки</a:t>
            </a:r>
            <a:endParaRPr lang="en-GB" sz="16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238" y="2132013"/>
            <a:ext cx="79629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i="1" dirty="0" smtClean="0">
                <a:cs typeface="Arial" charset="0"/>
              </a:rPr>
              <a:t>Первый подход</a:t>
            </a:r>
            <a:r>
              <a:rPr lang="en-GB" sz="1600" i="1" dirty="0" smtClean="0">
                <a:cs typeface="Arial" charset="0"/>
              </a:rPr>
              <a:t>: </a:t>
            </a:r>
            <a:r>
              <a:rPr lang="ru-RU" sz="1600" i="1" dirty="0" smtClean="0">
                <a:cs typeface="Arial" charset="0"/>
              </a:rPr>
              <a:t>октябрь</a:t>
            </a:r>
            <a:r>
              <a:rPr lang="en-GB" sz="1600" i="1" dirty="0" smtClean="0">
                <a:cs typeface="Arial" charset="0"/>
              </a:rPr>
              <a:t> 2005</a:t>
            </a:r>
            <a:r>
              <a:rPr lang="ru-RU" sz="1600" i="1" dirty="0" smtClean="0">
                <a:cs typeface="Arial" charset="0"/>
              </a:rPr>
              <a:t> г.</a:t>
            </a:r>
            <a:endParaRPr lang="en-GB" sz="1600" i="1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en-GB" sz="1600" dirty="0">
                <a:cs typeface="Arial" charset="0"/>
              </a:rPr>
              <a:t>500 </a:t>
            </a:r>
            <a:r>
              <a:rPr lang="ru-RU" sz="1600" dirty="0" smtClean="0">
                <a:cs typeface="Arial" charset="0"/>
              </a:rPr>
              <a:t>иммигрантов</a:t>
            </a:r>
            <a:r>
              <a:rPr lang="en-GB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на</a:t>
            </a:r>
            <a:r>
              <a:rPr lang="en-GB" sz="1600" dirty="0" smtClean="0">
                <a:cs typeface="Arial" charset="0"/>
              </a:rPr>
              <a:t> </a:t>
            </a:r>
            <a:r>
              <a:rPr lang="en-GB" sz="1600" dirty="0">
                <a:cs typeface="Arial" charset="0"/>
              </a:rPr>
              <a:t>50 </a:t>
            </a:r>
            <a:r>
              <a:rPr lang="ru-RU" sz="1600" dirty="0" smtClean="0">
                <a:cs typeface="Arial" charset="0"/>
              </a:rPr>
              <a:t>переписных участках</a:t>
            </a:r>
            <a:r>
              <a:rPr lang="en-GB" sz="1600" dirty="0" smtClean="0">
                <a:cs typeface="Arial" charset="0"/>
              </a:rPr>
              <a:t>. </a:t>
            </a:r>
            <a:r>
              <a:rPr lang="ru-RU" sz="1600" dirty="0" smtClean="0">
                <a:cs typeface="Arial" charset="0"/>
              </a:rPr>
              <a:t> Двухэтапная выборка</a:t>
            </a:r>
            <a:r>
              <a:rPr lang="en-GB" sz="1600" dirty="0" smtClean="0">
                <a:cs typeface="Arial" charset="0"/>
              </a:rPr>
              <a:t>: </a:t>
            </a: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отобранные лица </a:t>
            </a:r>
            <a:r>
              <a:rPr lang="ru-RU" sz="1600" dirty="0" smtClean="0">
                <a:cs typeface="Arial" charset="0"/>
              </a:rPr>
              <a:t>из </a:t>
            </a:r>
            <a:r>
              <a:rPr lang="ru-RU" sz="1600" dirty="0" smtClean="0">
                <a:cs typeface="Arial" charset="0"/>
              </a:rPr>
              <a:t>регистра населения</a:t>
            </a:r>
            <a:endParaRPr lang="en-GB" sz="1600" dirty="0">
              <a:cs typeface="Arial" charset="0"/>
            </a:endParaRPr>
          </a:p>
          <a:p>
            <a:pPr>
              <a:spcBef>
                <a:spcPct val="50000"/>
              </a:spcBef>
              <a:tabLst>
                <a:tab pos="577850" algn="l"/>
              </a:tabLst>
            </a:pP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Только</a:t>
            </a:r>
            <a:r>
              <a:rPr lang="en-GB" sz="1600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en-GB" sz="1600" dirty="0">
                <a:solidFill>
                  <a:srgbClr val="C00000"/>
                </a:solidFill>
                <a:cs typeface="Arial" charset="0"/>
              </a:rPr>
              <a:t>23% </a:t>
            </a: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посещений дали</a:t>
            </a:r>
            <a:r>
              <a:rPr lang="en-GB" sz="1600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результативное </a:t>
            </a: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интервьюирование</a:t>
            </a:r>
            <a:endParaRPr lang="en-GB" sz="16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539552" y="908720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5. </a:t>
            </a:r>
            <a:r>
              <a:rPr lang="ru-RU" sz="1600" dirty="0"/>
              <a:t>Измерение социальных </a:t>
            </a:r>
            <a:r>
              <a:rPr lang="ru-RU" sz="1600" dirty="0" smtClean="0"/>
              <a:t>условий:</a:t>
            </a:r>
            <a:r>
              <a:rPr lang="ru-RU" sz="1600" dirty="0"/>
              <a:t> </a:t>
            </a:r>
            <a:r>
              <a:rPr lang="ru-RU" sz="1600" dirty="0" smtClean="0"/>
              <a:t>национальное </a:t>
            </a:r>
            <a:r>
              <a:rPr lang="ru-RU" sz="1600" dirty="0"/>
              <a:t>исследование иммигрантов </a:t>
            </a:r>
            <a:r>
              <a:rPr lang="ru-RU" sz="1600" dirty="0" smtClean="0"/>
              <a:t>2007 г. </a:t>
            </a:r>
            <a:endParaRPr lang="es-ES" sz="1600" dirty="0"/>
          </a:p>
        </p:txBody>
      </p:sp>
      <p:sp>
        <p:nvSpPr>
          <p:cNvPr id="1843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F0F738-395C-4801-88A6-75A6886DF7C0}" type="slidenum">
              <a:rPr lang="es-ES" smtClean="0">
                <a:latin typeface="Arial" charset="0"/>
              </a:rPr>
              <a:pPr/>
              <a:t>15</a:t>
            </a:fld>
            <a:r>
              <a:rPr lang="es-ES" smtClean="0">
                <a:latin typeface="Arial" charset="0"/>
              </a:rPr>
              <a:t>/15</a:t>
            </a: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E05296-1161-4147-B0B0-50C0ED49E9B6}" type="slidenum">
              <a:rPr lang="es-ES" sz="1600" smtClean="0">
                <a:latin typeface="Arial" charset="0"/>
              </a:rPr>
              <a:pPr/>
              <a:t>16</a:t>
            </a:fld>
            <a:r>
              <a:rPr lang="es-ES" sz="1600" smtClean="0">
                <a:latin typeface="Arial" charset="0"/>
              </a:rPr>
              <a:t>/15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14313" y="1428750"/>
            <a:ext cx="81597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>
                <a:cs typeface="Arial" charset="0"/>
              </a:rPr>
              <a:t>79,6 %  </a:t>
            </a:r>
            <a:r>
              <a:rPr lang="ru-RU" sz="1600" dirty="0" smtClean="0">
                <a:cs typeface="Arial" charset="0"/>
              </a:rPr>
              <a:t>имели</a:t>
            </a:r>
            <a:r>
              <a:rPr lang="es-ES" sz="1600" dirty="0" smtClean="0">
                <a:cs typeface="Arial" charset="0"/>
              </a:rPr>
              <a:t> “</a:t>
            </a:r>
            <a:r>
              <a:rPr lang="ru-RU" sz="1600" dirty="0" smtClean="0">
                <a:cs typeface="Arial" charset="0"/>
              </a:rPr>
              <a:t>контакты</a:t>
            </a:r>
            <a:r>
              <a:rPr lang="es-ES" sz="1600" dirty="0" smtClean="0">
                <a:cs typeface="Arial" charset="0"/>
              </a:rPr>
              <a:t>” (</a:t>
            </a:r>
            <a:r>
              <a:rPr lang="ru-RU" sz="1600" dirty="0" smtClean="0">
                <a:cs typeface="Arial" charset="0"/>
              </a:rPr>
              <a:t>родственники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/ </a:t>
            </a:r>
            <a:r>
              <a:rPr lang="ru-RU" sz="1600" dirty="0" smtClean="0">
                <a:cs typeface="Arial" charset="0"/>
              </a:rPr>
              <a:t>друзья</a:t>
            </a:r>
            <a:r>
              <a:rPr lang="es-ES" sz="1600" dirty="0" smtClean="0">
                <a:cs typeface="Arial" charset="0"/>
              </a:rPr>
              <a:t>) </a:t>
            </a:r>
            <a:r>
              <a:rPr lang="ru-RU" sz="1600" dirty="0" smtClean="0">
                <a:cs typeface="Arial" charset="0"/>
              </a:rPr>
              <a:t>в Испании до приезда</a:t>
            </a:r>
            <a:endParaRPr lang="es-ES" sz="1600" dirty="0">
              <a:cs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3528" y="1971675"/>
            <a:ext cx="2232248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cs typeface="Arial" charset="0"/>
              </a:rPr>
              <a:t>Причина приезда</a:t>
            </a:r>
            <a:r>
              <a:rPr lang="es-ES" sz="1600" dirty="0" smtClean="0">
                <a:cs typeface="Arial" charset="0"/>
              </a:rPr>
              <a:t>?</a:t>
            </a:r>
            <a:endParaRPr lang="es-ES" sz="1600" dirty="0">
              <a:cs typeface="Arial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339975" y="1947863"/>
            <a:ext cx="6006171" cy="141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s-ES" sz="1600" dirty="0" smtClean="0">
                <a:cs typeface="Arial" charset="0"/>
              </a:rPr>
              <a:t>…</a:t>
            </a:r>
            <a:r>
              <a:rPr lang="ru-RU" sz="1600" dirty="0" smtClean="0">
                <a:cs typeface="Arial" charset="0"/>
              </a:rPr>
              <a:t>хорошая погода</a:t>
            </a:r>
            <a:r>
              <a:rPr lang="es-ES" sz="1600" dirty="0" smtClean="0">
                <a:cs typeface="Arial" charset="0"/>
              </a:rPr>
              <a:t> (</a:t>
            </a:r>
            <a:r>
              <a:rPr lang="ru-RU" sz="1600" dirty="0" smtClean="0">
                <a:cs typeface="Arial" charset="0"/>
              </a:rPr>
              <a:t>пенсия</a:t>
            </a:r>
            <a:r>
              <a:rPr lang="es-ES" sz="1600" dirty="0" smtClean="0">
                <a:cs typeface="Arial" charset="0"/>
              </a:rPr>
              <a:t>)  </a:t>
            </a:r>
            <a:r>
              <a:rPr lang="es-ES" sz="1600" dirty="0">
                <a:cs typeface="Arial" charset="0"/>
              </a:rPr>
              <a:t>(63% </a:t>
            </a:r>
            <a:r>
              <a:rPr lang="ru-RU" sz="1600" dirty="0" smtClean="0">
                <a:cs typeface="Arial" charset="0"/>
              </a:rPr>
              <a:t>британцев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s-ES" sz="1600" dirty="0" smtClean="0">
                <a:cs typeface="Arial" charset="0"/>
              </a:rPr>
              <a:t>…</a:t>
            </a:r>
            <a:r>
              <a:rPr lang="ru-RU" sz="1600" dirty="0" smtClean="0">
                <a:cs typeface="Arial" charset="0"/>
              </a:rPr>
              <a:t>семейные причины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 smtClean="0">
                <a:cs typeface="Arial" charset="0"/>
              </a:rPr>
              <a:t>(</a:t>
            </a:r>
            <a:r>
              <a:rPr lang="ru-RU" sz="1600" dirty="0" smtClean="0">
                <a:cs typeface="Arial" charset="0"/>
              </a:rPr>
              <a:t>изменения в семье </a:t>
            </a:r>
            <a:r>
              <a:rPr lang="es-ES" sz="1600" dirty="0" smtClean="0">
                <a:cs typeface="Arial" charset="0"/>
              </a:rPr>
              <a:t>)</a:t>
            </a:r>
            <a:r>
              <a:rPr lang="es-ES" sz="1600" dirty="0" smtClean="0">
                <a:cs typeface="Arial" charset="0"/>
              </a:rPr>
              <a:t>: </a:t>
            </a:r>
            <a:r>
              <a:rPr lang="es-ES" sz="1600" dirty="0">
                <a:cs typeface="Arial" charset="0"/>
              </a:rPr>
              <a:t>42 % </a:t>
            </a:r>
            <a:r>
              <a:rPr lang="ru-RU" sz="1600" dirty="0" smtClean="0">
                <a:cs typeface="Arial" charset="0"/>
              </a:rPr>
              <a:t>немцев</a:t>
            </a:r>
            <a:endParaRPr lang="es-ES" sz="1600" dirty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s-ES" sz="1600" dirty="0" smtClean="0">
                <a:cs typeface="Arial" charset="0"/>
              </a:rPr>
              <a:t>…</a:t>
            </a:r>
            <a:r>
              <a:rPr lang="ru-RU" sz="1600" dirty="0" smtClean="0">
                <a:cs typeface="Arial" charset="0"/>
              </a:rPr>
              <a:t>поиск лучшей работы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(63% </a:t>
            </a:r>
            <a:r>
              <a:rPr lang="ru-RU" sz="1600" dirty="0" smtClean="0">
                <a:cs typeface="Arial" charset="0"/>
              </a:rPr>
              <a:t>румын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>
                <a:cs typeface="Arial" charset="0"/>
              </a:rPr>
              <a:t>61% </a:t>
            </a:r>
            <a:r>
              <a:rPr lang="ru-RU" sz="1600" dirty="0" smtClean="0">
                <a:cs typeface="Arial" charset="0"/>
              </a:rPr>
              <a:t>боливийцев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s-ES" sz="1600" dirty="0" smtClean="0">
                <a:cs typeface="Arial" charset="0"/>
              </a:rPr>
              <a:t>…</a:t>
            </a:r>
            <a:r>
              <a:rPr lang="ru-RU" sz="1600" dirty="0" smtClean="0">
                <a:cs typeface="Arial" charset="0"/>
              </a:rPr>
              <a:t>качество жизни</a:t>
            </a:r>
            <a:r>
              <a:rPr lang="es-ES" sz="1600" dirty="0" smtClean="0">
                <a:cs typeface="Arial" charset="0"/>
              </a:rPr>
              <a:t> </a:t>
            </a:r>
            <a:r>
              <a:rPr lang="es-ES" sz="1600" dirty="0">
                <a:cs typeface="Arial" charset="0"/>
              </a:rPr>
              <a:t>(49% </a:t>
            </a:r>
            <a:r>
              <a:rPr lang="ru-RU" sz="1600" dirty="0" smtClean="0">
                <a:cs typeface="Arial" charset="0"/>
              </a:rPr>
              <a:t>колумбийцев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>
                <a:cs typeface="Arial" charset="0"/>
              </a:rPr>
              <a:t>43% </a:t>
            </a:r>
            <a:r>
              <a:rPr lang="ru-RU" sz="1600" dirty="0" smtClean="0">
                <a:cs typeface="Arial" charset="0"/>
              </a:rPr>
              <a:t>аргентинцев</a:t>
            </a:r>
            <a:r>
              <a:rPr lang="es-ES" sz="1600" dirty="0" smtClean="0">
                <a:cs typeface="Arial" charset="0"/>
              </a:rPr>
              <a:t>) </a:t>
            </a:r>
            <a:endParaRPr lang="es-ES" sz="1600" dirty="0">
              <a:cs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00063" y="3903663"/>
            <a:ext cx="823277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cs typeface="Arial" charset="0"/>
              </a:rPr>
              <a:t>Многие из них имели высшее образование </a:t>
            </a:r>
            <a:r>
              <a:rPr lang="es-ES" sz="1600" dirty="0" smtClean="0">
                <a:cs typeface="Arial" charset="0"/>
              </a:rPr>
              <a:t>(20</a:t>
            </a:r>
            <a:r>
              <a:rPr lang="es-ES" sz="1600" dirty="0" smtClean="0">
                <a:cs typeface="Arial" charset="0"/>
              </a:rPr>
              <a:t>%</a:t>
            </a:r>
            <a:r>
              <a:rPr lang="ru-RU" sz="1600" dirty="0" smtClean="0">
                <a:cs typeface="Arial" charset="0"/>
              </a:rPr>
              <a:t> -</a:t>
            </a:r>
            <a:r>
              <a:rPr lang="es-E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первое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>
                <a:cs typeface="Arial" charset="0"/>
              </a:rPr>
              <a:t>53</a:t>
            </a:r>
            <a:r>
              <a:rPr lang="es-ES" sz="1600" dirty="0" smtClean="0">
                <a:cs typeface="Arial" charset="0"/>
              </a:rPr>
              <a:t>%</a:t>
            </a:r>
            <a:r>
              <a:rPr lang="ru-RU" sz="1600" dirty="0" smtClean="0">
                <a:cs typeface="Arial" charset="0"/>
              </a:rPr>
              <a:t> -</a:t>
            </a:r>
            <a:r>
              <a:rPr lang="es-E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второе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  <a:p>
            <a:endParaRPr lang="es-ES" sz="1600" dirty="0">
              <a:cs typeface="Arial" charset="0"/>
            </a:endParaRPr>
          </a:p>
          <a:p>
            <a:r>
              <a:rPr lang="es-ES" sz="1600" dirty="0">
                <a:cs typeface="Arial" charset="0"/>
              </a:rPr>
              <a:t>56 % </a:t>
            </a:r>
            <a:r>
              <a:rPr lang="ru-RU" sz="1600" dirty="0" smtClean="0">
                <a:cs typeface="Arial" charset="0"/>
              </a:rPr>
              <a:t>из них</a:t>
            </a:r>
            <a:r>
              <a:rPr lang="es-E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в своих странах имели работу</a:t>
            </a:r>
            <a:endParaRPr lang="es-ES" sz="1600" dirty="0">
              <a:cs typeface="Arial" charset="0"/>
            </a:endParaRPr>
          </a:p>
          <a:p>
            <a:endParaRPr lang="es-ES" sz="1600" dirty="0">
              <a:cs typeface="Arial" charset="0"/>
            </a:endParaRPr>
          </a:p>
          <a:p>
            <a:r>
              <a:rPr lang="es-ES" sz="1600" dirty="0">
                <a:cs typeface="Arial" charset="0"/>
              </a:rPr>
              <a:t>39 % </a:t>
            </a:r>
            <a:r>
              <a:rPr lang="ru-RU" sz="1600" dirty="0" smtClean="0">
                <a:cs typeface="Arial" charset="0"/>
              </a:rPr>
              <a:t>из них каждый месяц посылали деньги домой</a:t>
            </a:r>
            <a:r>
              <a:rPr lang="es-ES" sz="1600" dirty="0" smtClean="0">
                <a:cs typeface="Arial" charset="0"/>
              </a:rPr>
              <a:t> </a:t>
            </a:r>
            <a:endParaRPr lang="es-ES" sz="1600" dirty="0">
              <a:cs typeface="Arial" charset="0"/>
            </a:endParaRPr>
          </a:p>
          <a:p>
            <a:r>
              <a:rPr lang="es-ES" sz="1600" dirty="0" smtClean="0">
                <a:cs typeface="Arial" charset="0"/>
              </a:rPr>
              <a:t>(</a:t>
            </a:r>
            <a:r>
              <a:rPr lang="es-ES" sz="1600" dirty="0">
                <a:cs typeface="Arial" charset="0"/>
              </a:rPr>
              <a:t>2% </a:t>
            </a:r>
            <a:r>
              <a:rPr lang="ru-RU" sz="1600" dirty="0" smtClean="0">
                <a:cs typeface="Arial" charset="0"/>
              </a:rPr>
              <a:t>немцев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>
                <a:cs typeface="Arial" charset="0"/>
              </a:rPr>
              <a:t>68% of </a:t>
            </a:r>
            <a:r>
              <a:rPr lang="ru-RU" sz="1600" dirty="0" smtClean="0">
                <a:cs typeface="Arial" charset="0"/>
              </a:rPr>
              <a:t>эквадорцев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>
                <a:cs typeface="Arial" charset="0"/>
              </a:rPr>
              <a:t>21% </a:t>
            </a:r>
            <a:r>
              <a:rPr lang="ru-RU" sz="1600" dirty="0" smtClean="0">
                <a:cs typeface="Arial" charset="0"/>
              </a:rPr>
              <a:t>аргентинцев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17525" y="5805488"/>
            <a:ext cx="8424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cs typeface="Arial" charset="0"/>
              </a:rPr>
              <a:t>80% </a:t>
            </a:r>
            <a:r>
              <a:rPr lang="ru-RU" sz="1600" dirty="0" smtClean="0">
                <a:cs typeface="Arial" charset="0"/>
              </a:rPr>
              <a:t>из них планируют остаться в течение по крайней мере ближайших пяти лет</a:t>
            </a:r>
            <a:endParaRPr lang="es-ES" sz="1600" dirty="0">
              <a:cs typeface="Arial" charset="0"/>
            </a:endParaRPr>
          </a:p>
          <a:p>
            <a:r>
              <a:rPr lang="es-ES" sz="1600" dirty="0" smtClean="0">
                <a:cs typeface="Arial" charset="0"/>
              </a:rPr>
              <a:t>(</a:t>
            </a:r>
            <a:r>
              <a:rPr lang="es-ES" sz="1600" dirty="0">
                <a:cs typeface="Arial" charset="0"/>
              </a:rPr>
              <a:t>70% </a:t>
            </a:r>
            <a:r>
              <a:rPr lang="ru-RU" sz="1600" dirty="0" smtClean="0">
                <a:cs typeface="Arial" charset="0"/>
              </a:rPr>
              <a:t>эквадорцев</a:t>
            </a:r>
            <a:r>
              <a:rPr lang="es-ES" sz="1600" dirty="0" smtClean="0">
                <a:cs typeface="Arial" charset="0"/>
              </a:rPr>
              <a:t>, </a:t>
            </a:r>
            <a:r>
              <a:rPr lang="es-ES" sz="1600" dirty="0" smtClean="0">
                <a:cs typeface="Arial" charset="0"/>
              </a:rPr>
              <a:t>59% </a:t>
            </a:r>
            <a:r>
              <a:rPr lang="ru-RU" sz="1600" dirty="0" smtClean="0">
                <a:cs typeface="Arial" charset="0"/>
              </a:rPr>
              <a:t>боливийцев</a:t>
            </a:r>
            <a:r>
              <a:rPr lang="es-ES" sz="1600" dirty="0" smtClean="0">
                <a:cs typeface="Arial" charset="0"/>
              </a:rPr>
              <a:t>)</a:t>
            </a:r>
            <a:endParaRPr lang="es-ES" sz="1600" dirty="0">
              <a:cs typeface="Arial" charset="0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79512" y="476672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 smtClean="0"/>
              <a:t>5. </a:t>
            </a:r>
            <a:r>
              <a:rPr lang="ru-RU" sz="1600" dirty="0" smtClean="0"/>
              <a:t>Измерение </a:t>
            </a:r>
            <a:r>
              <a:rPr lang="ru-RU" sz="1600" dirty="0"/>
              <a:t>социальных </a:t>
            </a:r>
            <a:r>
              <a:rPr lang="ru-RU" sz="1600" dirty="0" smtClean="0"/>
              <a:t>условий:</a:t>
            </a:r>
            <a:r>
              <a:rPr lang="ru-RU" sz="1600" dirty="0"/>
              <a:t> </a:t>
            </a:r>
            <a:r>
              <a:rPr lang="ru-RU" sz="1600" dirty="0" smtClean="0"/>
              <a:t>национальное </a:t>
            </a:r>
            <a:r>
              <a:rPr lang="ru-RU" sz="1600" dirty="0"/>
              <a:t>исследование иммигрантов 2007 </a:t>
            </a:r>
            <a:endParaRPr lang="ru-RU" sz="1600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sz="1600" dirty="0" smtClean="0"/>
              <a:t>Некоторые </a:t>
            </a:r>
            <a:r>
              <a:rPr lang="ru-RU" sz="1600" dirty="0" smtClean="0"/>
              <a:t>результаты</a:t>
            </a:r>
            <a:r>
              <a:rPr lang="es-ES" sz="1600" dirty="0" smtClean="0"/>
              <a:t>: </a:t>
            </a:r>
            <a:endParaRPr lang="es-ES" sz="1600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DB67F1-5980-40C9-AAF5-D86E25CA0617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20483" name="Text Box 16"/>
          <p:cNvSpPr txBox="1">
            <a:spLocks noChangeArrowheads="1"/>
          </p:cNvSpPr>
          <p:nvPr/>
        </p:nvSpPr>
        <p:spPr bwMode="auto">
          <a:xfrm>
            <a:off x="2622550" y="3114675"/>
            <a:ext cx="287739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smtClean="0">
                <a:cs typeface="Arial" charset="0"/>
              </a:rPr>
              <a:t>СПАСИБО ЗА ВНИМАНИЕ!</a:t>
            </a:r>
            <a:endParaRPr lang="es-ES" sz="1600" dirty="0"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A81FD4-302C-414C-9389-71BDDBD7B455}" type="slidenum">
              <a:rPr lang="es-ES" smtClean="0">
                <a:latin typeface="Arial" charset="0"/>
              </a:rPr>
              <a:pPr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07504" y="1893888"/>
            <a:ext cx="7628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1. </a:t>
            </a:r>
            <a:r>
              <a:rPr lang="ru-RU" sz="1600" dirty="0" smtClean="0"/>
              <a:t>Миграционные потоки из Испании и в Испанию</a:t>
            </a:r>
            <a:r>
              <a:rPr lang="es-ES" sz="1600" dirty="0" smtClean="0"/>
              <a:t> </a:t>
            </a:r>
            <a:r>
              <a:rPr lang="ru-RU" sz="1600" dirty="0" smtClean="0"/>
              <a:t>за последние</a:t>
            </a:r>
            <a:r>
              <a:rPr lang="es-ES" sz="1600" dirty="0" smtClean="0"/>
              <a:t> </a:t>
            </a:r>
            <a:r>
              <a:rPr lang="es-ES" sz="1600" dirty="0"/>
              <a:t>20 </a:t>
            </a:r>
            <a:r>
              <a:rPr lang="ru-RU" sz="1600" dirty="0" smtClean="0"/>
              <a:t>лет</a:t>
            </a:r>
            <a:endParaRPr lang="es-ES" sz="1600" dirty="0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07504" y="2447925"/>
            <a:ext cx="81234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2. </a:t>
            </a:r>
            <a:r>
              <a:rPr lang="ru-RU" sz="1600" dirty="0" smtClean="0"/>
              <a:t>Регистр населения</a:t>
            </a:r>
            <a:r>
              <a:rPr lang="es-ES" sz="1600" dirty="0" smtClean="0"/>
              <a:t> </a:t>
            </a:r>
            <a:r>
              <a:rPr lang="ru-RU" sz="1600" dirty="0" smtClean="0"/>
              <a:t>как источник статистики миграции</a:t>
            </a:r>
            <a:r>
              <a:rPr lang="es-ES" sz="1600" dirty="0" smtClean="0"/>
              <a:t>: </a:t>
            </a:r>
            <a:r>
              <a:rPr lang="ru-RU" sz="1600" i="1" dirty="0" smtClean="0"/>
              <a:t>плюсы и минусы</a:t>
            </a:r>
            <a:endParaRPr lang="es-ES" sz="1600" i="1" dirty="0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7504" y="3019425"/>
            <a:ext cx="76386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 smtClean="0"/>
              <a:t>3</a:t>
            </a:r>
            <a:r>
              <a:rPr lang="ru-RU" sz="1600" dirty="0" smtClean="0"/>
              <a:t>.Статистика миграции</a:t>
            </a:r>
            <a:r>
              <a:rPr lang="es-ES" sz="1600" dirty="0" smtClean="0"/>
              <a:t> </a:t>
            </a:r>
            <a:r>
              <a:rPr lang="ru-RU" sz="1600" dirty="0" smtClean="0"/>
              <a:t>до</a:t>
            </a:r>
            <a:r>
              <a:rPr lang="es-ES" sz="1600" dirty="0" smtClean="0"/>
              <a:t> </a:t>
            </a:r>
            <a:r>
              <a:rPr lang="es-ES" sz="1600" dirty="0"/>
              <a:t>2008 </a:t>
            </a:r>
            <a:r>
              <a:rPr lang="ru-RU" sz="1600" dirty="0" smtClean="0"/>
              <a:t>года и сегодня</a:t>
            </a:r>
            <a:r>
              <a:rPr lang="es-ES" sz="1600" dirty="0" smtClean="0"/>
              <a:t> </a:t>
            </a:r>
            <a:endParaRPr lang="es-ES" sz="1600" dirty="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07504" y="3643313"/>
            <a:ext cx="9036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4. </a:t>
            </a:r>
            <a:r>
              <a:rPr lang="ru-RU" sz="1600" dirty="0" smtClean="0"/>
              <a:t>Измерение социальных условий</a:t>
            </a:r>
            <a:r>
              <a:rPr lang="es-ES" sz="1600" dirty="0" smtClean="0"/>
              <a:t>: </a:t>
            </a:r>
            <a:r>
              <a:rPr lang="ru-RU" sz="1600" dirty="0" smtClean="0"/>
              <a:t>национальное исследование иммигрантов</a:t>
            </a:r>
            <a:r>
              <a:rPr lang="es-ES" sz="1600" dirty="0" smtClean="0"/>
              <a:t> </a:t>
            </a:r>
            <a:r>
              <a:rPr lang="es-ES" sz="1600" dirty="0" smtClean="0"/>
              <a:t>2007</a:t>
            </a:r>
            <a:r>
              <a:rPr lang="ru-RU" sz="1600" dirty="0" smtClean="0"/>
              <a:t> г.</a:t>
            </a:r>
            <a:r>
              <a:rPr lang="es-ES" sz="1600" dirty="0" smtClean="0"/>
              <a:t> </a:t>
            </a:r>
            <a:endParaRPr lang="es-ES" sz="1600" dirty="0"/>
          </a:p>
        </p:txBody>
      </p:sp>
      <p:sp>
        <p:nvSpPr>
          <p:cNvPr id="5127" name="6 CuadroTexto"/>
          <p:cNvSpPr txBox="1">
            <a:spLocks noChangeArrowheads="1"/>
          </p:cNvSpPr>
          <p:nvPr/>
        </p:nvSpPr>
        <p:spPr bwMode="auto">
          <a:xfrm>
            <a:off x="2420938" y="1428750"/>
            <a:ext cx="2588722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ОСНОВНЫЕ ПОЛОЖЕНИЯ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7504" y="4214813"/>
            <a:ext cx="38383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5</a:t>
            </a:r>
            <a:r>
              <a:rPr lang="es-ES" sz="1600" dirty="0" smtClean="0"/>
              <a:t>.</a:t>
            </a:r>
            <a:r>
              <a:rPr lang="ru-RU" sz="1600" dirty="0" smtClean="0"/>
              <a:t>Выводы</a:t>
            </a:r>
            <a:r>
              <a:rPr lang="es-ES" sz="1600" dirty="0" smtClean="0"/>
              <a:t> </a:t>
            </a:r>
            <a:r>
              <a:rPr lang="ru-RU" sz="1600" dirty="0" smtClean="0"/>
              <a:t>и последующие шаги</a:t>
            </a:r>
            <a:endParaRPr lang="es-ES" sz="1600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3" grpId="0"/>
      <p:bldP spid="60424" grpId="0"/>
      <p:bldP spid="6042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32588" y="6453188"/>
            <a:ext cx="2133600" cy="476250"/>
          </a:xfrm>
          <a:noFill/>
        </p:spPr>
        <p:txBody>
          <a:bodyPr/>
          <a:lstStyle/>
          <a:p>
            <a:fld id="{354DD1C3-98AE-41B3-98A9-BA15C259D17B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" y="928688"/>
            <a:ext cx="7956376" cy="3715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/>
              <a:t>1. </a:t>
            </a:r>
            <a:r>
              <a:rPr lang="ru-RU" sz="2000" dirty="0" smtClean="0"/>
              <a:t>Миграционные потоки из и в Испанию за последние 20 лет</a:t>
            </a:r>
            <a:endParaRPr lang="es-ES" sz="2000" dirty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85750" y="1439068"/>
            <a:ext cx="3536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1600" dirty="0" smtClean="0"/>
              <a:t>Население Испании в</a:t>
            </a:r>
            <a:r>
              <a:rPr lang="es-ES" sz="1600" dirty="0" smtClean="0"/>
              <a:t> </a:t>
            </a:r>
            <a:r>
              <a:rPr lang="es-ES" sz="1600" dirty="0"/>
              <a:t>1991-2011:</a:t>
            </a:r>
          </a:p>
        </p:txBody>
      </p:sp>
      <p:graphicFrame>
        <p:nvGraphicFramePr>
          <p:cNvPr id="9" name="2 Gráfico"/>
          <p:cNvGraphicFramePr/>
          <p:nvPr>
            <p:extLst>
              <p:ext uri="{D42A27DB-BD31-4B8C-83A1-F6EECF244321}">
                <p14:modId xmlns:p14="http://schemas.microsoft.com/office/powerpoint/2010/main" val="3712847876"/>
              </p:ext>
            </p:extLst>
          </p:nvPr>
        </p:nvGraphicFramePr>
        <p:xfrm>
          <a:off x="1043608" y="1988840"/>
          <a:ext cx="7194524" cy="414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23 CuadroTexto"/>
          <p:cNvSpPr txBox="1">
            <a:spLocks noChangeArrowheads="1"/>
          </p:cNvSpPr>
          <p:nvPr/>
        </p:nvSpPr>
        <p:spPr bwMode="auto">
          <a:xfrm>
            <a:off x="3143250" y="2527300"/>
            <a:ext cx="6794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/>
              <a:t>(0.9 %)</a:t>
            </a:r>
          </a:p>
        </p:txBody>
      </p:sp>
      <p:sp>
        <p:nvSpPr>
          <p:cNvPr id="11" name="23 CuadroTexto"/>
          <p:cNvSpPr txBox="1">
            <a:spLocks noChangeArrowheads="1"/>
          </p:cNvSpPr>
          <p:nvPr/>
        </p:nvSpPr>
        <p:spPr bwMode="auto">
          <a:xfrm>
            <a:off x="5305425" y="2489200"/>
            <a:ext cx="6794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200" dirty="0"/>
              <a:t>(3.8 %)</a:t>
            </a:r>
          </a:p>
        </p:txBody>
      </p:sp>
      <p:sp>
        <p:nvSpPr>
          <p:cNvPr id="12" name="23 CuadroTexto"/>
          <p:cNvSpPr txBox="1">
            <a:spLocks noChangeArrowheads="1"/>
          </p:cNvSpPr>
          <p:nvPr/>
        </p:nvSpPr>
        <p:spPr bwMode="auto">
          <a:xfrm>
            <a:off x="7563471" y="2489201"/>
            <a:ext cx="7858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 dirty="0"/>
              <a:t>(11.2 %)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140975"/>
              </p:ext>
            </p:extLst>
          </p:nvPr>
        </p:nvGraphicFramePr>
        <p:xfrm>
          <a:off x="1619673" y="2143125"/>
          <a:ext cx="1296143" cy="167640"/>
        </p:xfrm>
        <a:graphic>
          <a:graphicData uri="http://schemas.openxmlformats.org/drawingml/2006/table">
            <a:tbl>
              <a:tblPr/>
              <a:tblGrid>
                <a:gridCol w="1296143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Всего</a:t>
                      </a:r>
                      <a:r>
                        <a:rPr lang="es-ES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: 38,872,268</a:t>
                      </a:r>
                      <a:endParaRPr lang="es-ES" sz="1000" b="1" i="0" u="none" strike="noStrike" dirty="0">
                        <a:solidFill>
                          <a:srgbClr val="336699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85536"/>
              </p:ext>
            </p:extLst>
          </p:nvPr>
        </p:nvGraphicFramePr>
        <p:xfrm>
          <a:off x="3929063" y="2071688"/>
          <a:ext cx="1214446" cy="16764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Всего</a:t>
                      </a:r>
                      <a:r>
                        <a:rPr lang="es-ES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: 40,847,371</a:t>
                      </a:r>
                      <a:endParaRPr lang="es-ES" sz="1000" b="1" i="0" u="none" strike="noStrike" dirty="0">
                        <a:solidFill>
                          <a:srgbClr val="336699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73993"/>
              </p:ext>
            </p:extLst>
          </p:nvPr>
        </p:nvGraphicFramePr>
        <p:xfrm>
          <a:off x="5984874" y="1608345"/>
          <a:ext cx="1179414" cy="325255"/>
        </p:xfrm>
        <a:graphic>
          <a:graphicData uri="http://schemas.openxmlformats.org/drawingml/2006/table">
            <a:tbl>
              <a:tblPr/>
              <a:tblGrid>
                <a:gridCol w="1179414"/>
              </a:tblGrid>
              <a:tr h="3252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Всего</a:t>
                      </a:r>
                      <a:r>
                        <a:rPr lang="es-ES" sz="1000" b="1" i="0" u="none" strike="noStrike" dirty="0" smtClean="0">
                          <a:solidFill>
                            <a:srgbClr val="336699"/>
                          </a:solidFill>
                          <a:latin typeface="Arial"/>
                        </a:rPr>
                        <a:t>: 46,815,916</a:t>
                      </a:r>
                      <a:endParaRPr lang="es-ES" sz="1000" b="1" i="0" u="none" strike="noStrike" dirty="0">
                        <a:solidFill>
                          <a:srgbClr val="336699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Блок-схема: процесс 2"/>
          <p:cNvSpPr/>
          <p:nvPr/>
        </p:nvSpPr>
        <p:spPr bwMode="auto">
          <a:xfrm>
            <a:off x="1614364" y="6352641"/>
            <a:ext cx="1656184" cy="288413"/>
          </a:xfrm>
          <a:prstGeom prst="flowChartProcess">
            <a:avLst/>
          </a:prstGeom>
          <a:solidFill>
            <a:srgbClr val="99003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</a:rPr>
              <a:t>Иностранцы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 bwMode="auto">
          <a:xfrm>
            <a:off x="4427984" y="6352641"/>
            <a:ext cx="1656184" cy="288413"/>
          </a:xfrm>
          <a:prstGeom prst="flowChartProcess">
            <a:avLst/>
          </a:prstGeom>
          <a:solidFill>
            <a:srgbClr val="FFC000"/>
          </a:solidFill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Испанцы</a:t>
            </a: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438275"/>
            <a:ext cx="8212210" cy="49911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7171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32588" y="6453188"/>
            <a:ext cx="2133600" cy="476250"/>
          </a:xfrm>
          <a:noFill/>
        </p:spPr>
        <p:txBody>
          <a:bodyPr/>
          <a:lstStyle/>
          <a:p>
            <a:fld id="{2512E99E-367F-4CF2-B917-22965A73DF66}" type="slidenum">
              <a:rPr lang="es-ES" smtClean="0">
                <a:latin typeface="Arial" charset="0"/>
              </a:rPr>
              <a:pPr/>
              <a:t>4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179513" y="908720"/>
            <a:ext cx="7704856" cy="32021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ru-RU" sz="1600" dirty="0" smtClean="0"/>
              <a:t>Миграционные потоки</a:t>
            </a:r>
            <a:r>
              <a:rPr lang="es-ES" sz="1600" dirty="0" smtClean="0"/>
              <a:t> </a:t>
            </a:r>
            <a:r>
              <a:rPr lang="ru-RU" sz="1600" dirty="0" smtClean="0"/>
              <a:t>в Испанию и из </a:t>
            </a:r>
            <a:r>
              <a:rPr lang="ru-RU" sz="1600" dirty="0" smtClean="0"/>
              <a:t>Испании за</a:t>
            </a:r>
            <a:r>
              <a:rPr lang="es-ES" sz="1600" dirty="0" smtClean="0"/>
              <a:t> </a:t>
            </a:r>
            <a:r>
              <a:rPr lang="ru-RU" sz="1600" dirty="0" smtClean="0"/>
              <a:t>последние </a:t>
            </a:r>
            <a:r>
              <a:rPr lang="es-ES" sz="1600" dirty="0" smtClean="0"/>
              <a:t>20 </a:t>
            </a:r>
            <a:r>
              <a:rPr lang="ru-RU" sz="1600" dirty="0" smtClean="0"/>
              <a:t>лет</a:t>
            </a:r>
            <a:endParaRPr lang="es-ES" sz="16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00125" y="1476375"/>
            <a:ext cx="6390391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1600" dirty="0" smtClean="0"/>
              <a:t>Численность </a:t>
            </a:r>
            <a:r>
              <a:rPr lang="ru-RU" sz="1600" dirty="0" smtClean="0"/>
              <a:t>иностранцев</a:t>
            </a:r>
            <a:r>
              <a:rPr lang="es-ES" sz="1600" dirty="0" smtClean="0"/>
              <a:t> </a:t>
            </a:r>
            <a:r>
              <a:rPr lang="es-ES" sz="1600" dirty="0"/>
              <a:t>2001-</a:t>
            </a:r>
            <a:r>
              <a:rPr lang="es-ES" sz="1600" dirty="0" smtClean="0"/>
              <a:t>2013</a:t>
            </a:r>
            <a:r>
              <a:rPr lang="ru-RU" sz="1600" dirty="0" smtClean="0"/>
              <a:t> гг.</a:t>
            </a:r>
            <a:r>
              <a:rPr lang="es-ES" sz="1600" dirty="0" smtClean="0"/>
              <a:t>: </a:t>
            </a:r>
            <a:r>
              <a:rPr lang="ru-RU" sz="1600" dirty="0" smtClean="0"/>
              <a:t>выборка по странам</a:t>
            </a:r>
            <a:endParaRPr lang="es-ES" sz="1600" dirty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1200" dirty="0" smtClean="0"/>
              <a:t>Источник</a:t>
            </a:r>
            <a:r>
              <a:rPr lang="es-ES" sz="1200" dirty="0" smtClean="0"/>
              <a:t>: </a:t>
            </a:r>
            <a:r>
              <a:rPr lang="ru-RU" sz="1200" dirty="0" smtClean="0"/>
              <a:t>регистр населения</a:t>
            </a:r>
            <a:endParaRPr lang="es-ES" sz="1200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FAECE4-C94D-4547-ADB3-0CA98EC784FB}" type="slidenum">
              <a:rPr lang="es-ES" smtClean="0">
                <a:latin typeface="Arial" charset="0"/>
              </a:rPr>
              <a:pPr/>
              <a:t>5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214313" y="953988"/>
            <a:ext cx="7715250" cy="6762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dirty="0" smtClean="0"/>
              <a:t>Закон</a:t>
            </a:r>
            <a:r>
              <a:rPr lang="es-ES" dirty="0" smtClean="0"/>
              <a:t>: </a:t>
            </a:r>
            <a:r>
              <a:rPr lang="ru-RU" dirty="0" smtClean="0"/>
              <a:t>Все лица, проживающие на территории муниципалитетов Испании</a:t>
            </a:r>
            <a:r>
              <a:rPr lang="es-ES" dirty="0" smtClean="0"/>
              <a:t> </a:t>
            </a:r>
            <a:r>
              <a:rPr lang="ru-RU" dirty="0" smtClean="0"/>
              <a:t>могут и обязаны</a:t>
            </a:r>
            <a:r>
              <a:rPr lang="es-ES" dirty="0" smtClean="0"/>
              <a:t> </a:t>
            </a:r>
            <a:r>
              <a:rPr lang="ru-RU" dirty="0" smtClean="0"/>
              <a:t>зарегистрироваться в муниципальном регистре</a:t>
            </a:r>
            <a:r>
              <a:rPr lang="es-ES" dirty="0" smtClean="0"/>
              <a:t> (</a:t>
            </a:r>
            <a:r>
              <a:rPr lang="ru-RU" dirty="0" smtClean="0"/>
              <a:t>без каких-либо юридических и административных препятствий</a:t>
            </a:r>
            <a:r>
              <a:rPr lang="es-ES" dirty="0" smtClean="0"/>
              <a:t>) </a:t>
            </a:r>
            <a:endParaRPr lang="es-ES" dirty="0"/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251520" y="2276872"/>
            <a:ext cx="80010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ru-RU" dirty="0" smtClean="0"/>
              <a:t>До </a:t>
            </a:r>
            <a:r>
              <a:rPr lang="es-ES" dirty="0" smtClean="0"/>
              <a:t>1996</a:t>
            </a:r>
            <a:r>
              <a:rPr lang="ru-RU" dirty="0" smtClean="0"/>
              <a:t> г.</a:t>
            </a:r>
            <a:r>
              <a:rPr lang="es-ES" dirty="0" smtClean="0"/>
              <a:t>: </a:t>
            </a:r>
            <a:r>
              <a:rPr lang="ru-RU" dirty="0" smtClean="0"/>
              <a:t>независимые муниципальные регистры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smtClean="0"/>
              <a:t>8000</a:t>
            </a:r>
            <a:r>
              <a:rPr lang="es-ES" dirty="0"/>
              <a:t>), </a:t>
            </a:r>
            <a:r>
              <a:rPr lang="ru-RU" dirty="0" smtClean="0"/>
              <a:t>отсутствие взаимосвязи</a:t>
            </a:r>
            <a:r>
              <a:rPr lang="es-ES" dirty="0" smtClean="0"/>
              <a:t>  (</a:t>
            </a:r>
            <a:r>
              <a:rPr lang="ru-RU" dirty="0" smtClean="0"/>
              <a:t>дублирование</a:t>
            </a:r>
            <a:r>
              <a:rPr lang="es-ES" dirty="0" smtClean="0"/>
              <a:t>, </a:t>
            </a:r>
            <a:r>
              <a:rPr lang="ru-RU" dirty="0" smtClean="0"/>
              <a:t>устаревание данных</a:t>
            </a:r>
            <a:r>
              <a:rPr lang="es-ES" dirty="0" smtClean="0"/>
              <a:t>):  </a:t>
            </a:r>
            <a:r>
              <a:rPr lang="ru-RU" dirty="0" smtClean="0"/>
              <a:t>Данные по населению, представленные путём суммирования данных</a:t>
            </a:r>
            <a:r>
              <a:rPr lang="es-ES" dirty="0" smtClean="0"/>
              <a:t> </a:t>
            </a:r>
            <a:r>
              <a:rPr lang="ru-RU" dirty="0" smtClean="0"/>
              <a:t>муниципальных регистров чрезмерно </a:t>
            </a:r>
            <a:r>
              <a:rPr lang="ru-RU" dirty="0" smtClean="0"/>
              <a:t>завышены.</a:t>
            </a:r>
            <a:endParaRPr lang="es-ES" dirty="0"/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285750" y="3000375"/>
            <a:ext cx="8072438" cy="71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ru-RU" dirty="0" smtClean="0"/>
              <a:t>С мая </a:t>
            </a:r>
            <a:r>
              <a:rPr lang="es-ES" dirty="0" smtClean="0"/>
              <a:t>1996</a:t>
            </a:r>
            <a:r>
              <a:rPr lang="es-ES" dirty="0"/>
              <a:t>: </a:t>
            </a:r>
            <a:r>
              <a:rPr lang="ru-RU" dirty="0" smtClean="0"/>
              <a:t>интегрированная </a:t>
            </a:r>
            <a:r>
              <a:rPr lang="ru-RU" dirty="0"/>
              <a:t>система муниципальных регистров </a:t>
            </a:r>
            <a:r>
              <a:rPr lang="es-ES" dirty="0" smtClean="0"/>
              <a:t>(</a:t>
            </a:r>
            <a:r>
              <a:rPr lang="ru-RU" dirty="0" smtClean="0"/>
              <a:t>контроль дублирования</a:t>
            </a:r>
            <a:r>
              <a:rPr lang="es-ES" dirty="0" smtClean="0"/>
              <a:t>, </a:t>
            </a:r>
            <a:r>
              <a:rPr lang="ru-RU" dirty="0" smtClean="0"/>
              <a:t>рождений и смертей осуществляется на национальном уровне</a:t>
            </a:r>
            <a:r>
              <a:rPr lang="es-ES" dirty="0" smtClean="0"/>
              <a:t>). </a:t>
            </a:r>
            <a:endParaRPr lang="es-ES" dirty="0"/>
          </a:p>
          <a:p>
            <a:r>
              <a:rPr lang="ru-RU" dirty="0" smtClean="0"/>
              <a:t>Однако на это ушли многие годы</a:t>
            </a:r>
            <a:r>
              <a:rPr lang="es-ES" dirty="0" smtClean="0"/>
              <a:t> (</a:t>
            </a:r>
            <a:r>
              <a:rPr lang="ru-RU" dirty="0" smtClean="0"/>
              <a:t>и до сих пор на</a:t>
            </a:r>
            <a:r>
              <a:rPr lang="es-ES" dirty="0" smtClean="0"/>
              <a:t> </a:t>
            </a:r>
            <a:r>
              <a:rPr lang="es-ES" dirty="0"/>
              <a:t>100% </a:t>
            </a:r>
            <a:r>
              <a:rPr lang="ru-RU" dirty="0" smtClean="0"/>
              <a:t>процесс не завершен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187624" y="1630200"/>
            <a:ext cx="5976664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200" dirty="0" smtClean="0"/>
              <a:t>(</a:t>
            </a:r>
            <a:r>
              <a:rPr lang="ru-RU" sz="1200" dirty="0" smtClean="0"/>
              <a:t>Пример</a:t>
            </a:r>
            <a:r>
              <a:rPr lang="es-ES" sz="1200" dirty="0" smtClean="0"/>
              <a:t>: </a:t>
            </a:r>
            <a:r>
              <a:rPr lang="ru-RU" sz="1200" dirty="0" smtClean="0"/>
              <a:t>недавнее исследование по бездомным</a:t>
            </a:r>
            <a:r>
              <a:rPr lang="es-ES" sz="1200" dirty="0" smtClean="0"/>
              <a:t> </a:t>
            </a:r>
            <a:r>
              <a:rPr lang="ru-RU" sz="1200" dirty="0" smtClean="0"/>
              <a:t>свидетельствует</a:t>
            </a:r>
            <a:r>
              <a:rPr lang="es-ES" sz="1200" dirty="0" smtClean="0"/>
              <a:t> </a:t>
            </a:r>
            <a:r>
              <a:rPr lang="ru-RU" sz="1200" dirty="0" smtClean="0"/>
              <a:t>о том, что </a:t>
            </a:r>
            <a:r>
              <a:rPr lang="es-ES" sz="1200" dirty="0" smtClean="0"/>
              <a:t>90</a:t>
            </a:r>
            <a:r>
              <a:rPr lang="es-ES" sz="1200" dirty="0"/>
              <a:t>% </a:t>
            </a:r>
            <a:r>
              <a:rPr lang="ru-RU" sz="1200" dirty="0" smtClean="0"/>
              <a:t>от их общего количества зарегистрированы</a:t>
            </a:r>
            <a:r>
              <a:rPr lang="es-ES" sz="1200" dirty="0" smtClean="0"/>
              <a:t> </a:t>
            </a:r>
            <a:endParaRPr lang="ru-RU" sz="1200" dirty="0" smtClean="0"/>
          </a:p>
          <a:p>
            <a:pPr algn="ctr"/>
            <a:r>
              <a:rPr lang="ru-RU" sz="1200" dirty="0" smtClean="0"/>
              <a:t>и </a:t>
            </a:r>
            <a:r>
              <a:rPr lang="ru-RU" sz="1200" dirty="0" smtClean="0"/>
              <a:t>только </a:t>
            </a:r>
            <a:r>
              <a:rPr lang="es-ES" sz="1200" dirty="0" smtClean="0"/>
              <a:t>2700</a:t>
            </a:r>
            <a:r>
              <a:rPr lang="ru-RU" sz="1200" dirty="0" smtClean="0"/>
              <a:t> чел.</a:t>
            </a:r>
            <a:r>
              <a:rPr lang="es-ES" sz="1200" dirty="0" smtClean="0"/>
              <a:t> </a:t>
            </a:r>
            <a:r>
              <a:rPr lang="ru-RU" sz="1200" dirty="0" smtClean="0"/>
              <a:t>- нет</a:t>
            </a:r>
            <a:r>
              <a:rPr lang="es-ES" sz="1200" dirty="0" smtClean="0"/>
              <a:t>)</a:t>
            </a:r>
            <a:endParaRPr lang="es-ES" sz="1200" dirty="0"/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71500" y="3929063"/>
            <a:ext cx="778668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Население Испании </a:t>
            </a:r>
            <a:r>
              <a:rPr lang="es-ES" dirty="0" smtClean="0"/>
              <a:t>“</a:t>
            </a:r>
            <a:r>
              <a:rPr lang="ru-RU" dirty="0" smtClean="0"/>
              <a:t>под контролем</a:t>
            </a:r>
            <a:r>
              <a:rPr lang="es-ES" dirty="0" smtClean="0"/>
              <a:t>” </a:t>
            </a:r>
            <a:r>
              <a:rPr lang="ru-RU" dirty="0" smtClean="0"/>
              <a:t>однако иностранцы поддаются учёту с трудом</a:t>
            </a:r>
            <a:r>
              <a:rPr lang="es-ES" dirty="0" smtClean="0"/>
              <a:t>:</a:t>
            </a:r>
            <a:endParaRPr lang="es-ES" dirty="0"/>
          </a:p>
        </p:txBody>
      </p:sp>
      <p:graphicFrame>
        <p:nvGraphicFramePr>
          <p:cNvPr id="30" name="29 Diagrama"/>
          <p:cNvGraphicFramePr/>
          <p:nvPr>
            <p:extLst>
              <p:ext uri="{D42A27DB-BD31-4B8C-83A1-F6EECF244321}">
                <p14:modId xmlns:p14="http://schemas.microsoft.com/office/powerpoint/2010/main" val="680540860"/>
              </p:ext>
            </p:extLst>
          </p:nvPr>
        </p:nvGraphicFramePr>
        <p:xfrm>
          <a:off x="642910" y="4357694"/>
          <a:ext cx="785818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323528" y="548680"/>
            <a:ext cx="6896624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s-ES" dirty="0"/>
              <a:t>2. </a:t>
            </a:r>
            <a:r>
              <a:rPr lang="ru-RU" dirty="0" smtClean="0"/>
              <a:t>Регистр населения</a:t>
            </a:r>
            <a:r>
              <a:rPr lang="es-ES" dirty="0" smtClean="0"/>
              <a:t> </a:t>
            </a:r>
            <a:r>
              <a:rPr lang="ru-RU" dirty="0" smtClean="0"/>
              <a:t>как источник статистики миграции</a:t>
            </a:r>
            <a:r>
              <a:rPr lang="es-ES" dirty="0" smtClean="0"/>
              <a:t>: </a:t>
            </a:r>
            <a:r>
              <a:rPr lang="ru-RU" i="1" dirty="0" smtClean="0"/>
              <a:t>плюсы и минусы</a:t>
            </a:r>
            <a:endParaRPr lang="es-ES" i="1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AF85AFAD-53D9-4DBB-9C47-9158C61DA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4B518DAF-67C4-4B17-9168-B7DFB5B0D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C4C1520-2396-4D60-AC79-3DB9C149F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7" grpId="0"/>
      <p:bldGraphic spid="30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539552" y="1495425"/>
            <a:ext cx="7776864" cy="48590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dirty="0" smtClean="0"/>
              <a:t>Существует законный </a:t>
            </a:r>
            <a:r>
              <a:rPr lang="es-ES" dirty="0" smtClean="0"/>
              <a:t>(</a:t>
            </a:r>
            <a:r>
              <a:rPr lang="ru-RU" dirty="0" smtClean="0"/>
              <a:t>комплексный и эволюционирующий</a:t>
            </a:r>
            <a:r>
              <a:rPr lang="es-ES" dirty="0" smtClean="0"/>
              <a:t>) </a:t>
            </a:r>
            <a:r>
              <a:rPr lang="ru-RU" dirty="0" smtClean="0"/>
              <a:t>процесс </a:t>
            </a:r>
            <a:r>
              <a:rPr lang="ru-RU" dirty="0" smtClean="0"/>
              <a:t>снятия с </a:t>
            </a:r>
            <a:r>
              <a:rPr lang="ru-RU" dirty="0" smtClean="0"/>
              <a:t>регистрации</a:t>
            </a:r>
            <a:endParaRPr lang="es-ES" dirty="0"/>
          </a:p>
        </p:txBody>
      </p:sp>
      <p:sp>
        <p:nvSpPr>
          <p:cNvPr id="9" name="AutoShape 49"/>
          <p:cNvSpPr>
            <a:spLocks noChangeArrowheads="1"/>
          </p:cNvSpPr>
          <p:nvPr/>
        </p:nvSpPr>
        <p:spPr bwMode="auto">
          <a:xfrm rot="5400000">
            <a:off x="4027488" y="1736725"/>
            <a:ext cx="428625" cy="517525"/>
          </a:xfrm>
          <a:prstGeom prst="rightArrow">
            <a:avLst>
              <a:gd name="adj1" fmla="val 50000"/>
              <a:gd name="adj2" fmla="val 58218"/>
            </a:avLst>
          </a:prstGeom>
          <a:solidFill>
            <a:srgbClr val="3366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s-ES" sz="1200"/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928688" y="2352675"/>
            <a:ext cx="3143250" cy="923330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990000"/>
                </a:solidFill>
              </a:rPr>
              <a:t>Нерезиденты ЕЭС и </a:t>
            </a:r>
            <a:r>
              <a:rPr lang="ru-RU" sz="1200" dirty="0" smtClean="0">
                <a:solidFill>
                  <a:srgbClr val="990000"/>
                </a:solidFill>
              </a:rPr>
              <a:t>неместные жители</a:t>
            </a:r>
            <a:r>
              <a:rPr lang="es-ES" sz="1200" dirty="0" smtClean="0">
                <a:solidFill>
                  <a:srgbClr val="990000"/>
                </a:solidFill>
              </a:rPr>
              <a:t> (</a:t>
            </a:r>
            <a:r>
              <a:rPr lang="ru-RU" sz="1200" dirty="0" smtClean="0">
                <a:solidFill>
                  <a:srgbClr val="990000"/>
                </a:solidFill>
              </a:rPr>
              <a:t>в т. ч. незаконные</a:t>
            </a:r>
            <a:r>
              <a:rPr lang="es-ES" sz="1200" dirty="0" smtClean="0">
                <a:solidFill>
                  <a:srgbClr val="990000"/>
                </a:solidFill>
              </a:rPr>
              <a:t>) </a:t>
            </a:r>
            <a:r>
              <a:rPr lang="es-ES" sz="1200" dirty="0" smtClean="0"/>
              <a:t> </a:t>
            </a:r>
            <a:r>
              <a:rPr lang="ru-RU" sz="1200" dirty="0" smtClean="0"/>
              <a:t>обязаны возобновлять регистрацию каждые два года</a:t>
            </a:r>
            <a:r>
              <a:rPr lang="es-ES" sz="1200" dirty="0" smtClean="0"/>
              <a:t>.  </a:t>
            </a:r>
            <a:r>
              <a:rPr lang="ru-RU" sz="1200" dirty="0" smtClean="0"/>
              <a:t>Иначе срок регистрации истечёт </a:t>
            </a:r>
            <a:r>
              <a:rPr lang="es-ES" sz="1200" dirty="0" smtClean="0"/>
              <a:t>(</a:t>
            </a:r>
            <a:r>
              <a:rPr lang="ru-RU" sz="1200" dirty="0" smtClean="0"/>
              <a:t>с</a:t>
            </a:r>
            <a:r>
              <a:rPr lang="es-ES" sz="1200" dirty="0" smtClean="0"/>
              <a:t> </a:t>
            </a:r>
            <a:r>
              <a:rPr lang="es-ES" sz="1200" dirty="0" smtClean="0"/>
              <a:t>2004</a:t>
            </a:r>
            <a:r>
              <a:rPr lang="ru-RU" sz="1200" dirty="0" smtClean="0"/>
              <a:t> г.</a:t>
            </a:r>
            <a:r>
              <a:rPr lang="es-ES" sz="1200" dirty="0" smtClean="0"/>
              <a:t>)</a:t>
            </a:r>
            <a:r>
              <a:rPr lang="es-ES" sz="1200" dirty="0"/>
              <a:t>. 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4714875" y="2322513"/>
            <a:ext cx="3000375" cy="923330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990000"/>
                </a:solidFill>
              </a:rPr>
              <a:t>Резиденты ЕЭС </a:t>
            </a:r>
            <a:r>
              <a:rPr lang="ru-RU" sz="1200" dirty="0">
                <a:solidFill>
                  <a:srgbClr val="990000"/>
                </a:solidFill>
              </a:rPr>
              <a:t>и </a:t>
            </a:r>
            <a:r>
              <a:rPr lang="ru-RU" sz="1200" dirty="0" smtClean="0">
                <a:solidFill>
                  <a:srgbClr val="990000"/>
                </a:solidFill>
              </a:rPr>
              <a:t>местные </a:t>
            </a:r>
            <a:r>
              <a:rPr lang="ru-RU" sz="1200" dirty="0">
                <a:solidFill>
                  <a:srgbClr val="990000"/>
                </a:solidFill>
              </a:rPr>
              <a:t>жители </a:t>
            </a:r>
            <a:r>
              <a:rPr lang="es-ES" sz="1200" dirty="0" smtClean="0"/>
              <a:t>: </a:t>
            </a:r>
            <a:r>
              <a:rPr lang="ru-RU" sz="1200" dirty="0" smtClean="0"/>
              <a:t>Каждый муниципалитет</a:t>
            </a:r>
            <a:r>
              <a:rPr lang="es-ES" sz="1200" dirty="0" smtClean="0"/>
              <a:t> </a:t>
            </a:r>
            <a:r>
              <a:rPr lang="ru-RU" sz="1200" dirty="0" smtClean="0"/>
              <a:t>обязан проверять жителей </a:t>
            </a:r>
            <a:r>
              <a:rPr lang="es-ES" sz="1200" dirty="0" smtClean="0"/>
              <a:t> </a:t>
            </a:r>
            <a:r>
              <a:rPr lang="ru-RU" sz="1200" dirty="0" smtClean="0"/>
              <a:t>каждые пять лет</a:t>
            </a:r>
            <a:r>
              <a:rPr lang="es-ES" sz="1200" dirty="0" smtClean="0"/>
              <a:t>. </a:t>
            </a:r>
            <a:r>
              <a:rPr lang="ru-RU" sz="1200" dirty="0"/>
              <a:t>Иначе срок регистрации истечёт (с </a:t>
            </a:r>
            <a:r>
              <a:rPr lang="ru-RU" sz="1200" dirty="0" smtClean="0"/>
              <a:t>2009</a:t>
            </a:r>
            <a:r>
              <a:rPr lang="es-ES" sz="1200" dirty="0" smtClean="0"/>
              <a:t>). </a:t>
            </a:r>
            <a:endParaRPr lang="es-ES" sz="1200" dirty="0"/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1000125" y="3995738"/>
            <a:ext cx="6929438" cy="87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Данные о населении, полученные НЕПОСРЕДСТВЕННО</a:t>
            </a:r>
            <a:r>
              <a:rPr lang="es-ES" dirty="0" smtClean="0"/>
              <a:t> </a:t>
            </a:r>
            <a:r>
              <a:rPr lang="ru-RU" dirty="0" smtClean="0"/>
              <a:t>из регистров населения</a:t>
            </a:r>
            <a:r>
              <a:rPr lang="es-ES" dirty="0" smtClean="0"/>
              <a:t> </a:t>
            </a:r>
            <a:r>
              <a:rPr lang="ru-RU" dirty="0" smtClean="0"/>
              <a:t>не в полной мере отражают</a:t>
            </a:r>
            <a:r>
              <a:rPr lang="es-ES" dirty="0" smtClean="0"/>
              <a:t> </a:t>
            </a:r>
            <a:r>
              <a:rPr lang="ru-RU" dirty="0" smtClean="0"/>
              <a:t>реальные миграционные потоки, а </a:t>
            </a:r>
            <a:r>
              <a:rPr lang="ru-RU" dirty="0" smtClean="0"/>
              <a:t>информируют об административных процедурах</a:t>
            </a:r>
            <a:r>
              <a:rPr lang="es-ES" dirty="0" smtClean="0"/>
              <a:t>. </a:t>
            </a:r>
            <a:r>
              <a:rPr lang="ru-RU" dirty="0" smtClean="0"/>
              <a:t>Данные </a:t>
            </a:r>
            <a:r>
              <a:rPr lang="ru-RU" dirty="0" smtClean="0"/>
              <a:t>миграции</a:t>
            </a:r>
            <a:r>
              <a:rPr lang="es-ES" dirty="0" smtClean="0"/>
              <a:t> </a:t>
            </a:r>
            <a:r>
              <a:rPr lang="ru-RU" dirty="0" smtClean="0"/>
              <a:t>получаются после предварительной статической обработки данных</a:t>
            </a:r>
            <a:r>
              <a:rPr lang="ru-RU" dirty="0" smtClean="0"/>
              <a:t>.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7" name="AutoShape 49"/>
          <p:cNvSpPr>
            <a:spLocks noChangeArrowheads="1"/>
          </p:cNvSpPr>
          <p:nvPr/>
        </p:nvSpPr>
        <p:spPr bwMode="auto">
          <a:xfrm rot="5400000">
            <a:off x="4027488" y="3236913"/>
            <a:ext cx="428625" cy="517525"/>
          </a:xfrm>
          <a:prstGeom prst="rightArrow">
            <a:avLst>
              <a:gd name="adj1" fmla="val 50000"/>
              <a:gd name="adj2" fmla="val 58218"/>
            </a:avLst>
          </a:prstGeom>
          <a:solidFill>
            <a:srgbClr val="3366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s-ES" sz="120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79512" y="703262"/>
            <a:ext cx="6896624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es-ES" dirty="0"/>
              <a:t>2. </a:t>
            </a:r>
            <a:r>
              <a:rPr lang="ru-RU" dirty="0"/>
              <a:t>Регистр населения</a:t>
            </a:r>
            <a:r>
              <a:rPr lang="es-ES" dirty="0"/>
              <a:t> </a:t>
            </a:r>
            <a:r>
              <a:rPr lang="ru-RU" dirty="0"/>
              <a:t>как источник статистики миграции</a:t>
            </a:r>
            <a:r>
              <a:rPr lang="es-ES" dirty="0"/>
              <a:t>: </a:t>
            </a:r>
            <a:r>
              <a:rPr lang="ru-RU" i="1" dirty="0" smtClean="0"/>
              <a:t>плюсы и минусы</a:t>
            </a:r>
            <a:endParaRPr lang="es-ES" i="1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21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394308" y="661988"/>
            <a:ext cx="5050229" cy="338554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3. </a:t>
            </a:r>
            <a:r>
              <a:rPr lang="ru-RU" sz="1600" dirty="0" smtClean="0"/>
              <a:t>Статистика миграции</a:t>
            </a:r>
            <a:r>
              <a:rPr lang="es-ES" sz="1600" dirty="0" smtClean="0"/>
              <a:t>: </a:t>
            </a:r>
            <a:r>
              <a:rPr lang="ru-RU" sz="1600" dirty="0" smtClean="0"/>
              <a:t>до 2008 года и сегодня</a:t>
            </a:r>
            <a:endParaRPr lang="es-ES" sz="1600" dirty="0"/>
          </a:p>
        </p:txBody>
      </p:sp>
      <p:sp>
        <p:nvSpPr>
          <p:cNvPr id="10243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156F54-C512-406A-9586-D76114BDF5F7}" type="slidenum">
              <a:rPr lang="es-ES" smtClean="0">
                <a:latin typeface="Arial" charset="0"/>
              </a:rPr>
              <a:pPr/>
              <a:t>7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21" name="3 CuadroTexto"/>
          <p:cNvSpPr txBox="1">
            <a:spLocks noChangeArrowheads="1"/>
          </p:cNvSpPr>
          <p:nvPr/>
        </p:nvSpPr>
        <p:spPr bwMode="auto">
          <a:xfrm>
            <a:off x="394308" y="1340769"/>
            <a:ext cx="72020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До</a:t>
            </a:r>
            <a:r>
              <a:rPr lang="es-ES" dirty="0" smtClean="0"/>
              <a:t> </a:t>
            </a:r>
            <a:r>
              <a:rPr lang="es-ES" dirty="0"/>
              <a:t>2008</a:t>
            </a:r>
            <a:r>
              <a:rPr lang="es-ES" dirty="0" smtClean="0"/>
              <a:t>:</a:t>
            </a:r>
            <a:r>
              <a:rPr lang="ru-RU" dirty="0" smtClean="0"/>
              <a:t> международная </a:t>
            </a:r>
            <a:r>
              <a:rPr lang="ru-RU" dirty="0" smtClean="0"/>
              <a:t>миграция</a:t>
            </a:r>
            <a:r>
              <a:rPr lang="es-ES" dirty="0" smtClean="0"/>
              <a:t> = </a:t>
            </a:r>
            <a:r>
              <a:rPr lang="ru-RU" dirty="0" smtClean="0"/>
              <a:t>ПЕРВИЧНЫЕ ДАННЫЕ</a:t>
            </a:r>
            <a:r>
              <a:rPr lang="es-E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s-ES" dirty="0" smtClean="0"/>
              <a:t>(</a:t>
            </a:r>
            <a:r>
              <a:rPr lang="ru-RU" dirty="0" smtClean="0"/>
              <a:t>миграция</a:t>
            </a:r>
            <a:r>
              <a:rPr lang="ru-RU" dirty="0" smtClean="0"/>
              <a:t> населения</a:t>
            </a:r>
            <a:r>
              <a:rPr lang="es-ES" dirty="0" smtClean="0"/>
              <a:t> </a:t>
            </a:r>
            <a:r>
              <a:rPr lang="ru-RU" dirty="0" smtClean="0"/>
              <a:t>в регистрах населения</a:t>
            </a:r>
            <a:r>
              <a:rPr lang="es-ES" dirty="0" smtClean="0"/>
              <a:t>)</a:t>
            </a:r>
            <a:endParaRPr lang="ru-RU" dirty="0" smtClean="0"/>
          </a:p>
          <a:p>
            <a:endParaRPr lang="es-ES" dirty="0"/>
          </a:p>
        </p:txBody>
      </p:sp>
      <p:sp>
        <p:nvSpPr>
          <p:cNvPr id="22" name="4 CuadroTexto"/>
          <p:cNvSpPr txBox="1">
            <a:spLocks noChangeArrowheads="1"/>
          </p:cNvSpPr>
          <p:nvPr/>
        </p:nvSpPr>
        <p:spPr bwMode="auto">
          <a:xfrm>
            <a:off x="2500313" y="2286000"/>
            <a:ext cx="443993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Просты в обращении</a:t>
            </a:r>
            <a:r>
              <a:rPr lang="es-ES" dirty="0" smtClean="0"/>
              <a:t> </a:t>
            </a:r>
            <a:r>
              <a:rPr lang="ru-RU" dirty="0" smtClean="0"/>
              <a:t>понимании и объяснении</a:t>
            </a:r>
            <a:endParaRPr lang="es-ES" dirty="0"/>
          </a:p>
        </p:txBody>
      </p:sp>
      <p:sp>
        <p:nvSpPr>
          <p:cNvPr id="23" name="22 Flecha arriba"/>
          <p:cNvSpPr/>
          <p:nvPr/>
        </p:nvSpPr>
        <p:spPr bwMode="auto">
          <a:xfrm>
            <a:off x="2000250" y="2214563"/>
            <a:ext cx="428625" cy="360362"/>
          </a:xfrm>
          <a:prstGeom prst="upArrow">
            <a:avLst/>
          </a:prstGeom>
          <a:solidFill>
            <a:schemeClr val="accent3"/>
          </a:solidFill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4" name="6 CuadroTexto"/>
          <p:cNvSpPr txBox="1">
            <a:spLocks noChangeArrowheads="1"/>
          </p:cNvSpPr>
          <p:nvPr/>
        </p:nvSpPr>
        <p:spPr bwMode="auto">
          <a:xfrm>
            <a:off x="2500313" y="2571750"/>
            <a:ext cx="3314049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Демографические несоответствия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5" name="7 Flecha abajo"/>
          <p:cNvSpPr>
            <a:spLocks noChangeArrowheads="1"/>
          </p:cNvSpPr>
          <p:nvPr/>
        </p:nvSpPr>
        <p:spPr bwMode="auto">
          <a:xfrm>
            <a:off x="2000250" y="2571750"/>
            <a:ext cx="428625" cy="382588"/>
          </a:xfrm>
          <a:prstGeom prst="downArrow">
            <a:avLst>
              <a:gd name="adj1" fmla="val 50000"/>
              <a:gd name="adj2" fmla="val 49981"/>
            </a:avLst>
          </a:prstGeom>
          <a:solidFill>
            <a:srgbClr val="990000"/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26" name="3 CuadroTexto"/>
          <p:cNvSpPr txBox="1">
            <a:spLocks noChangeArrowheads="1"/>
          </p:cNvSpPr>
          <p:nvPr/>
        </p:nvSpPr>
        <p:spPr bwMode="auto">
          <a:xfrm>
            <a:off x="247650" y="3746500"/>
            <a:ext cx="8460256" cy="4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Сегодня</a:t>
            </a:r>
            <a:r>
              <a:rPr lang="es-ES" dirty="0" smtClean="0"/>
              <a:t>: </a:t>
            </a:r>
            <a:r>
              <a:rPr lang="ru-RU" dirty="0"/>
              <a:t>международная миграция </a:t>
            </a:r>
            <a:r>
              <a:rPr lang="es-ES" dirty="0" smtClean="0"/>
              <a:t>=  </a:t>
            </a:r>
            <a:r>
              <a:rPr lang="ru-RU" dirty="0" smtClean="0"/>
              <a:t>ОБРАБОТАННЫЕ ДАННЫЕ О МИГРАЦИИ НАСЕЛЕНИЯ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регистрах населения </a:t>
            </a:r>
            <a:r>
              <a:rPr lang="es-ES" dirty="0" smtClean="0"/>
              <a:t>(</a:t>
            </a:r>
            <a:r>
              <a:rPr lang="ru-RU" dirty="0" smtClean="0"/>
              <a:t>миграция по году</a:t>
            </a:r>
            <a:r>
              <a:rPr lang="es-ES" dirty="0" smtClean="0"/>
              <a:t> </a:t>
            </a:r>
            <a:r>
              <a:rPr lang="es-ES" dirty="0"/>
              <a:t>N </a:t>
            </a:r>
            <a:r>
              <a:rPr lang="ru-RU" dirty="0" smtClean="0"/>
              <a:t>публикуется в июне года</a:t>
            </a:r>
            <a:r>
              <a:rPr lang="es-ES" dirty="0" smtClean="0"/>
              <a:t> </a:t>
            </a:r>
            <a:r>
              <a:rPr lang="es-ES" dirty="0"/>
              <a:t>N+1)</a:t>
            </a:r>
          </a:p>
        </p:txBody>
      </p:sp>
      <p:sp>
        <p:nvSpPr>
          <p:cNvPr id="27" name="4 CuadroTexto"/>
          <p:cNvSpPr txBox="1">
            <a:spLocks noChangeArrowheads="1"/>
          </p:cNvSpPr>
          <p:nvPr/>
        </p:nvSpPr>
        <p:spPr bwMode="auto">
          <a:xfrm>
            <a:off x="2247900" y="4460875"/>
            <a:ext cx="4406591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Затруднительны для понимания и объяснения</a:t>
            </a:r>
            <a:endParaRPr lang="es-ES" dirty="0"/>
          </a:p>
        </p:txBody>
      </p:sp>
      <p:sp>
        <p:nvSpPr>
          <p:cNvPr id="28" name="6 CuadroTexto"/>
          <p:cNvSpPr txBox="1">
            <a:spLocks noChangeArrowheads="1"/>
          </p:cNvSpPr>
          <p:nvPr/>
        </p:nvSpPr>
        <p:spPr bwMode="auto">
          <a:xfrm>
            <a:off x="2176463" y="4889500"/>
            <a:ext cx="3108030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Демографические </a:t>
            </a:r>
            <a:r>
              <a:rPr lang="ru-RU" dirty="0" smtClean="0"/>
              <a:t>соответствия </a:t>
            </a:r>
            <a:endParaRPr lang="ru-RU" dirty="0"/>
          </a:p>
        </p:txBody>
      </p:sp>
      <p:sp>
        <p:nvSpPr>
          <p:cNvPr id="29" name="7 Flecha abajo"/>
          <p:cNvSpPr>
            <a:spLocks noChangeArrowheads="1"/>
          </p:cNvSpPr>
          <p:nvPr/>
        </p:nvSpPr>
        <p:spPr bwMode="auto">
          <a:xfrm>
            <a:off x="1747838" y="4460875"/>
            <a:ext cx="428625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0000"/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30" name="29 Flecha arriba"/>
          <p:cNvSpPr/>
          <p:nvPr/>
        </p:nvSpPr>
        <p:spPr bwMode="auto">
          <a:xfrm>
            <a:off x="1739900" y="4675188"/>
            <a:ext cx="428625" cy="539750"/>
          </a:xfrm>
          <a:prstGeom prst="upArrow">
            <a:avLst/>
          </a:prstGeom>
          <a:solidFill>
            <a:schemeClr val="accent3"/>
          </a:solidFill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7048500" y="4572000"/>
            <a:ext cx="146315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 smtClean="0"/>
              <a:t>…</a:t>
            </a:r>
            <a:r>
              <a:rPr lang="ru-RU" dirty="0" smtClean="0"/>
              <a:t>Что это</a:t>
            </a:r>
            <a:r>
              <a:rPr lang="es-ES" dirty="0" smtClean="0"/>
              <a:t>????</a:t>
            </a:r>
            <a:endParaRPr lang="es-ES" dirty="0"/>
          </a:p>
        </p:txBody>
      </p:sp>
      <p:sp>
        <p:nvSpPr>
          <p:cNvPr id="15" name="14 Elipse"/>
          <p:cNvSpPr>
            <a:spLocks noChangeArrowheads="1"/>
          </p:cNvSpPr>
          <p:nvPr/>
        </p:nvSpPr>
        <p:spPr bwMode="auto">
          <a:xfrm>
            <a:off x="2714625" y="3643313"/>
            <a:ext cx="2143125" cy="404812"/>
          </a:xfrm>
          <a:prstGeom prst="ellipse">
            <a:avLst/>
          </a:prstGeom>
          <a:noFill/>
          <a:ln w="25400" algn="ctr">
            <a:solidFill>
              <a:srgbClr val="990033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16" name="15 Flecha abajo"/>
          <p:cNvSpPr>
            <a:spLocks noChangeArrowheads="1"/>
          </p:cNvSpPr>
          <p:nvPr/>
        </p:nvSpPr>
        <p:spPr bwMode="auto">
          <a:xfrm rot="6474102">
            <a:off x="5893594" y="3344069"/>
            <a:ext cx="288925" cy="2087563"/>
          </a:xfrm>
          <a:prstGeom prst="downArrow">
            <a:avLst>
              <a:gd name="adj1" fmla="val 50000"/>
              <a:gd name="adj2" fmla="val 49841"/>
            </a:avLst>
          </a:prstGeom>
          <a:solidFill>
            <a:srgbClr val="336699"/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29" grpId="0" animBg="1"/>
      <p:bldP spid="30" grpId="0" animBg="1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7081838" y="6381750"/>
            <a:ext cx="2133600" cy="476250"/>
          </a:xfrm>
          <a:noFill/>
        </p:spPr>
        <p:txBody>
          <a:bodyPr/>
          <a:lstStyle/>
          <a:p>
            <a:fld id="{9CF94D4C-1F1F-4FD1-89DF-7C2BB9DBC8C4}" type="slidenum">
              <a:rPr lang="es-ES" smtClean="0">
                <a:latin typeface="Arial" charset="0"/>
              </a:rPr>
              <a:pPr/>
              <a:t>8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1268760"/>
            <a:ext cx="8244408" cy="584775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</a:pPr>
            <a:r>
              <a:rPr lang="ru-RU" sz="1600" b="0" dirty="0" smtClean="0"/>
              <a:t>Пример</a:t>
            </a:r>
            <a:r>
              <a:rPr lang="es-ES" sz="1600" b="0" dirty="0" smtClean="0"/>
              <a:t>: </a:t>
            </a:r>
            <a:r>
              <a:rPr lang="ru-RU" sz="1600" dirty="0" smtClean="0"/>
              <a:t>Истечение срока регистраций и реальная эмиграция</a:t>
            </a:r>
            <a:r>
              <a:rPr lang="es-ES" sz="1600" dirty="0" smtClean="0"/>
              <a:t> </a:t>
            </a:r>
            <a:r>
              <a:rPr lang="ru-RU" sz="1600" dirty="0" smtClean="0"/>
              <a:t>по нерезидентам</a:t>
            </a:r>
            <a:r>
              <a:rPr lang="es-ES" sz="1600" dirty="0" smtClean="0"/>
              <a:t>.</a:t>
            </a:r>
            <a:r>
              <a:rPr lang="ru-RU" sz="1600" b="0" dirty="0"/>
              <a:t> </a:t>
            </a:r>
            <a:r>
              <a:rPr lang="ru-RU" sz="1600" b="0" dirty="0" smtClean="0"/>
              <a:t>Необработанные данные </a:t>
            </a:r>
            <a:r>
              <a:rPr lang="es-ES" sz="1600" b="0" dirty="0" smtClean="0"/>
              <a:t>(</a:t>
            </a:r>
            <a:r>
              <a:rPr lang="ru-RU" sz="1600" b="0" dirty="0" smtClean="0"/>
              <a:t>зелёная линия</a:t>
            </a:r>
            <a:r>
              <a:rPr lang="es-ES" sz="1600" b="0" dirty="0" smtClean="0"/>
              <a:t>) </a:t>
            </a:r>
            <a:r>
              <a:rPr lang="ru-RU" sz="1600" b="0" dirty="0" smtClean="0"/>
              <a:t>на февраль</a:t>
            </a:r>
            <a:r>
              <a:rPr lang="es-ES" sz="1600" b="0" dirty="0" smtClean="0"/>
              <a:t> 2013</a:t>
            </a:r>
            <a:r>
              <a:rPr lang="ru-RU" sz="1600" b="0" dirty="0"/>
              <a:t> </a:t>
            </a:r>
            <a:r>
              <a:rPr lang="ru-RU" sz="1600" b="0" dirty="0" smtClean="0"/>
              <a:t>г.</a:t>
            </a:r>
            <a:endParaRPr lang="es-ES" sz="1600" b="0" dirty="0"/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6788150" y="4508500"/>
            <a:ext cx="2143125" cy="1778949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dirty="0" smtClean="0"/>
              <a:t>Шаг</a:t>
            </a:r>
            <a:r>
              <a:rPr lang="es-ES" b="0" dirty="0" smtClean="0"/>
              <a:t> </a:t>
            </a:r>
            <a:r>
              <a:rPr lang="es-ES" b="0" dirty="0"/>
              <a:t>1:  </a:t>
            </a:r>
          </a:p>
          <a:p>
            <a:r>
              <a:rPr lang="ru-RU" b="0" dirty="0" smtClean="0"/>
              <a:t>Назначенная дата реальной эмиграции </a:t>
            </a:r>
            <a:r>
              <a:rPr lang="es-ES" b="0" dirty="0" smtClean="0"/>
              <a:t>(</a:t>
            </a:r>
            <a:r>
              <a:rPr lang="ru-RU" b="0" dirty="0" smtClean="0"/>
              <a:t>голубая линия</a:t>
            </a:r>
            <a:r>
              <a:rPr lang="es-ES" b="0" dirty="0" smtClean="0"/>
              <a:t>)</a:t>
            </a:r>
            <a:endParaRPr lang="es-ES" b="0" dirty="0"/>
          </a:p>
          <a:p>
            <a:r>
              <a:rPr lang="es-ES" sz="1200" b="0" dirty="0" smtClean="0"/>
              <a:t>(</a:t>
            </a:r>
            <a:r>
              <a:rPr lang="ru-RU" sz="1200" b="0" dirty="0" smtClean="0"/>
              <a:t>Регистрация истекает в месяц</a:t>
            </a:r>
            <a:r>
              <a:rPr lang="es-ES" sz="1200" b="0" dirty="0" smtClean="0"/>
              <a:t> </a:t>
            </a:r>
            <a:r>
              <a:rPr lang="es-ES" sz="1200" b="0" dirty="0" smtClean="0"/>
              <a:t>m</a:t>
            </a:r>
            <a:r>
              <a:rPr lang="ru-RU" sz="1200" b="0" dirty="0" smtClean="0"/>
              <a:t>,</a:t>
            </a:r>
            <a:r>
              <a:rPr lang="es-ES" sz="1200" b="0" dirty="0" smtClean="0"/>
              <a:t> </a:t>
            </a:r>
            <a:r>
              <a:rPr lang="ru-RU" sz="1200" b="0" dirty="0" smtClean="0"/>
              <a:t>но реальная дата отъезда</a:t>
            </a:r>
            <a:r>
              <a:rPr lang="es-ES" sz="1200" b="0" dirty="0" smtClean="0"/>
              <a:t> </a:t>
            </a:r>
            <a:r>
              <a:rPr lang="ru-RU" sz="1200" b="0" dirty="0" smtClean="0"/>
              <a:t>назначается  в промежутке между месяцем</a:t>
            </a:r>
            <a:r>
              <a:rPr lang="es-ES" sz="1200" b="0" dirty="0" smtClean="0"/>
              <a:t> </a:t>
            </a:r>
            <a:r>
              <a:rPr lang="es-ES" sz="1200" b="0" dirty="0"/>
              <a:t>m </a:t>
            </a:r>
            <a:r>
              <a:rPr lang="ru-RU" sz="1200" b="0" dirty="0"/>
              <a:t>и</a:t>
            </a:r>
            <a:r>
              <a:rPr lang="es-ES" sz="1200" b="0" dirty="0" smtClean="0"/>
              <a:t> </a:t>
            </a:r>
            <a:r>
              <a:rPr lang="es-ES" sz="1200" b="0" dirty="0"/>
              <a:t>m-24)</a:t>
            </a: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" y="1905793"/>
            <a:ext cx="6642100" cy="4143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22" name="21 Flecha abajo"/>
          <p:cNvSpPr>
            <a:spLocks noChangeArrowheads="1"/>
          </p:cNvSpPr>
          <p:nvPr/>
        </p:nvSpPr>
        <p:spPr bwMode="auto">
          <a:xfrm>
            <a:off x="971600" y="1844824"/>
            <a:ext cx="288925" cy="720725"/>
          </a:xfrm>
          <a:prstGeom prst="downArrow">
            <a:avLst>
              <a:gd name="adj1" fmla="val 50000"/>
              <a:gd name="adj2" fmla="val 49913"/>
            </a:avLst>
          </a:prstGeom>
          <a:solidFill>
            <a:srgbClr val="336699">
              <a:alpha val="27843"/>
            </a:srgbClr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23" name="22 Flecha abajo"/>
          <p:cNvSpPr>
            <a:spLocks noChangeArrowheads="1"/>
          </p:cNvSpPr>
          <p:nvPr/>
        </p:nvSpPr>
        <p:spPr bwMode="auto">
          <a:xfrm rot="5400000">
            <a:off x="6464300" y="4649788"/>
            <a:ext cx="288925" cy="358775"/>
          </a:xfrm>
          <a:prstGeom prst="downArrow">
            <a:avLst>
              <a:gd name="adj1" fmla="val 50000"/>
              <a:gd name="adj2" fmla="val 49952"/>
            </a:avLst>
          </a:prstGeom>
          <a:solidFill>
            <a:srgbClr val="336699">
              <a:alpha val="27843"/>
            </a:srgbClr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6786563" y="1857375"/>
            <a:ext cx="2143125" cy="2169824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 dirty="0" smtClean="0"/>
              <a:t>Шаг</a:t>
            </a:r>
            <a:r>
              <a:rPr lang="es-ES" b="0" dirty="0" smtClean="0"/>
              <a:t> </a:t>
            </a:r>
            <a:r>
              <a:rPr lang="es-ES" b="0" dirty="0"/>
              <a:t>2:  </a:t>
            </a:r>
          </a:p>
          <a:p>
            <a:r>
              <a:rPr lang="ru-RU" b="0" dirty="0" smtClean="0"/>
              <a:t>Расширенные данные</a:t>
            </a:r>
            <a:r>
              <a:rPr lang="es-ES" b="0" dirty="0" smtClean="0"/>
              <a:t>  (</a:t>
            </a:r>
            <a:r>
              <a:rPr lang="ru-RU" b="0" dirty="0" smtClean="0"/>
              <a:t>оранжевая линия</a:t>
            </a:r>
            <a:r>
              <a:rPr lang="es-ES" b="0" dirty="0" smtClean="0"/>
              <a:t>)</a:t>
            </a:r>
            <a:r>
              <a:rPr lang="ru-RU" b="0" dirty="0" smtClean="0"/>
              <a:t>, учитывающие среднюю</a:t>
            </a:r>
            <a:r>
              <a:rPr lang="es-ES" b="0" dirty="0" smtClean="0"/>
              <a:t> </a:t>
            </a:r>
            <a:r>
              <a:rPr lang="ru-RU" b="0" dirty="0" smtClean="0"/>
              <a:t>задержку</a:t>
            </a:r>
            <a:r>
              <a:rPr lang="es-ES" b="0" dirty="0" smtClean="0"/>
              <a:t> </a:t>
            </a:r>
            <a:r>
              <a:rPr lang="ru-RU" b="0" dirty="0" smtClean="0"/>
              <a:t>в процессе снятия с регистрации</a:t>
            </a:r>
            <a:endParaRPr lang="es-ES" b="0" dirty="0"/>
          </a:p>
          <a:p>
            <a:r>
              <a:rPr lang="es-ES" sz="1200" b="0" dirty="0" smtClean="0"/>
              <a:t>(</a:t>
            </a:r>
            <a:r>
              <a:rPr lang="ru-RU" sz="1200" b="0" dirty="0" smtClean="0"/>
              <a:t>Можно оценить количество снятий с учёта</a:t>
            </a:r>
            <a:r>
              <a:rPr lang="es-ES" sz="1200" b="0" dirty="0" smtClean="0"/>
              <a:t> </a:t>
            </a:r>
            <a:r>
              <a:rPr lang="ru-RU" sz="1200" b="0" dirty="0" smtClean="0"/>
              <a:t>за </a:t>
            </a:r>
            <a:r>
              <a:rPr lang="es-ES" sz="1200" b="0" dirty="0" smtClean="0"/>
              <a:t>2012</a:t>
            </a:r>
            <a:r>
              <a:rPr lang="ru-RU" sz="1200" b="0" dirty="0" smtClean="0"/>
              <a:t> год </a:t>
            </a:r>
            <a:r>
              <a:rPr lang="es-ES" sz="1200" b="0" dirty="0" smtClean="0"/>
              <a:t> </a:t>
            </a:r>
            <a:r>
              <a:rPr lang="ru-RU" sz="1200" b="0" dirty="0" smtClean="0"/>
              <a:t>и спрогнозировать  данный процесс в</a:t>
            </a:r>
            <a:r>
              <a:rPr lang="es-ES" sz="1200" b="0" dirty="0" smtClean="0"/>
              <a:t> 2013</a:t>
            </a:r>
            <a:r>
              <a:rPr lang="ru-RU" sz="1200" b="0" dirty="0" smtClean="0"/>
              <a:t> году</a:t>
            </a:r>
            <a:r>
              <a:rPr lang="es-ES" sz="1200" b="0" dirty="0" smtClean="0"/>
              <a:t>)</a:t>
            </a:r>
            <a:endParaRPr lang="es-ES" sz="1200" b="0" dirty="0"/>
          </a:p>
        </p:txBody>
      </p:sp>
      <p:sp>
        <p:nvSpPr>
          <p:cNvPr id="25" name="24 Flecha abajo"/>
          <p:cNvSpPr>
            <a:spLocks noChangeArrowheads="1"/>
          </p:cNvSpPr>
          <p:nvPr/>
        </p:nvSpPr>
        <p:spPr bwMode="auto">
          <a:xfrm rot="2550086">
            <a:off x="6265863" y="3473450"/>
            <a:ext cx="288925" cy="1008063"/>
          </a:xfrm>
          <a:prstGeom prst="downArrow">
            <a:avLst>
              <a:gd name="adj1" fmla="val 50000"/>
              <a:gd name="adj2" fmla="val 49864"/>
            </a:avLst>
          </a:prstGeom>
          <a:solidFill>
            <a:srgbClr val="336699">
              <a:alpha val="27843"/>
            </a:srgbClr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73024" y="500063"/>
            <a:ext cx="5219055" cy="338554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3. </a:t>
            </a:r>
            <a:r>
              <a:rPr lang="ru-RU" sz="1600" dirty="0" smtClean="0"/>
              <a:t>Статистика миграции</a:t>
            </a:r>
            <a:r>
              <a:rPr lang="es-ES" sz="1600" dirty="0" smtClean="0"/>
              <a:t>: </a:t>
            </a:r>
            <a:r>
              <a:rPr lang="ru-RU" sz="1600" dirty="0" smtClean="0"/>
              <a:t>до 2008 года и сегодня</a:t>
            </a:r>
            <a:endParaRPr lang="es-E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2636912"/>
            <a:ext cx="18473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08100" y="2230273"/>
            <a:ext cx="512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1"/>
                </a:solidFill>
              </a:rPr>
              <a:t>Ежемесячный поток эмигрантов, рассчитанный по истечению срока регистрации в 2005 – 2012 гг.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394298" y="661988"/>
            <a:ext cx="50502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s-ES" sz="1600" dirty="0"/>
              <a:t>3. </a:t>
            </a:r>
            <a:r>
              <a:rPr lang="ru-RU" sz="1600" dirty="0"/>
              <a:t>Статистика миграции: до 2008 года и </a:t>
            </a:r>
            <a:r>
              <a:rPr lang="ru-RU" sz="1600" dirty="0" smtClean="0"/>
              <a:t>сегодня</a:t>
            </a:r>
            <a:endParaRPr lang="es-ES" sz="1600" dirty="0"/>
          </a:p>
        </p:txBody>
      </p:sp>
      <p:sp>
        <p:nvSpPr>
          <p:cNvPr id="12291" name="3 CuadroTexto"/>
          <p:cNvSpPr txBox="1">
            <a:spLocks noChangeArrowheads="1"/>
          </p:cNvSpPr>
          <p:nvPr/>
        </p:nvSpPr>
        <p:spPr bwMode="auto">
          <a:xfrm>
            <a:off x="571472" y="1871660"/>
            <a:ext cx="7083991" cy="12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Два новых </a:t>
            </a:r>
            <a:r>
              <a:rPr lang="ru-RU" dirty="0" smtClean="0"/>
              <a:t>элемента, создающих сложности</a:t>
            </a:r>
            <a:r>
              <a:rPr lang="es-ES" dirty="0" smtClean="0"/>
              <a:t>:</a:t>
            </a:r>
            <a:endParaRPr lang="es-ES" dirty="0"/>
          </a:p>
          <a:p>
            <a:endParaRPr lang="es-ES" dirty="0"/>
          </a:p>
          <a:p>
            <a:pPr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ru-RU" dirty="0" smtClean="0"/>
              <a:t>Экономический кризис</a:t>
            </a:r>
            <a:r>
              <a:rPr lang="es-ES" dirty="0" smtClean="0"/>
              <a:t> </a:t>
            </a:r>
            <a:r>
              <a:rPr lang="ru-RU" dirty="0" smtClean="0"/>
              <a:t>и новые тенденции в</a:t>
            </a:r>
            <a:r>
              <a:rPr lang="es-ES" dirty="0" smtClean="0"/>
              <a:t> </a:t>
            </a:r>
            <a:r>
              <a:rPr lang="ru-RU" dirty="0" smtClean="0"/>
              <a:t>испанской эмиграции с</a:t>
            </a:r>
            <a:r>
              <a:rPr lang="es-ES" dirty="0" smtClean="0"/>
              <a:t> </a:t>
            </a:r>
            <a:r>
              <a:rPr lang="es-ES" dirty="0" smtClean="0"/>
              <a:t>2011</a:t>
            </a:r>
            <a:r>
              <a:rPr lang="ru-RU" dirty="0" smtClean="0"/>
              <a:t> г.</a:t>
            </a:r>
            <a:r>
              <a:rPr lang="es-ES" dirty="0" smtClean="0"/>
              <a:t> </a:t>
            </a:r>
            <a:endParaRPr lang="es-ES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А испанцы</a:t>
            </a:r>
            <a:r>
              <a:rPr lang="es-ES" dirty="0" smtClean="0"/>
              <a:t>? </a:t>
            </a:r>
            <a:r>
              <a:rPr lang="ru-RU" dirty="0" smtClean="0"/>
              <a:t>Если они не снимаются с учёта</a:t>
            </a:r>
            <a:r>
              <a:rPr lang="es-ES" dirty="0" smtClean="0"/>
              <a:t> </a:t>
            </a:r>
            <a:r>
              <a:rPr lang="ru-RU" dirty="0" smtClean="0"/>
              <a:t>как измерить их эмиграцию</a:t>
            </a:r>
            <a:r>
              <a:rPr lang="es-ES" dirty="0" smtClean="0"/>
              <a:t>?</a:t>
            </a:r>
            <a:endParaRPr lang="es-ES" dirty="0"/>
          </a:p>
          <a:p>
            <a:pPr lvl="1"/>
            <a:r>
              <a:rPr lang="es-ES" sz="1200" dirty="0" smtClean="0"/>
              <a:t>(</a:t>
            </a:r>
            <a:r>
              <a:rPr lang="ru-RU" sz="1200" dirty="0" smtClean="0"/>
              <a:t>количество вставших на учёт</a:t>
            </a:r>
            <a:r>
              <a:rPr lang="es-ES" sz="1200" dirty="0" smtClean="0"/>
              <a:t> </a:t>
            </a:r>
            <a:r>
              <a:rPr lang="ru-RU" sz="1200" dirty="0" smtClean="0"/>
              <a:t>в консульствах Испании растёт</a:t>
            </a:r>
            <a:r>
              <a:rPr lang="es-ES" sz="1200" dirty="0" smtClean="0"/>
              <a:t>)</a:t>
            </a:r>
            <a:endParaRPr lang="es-ES" sz="12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3284538"/>
            <a:ext cx="5084763" cy="25019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3857625" y="3524250"/>
            <a:ext cx="1530350" cy="404813"/>
          </a:xfrm>
          <a:prstGeom prst="ellipse">
            <a:avLst/>
          </a:prstGeom>
          <a:noFill/>
          <a:ln w="25400" algn="ctr">
            <a:solidFill>
              <a:srgbClr val="990033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8" name="7 Flecha abajo"/>
          <p:cNvSpPr>
            <a:spLocks noChangeArrowheads="1"/>
          </p:cNvSpPr>
          <p:nvPr/>
        </p:nvSpPr>
        <p:spPr bwMode="auto">
          <a:xfrm rot="5400000">
            <a:off x="5878513" y="3051175"/>
            <a:ext cx="288925" cy="1044575"/>
          </a:xfrm>
          <a:prstGeom prst="downArrow">
            <a:avLst>
              <a:gd name="adj1" fmla="val 50000"/>
              <a:gd name="adj2" fmla="val 49862"/>
            </a:avLst>
          </a:prstGeom>
          <a:solidFill>
            <a:srgbClr val="336699"/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6572250" y="3071813"/>
            <a:ext cx="257175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Впервые за 40 лет  в</a:t>
            </a:r>
            <a:r>
              <a:rPr lang="es-ES" sz="1200" dirty="0" smtClean="0"/>
              <a:t> </a:t>
            </a:r>
            <a:r>
              <a:rPr lang="es-ES" sz="1200" dirty="0" smtClean="0"/>
              <a:t>2012</a:t>
            </a:r>
            <a:r>
              <a:rPr lang="ru-RU" sz="1200" dirty="0" smtClean="0"/>
              <a:t> г. </a:t>
            </a:r>
            <a:r>
              <a:rPr lang="ru-RU" sz="1200" dirty="0" smtClean="0"/>
              <a:t>году</a:t>
            </a:r>
            <a:r>
              <a:rPr lang="es-ES" sz="1200" dirty="0" smtClean="0"/>
              <a:t> </a:t>
            </a:r>
            <a:r>
              <a:rPr lang="ru-RU" sz="1200" dirty="0" smtClean="0"/>
              <a:t>началась убыль населения</a:t>
            </a:r>
            <a:endParaRPr lang="es-ES" sz="12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4000500"/>
            <a:ext cx="4929187" cy="2873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11" name="10 Flecha abajo"/>
          <p:cNvSpPr>
            <a:spLocks noChangeArrowheads="1"/>
          </p:cNvSpPr>
          <p:nvPr/>
        </p:nvSpPr>
        <p:spPr bwMode="auto">
          <a:xfrm>
            <a:off x="7212013" y="3641725"/>
            <a:ext cx="288925" cy="358775"/>
          </a:xfrm>
          <a:prstGeom prst="downArrow">
            <a:avLst>
              <a:gd name="adj1" fmla="val 50000"/>
              <a:gd name="adj2" fmla="val 49952"/>
            </a:avLst>
          </a:prstGeom>
          <a:solidFill>
            <a:srgbClr val="336699"/>
          </a:solidFill>
          <a:ln w="25400" algn="ctr">
            <a:solidFill>
              <a:srgbClr val="336699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s-ES"/>
          </a:p>
        </p:txBody>
      </p:sp>
      <p:sp>
        <p:nvSpPr>
          <p:cNvPr id="12298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732588" y="6357938"/>
            <a:ext cx="2133600" cy="476250"/>
          </a:xfrm>
          <a:noFill/>
        </p:spPr>
        <p:txBody>
          <a:bodyPr/>
          <a:lstStyle/>
          <a:p>
            <a:fld id="{6261A7D9-5263-46BC-AAC2-01F2ADB216EE}" type="slidenum">
              <a:rPr lang="es-ES" smtClean="0">
                <a:latin typeface="Arial" charset="0"/>
              </a:rPr>
              <a:pPr/>
              <a:t>9</a:t>
            </a:fld>
            <a:r>
              <a:rPr lang="es-ES" smtClean="0">
                <a:latin typeface="Arial" charset="0"/>
              </a:rPr>
              <a:t>/15</a:t>
            </a:r>
          </a:p>
        </p:txBody>
      </p:sp>
      <p:sp>
        <p:nvSpPr>
          <p:cNvPr id="12299" name="3 CuadroTexto"/>
          <p:cNvSpPr txBox="1">
            <a:spLocks noChangeArrowheads="1"/>
          </p:cNvSpPr>
          <p:nvPr/>
        </p:nvSpPr>
        <p:spPr bwMode="auto">
          <a:xfrm>
            <a:off x="-18077" y="1000542"/>
            <a:ext cx="7374552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	Но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ru-RU" dirty="0" smtClean="0"/>
              <a:t>обработанные данные или нет</a:t>
            </a:r>
            <a:r>
              <a:rPr lang="es-ES" dirty="0" smtClean="0"/>
              <a:t>) </a:t>
            </a:r>
            <a:r>
              <a:rPr lang="ru-RU" dirty="0" smtClean="0"/>
              <a:t>то, что мы измеряем </a:t>
            </a:r>
            <a:r>
              <a:rPr lang="en-US" dirty="0" smtClean="0"/>
              <a:t>–</a:t>
            </a:r>
            <a:r>
              <a:rPr lang="ru-RU" dirty="0" smtClean="0"/>
              <a:t> это </a:t>
            </a:r>
            <a:r>
              <a:rPr lang="ru-RU" dirty="0" smtClean="0"/>
              <a:t>данные </a:t>
            </a:r>
            <a:r>
              <a:rPr lang="ru-RU" dirty="0" smtClean="0"/>
              <a:t>	по </a:t>
            </a:r>
            <a:r>
              <a:rPr lang="ru-RU" dirty="0" smtClean="0"/>
              <a:t>миграции, предоставляемые регистрами населения</a:t>
            </a:r>
            <a:endParaRPr lang="es-ES" dirty="0"/>
          </a:p>
        </p:txBody>
      </p:sp>
      <p:sp>
        <p:nvSpPr>
          <p:cNvPr id="13" name="3 CuadroTexto"/>
          <p:cNvSpPr txBox="1">
            <a:spLocks noChangeArrowheads="1"/>
          </p:cNvSpPr>
          <p:nvPr/>
        </p:nvSpPr>
        <p:spPr bwMode="auto">
          <a:xfrm>
            <a:off x="152400" y="1500174"/>
            <a:ext cx="8382410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               И </a:t>
            </a:r>
            <a:r>
              <a:rPr lang="ru-RU" dirty="0" smtClean="0"/>
              <a:t>вопрос заключается в том</a:t>
            </a:r>
            <a:r>
              <a:rPr lang="es-ES" dirty="0" smtClean="0"/>
              <a:t>…</a:t>
            </a:r>
            <a:r>
              <a:rPr lang="ru-RU" dirty="0" smtClean="0"/>
              <a:t>в какой степени</a:t>
            </a:r>
            <a:r>
              <a:rPr lang="es-ES" dirty="0" smtClean="0"/>
              <a:t> </a:t>
            </a:r>
            <a:r>
              <a:rPr lang="ru-RU" dirty="0" smtClean="0"/>
              <a:t>мы измеряем реальную эмиграцию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" grpId="0" animBg="1"/>
      <p:bldP spid="8" grpId="0" animBg="1"/>
      <p:bldP spid="9" grpId="0"/>
      <p:bldP spid="11" grpId="0" animBg="1"/>
      <p:bldP spid="13" grpId="0"/>
    </p:bldLst>
  </p:timing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6699"/>
        </a:solidFill>
        <a:ln w="25400" cap="flat" cmpd="sng" algn="ctr">
          <a:solidFill>
            <a:srgbClr val="3366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1400" b="1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lantil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</TotalTime>
  <Words>1456</Words>
  <Application>Microsoft Macintosh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plantilla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</dc:creator>
  <cp:lastModifiedBy>ilya matyushev</cp:lastModifiedBy>
  <cp:revision>211</cp:revision>
  <dcterms:created xsi:type="dcterms:W3CDTF">2009-11-26T13:16:07Z</dcterms:created>
  <dcterms:modified xsi:type="dcterms:W3CDTF">2013-10-13T16:13:43Z</dcterms:modified>
</cp:coreProperties>
</file>