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</p:sldMasterIdLst>
  <p:notesMasterIdLst>
    <p:notesMasterId r:id="rId15"/>
  </p:notesMasterIdLst>
  <p:handoutMasterIdLst>
    <p:handoutMasterId r:id="rId16"/>
  </p:handoutMasterIdLst>
  <p:sldIdLst>
    <p:sldId id="506" r:id="rId2"/>
    <p:sldId id="577" r:id="rId3"/>
    <p:sldId id="576" r:id="rId4"/>
    <p:sldId id="542" r:id="rId5"/>
    <p:sldId id="578" r:id="rId6"/>
    <p:sldId id="583" r:id="rId7"/>
    <p:sldId id="584" r:id="rId8"/>
    <p:sldId id="587" r:id="rId9"/>
    <p:sldId id="429" r:id="rId10"/>
    <p:sldId id="590" r:id="rId11"/>
    <p:sldId id="581" r:id="rId12"/>
    <p:sldId id="579" r:id="rId13"/>
    <p:sldId id="575" r:id="rId14"/>
  </p:sldIdLst>
  <p:sldSz cx="9144000" cy="6858000" type="screen4x3"/>
  <p:notesSz cx="6797675" cy="99282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66FF"/>
    <a:srgbClr val="336600"/>
    <a:srgbClr val="990000"/>
    <a:srgbClr val="CC3300"/>
    <a:srgbClr val="0000FF"/>
    <a:srgbClr val="CCCCFF"/>
    <a:srgbClr val="009900"/>
    <a:srgbClr val="66FF33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6" autoAdjust="0"/>
    <p:restoredTop sz="94675" autoAdjust="0"/>
  </p:normalViewPr>
  <p:slideViewPr>
    <p:cSldViewPr snapToGrid="0">
      <p:cViewPr>
        <p:scale>
          <a:sx n="100" d="100"/>
          <a:sy n="100" d="100"/>
        </p:scale>
        <p:origin x="-13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87A743-CDB7-48E0-A30E-30A0FA3903F8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88E81165-004A-44BD-A263-B258C7552EE8}">
      <dgm:prSet phldrT="[Текст]" custT="1"/>
      <dgm:spPr/>
      <dgm:t>
        <a:bodyPr/>
        <a:lstStyle/>
        <a:p>
          <a:r>
            <a:rPr lang="ru-RU" sz="3600" dirty="0" smtClean="0"/>
            <a:t>Источники данных о миграции</a:t>
          </a:r>
          <a:endParaRPr lang="ru-RU" sz="3600" dirty="0"/>
        </a:p>
      </dgm:t>
    </dgm:pt>
    <dgm:pt modelId="{82BC309E-FA60-45C2-BCCA-4D7A3B27EA6E}" type="parTrans" cxnId="{0883B12F-415D-4D3A-A75B-7C0DDEC4A38D}">
      <dgm:prSet/>
      <dgm:spPr/>
      <dgm:t>
        <a:bodyPr/>
        <a:lstStyle/>
        <a:p>
          <a:endParaRPr lang="ru-RU"/>
        </a:p>
      </dgm:t>
    </dgm:pt>
    <dgm:pt modelId="{3F2CD5B1-4440-4C43-84F1-87D3E468CABC}" type="sibTrans" cxnId="{0883B12F-415D-4D3A-A75B-7C0DDEC4A38D}">
      <dgm:prSet/>
      <dgm:spPr/>
      <dgm:t>
        <a:bodyPr/>
        <a:lstStyle/>
        <a:p>
          <a:endParaRPr lang="ru-RU"/>
        </a:p>
      </dgm:t>
    </dgm:pt>
    <dgm:pt modelId="{35C38F43-32F8-41C6-A62F-6C0FD7AFE4FA}">
      <dgm:prSet phldrT="[Текст]"/>
      <dgm:spPr/>
      <dgm:t>
        <a:bodyPr/>
        <a:lstStyle/>
        <a:p>
          <a:r>
            <a:rPr lang="ru-RU" dirty="0" smtClean="0"/>
            <a:t>Нестатистические</a:t>
          </a:r>
          <a:endParaRPr lang="ru-RU" dirty="0"/>
        </a:p>
      </dgm:t>
    </dgm:pt>
    <dgm:pt modelId="{14559B95-C0A2-43B4-A253-40C6F0E6B81C}" type="parTrans" cxnId="{C0ED1304-F0D7-4D63-8FF7-6959D828AF65}">
      <dgm:prSet/>
      <dgm:spPr/>
      <dgm:t>
        <a:bodyPr/>
        <a:lstStyle/>
        <a:p>
          <a:endParaRPr lang="ru-RU"/>
        </a:p>
      </dgm:t>
    </dgm:pt>
    <dgm:pt modelId="{F4A1D72F-5462-417F-B769-F86C4A8B05F4}" type="sibTrans" cxnId="{C0ED1304-F0D7-4D63-8FF7-6959D828AF65}">
      <dgm:prSet/>
      <dgm:spPr/>
      <dgm:t>
        <a:bodyPr/>
        <a:lstStyle/>
        <a:p>
          <a:endParaRPr lang="ru-RU"/>
        </a:p>
      </dgm:t>
    </dgm:pt>
    <dgm:pt modelId="{935203C0-94A9-496F-85B3-0ADEDEA07FA6}">
      <dgm:prSet phldrT="[Текст]"/>
      <dgm:spPr/>
      <dgm:t>
        <a:bodyPr vert="vert270"/>
        <a:lstStyle/>
        <a:p>
          <a:r>
            <a:rPr lang="ru-RU" dirty="0" smtClean="0"/>
            <a:t>Административные источники</a:t>
          </a:r>
          <a:endParaRPr lang="ru-RU" dirty="0"/>
        </a:p>
      </dgm:t>
    </dgm:pt>
    <dgm:pt modelId="{A217149A-BA5F-4D04-ADF0-210613323D27}" type="parTrans" cxnId="{1E2E6F85-E3AC-4495-816F-A0A013DD9760}">
      <dgm:prSet/>
      <dgm:spPr/>
      <dgm:t>
        <a:bodyPr/>
        <a:lstStyle/>
        <a:p>
          <a:endParaRPr lang="ru-RU"/>
        </a:p>
      </dgm:t>
    </dgm:pt>
    <dgm:pt modelId="{5FAA5611-DCE3-4002-8421-26E13E500406}" type="sibTrans" cxnId="{1E2E6F85-E3AC-4495-816F-A0A013DD9760}">
      <dgm:prSet/>
      <dgm:spPr/>
      <dgm:t>
        <a:bodyPr/>
        <a:lstStyle/>
        <a:p>
          <a:endParaRPr lang="ru-RU"/>
        </a:p>
      </dgm:t>
    </dgm:pt>
    <dgm:pt modelId="{D990E7AD-B661-49D4-972F-63BC15582E88}">
      <dgm:prSet phldrT="[Текст]"/>
      <dgm:spPr/>
      <dgm:t>
        <a:bodyPr vert="vert270"/>
        <a:lstStyle/>
        <a:p>
          <a:r>
            <a:rPr lang="ru-RU" dirty="0" smtClean="0"/>
            <a:t>Регистры</a:t>
          </a:r>
          <a:endParaRPr lang="ru-RU" dirty="0"/>
        </a:p>
      </dgm:t>
    </dgm:pt>
    <dgm:pt modelId="{DD25409C-0508-476B-A942-71F9BC2158C8}" type="parTrans" cxnId="{9A9562FE-FABE-4CB7-9020-F3640D8DD8AB}">
      <dgm:prSet/>
      <dgm:spPr/>
      <dgm:t>
        <a:bodyPr/>
        <a:lstStyle/>
        <a:p>
          <a:endParaRPr lang="ru-RU"/>
        </a:p>
      </dgm:t>
    </dgm:pt>
    <dgm:pt modelId="{226DA8FD-C7B6-4C29-945C-B19B7369E6DF}" type="sibTrans" cxnId="{9A9562FE-FABE-4CB7-9020-F3640D8DD8AB}">
      <dgm:prSet/>
      <dgm:spPr/>
      <dgm:t>
        <a:bodyPr/>
        <a:lstStyle/>
        <a:p>
          <a:endParaRPr lang="ru-RU"/>
        </a:p>
      </dgm:t>
    </dgm:pt>
    <dgm:pt modelId="{2B621BA7-5A03-4D61-8C3D-81E5D85AC2E7}">
      <dgm:prSet phldrT="[Текст]"/>
      <dgm:spPr/>
      <dgm:t>
        <a:bodyPr/>
        <a:lstStyle/>
        <a:p>
          <a:r>
            <a:rPr lang="ru-RU" dirty="0" smtClean="0"/>
            <a:t>Статистические</a:t>
          </a:r>
          <a:endParaRPr lang="ru-RU" dirty="0"/>
        </a:p>
      </dgm:t>
    </dgm:pt>
    <dgm:pt modelId="{106032E7-06BD-46DC-8219-5DDC122965CA}" type="parTrans" cxnId="{4AA8C6DB-9AD2-43E2-89E1-735CEAFDCBFE}">
      <dgm:prSet/>
      <dgm:spPr/>
      <dgm:t>
        <a:bodyPr/>
        <a:lstStyle/>
        <a:p>
          <a:endParaRPr lang="ru-RU"/>
        </a:p>
      </dgm:t>
    </dgm:pt>
    <dgm:pt modelId="{5DC1465A-949B-4FD9-A36C-B142EDDC2DEA}" type="sibTrans" cxnId="{4AA8C6DB-9AD2-43E2-89E1-735CEAFDCBFE}">
      <dgm:prSet/>
      <dgm:spPr/>
      <dgm:t>
        <a:bodyPr/>
        <a:lstStyle/>
        <a:p>
          <a:endParaRPr lang="ru-RU"/>
        </a:p>
      </dgm:t>
    </dgm:pt>
    <dgm:pt modelId="{E829DBB2-2C6C-4264-A10C-0991A6310E4C}">
      <dgm:prSet phldrT="[Текст]"/>
      <dgm:spPr/>
      <dgm:t>
        <a:bodyPr vert="vert270"/>
        <a:lstStyle/>
        <a:p>
          <a:r>
            <a:rPr lang="ru-RU" dirty="0" smtClean="0"/>
            <a:t>Переписи</a:t>
          </a:r>
          <a:endParaRPr lang="ru-RU" dirty="0"/>
        </a:p>
      </dgm:t>
    </dgm:pt>
    <dgm:pt modelId="{23C71542-A56C-4E4F-AF79-B4CDEBD32B93}" type="parTrans" cxnId="{2B2BA73A-EF99-4121-AF23-EC24C1A61828}">
      <dgm:prSet/>
      <dgm:spPr/>
      <dgm:t>
        <a:bodyPr/>
        <a:lstStyle/>
        <a:p>
          <a:endParaRPr lang="ru-RU"/>
        </a:p>
      </dgm:t>
    </dgm:pt>
    <dgm:pt modelId="{AA477408-725D-4CBF-A38A-C826832F34CF}" type="sibTrans" cxnId="{2B2BA73A-EF99-4121-AF23-EC24C1A61828}">
      <dgm:prSet/>
      <dgm:spPr/>
      <dgm:t>
        <a:bodyPr/>
        <a:lstStyle/>
        <a:p>
          <a:endParaRPr lang="ru-RU"/>
        </a:p>
      </dgm:t>
    </dgm:pt>
    <dgm:pt modelId="{9FB33989-C11E-4FCA-B78E-11F2BE7A6782}">
      <dgm:prSet/>
      <dgm:spPr/>
      <dgm:t>
        <a:bodyPr vert="vert270"/>
        <a:lstStyle/>
        <a:p>
          <a:r>
            <a:rPr lang="ru-RU" dirty="0" smtClean="0"/>
            <a:t>Выборочные обследования</a:t>
          </a:r>
          <a:endParaRPr lang="ru-RU" dirty="0"/>
        </a:p>
      </dgm:t>
    </dgm:pt>
    <dgm:pt modelId="{9A61EA43-0ED5-40AB-A2F1-3283A0ACA4A7}" type="parTrans" cxnId="{C26B5A8A-A64A-4F99-8DF5-E50D1EB11FEF}">
      <dgm:prSet/>
      <dgm:spPr/>
      <dgm:t>
        <a:bodyPr/>
        <a:lstStyle/>
        <a:p>
          <a:endParaRPr lang="ru-RU"/>
        </a:p>
      </dgm:t>
    </dgm:pt>
    <dgm:pt modelId="{ED3E50EE-4A54-40FC-B0B9-7002EDFCAA73}" type="sibTrans" cxnId="{C26B5A8A-A64A-4F99-8DF5-E50D1EB11FEF}">
      <dgm:prSet/>
      <dgm:spPr/>
      <dgm:t>
        <a:bodyPr/>
        <a:lstStyle/>
        <a:p>
          <a:endParaRPr lang="ru-RU"/>
        </a:p>
      </dgm:t>
    </dgm:pt>
    <dgm:pt modelId="{DD00BAC9-86A5-4EF7-A82B-2B73161EF271}">
      <dgm:prSet/>
      <dgm:spPr/>
      <dgm:t>
        <a:bodyPr vert="vert270"/>
        <a:lstStyle/>
        <a:p>
          <a:r>
            <a:rPr lang="ru-RU" dirty="0" smtClean="0"/>
            <a:t>Пограничная статистика </a:t>
          </a:r>
          <a:endParaRPr lang="ru-RU" dirty="0"/>
        </a:p>
      </dgm:t>
    </dgm:pt>
    <dgm:pt modelId="{82B46325-7184-4BCE-B5DE-D328021856E7}" type="parTrans" cxnId="{72A0D5BF-45F1-49CF-8D6C-15CC82DB1C97}">
      <dgm:prSet/>
      <dgm:spPr/>
      <dgm:t>
        <a:bodyPr/>
        <a:lstStyle/>
        <a:p>
          <a:endParaRPr lang="ru-RU"/>
        </a:p>
      </dgm:t>
    </dgm:pt>
    <dgm:pt modelId="{4DFC1548-55FF-4154-9DD9-6AFEA36B110B}" type="sibTrans" cxnId="{72A0D5BF-45F1-49CF-8D6C-15CC82DB1C97}">
      <dgm:prSet/>
      <dgm:spPr/>
      <dgm:t>
        <a:bodyPr/>
        <a:lstStyle/>
        <a:p>
          <a:endParaRPr lang="ru-RU"/>
        </a:p>
      </dgm:t>
    </dgm:pt>
    <dgm:pt modelId="{7FB07000-6FA2-41C0-BBE6-DED42BC83612}" type="pres">
      <dgm:prSet presAssocID="{CB87A743-CDB7-48E0-A30E-30A0FA3903F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876A09-3D1B-4D35-B3E3-D55364A638BB}" type="pres">
      <dgm:prSet presAssocID="{88E81165-004A-44BD-A263-B258C7552EE8}" presName="vertOne" presStyleCnt="0"/>
      <dgm:spPr/>
      <dgm:t>
        <a:bodyPr/>
        <a:lstStyle/>
        <a:p>
          <a:endParaRPr lang="ru-RU"/>
        </a:p>
      </dgm:t>
    </dgm:pt>
    <dgm:pt modelId="{B781F3DE-5A38-4DD1-B2FD-A1DBA364EF2C}" type="pres">
      <dgm:prSet presAssocID="{88E81165-004A-44BD-A263-B258C7552EE8}" presName="txOne" presStyleLbl="node0" presStyleIdx="0" presStyleCnt="1" custScaleY="345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5EEFB4-461C-41EC-82EB-F01097D18044}" type="pres">
      <dgm:prSet presAssocID="{88E81165-004A-44BD-A263-B258C7552EE8}" presName="parTransOne" presStyleCnt="0"/>
      <dgm:spPr/>
      <dgm:t>
        <a:bodyPr/>
        <a:lstStyle/>
        <a:p>
          <a:endParaRPr lang="ru-RU"/>
        </a:p>
      </dgm:t>
    </dgm:pt>
    <dgm:pt modelId="{1250C0F1-1BB0-4A62-A540-CFA75A922319}" type="pres">
      <dgm:prSet presAssocID="{88E81165-004A-44BD-A263-B258C7552EE8}" presName="horzOne" presStyleCnt="0"/>
      <dgm:spPr/>
      <dgm:t>
        <a:bodyPr/>
        <a:lstStyle/>
        <a:p>
          <a:endParaRPr lang="ru-RU"/>
        </a:p>
      </dgm:t>
    </dgm:pt>
    <dgm:pt modelId="{45FC4E67-CFA0-4519-9D0C-CF25012C815E}" type="pres">
      <dgm:prSet presAssocID="{35C38F43-32F8-41C6-A62F-6C0FD7AFE4FA}" presName="vertTwo" presStyleCnt="0"/>
      <dgm:spPr/>
      <dgm:t>
        <a:bodyPr/>
        <a:lstStyle/>
        <a:p>
          <a:endParaRPr lang="ru-RU"/>
        </a:p>
      </dgm:t>
    </dgm:pt>
    <dgm:pt modelId="{909258B3-8D16-4A86-B8F0-24EE019E1F79}" type="pres">
      <dgm:prSet presAssocID="{35C38F43-32F8-41C6-A62F-6C0FD7AFE4FA}" presName="txTwo" presStyleLbl="node2" presStyleIdx="0" presStyleCnt="2" custScaleY="41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552F56-2971-437F-AF7A-3D094C2016D2}" type="pres">
      <dgm:prSet presAssocID="{35C38F43-32F8-41C6-A62F-6C0FD7AFE4FA}" presName="parTransTwo" presStyleCnt="0"/>
      <dgm:spPr/>
      <dgm:t>
        <a:bodyPr/>
        <a:lstStyle/>
        <a:p>
          <a:endParaRPr lang="ru-RU"/>
        </a:p>
      </dgm:t>
    </dgm:pt>
    <dgm:pt modelId="{C1FADBB0-782B-4F6A-BEBD-72B26874FC74}" type="pres">
      <dgm:prSet presAssocID="{35C38F43-32F8-41C6-A62F-6C0FD7AFE4FA}" presName="horzTwo" presStyleCnt="0"/>
      <dgm:spPr/>
      <dgm:t>
        <a:bodyPr/>
        <a:lstStyle/>
        <a:p>
          <a:endParaRPr lang="ru-RU"/>
        </a:p>
      </dgm:t>
    </dgm:pt>
    <dgm:pt modelId="{D6DDE764-9B8F-4965-A0BF-68525417045A}" type="pres">
      <dgm:prSet presAssocID="{935203C0-94A9-496F-85B3-0ADEDEA07FA6}" presName="vertThree" presStyleCnt="0"/>
      <dgm:spPr/>
      <dgm:t>
        <a:bodyPr/>
        <a:lstStyle/>
        <a:p>
          <a:endParaRPr lang="ru-RU"/>
        </a:p>
      </dgm:t>
    </dgm:pt>
    <dgm:pt modelId="{355F3C97-7BC2-4330-9C7F-B5D7F0A9E143}" type="pres">
      <dgm:prSet presAssocID="{935203C0-94A9-496F-85B3-0ADEDEA07FA6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7184DF-B6C3-4846-A9A4-E724F8AC11AE}" type="pres">
      <dgm:prSet presAssocID="{935203C0-94A9-496F-85B3-0ADEDEA07FA6}" presName="horzThree" presStyleCnt="0"/>
      <dgm:spPr/>
      <dgm:t>
        <a:bodyPr/>
        <a:lstStyle/>
        <a:p>
          <a:endParaRPr lang="ru-RU"/>
        </a:p>
      </dgm:t>
    </dgm:pt>
    <dgm:pt modelId="{C0061AF9-68F9-4EA2-85E3-F03B7CA76C53}" type="pres">
      <dgm:prSet presAssocID="{5FAA5611-DCE3-4002-8421-26E13E500406}" presName="sibSpaceThree" presStyleCnt="0"/>
      <dgm:spPr/>
      <dgm:t>
        <a:bodyPr/>
        <a:lstStyle/>
        <a:p>
          <a:endParaRPr lang="ru-RU"/>
        </a:p>
      </dgm:t>
    </dgm:pt>
    <dgm:pt modelId="{368D4EEE-EA36-4259-990C-77D3E94350D6}" type="pres">
      <dgm:prSet presAssocID="{D990E7AD-B661-49D4-972F-63BC15582E88}" presName="vertThree" presStyleCnt="0"/>
      <dgm:spPr/>
      <dgm:t>
        <a:bodyPr/>
        <a:lstStyle/>
        <a:p>
          <a:endParaRPr lang="ru-RU"/>
        </a:p>
      </dgm:t>
    </dgm:pt>
    <dgm:pt modelId="{D04A656C-289D-489D-8FC4-41A8E3DC5091}" type="pres">
      <dgm:prSet presAssocID="{D990E7AD-B661-49D4-972F-63BC15582E88}" presName="txThree" presStyleLbl="node3" presStyleIdx="1" presStyleCnt="5" custLinFactNeighborX="-887" custLinFactNeighborY="21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9F30AB-9EFF-4D65-89E1-A5F6D40B5606}" type="pres">
      <dgm:prSet presAssocID="{D990E7AD-B661-49D4-972F-63BC15582E88}" presName="horzThree" presStyleCnt="0"/>
      <dgm:spPr/>
      <dgm:t>
        <a:bodyPr/>
        <a:lstStyle/>
        <a:p>
          <a:endParaRPr lang="ru-RU"/>
        </a:p>
      </dgm:t>
    </dgm:pt>
    <dgm:pt modelId="{C01CEC75-E36D-4067-9622-F01A2ADDC5F8}" type="pres">
      <dgm:prSet presAssocID="{226DA8FD-C7B6-4C29-945C-B19B7369E6DF}" presName="sibSpaceThree" presStyleCnt="0"/>
      <dgm:spPr/>
      <dgm:t>
        <a:bodyPr/>
        <a:lstStyle/>
        <a:p>
          <a:endParaRPr lang="ru-RU"/>
        </a:p>
      </dgm:t>
    </dgm:pt>
    <dgm:pt modelId="{C75B023C-A8A8-4A72-8FBC-21B795C9F67F}" type="pres">
      <dgm:prSet presAssocID="{DD00BAC9-86A5-4EF7-A82B-2B73161EF271}" presName="vertThree" presStyleCnt="0"/>
      <dgm:spPr/>
      <dgm:t>
        <a:bodyPr/>
        <a:lstStyle/>
        <a:p>
          <a:endParaRPr lang="ru-RU"/>
        </a:p>
      </dgm:t>
    </dgm:pt>
    <dgm:pt modelId="{34B498C2-F02B-4166-B23B-51874CF87735}" type="pres">
      <dgm:prSet presAssocID="{DD00BAC9-86A5-4EF7-A82B-2B73161EF27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9D3782-AA84-4C99-A585-982BF3FBDCA5}" type="pres">
      <dgm:prSet presAssocID="{DD00BAC9-86A5-4EF7-A82B-2B73161EF271}" presName="horzThree" presStyleCnt="0"/>
      <dgm:spPr/>
      <dgm:t>
        <a:bodyPr/>
        <a:lstStyle/>
        <a:p>
          <a:endParaRPr lang="ru-RU"/>
        </a:p>
      </dgm:t>
    </dgm:pt>
    <dgm:pt modelId="{4ACE8740-F07E-4B3D-934F-2E7FADA71D2B}" type="pres">
      <dgm:prSet presAssocID="{F4A1D72F-5462-417F-B769-F86C4A8B05F4}" presName="sibSpaceTwo" presStyleCnt="0"/>
      <dgm:spPr/>
      <dgm:t>
        <a:bodyPr/>
        <a:lstStyle/>
        <a:p>
          <a:endParaRPr lang="ru-RU"/>
        </a:p>
      </dgm:t>
    </dgm:pt>
    <dgm:pt modelId="{4773E15B-7078-4133-B052-7C392A6132CD}" type="pres">
      <dgm:prSet presAssocID="{2B621BA7-5A03-4D61-8C3D-81E5D85AC2E7}" presName="vertTwo" presStyleCnt="0"/>
      <dgm:spPr/>
      <dgm:t>
        <a:bodyPr/>
        <a:lstStyle/>
        <a:p>
          <a:endParaRPr lang="ru-RU"/>
        </a:p>
      </dgm:t>
    </dgm:pt>
    <dgm:pt modelId="{0A091ABF-2270-4CFB-9A93-10B219DE1EF6}" type="pres">
      <dgm:prSet presAssocID="{2B621BA7-5A03-4D61-8C3D-81E5D85AC2E7}" presName="txTwo" presStyleLbl="node2" presStyleIdx="1" presStyleCnt="2" custScaleY="43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771917-B07C-4E70-96E1-3E664CB2263C}" type="pres">
      <dgm:prSet presAssocID="{2B621BA7-5A03-4D61-8C3D-81E5D85AC2E7}" presName="parTransTwo" presStyleCnt="0"/>
      <dgm:spPr/>
      <dgm:t>
        <a:bodyPr/>
        <a:lstStyle/>
        <a:p>
          <a:endParaRPr lang="ru-RU"/>
        </a:p>
      </dgm:t>
    </dgm:pt>
    <dgm:pt modelId="{14B00A7B-B979-45FA-84F8-CA9DBB0E368E}" type="pres">
      <dgm:prSet presAssocID="{2B621BA7-5A03-4D61-8C3D-81E5D85AC2E7}" presName="horzTwo" presStyleCnt="0"/>
      <dgm:spPr/>
      <dgm:t>
        <a:bodyPr/>
        <a:lstStyle/>
        <a:p>
          <a:endParaRPr lang="ru-RU"/>
        </a:p>
      </dgm:t>
    </dgm:pt>
    <dgm:pt modelId="{99515786-614F-4069-98D2-C6FF205D543C}" type="pres">
      <dgm:prSet presAssocID="{E829DBB2-2C6C-4264-A10C-0991A6310E4C}" presName="vertThree" presStyleCnt="0"/>
      <dgm:spPr/>
      <dgm:t>
        <a:bodyPr/>
        <a:lstStyle/>
        <a:p>
          <a:endParaRPr lang="ru-RU"/>
        </a:p>
      </dgm:t>
    </dgm:pt>
    <dgm:pt modelId="{8AA4ADE6-74C6-4053-9474-82508D954038}" type="pres">
      <dgm:prSet presAssocID="{E829DBB2-2C6C-4264-A10C-0991A6310E4C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CCB3C6-F79A-4A69-BA4C-DE53927EBDE9}" type="pres">
      <dgm:prSet presAssocID="{E829DBB2-2C6C-4264-A10C-0991A6310E4C}" presName="horzThree" presStyleCnt="0"/>
      <dgm:spPr/>
      <dgm:t>
        <a:bodyPr/>
        <a:lstStyle/>
        <a:p>
          <a:endParaRPr lang="ru-RU"/>
        </a:p>
      </dgm:t>
    </dgm:pt>
    <dgm:pt modelId="{39387CC4-D66C-4BC3-9BAD-8D736EAE1D69}" type="pres">
      <dgm:prSet presAssocID="{AA477408-725D-4CBF-A38A-C826832F34CF}" presName="sibSpaceThree" presStyleCnt="0"/>
      <dgm:spPr/>
      <dgm:t>
        <a:bodyPr/>
        <a:lstStyle/>
        <a:p>
          <a:endParaRPr lang="ru-RU"/>
        </a:p>
      </dgm:t>
    </dgm:pt>
    <dgm:pt modelId="{41CB2169-A23C-4C2E-BA2A-7232DFD14FF9}" type="pres">
      <dgm:prSet presAssocID="{9FB33989-C11E-4FCA-B78E-11F2BE7A6782}" presName="vertThree" presStyleCnt="0"/>
      <dgm:spPr/>
      <dgm:t>
        <a:bodyPr/>
        <a:lstStyle/>
        <a:p>
          <a:endParaRPr lang="ru-RU"/>
        </a:p>
      </dgm:t>
    </dgm:pt>
    <dgm:pt modelId="{2D519380-F75E-493E-96EA-7BC41108C834}" type="pres">
      <dgm:prSet presAssocID="{9FB33989-C11E-4FCA-B78E-11F2BE7A6782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E479F0-56E8-4CCF-B3F4-EEC9628E723C}" type="pres">
      <dgm:prSet presAssocID="{9FB33989-C11E-4FCA-B78E-11F2BE7A6782}" presName="horzThree" presStyleCnt="0"/>
      <dgm:spPr/>
      <dgm:t>
        <a:bodyPr/>
        <a:lstStyle/>
        <a:p>
          <a:endParaRPr lang="ru-RU"/>
        </a:p>
      </dgm:t>
    </dgm:pt>
  </dgm:ptLst>
  <dgm:cxnLst>
    <dgm:cxn modelId="{9A9562FE-FABE-4CB7-9020-F3640D8DD8AB}" srcId="{35C38F43-32F8-41C6-A62F-6C0FD7AFE4FA}" destId="{D990E7AD-B661-49D4-972F-63BC15582E88}" srcOrd="1" destOrd="0" parTransId="{DD25409C-0508-476B-A942-71F9BC2158C8}" sibTransId="{226DA8FD-C7B6-4C29-945C-B19B7369E6DF}"/>
    <dgm:cxn modelId="{3EF3DF94-5D66-4C4B-9F3A-03B843C3C416}" type="presOf" srcId="{35C38F43-32F8-41C6-A62F-6C0FD7AFE4FA}" destId="{909258B3-8D16-4A86-B8F0-24EE019E1F79}" srcOrd="0" destOrd="0" presId="urn:microsoft.com/office/officeart/2005/8/layout/hierarchy4"/>
    <dgm:cxn modelId="{86EC5D67-BB56-442F-A33F-BF1FF3FB8FF9}" type="presOf" srcId="{9FB33989-C11E-4FCA-B78E-11F2BE7A6782}" destId="{2D519380-F75E-493E-96EA-7BC41108C834}" srcOrd="0" destOrd="0" presId="urn:microsoft.com/office/officeart/2005/8/layout/hierarchy4"/>
    <dgm:cxn modelId="{7C4167D0-22EA-4BA0-8523-D31CECC9234A}" type="presOf" srcId="{CB87A743-CDB7-48E0-A30E-30A0FA3903F8}" destId="{7FB07000-6FA2-41C0-BBE6-DED42BC83612}" srcOrd="0" destOrd="0" presId="urn:microsoft.com/office/officeart/2005/8/layout/hierarchy4"/>
    <dgm:cxn modelId="{B51FC65B-8424-4210-A5EA-C0B8B992C3B8}" type="presOf" srcId="{88E81165-004A-44BD-A263-B258C7552EE8}" destId="{B781F3DE-5A38-4DD1-B2FD-A1DBA364EF2C}" srcOrd="0" destOrd="0" presId="urn:microsoft.com/office/officeart/2005/8/layout/hierarchy4"/>
    <dgm:cxn modelId="{49B89226-5C71-439C-BE4A-CC775503C6B3}" type="presOf" srcId="{935203C0-94A9-496F-85B3-0ADEDEA07FA6}" destId="{355F3C97-7BC2-4330-9C7F-B5D7F0A9E143}" srcOrd="0" destOrd="0" presId="urn:microsoft.com/office/officeart/2005/8/layout/hierarchy4"/>
    <dgm:cxn modelId="{C0ED1304-F0D7-4D63-8FF7-6959D828AF65}" srcId="{88E81165-004A-44BD-A263-B258C7552EE8}" destId="{35C38F43-32F8-41C6-A62F-6C0FD7AFE4FA}" srcOrd="0" destOrd="0" parTransId="{14559B95-C0A2-43B4-A253-40C6F0E6B81C}" sibTransId="{F4A1D72F-5462-417F-B769-F86C4A8B05F4}"/>
    <dgm:cxn modelId="{726322FC-40CA-4D6A-A243-EA64AEFC8107}" type="presOf" srcId="{2B621BA7-5A03-4D61-8C3D-81E5D85AC2E7}" destId="{0A091ABF-2270-4CFB-9A93-10B219DE1EF6}" srcOrd="0" destOrd="0" presId="urn:microsoft.com/office/officeart/2005/8/layout/hierarchy4"/>
    <dgm:cxn modelId="{C26B5A8A-A64A-4F99-8DF5-E50D1EB11FEF}" srcId="{2B621BA7-5A03-4D61-8C3D-81E5D85AC2E7}" destId="{9FB33989-C11E-4FCA-B78E-11F2BE7A6782}" srcOrd="1" destOrd="0" parTransId="{9A61EA43-0ED5-40AB-A2F1-3283A0ACA4A7}" sibTransId="{ED3E50EE-4A54-40FC-B0B9-7002EDFCAA73}"/>
    <dgm:cxn modelId="{B07E96B5-7AA7-44D2-AF8E-E69CAFF63235}" type="presOf" srcId="{E829DBB2-2C6C-4264-A10C-0991A6310E4C}" destId="{8AA4ADE6-74C6-4053-9474-82508D954038}" srcOrd="0" destOrd="0" presId="urn:microsoft.com/office/officeart/2005/8/layout/hierarchy4"/>
    <dgm:cxn modelId="{1E2E6F85-E3AC-4495-816F-A0A013DD9760}" srcId="{35C38F43-32F8-41C6-A62F-6C0FD7AFE4FA}" destId="{935203C0-94A9-496F-85B3-0ADEDEA07FA6}" srcOrd="0" destOrd="0" parTransId="{A217149A-BA5F-4D04-ADF0-210613323D27}" sibTransId="{5FAA5611-DCE3-4002-8421-26E13E500406}"/>
    <dgm:cxn modelId="{4AA8C6DB-9AD2-43E2-89E1-735CEAFDCBFE}" srcId="{88E81165-004A-44BD-A263-B258C7552EE8}" destId="{2B621BA7-5A03-4D61-8C3D-81E5D85AC2E7}" srcOrd="1" destOrd="0" parTransId="{106032E7-06BD-46DC-8219-5DDC122965CA}" sibTransId="{5DC1465A-949B-4FD9-A36C-B142EDDC2DEA}"/>
    <dgm:cxn modelId="{72A0D5BF-45F1-49CF-8D6C-15CC82DB1C97}" srcId="{35C38F43-32F8-41C6-A62F-6C0FD7AFE4FA}" destId="{DD00BAC9-86A5-4EF7-A82B-2B73161EF271}" srcOrd="2" destOrd="0" parTransId="{82B46325-7184-4BCE-B5DE-D328021856E7}" sibTransId="{4DFC1548-55FF-4154-9DD9-6AFEA36B110B}"/>
    <dgm:cxn modelId="{8D967365-1E19-48B1-B804-38A089643CCD}" type="presOf" srcId="{DD00BAC9-86A5-4EF7-A82B-2B73161EF271}" destId="{34B498C2-F02B-4166-B23B-51874CF87735}" srcOrd="0" destOrd="0" presId="urn:microsoft.com/office/officeart/2005/8/layout/hierarchy4"/>
    <dgm:cxn modelId="{2B2BA73A-EF99-4121-AF23-EC24C1A61828}" srcId="{2B621BA7-5A03-4D61-8C3D-81E5D85AC2E7}" destId="{E829DBB2-2C6C-4264-A10C-0991A6310E4C}" srcOrd="0" destOrd="0" parTransId="{23C71542-A56C-4E4F-AF79-B4CDEBD32B93}" sibTransId="{AA477408-725D-4CBF-A38A-C826832F34CF}"/>
    <dgm:cxn modelId="{0883B12F-415D-4D3A-A75B-7C0DDEC4A38D}" srcId="{CB87A743-CDB7-48E0-A30E-30A0FA3903F8}" destId="{88E81165-004A-44BD-A263-B258C7552EE8}" srcOrd="0" destOrd="0" parTransId="{82BC309E-FA60-45C2-BCCA-4D7A3B27EA6E}" sibTransId="{3F2CD5B1-4440-4C43-84F1-87D3E468CABC}"/>
    <dgm:cxn modelId="{1B305ED1-3BD3-4E26-8F3A-915C69C447E6}" type="presOf" srcId="{D990E7AD-B661-49D4-972F-63BC15582E88}" destId="{D04A656C-289D-489D-8FC4-41A8E3DC5091}" srcOrd="0" destOrd="0" presId="urn:microsoft.com/office/officeart/2005/8/layout/hierarchy4"/>
    <dgm:cxn modelId="{B0CC5813-9066-4C19-9621-28EB4B87268A}" type="presParOf" srcId="{7FB07000-6FA2-41C0-BBE6-DED42BC83612}" destId="{96876A09-3D1B-4D35-B3E3-D55364A638BB}" srcOrd="0" destOrd="0" presId="urn:microsoft.com/office/officeart/2005/8/layout/hierarchy4"/>
    <dgm:cxn modelId="{1F191B61-2F46-4FD2-9C96-170C680ED893}" type="presParOf" srcId="{96876A09-3D1B-4D35-B3E3-D55364A638BB}" destId="{B781F3DE-5A38-4DD1-B2FD-A1DBA364EF2C}" srcOrd="0" destOrd="0" presId="urn:microsoft.com/office/officeart/2005/8/layout/hierarchy4"/>
    <dgm:cxn modelId="{F5D2E31A-B17A-495C-9ED3-75C167A5A0D4}" type="presParOf" srcId="{96876A09-3D1B-4D35-B3E3-D55364A638BB}" destId="{DB5EEFB4-461C-41EC-82EB-F01097D18044}" srcOrd="1" destOrd="0" presId="urn:microsoft.com/office/officeart/2005/8/layout/hierarchy4"/>
    <dgm:cxn modelId="{2CC24776-740A-4ADC-A6FD-69D688A3043C}" type="presParOf" srcId="{96876A09-3D1B-4D35-B3E3-D55364A638BB}" destId="{1250C0F1-1BB0-4A62-A540-CFA75A922319}" srcOrd="2" destOrd="0" presId="urn:microsoft.com/office/officeart/2005/8/layout/hierarchy4"/>
    <dgm:cxn modelId="{05568191-4FDD-415A-B5B1-3B401460AD8B}" type="presParOf" srcId="{1250C0F1-1BB0-4A62-A540-CFA75A922319}" destId="{45FC4E67-CFA0-4519-9D0C-CF25012C815E}" srcOrd="0" destOrd="0" presId="urn:microsoft.com/office/officeart/2005/8/layout/hierarchy4"/>
    <dgm:cxn modelId="{CFD124CE-3ED4-4075-9DEE-08A10EC60969}" type="presParOf" srcId="{45FC4E67-CFA0-4519-9D0C-CF25012C815E}" destId="{909258B3-8D16-4A86-B8F0-24EE019E1F79}" srcOrd="0" destOrd="0" presId="urn:microsoft.com/office/officeart/2005/8/layout/hierarchy4"/>
    <dgm:cxn modelId="{00AC7F1D-A586-4C6E-BA54-AE0AEB11E9B0}" type="presParOf" srcId="{45FC4E67-CFA0-4519-9D0C-CF25012C815E}" destId="{AC552F56-2971-437F-AF7A-3D094C2016D2}" srcOrd="1" destOrd="0" presId="urn:microsoft.com/office/officeart/2005/8/layout/hierarchy4"/>
    <dgm:cxn modelId="{B1B6ADA4-1351-49C8-8D94-FAFE9EEF9A5C}" type="presParOf" srcId="{45FC4E67-CFA0-4519-9D0C-CF25012C815E}" destId="{C1FADBB0-782B-4F6A-BEBD-72B26874FC74}" srcOrd="2" destOrd="0" presId="urn:microsoft.com/office/officeart/2005/8/layout/hierarchy4"/>
    <dgm:cxn modelId="{6AA5711D-8DE5-4164-8298-BC5260BA5F0A}" type="presParOf" srcId="{C1FADBB0-782B-4F6A-BEBD-72B26874FC74}" destId="{D6DDE764-9B8F-4965-A0BF-68525417045A}" srcOrd="0" destOrd="0" presId="urn:microsoft.com/office/officeart/2005/8/layout/hierarchy4"/>
    <dgm:cxn modelId="{D1BC1288-EE91-443B-AD38-9A4C59041276}" type="presParOf" srcId="{D6DDE764-9B8F-4965-A0BF-68525417045A}" destId="{355F3C97-7BC2-4330-9C7F-B5D7F0A9E143}" srcOrd="0" destOrd="0" presId="urn:microsoft.com/office/officeart/2005/8/layout/hierarchy4"/>
    <dgm:cxn modelId="{35E16D8A-BC7C-4118-B878-CF6399E8B914}" type="presParOf" srcId="{D6DDE764-9B8F-4965-A0BF-68525417045A}" destId="{6A7184DF-B6C3-4846-A9A4-E724F8AC11AE}" srcOrd="1" destOrd="0" presId="urn:microsoft.com/office/officeart/2005/8/layout/hierarchy4"/>
    <dgm:cxn modelId="{6579310D-759E-4A53-8433-1635E5F5573E}" type="presParOf" srcId="{C1FADBB0-782B-4F6A-BEBD-72B26874FC74}" destId="{C0061AF9-68F9-4EA2-85E3-F03B7CA76C53}" srcOrd="1" destOrd="0" presId="urn:microsoft.com/office/officeart/2005/8/layout/hierarchy4"/>
    <dgm:cxn modelId="{FB289715-E3FD-4011-A079-80F920276194}" type="presParOf" srcId="{C1FADBB0-782B-4F6A-BEBD-72B26874FC74}" destId="{368D4EEE-EA36-4259-990C-77D3E94350D6}" srcOrd="2" destOrd="0" presId="urn:microsoft.com/office/officeart/2005/8/layout/hierarchy4"/>
    <dgm:cxn modelId="{FB98407A-BDC0-4631-8F49-2CCBC3CC6A10}" type="presParOf" srcId="{368D4EEE-EA36-4259-990C-77D3E94350D6}" destId="{D04A656C-289D-489D-8FC4-41A8E3DC5091}" srcOrd="0" destOrd="0" presId="urn:microsoft.com/office/officeart/2005/8/layout/hierarchy4"/>
    <dgm:cxn modelId="{C54AFB51-0804-438B-8BCA-74E13D42BACA}" type="presParOf" srcId="{368D4EEE-EA36-4259-990C-77D3E94350D6}" destId="{629F30AB-9EFF-4D65-89E1-A5F6D40B5606}" srcOrd="1" destOrd="0" presId="urn:microsoft.com/office/officeart/2005/8/layout/hierarchy4"/>
    <dgm:cxn modelId="{1D3772D7-24C5-4800-8B15-A542E04F354C}" type="presParOf" srcId="{C1FADBB0-782B-4F6A-BEBD-72B26874FC74}" destId="{C01CEC75-E36D-4067-9622-F01A2ADDC5F8}" srcOrd="3" destOrd="0" presId="urn:microsoft.com/office/officeart/2005/8/layout/hierarchy4"/>
    <dgm:cxn modelId="{554EA0BB-142A-405A-9348-24179DF6578C}" type="presParOf" srcId="{C1FADBB0-782B-4F6A-BEBD-72B26874FC74}" destId="{C75B023C-A8A8-4A72-8FBC-21B795C9F67F}" srcOrd="4" destOrd="0" presId="urn:microsoft.com/office/officeart/2005/8/layout/hierarchy4"/>
    <dgm:cxn modelId="{80287FEF-1E71-4CBC-AE00-7EA6A7711A31}" type="presParOf" srcId="{C75B023C-A8A8-4A72-8FBC-21B795C9F67F}" destId="{34B498C2-F02B-4166-B23B-51874CF87735}" srcOrd="0" destOrd="0" presId="urn:microsoft.com/office/officeart/2005/8/layout/hierarchy4"/>
    <dgm:cxn modelId="{36A4BCFC-8662-49A8-A964-AA8787251152}" type="presParOf" srcId="{C75B023C-A8A8-4A72-8FBC-21B795C9F67F}" destId="{449D3782-AA84-4C99-A585-982BF3FBDCA5}" srcOrd="1" destOrd="0" presId="urn:microsoft.com/office/officeart/2005/8/layout/hierarchy4"/>
    <dgm:cxn modelId="{084F784F-3A05-4F79-A1FD-3239F6ACFF37}" type="presParOf" srcId="{1250C0F1-1BB0-4A62-A540-CFA75A922319}" destId="{4ACE8740-F07E-4B3D-934F-2E7FADA71D2B}" srcOrd="1" destOrd="0" presId="urn:microsoft.com/office/officeart/2005/8/layout/hierarchy4"/>
    <dgm:cxn modelId="{B512FECB-CAA6-4257-98D6-FEFDD83340F4}" type="presParOf" srcId="{1250C0F1-1BB0-4A62-A540-CFA75A922319}" destId="{4773E15B-7078-4133-B052-7C392A6132CD}" srcOrd="2" destOrd="0" presId="urn:microsoft.com/office/officeart/2005/8/layout/hierarchy4"/>
    <dgm:cxn modelId="{D306121F-EAE6-4D88-A7EA-6F222FDA5F39}" type="presParOf" srcId="{4773E15B-7078-4133-B052-7C392A6132CD}" destId="{0A091ABF-2270-4CFB-9A93-10B219DE1EF6}" srcOrd="0" destOrd="0" presId="urn:microsoft.com/office/officeart/2005/8/layout/hierarchy4"/>
    <dgm:cxn modelId="{D58488D9-841D-43D7-B775-3978F0F31BB3}" type="presParOf" srcId="{4773E15B-7078-4133-B052-7C392A6132CD}" destId="{0A771917-B07C-4E70-96E1-3E664CB2263C}" srcOrd="1" destOrd="0" presId="urn:microsoft.com/office/officeart/2005/8/layout/hierarchy4"/>
    <dgm:cxn modelId="{8507B24E-0616-43E8-BF1C-C26EA1BCB817}" type="presParOf" srcId="{4773E15B-7078-4133-B052-7C392A6132CD}" destId="{14B00A7B-B979-45FA-84F8-CA9DBB0E368E}" srcOrd="2" destOrd="0" presId="urn:microsoft.com/office/officeart/2005/8/layout/hierarchy4"/>
    <dgm:cxn modelId="{4E3F7A58-7D2E-448B-B0CF-D208510097A4}" type="presParOf" srcId="{14B00A7B-B979-45FA-84F8-CA9DBB0E368E}" destId="{99515786-614F-4069-98D2-C6FF205D543C}" srcOrd="0" destOrd="0" presId="urn:microsoft.com/office/officeart/2005/8/layout/hierarchy4"/>
    <dgm:cxn modelId="{59319C3F-F45B-4184-AEE3-C0705D6A3D9E}" type="presParOf" srcId="{99515786-614F-4069-98D2-C6FF205D543C}" destId="{8AA4ADE6-74C6-4053-9474-82508D954038}" srcOrd="0" destOrd="0" presId="urn:microsoft.com/office/officeart/2005/8/layout/hierarchy4"/>
    <dgm:cxn modelId="{300F1B23-9164-49EE-82BC-1248448BA7CF}" type="presParOf" srcId="{99515786-614F-4069-98D2-C6FF205D543C}" destId="{B3CCB3C6-F79A-4A69-BA4C-DE53927EBDE9}" srcOrd="1" destOrd="0" presId="urn:microsoft.com/office/officeart/2005/8/layout/hierarchy4"/>
    <dgm:cxn modelId="{62E3B777-BFA0-4256-A345-3E65F07F3D40}" type="presParOf" srcId="{14B00A7B-B979-45FA-84F8-CA9DBB0E368E}" destId="{39387CC4-D66C-4BC3-9BAD-8D736EAE1D69}" srcOrd="1" destOrd="0" presId="urn:microsoft.com/office/officeart/2005/8/layout/hierarchy4"/>
    <dgm:cxn modelId="{85D40C76-D239-4534-AAEB-76E540BDC3AD}" type="presParOf" srcId="{14B00A7B-B979-45FA-84F8-CA9DBB0E368E}" destId="{41CB2169-A23C-4C2E-BA2A-7232DFD14FF9}" srcOrd="2" destOrd="0" presId="urn:microsoft.com/office/officeart/2005/8/layout/hierarchy4"/>
    <dgm:cxn modelId="{576CD6D7-AFA7-4AB7-B344-C87B15494BCA}" type="presParOf" srcId="{41CB2169-A23C-4C2E-BA2A-7232DFD14FF9}" destId="{2D519380-F75E-493E-96EA-7BC41108C834}" srcOrd="0" destOrd="0" presId="urn:microsoft.com/office/officeart/2005/8/layout/hierarchy4"/>
    <dgm:cxn modelId="{0B434A49-E559-4CAB-B3C2-B796DFB98F90}" type="presParOf" srcId="{41CB2169-A23C-4C2E-BA2A-7232DFD14FF9}" destId="{02E479F0-56E8-4CCF-B3F4-EEC9628E723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4A7737-C4DA-465F-91C7-A6F353A3FAC4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69D8435-9B4C-40D2-B51C-10CDC2FA0555}">
      <dgm:prSet phldrT="[Текст]"/>
      <dgm:spPr/>
      <dgm:t>
        <a:bodyPr/>
        <a:lstStyle/>
        <a:p>
          <a:r>
            <a:rPr lang="ru-RU" b="1" smtClean="0"/>
            <a:t>Типы обследований </a:t>
          </a:r>
          <a:endParaRPr lang="ru-RU" b="1" dirty="0"/>
        </a:p>
      </dgm:t>
    </dgm:pt>
    <dgm:pt modelId="{B0DF1A89-60C5-4027-8946-260CF8153597}" type="parTrans" cxnId="{9A4263C9-D4E9-440C-BCE0-C5F1BDDF9606}">
      <dgm:prSet/>
      <dgm:spPr/>
      <dgm:t>
        <a:bodyPr/>
        <a:lstStyle/>
        <a:p>
          <a:endParaRPr lang="ru-RU"/>
        </a:p>
      </dgm:t>
    </dgm:pt>
    <dgm:pt modelId="{442A2896-53E2-4114-84E6-53CFEE35A7D5}" type="sibTrans" cxnId="{9A4263C9-D4E9-440C-BCE0-C5F1BDDF9606}">
      <dgm:prSet/>
      <dgm:spPr/>
      <dgm:t>
        <a:bodyPr/>
        <a:lstStyle/>
        <a:p>
          <a:endParaRPr lang="ru-RU"/>
        </a:p>
      </dgm:t>
    </dgm:pt>
    <dgm:pt modelId="{2E4B0C04-E87B-4854-AB8B-09A79955CBBA}">
      <dgm:prSet/>
      <dgm:spPr/>
      <dgm:t>
        <a:bodyPr/>
        <a:lstStyle/>
        <a:p>
          <a:r>
            <a:rPr lang="ru-RU" b="1" smtClean="0"/>
            <a:t>Общие обследования  по широкой тематике, в которые добавляются вопросы по миграции</a:t>
          </a:r>
          <a:endParaRPr lang="ru-RU" b="1" dirty="0" smtClean="0"/>
        </a:p>
      </dgm:t>
    </dgm:pt>
    <dgm:pt modelId="{16B1B669-219F-40DD-899B-0C19495B8BE9}" type="parTrans" cxnId="{4067D2BE-FC26-4D73-BEB4-45D5A02C7500}">
      <dgm:prSet/>
      <dgm:spPr/>
      <dgm:t>
        <a:bodyPr/>
        <a:lstStyle/>
        <a:p>
          <a:endParaRPr lang="ru-RU"/>
        </a:p>
      </dgm:t>
    </dgm:pt>
    <dgm:pt modelId="{327B6017-3E9D-4D81-AE79-F78A9951E930}" type="sibTrans" cxnId="{4067D2BE-FC26-4D73-BEB4-45D5A02C7500}">
      <dgm:prSet/>
      <dgm:spPr/>
      <dgm:t>
        <a:bodyPr/>
        <a:lstStyle/>
        <a:p>
          <a:endParaRPr lang="ru-RU"/>
        </a:p>
      </dgm:t>
    </dgm:pt>
    <dgm:pt modelId="{BCFAEAAE-1EF3-4BDD-B9DC-8D8AC2FDB399}">
      <dgm:prSet/>
      <dgm:spPr/>
      <dgm:t>
        <a:bodyPr/>
        <a:lstStyle/>
        <a:p>
          <a:r>
            <a:rPr lang="ru-RU" smtClean="0"/>
            <a:t>  </a:t>
          </a:r>
          <a:r>
            <a:rPr lang="ru-RU" b="1" smtClean="0"/>
            <a:t>Специальные  обследования мигрантов</a:t>
          </a:r>
          <a:endParaRPr lang="ru-RU" b="1" dirty="0"/>
        </a:p>
      </dgm:t>
    </dgm:pt>
    <dgm:pt modelId="{EF68C05F-A4A9-4951-AAA4-7307EFF707EC}" type="parTrans" cxnId="{AB740CA2-F255-4C90-BD60-0DC02C71C496}">
      <dgm:prSet/>
      <dgm:spPr/>
      <dgm:t>
        <a:bodyPr/>
        <a:lstStyle/>
        <a:p>
          <a:endParaRPr lang="ru-RU"/>
        </a:p>
      </dgm:t>
    </dgm:pt>
    <dgm:pt modelId="{9333F412-9B3A-4688-AEAB-B27A359631B1}" type="sibTrans" cxnId="{AB740CA2-F255-4C90-BD60-0DC02C71C496}">
      <dgm:prSet/>
      <dgm:spPr/>
      <dgm:t>
        <a:bodyPr/>
        <a:lstStyle/>
        <a:p>
          <a:endParaRPr lang="ru-RU"/>
        </a:p>
      </dgm:t>
    </dgm:pt>
    <dgm:pt modelId="{CF02298C-5E6A-4BA7-902C-C626CAACAFC5}" type="pres">
      <dgm:prSet presAssocID="{3B4A7737-C4DA-465F-91C7-A6F353A3FA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2F4D55-5937-42BE-B999-3A99D64E3AC1}" type="pres">
      <dgm:prSet presAssocID="{D69D8435-9B4C-40D2-B51C-10CDC2FA0555}" presName="hierRoot1" presStyleCnt="0"/>
      <dgm:spPr/>
      <dgm:t>
        <a:bodyPr/>
        <a:lstStyle/>
        <a:p>
          <a:endParaRPr lang="ru-RU"/>
        </a:p>
      </dgm:t>
    </dgm:pt>
    <dgm:pt modelId="{CA91D08B-411E-4D71-9ED5-2B19D568E0D7}" type="pres">
      <dgm:prSet presAssocID="{D69D8435-9B4C-40D2-B51C-10CDC2FA0555}" presName="composite" presStyleCnt="0"/>
      <dgm:spPr/>
      <dgm:t>
        <a:bodyPr/>
        <a:lstStyle/>
        <a:p>
          <a:endParaRPr lang="ru-RU"/>
        </a:p>
      </dgm:t>
    </dgm:pt>
    <dgm:pt modelId="{D97EBA38-C584-489B-AEBE-CB1FB6EB6E6C}" type="pres">
      <dgm:prSet presAssocID="{D69D8435-9B4C-40D2-B51C-10CDC2FA0555}" presName="background" presStyleLbl="node0" presStyleIdx="0" presStyleCnt="1"/>
      <dgm:spPr/>
      <dgm:t>
        <a:bodyPr/>
        <a:lstStyle/>
        <a:p>
          <a:endParaRPr lang="ru-RU"/>
        </a:p>
      </dgm:t>
    </dgm:pt>
    <dgm:pt modelId="{42EDE433-E099-47F6-81D0-DDB8A8849387}" type="pres">
      <dgm:prSet presAssocID="{D69D8435-9B4C-40D2-B51C-10CDC2FA055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031C79-D924-43EB-8F11-CE46E55A99DB}" type="pres">
      <dgm:prSet presAssocID="{D69D8435-9B4C-40D2-B51C-10CDC2FA0555}" presName="hierChild2" presStyleCnt="0"/>
      <dgm:spPr/>
      <dgm:t>
        <a:bodyPr/>
        <a:lstStyle/>
        <a:p>
          <a:endParaRPr lang="ru-RU"/>
        </a:p>
      </dgm:t>
    </dgm:pt>
    <dgm:pt modelId="{ED407ADE-36B9-4B92-9DE2-64D25D8A3A4B}" type="pres">
      <dgm:prSet presAssocID="{16B1B669-219F-40DD-899B-0C19495B8BE9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0CF82C5-F04F-431E-9E83-8A4B6C95C3A9}" type="pres">
      <dgm:prSet presAssocID="{2E4B0C04-E87B-4854-AB8B-09A79955CBBA}" presName="hierRoot2" presStyleCnt="0"/>
      <dgm:spPr/>
      <dgm:t>
        <a:bodyPr/>
        <a:lstStyle/>
        <a:p>
          <a:endParaRPr lang="ru-RU"/>
        </a:p>
      </dgm:t>
    </dgm:pt>
    <dgm:pt modelId="{72BF95C3-2BD9-438E-89E2-85F418BCF46C}" type="pres">
      <dgm:prSet presAssocID="{2E4B0C04-E87B-4854-AB8B-09A79955CBBA}" presName="composite2" presStyleCnt="0"/>
      <dgm:spPr/>
      <dgm:t>
        <a:bodyPr/>
        <a:lstStyle/>
        <a:p>
          <a:endParaRPr lang="ru-RU"/>
        </a:p>
      </dgm:t>
    </dgm:pt>
    <dgm:pt modelId="{544A49C3-E464-4A7C-9A07-20CC1F549D1B}" type="pres">
      <dgm:prSet presAssocID="{2E4B0C04-E87B-4854-AB8B-09A79955CBBA}" presName="background2" presStyleLbl="node2" presStyleIdx="0" presStyleCnt="2"/>
      <dgm:spPr/>
      <dgm:t>
        <a:bodyPr/>
        <a:lstStyle/>
        <a:p>
          <a:endParaRPr lang="ru-RU"/>
        </a:p>
      </dgm:t>
    </dgm:pt>
    <dgm:pt modelId="{10CB2B12-FADC-4698-893B-E35A92E94EEC}" type="pres">
      <dgm:prSet presAssocID="{2E4B0C04-E87B-4854-AB8B-09A79955CBB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D10512-7E07-4447-830C-BBBE0D67B760}" type="pres">
      <dgm:prSet presAssocID="{2E4B0C04-E87B-4854-AB8B-09A79955CBBA}" presName="hierChild3" presStyleCnt="0"/>
      <dgm:spPr/>
      <dgm:t>
        <a:bodyPr/>
        <a:lstStyle/>
        <a:p>
          <a:endParaRPr lang="ru-RU"/>
        </a:p>
      </dgm:t>
    </dgm:pt>
    <dgm:pt modelId="{B47DD1A1-85D0-4C41-AE43-7119EE2FDC75}" type="pres">
      <dgm:prSet presAssocID="{EF68C05F-A4A9-4951-AAA4-7307EFF707E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919AE0E-28A7-4D45-AD1B-80C253757A6B}" type="pres">
      <dgm:prSet presAssocID="{BCFAEAAE-1EF3-4BDD-B9DC-8D8AC2FDB399}" presName="hierRoot2" presStyleCnt="0"/>
      <dgm:spPr/>
      <dgm:t>
        <a:bodyPr/>
        <a:lstStyle/>
        <a:p>
          <a:endParaRPr lang="ru-RU"/>
        </a:p>
      </dgm:t>
    </dgm:pt>
    <dgm:pt modelId="{F4FC197C-1BAC-4EC0-BBD7-5A11B00F169F}" type="pres">
      <dgm:prSet presAssocID="{BCFAEAAE-1EF3-4BDD-B9DC-8D8AC2FDB399}" presName="composite2" presStyleCnt="0"/>
      <dgm:spPr/>
      <dgm:t>
        <a:bodyPr/>
        <a:lstStyle/>
        <a:p>
          <a:endParaRPr lang="ru-RU"/>
        </a:p>
      </dgm:t>
    </dgm:pt>
    <dgm:pt modelId="{1590C6D4-D587-4E50-967F-4C84B11A80A2}" type="pres">
      <dgm:prSet presAssocID="{BCFAEAAE-1EF3-4BDD-B9DC-8D8AC2FDB399}" presName="background2" presStyleLbl="node2" presStyleIdx="1" presStyleCnt="2"/>
      <dgm:spPr/>
      <dgm:t>
        <a:bodyPr/>
        <a:lstStyle/>
        <a:p>
          <a:endParaRPr lang="ru-RU"/>
        </a:p>
      </dgm:t>
    </dgm:pt>
    <dgm:pt modelId="{DB6C65D7-2C24-4F8F-9F27-21E517F26804}" type="pres">
      <dgm:prSet presAssocID="{BCFAEAAE-1EF3-4BDD-B9DC-8D8AC2FDB39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E9F560-1EFF-42E4-A15F-4A454C292489}" type="pres">
      <dgm:prSet presAssocID="{BCFAEAAE-1EF3-4BDD-B9DC-8D8AC2FDB399}" presName="hierChild3" presStyleCnt="0"/>
      <dgm:spPr/>
      <dgm:t>
        <a:bodyPr/>
        <a:lstStyle/>
        <a:p>
          <a:endParaRPr lang="ru-RU"/>
        </a:p>
      </dgm:t>
    </dgm:pt>
  </dgm:ptLst>
  <dgm:cxnLst>
    <dgm:cxn modelId="{AB740CA2-F255-4C90-BD60-0DC02C71C496}" srcId="{D69D8435-9B4C-40D2-B51C-10CDC2FA0555}" destId="{BCFAEAAE-1EF3-4BDD-B9DC-8D8AC2FDB399}" srcOrd="1" destOrd="0" parTransId="{EF68C05F-A4A9-4951-AAA4-7307EFF707EC}" sibTransId="{9333F412-9B3A-4688-AEAB-B27A359631B1}"/>
    <dgm:cxn modelId="{2139D554-6B63-4E33-A367-60081DD4C05E}" type="presOf" srcId="{EF68C05F-A4A9-4951-AAA4-7307EFF707EC}" destId="{B47DD1A1-85D0-4C41-AE43-7119EE2FDC75}" srcOrd="0" destOrd="0" presId="urn:microsoft.com/office/officeart/2005/8/layout/hierarchy1"/>
    <dgm:cxn modelId="{47BD10C8-91C8-4B01-AF82-A93A82D3A9AE}" type="presOf" srcId="{3B4A7737-C4DA-465F-91C7-A6F353A3FAC4}" destId="{CF02298C-5E6A-4BA7-902C-C626CAACAFC5}" srcOrd="0" destOrd="0" presId="urn:microsoft.com/office/officeart/2005/8/layout/hierarchy1"/>
    <dgm:cxn modelId="{4067D2BE-FC26-4D73-BEB4-45D5A02C7500}" srcId="{D69D8435-9B4C-40D2-B51C-10CDC2FA0555}" destId="{2E4B0C04-E87B-4854-AB8B-09A79955CBBA}" srcOrd="0" destOrd="0" parTransId="{16B1B669-219F-40DD-899B-0C19495B8BE9}" sibTransId="{327B6017-3E9D-4D81-AE79-F78A9951E930}"/>
    <dgm:cxn modelId="{32F76CA3-8D13-4BF2-ADF6-81F517DD1BEC}" type="presOf" srcId="{16B1B669-219F-40DD-899B-0C19495B8BE9}" destId="{ED407ADE-36B9-4B92-9DE2-64D25D8A3A4B}" srcOrd="0" destOrd="0" presId="urn:microsoft.com/office/officeart/2005/8/layout/hierarchy1"/>
    <dgm:cxn modelId="{9A4263C9-D4E9-440C-BCE0-C5F1BDDF9606}" srcId="{3B4A7737-C4DA-465F-91C7-A6F353A3FAC4}" destId="{D69D8435-9B4C-40D2-B51C-10CDC2FA0555}" srcOrd="0" destOrd="0" parTransId="{B0DF1A89-60C5-4027-8946-260CF8153597}" sibTransId="{442A2896-53E2-4114-84E6-53CFEE35A7D5}"/>
    <dgm:cxn modelId="{D9FA8351-B2A2-45A7-9BC3-2289A61B87D1}" type="presOf" srcId="{D69D8435-9B4C-40D2-B51C-10CDC2FA0555}" destId="{42EDE433-E099-47F6-81D0-DDB8A8849387}" srcOrd="0" destOrd="0" presId="urn:microsoft.com/office/officeart/2005/8/layout/hierarchy1"/>
    <dgm:cxn modelId="{6ED1AB51-8084-4856-883A-2EE7EFEF4FC9}" type="presOf" srcId="{BCFAEAAE-1EF3-4BDD-B9DC-8D8AC2FDB399}" destId="{DB6C65D7-2C24-4F8F-9F27-21E517F26804}" srcOrd="0" destOrd="0" presId="urn:microsoft.com/office/officeart/2005/8/layout/hierarchy1"/>
    <dgm:cxn modelId="{50441B76-E0BE-44BF-BD0E-DBC487FCE070}" type="presOf" srcId="{2E4B0C04-E87B-4854-AB8B-09A79955CBBA}" destId="{10CB2B12-FADC-4698-893B-E35A92E94EEC}" srcOrd="0" destOrd="0" presId="urn:microsoft.com/office/officeart/2005/8/layout/hierarchy1"/>
    <dgm:cxn modelId="{587CA53B-E253-4025-B58D-4FF73E308D9A}" type="presParOf" srcId="{CF02298C-5E6A-4BA7-902C-C626CAACAFC5}" destId="{7E2F4D55-5937-42BE-B999-3A99D64E3AC1}" srcOrd="0" destOrd="0" presId="urn:microsoft.com/office/officeart/2005/8/layout/hierarchy1"/>
    <dgm:cxn modelId="{AD3269CE-2C63-4E83-8CD3-CEC24189E653}" type="presParOf" srcId="{7E2F4D55-5937-42BE-B999-3A99D64E3AC1}" destId="{CA91D08B-411E-4D71-9ED5-2B19D568E0D7}" srcOrd="0" destOrd="0" presId="urn:microsoft.com/office/officeart/2005/8/layout/hierarchy1"/>
    <dgm:cxn modelId="{ABA87AE7-9781-4E30-8947-C1F5EC747BAF}" type="presParOf" srcId="{CA91D08B-411E-4D71-9ED5-2B19D568E0D7}" destId="{D97EBA38-C584-489B-AEBE-CB1FB6EB6E6C}" srcOrd="0" destOrd="0" presId="urn:microsoft.com/office/officeart/2005/8/layout/hierarchy1"/>
    <dgm:cxn modelId="{C1F5A6AC-15DA-454B-96EF-5B15269F7D82}" type="presParOf" srcId="{CA91D08B-411E-4D71-9ED5-2B19D568E0D7}" destId="{42EDE433-E099-47F6-81D0-DDB8A8849387}" srcOrd="1" destOrd="0" presId="urn:microsoft.com/office/officeart/2005/8/layout/hierarchy1"/>
    <dgm:cxn modelId="{2EF457D0-17C1-4E68-A404-4EACE8B8A53A}" type="presParOf" srcId="{7E2F4D55-5937-42BE-B999-3A99D64E3AC1}" destId="{51031C79-D924-43EB-8F11-CE46E55A99DB}" srcOrd="1" destOrd="0" presId="urn:microsoft.com/office/officeart/2005/8/layout/hierarchy1"/>
    <dgm:cxn modelId="{667B1A40-98E0-4F55-A25E-AACD0CBDE60D}" type="presParOf" srcId="{51031C79-D924-43EB-8F11-CE46E55A99DB}" destId="{ED407ADE-36B9-4B92-9DE2-64D25D8A3A4B}" srcOrd="0" destOrd="0" presId="urn:microsoft.com/office/officeart/2005/8/layout/hierarchy1"/>
    <dgm:cxn modelId="{F4C51929-9EFD-45A1-843C-A8A681384E42}" type="presParOf" srcId="{51031C79-D924-43EB-8F11-CE46E55A99DB}" destId="{60CF82C5-F04F-431E-9E83-8A4B6C95C3A9}" srcOrd="1" destOrd="0" presId="urn:microsoft.com/office/officeart/2005/8/layout/hierarchy1"/>
    <dgm:cxn modelId="{68D8615A-B435-425C-8B43-79915BF813F8}" type="presParOf" srcId="{60CF82C5-F04F-431E-9E83-8A4B6C95C3A9}" destId="{72BF95C3-2BD9-438E-89E2-85F418BCF46C}" srcOrd="0" destOrd="0" presId="urn:microsoft.com/office/officeart/2005/8/layout/hierarchy1"/>
    <dgm:cxn modelId="{170DFB29-0A5A-4F8D-B3D5-AD5A4C61C772}" type="presParOf" srcId="{72BF95C3-2BD9-438E-89E2-85F418BCF46C}" destId="{544A49C3-E464-4A7C-9A07-20CC1F549D1B}" srcOrd="0" destOrd="0" presId="urn:microsoft.com/office/officeart/2005/8/layout/hierarchy1"/>
    <dgm:cxn modelId="{04E09AF9-A7D4-492C-9F3A-787BB2BFBCD0}" type="presParOf" srcId="{72BF95C3-2BD9-438E-89E2-85F418BCF46C}" destId="{10CB2B12-FADC-4698-893B-E35A92E94EEC}" srcOrd="1" destOrd="0" presId="urn:microsoft.com/office/officeart/2005/8/layout/hierarchy1"/>
    <dgm:cxn modelId="{DFAAFACE-6A93-494B-9E17-D735931FD0B0}" type="presParOf" srcId="{60CF82C5-F04F-431E-9E83-8A4B6C95C3A9}" destId="{D3D10512-7E07-4447-830C-BBBE0D67B760}" srcOrd="1" destOrd="0" presId="urn:microsoft.com/office/officeart/2005/8/layout/hierarchy1"/>
    <dgm:cxn modelId="{465161D6-D818-4C07-96BC-9135F64A5932}" type="presParOf" srcId="{51031C79-D924-43EB-8F11-CE46E55A99DB}" destId="{B47DD1A1-85D0-4C41-AE43-7119EE2FDC75}" srcOrd="2" destOrd="0" presId="urn:microsoft.com/office/officeart/2005/8/layout/hierarchy1"/>
    <dgm:cxn modelId="{B831B11C-8B37-4803-86DF-DD91FCBE3200}" type="presParOf" srcId="{51031C79-D924-43EB-8F11-CE46E55A99DB}" destId="{1919AE0E-28A7-4D45-AD1B-80C253757A6B}" srcOrd="3" destOrd="0" presId="urn:microsoft.com/office/officeart/2005/8/layout/hierarchy1"/>
    <dgm:cxn modelId="{CC4714F4-87ED-42E0-B3F6-F91A2E9AEA6D}" type="presParOf" srcId="{1919AE0E-28A7-4D45-AD1B-80C253757A6B}" destId="{F4FC197C-1BAC-4EC0-BBD7-5A11B00F169F}" srcOrd="0" destOrd="0" presId="urn:microsoft.com/office/officeart/2005/8/layout/hierarchy1"/>
    <dgm:cxn modelId="{CF2EAD6B-3DC3-4907-B55A-BA5521951906}" type="presParOf" srcId="{F4FC197C-1BAC-4EC0-BBD7-5A11B00F169F}" destId="{1590C6D4-D587-4E50-967F-4C84B11A80A2}" srcOrd="0" destOrd="0" presId="urn:microsoft.com/office/officeart/2005/8/layout/hierarchy1"/>
    <dgm:cxn modelId="{FDC9AA2C-C161-459C-8799-5900AD1985EF}" type="presParOf" srcId="{F4FC197C-1BAC-4EC0-BBD7-5A11B00F169F}" destId="{DB6C65D7-2C24-4F8F-9F27-21E517F26804}" srcOrd="1" destOrd="0" presId="urn:microsoft.com/office/officeart/2005/8/layout/hierarchy1"/>
    <dgm:cxn modelId="{996E8D53-6A3B-45E9-AAAD-EEC539C84BF6}" type="presParOf" srcId="{1919AE0E-28A7-4D45-AD1B-80C253757A6B}" destId="{4EE9F560-1EFF-42E4-A15F-4A454C29248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1F3DE-5A38-4DD1-B2FD-A1DBA364EF2C}">
      <dsp:nvSpPr>
        <dsp:cNvPr id="0" name=""/>
        <dsp:cNvSpPr/>
      </dsp:nvSpPr>
      <dsp:spPr>
        <a:xfrm>
          <a:off x="997" y="3286"/>
          <a:ext cx="8690460" cy="1028828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Источники данных о миграции</a:t>
          </a:r>
          <a:endParaRPr lang="ru-RU" sz="3600" kern="1200" dirty="0"/>
        </a:p>
      </dsp:txBody>
      <dsp:txXfrm>
        <a:off x="31130" y="33419"/>
        <a:ext cx="8630194" cy="968562"/>
      </dsp:txXfrm>
    </dsp:sp>
    <dsp:sp modelId="{909258B3-8D16-4A86-B8F0-24EE019E1F79}">
      <dsp:nvSpPr>
        <dsp:cNvPr id="0" name=""/>
        <dsp:cNvSpPr/>
      </dsp:nvSpPr>
      <dsp:spPr>
        <a:xfrm>
          <a:off x="9480" y="1282158"/>
          <a:ext cx="5134176" cy="1236894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Нестатистические</a:t>
          </a:r>
          <a:endParaRPr lang="ru-RU" sz="3100" kern="1200" dirty="0"/>
        </a:p>
      </dsp:txBody>
      <dsp:txXfrm>
        <a:off x="45707" y="1318385"/>
        <a:ext cx="5061722" cy="1164440"/>
      </dsp:txXfrm>
    </dsp:sp>
    <dsp:sp modelId="{355F3C97-7BC2-4330-9C7F-B5D7F0A9E143}">
      <dsp:nvSpPr>
        <dsp:cNvPr id="0" name=""/>
        <dsp:cNvSpPr/>
      </dsp:nvSpPr>
      <dsp:spPr>
        <a:xfrm>
          <a:off x="9480" y="2769097"/>
          <a:ext cx="1664778" cy="2980038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Административные источники</a:t>
          </a:r>
          <a:endParaRPr lang="ru-RU" sz="2300" kern="1200" dirty="0"/>
        </a:p>
      </dsp:txBody>
      <dsp:txXfrm>
        <a:off x="58240" y="2817857"/>
        <a:ext cx="1567258" cy="2882518"/>
      </dsp:txXfrm>
    </dsp:sp>
    <dsp:sp modelId="{D04A656C-289D-489D-8FC4-41A8E3DC5091}">
      <dsp:nvSpPr>
        <dsp:cNvPr id="0" name=""/>
        <dsp:cNvSpPr/>
      </dsp:nvSpPr>
      <dsp:spPr>
        <a:xfrm>
          <a:off x="1729412" y="2821405"/>
          <a:ext cx="1664778" cy="2980038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Регистры</a:t>
          </a:r>
          <a:endParaRPr lang="ru-RU" sz="2300" kern="1200" dirty="0"/>
        </a:p>
      </dsp:txBody>
      <dsp:txXfrm>
        <a:off x="1778172" y="2870165"/>
        <a:ext cx="1567258" cy="2882518"/>
      </dsp:txXfrm>
    </dsp:sp>
    <dsp:sp modelId="{34B498C2-F02B-4166-B23B-51874CF87735}">
      <dsp:nvSpPr>
        <dsp:cNvPr id="0" name=""/>
        <dsp:cNvSpPr/>
      </dsp:nvSpPr>
      <dsp:spPr>
        <a:xfrm>
          <a:off x="3478878" y="2769097"/>
          <a:ext cx="1664778" cy="2980038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Пограничная статистика </a:t>
          </a:r>
          <a:endParaRPr lang="ru-RU" sz="2300" kern="1200" dirty="0"/>
        </a:p>
      </dsp:txBody>
      <dsp:txXfrm>
        <a:off x="3527638" y="2817857"/>
        <a:ext cx="1567258" cy="2882518"/>
      </dsp:txXfrm>
    </dsp:sp>
    <dsp:sp modelId="{0A091ABF-2270-4CFB-9A93-10B219DE1EF6}">
      <dsp:nvSpPr>
        <dsp:cNvPr id="0" name=""/>
        <dsp:cNvSpPr/>
      </dsp:nvSpPr>
      <dsp:spPr>
        <a:xfrm>
          <a:off x="5283497" y="1282158"/>
          <a:ext cx="3399477" cy="1285916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Статистические</a:t>
          </a:r>
          <a:endParaRPr lang="ru-RU" sz="3100" kern="1200" dirty="0"/>
        </a:p>
      </dsp:txBody>
      <dsp:txXfrm>
        <a:off x="5321160" y="1319821"/>
        <a:ext cx="3324151" cy="1210590"/>
      </dsp:txXfrm>
    </dsp:sp>
    <dsp:sp modelId="{8AA4ADE6-74C6-4053-9474-82508D954038}">
      <dsp:nvSpPr>
        <dsp:cNvPr id="0" name=""/>
        <dsp:cNvSpPr/>
      </dsp:nvSpPr>
      <dsp:spPr>
        <a:xfrm>
          <a:off x="5283497" y="2818119"/>
          <a:ext cx="1664778" cy="2980038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Переписи</a:t>
          </a:r>
          <a:endParaRPr lang="ru-RU" sz="2300" kern="1200" dirty="0"/>
        </a:p>
      </dsp:txBody>
      <dsp:txXfrm>
        <a:off x="5332257" y="2866879"/>
        <a:ext cx="1567258" cy="2882518"/>
      </dsp:txXfrm>
    </dsp:sp>
    <dsp:sp modelId="{2D519380-F75E-493E-96EA-7BC41108C834}">
      <dsp:nvSpPr>
        <dsp:cNvPr id="0" name=""/>
        <dsp:cNvSpPr/>
      </dsp:nvSpPr>
      <dsp:spPr>
        <a:xfrm>
          <a:off x="7018196" y="2818119"/>
          <a:ext cx="1664778" cy="2980038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Выборочные обследования</a:t>
          </a:r>
          <a:endParaRPr lang="ru-RU" sz="2300" kern="1200" dirty="0"/>
        </a:p>
      </dsp:txBody>
      <dsp:txXfrm>
        <a:off x="7066956" y="2866879"/>
        <a:ext cx="1567258" cy="28825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DD1A1-85D0-4C41-AE43-7119EE2FDC75}">
      <dsp:nvSpPr>
        <dsp:cNvPr id="0" name=""/>
        <dsp:cNvSpPr/>
      </dsp:nvSpPr>
      <dsp:spPr>
        <a:xfrm>
          <a:off x="4046213" y="2338781"/>
          <a:ext cx="2224846" cy="1058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558"/>
              </a:lnTo>
              <a:lnTo>
                <a:pt x="2224846" y="721558"/>
              </a:lnTo>
              <a:lnTo>
                <a:pt x="2224846" y="105882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07ADE-36B9-4B92-9DE2-64D25D8A3A4B}">
      <dsp:nvSpPr>
        <dsp:cNvPr id="0" name=""/>
        <dsp:cNvSpPr/>
      </dsp:nvSpPr>
      <dsp:spPr>
        <a:xfrm>
          <a:off x="1821366" y="2338781"/>
          <a:ext cx="2224846" cy="1058824"/>
        </a:xfrm>
        <a:custGeom>
          <a:avLst/>
          <a:gdLst/>
          <a:ahLst/>
          <a:cxnLst/>
          <a:rect l="0" t="0" r="0" b="0"/>
          <a:pathLst>
            <a:path>
              <a:moveTo>
                <a:pt x="2224846" y="0"/>
              </a:moveTo>
              <a:lnTo>
                <a:pt x="2224846" y="721558"/>
              </a:lnTo>
              <a:lnTo>
                <a:pt x="0" y="721558"/>
              </a:lnTo>
              <a:lnTo>
                <a:pt x="0" y="105882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EBA38-C584-489B-AEBE-CB1FB6EB6E6C}">
      <dsp:nvSpPr>
        <dsp:cNvPr id="0" name=""/>
        <dsp:cNvSpPr/>
      </dsp:nvSpPr>
      <dsp:spPr>
        <a:xfrm>
          <a:off x="2225884" y="26963"/>
          <a:ext cx="3640658" cy="23118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DE433-E099-47F6-81D0-DDB8A8849387}">
      <dsp:nvSpPr>
        <dsp:cNvPr id="0" name=""/>
        <dsp:cNvSpPr/>
      </dsp:nvSpPr>
      <dsp:spPr>
        <a:xfrm>
          <a:off x="2630401" y="411255"/>
          <a:ext cx="3640658" cy="2311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Типы обследований </a:t>
          </a:r>
          <a:endParaRPr lang="ru-RU" sz="2400" b="1" kern="1200" dirty="0"/>
        </a:p>
      </dsp:txBody>
      <dsp:txXfrm>
        <a:off x="2698112" y="478966"/>
        <a:ext cx="3505236" cy="2176396"/>
      </dsp:txXfrm>
    </dsp:sp>
    <dsp:sp modelId="{544A49C3-E464-4A7C-9A07-20CC1F549D1B}">
      <dsp:nvSpPr>
        <dsp:cNvPr id="0" name=""/>
        <dsp:cNvSpPr/>
      </dsp:nvSpPr>
      <dsp:spPr>
        <a:xfrm>
          <a:off x="1037" y="3397606"/>
          <a:ext cx="3640658" cy="23118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B2B12-FADC-4698-893B-E35A92E94EEC}">
      <dsp:nvSpPr>
        <dsp:cNvPr id="0" name=""/>
        <dsp:cNvSpPr/>
      </dsp:nvSpPr>
      <dsp:spPr>
        <a:xfrm>
          <a:off x="405554" y="3781898"/>
          <a:ext cx="3640658" cy="2311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Общие обследования  по широкой тематике, в которые добавляются вопросы по миграции</a:t>
          </a:r>
          <a:endParaRPr lang="ru-RU" sz="2400" b="1" kern="1200" dirty="0" smtClean="0"/>
        </a:p>
      </dsp:txBody>
      <dsp:txXfrm>
        <a:off x="473265" y="3849609"/>
        <a:ext cx="3505236" cy="2176396"/>
      </dsp:txXfrm>
    </dsp:sp>
    <dsp:sp modelId="{1590C6D4-D587-4E50-967F-4C84B11A80A2}">
      <dsp:nvSpPr>
        <dsp:cNvPr id="0" name=""/>
        <dsp:cNvSpPr/>
      </dsp:nvSpPr>
      <dsp:spPr>
        <a:xfrm>
          <a:off x="4450730" y="3397606"/>
          <a:ext cx="3640658" cy="23118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C65D7-2C24-4F8F-9F27-21E517F26804}">
      <dsp:nvSpPr>
        <dsp:cNvPr id="0" name=""/>
        <dsp:cNvSpPr/>
      </dsp:nvSpPr>
      <dsp:spPr>
        <a:xfrm>
          <a:off x="4855248" y="3781898"/>
          <a:ext cx="3640658" cy="23118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  </a:t>
          </a:r>
          <a:r>
            <a:rPr lang="ru-RU" sz="2400" b="1" kern="1200" smtClean="0"/>
            <a:t>Специальные  обследования мигрантов</a:t>
          </a:r>
          <a:endParaRPr lang="ru-RU" sz="2400" b="1" kern="1200" dirty="0"/>
        </a:p>
      </dsp:txBody>
      <dsp:txXfrm>
        <a:off x="4922959" y="3849609"/>
        <a:ext cx="3505236" cy="2176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258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258"/>
            <a:ext cx="2944812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6D09852-7F57-4355-9993-229737424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12438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5629"/>
            <a:ext cx="4984750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258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258"/>
            <a:ext cx="2944812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A1BB83-2A94-4ABB-8913-474B439FB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6799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 txBox="1">
            <a:spLocks noGrp="1"/>
          </p:cNvSpPr>
          <p:nvPr/>
        </p:nvSpPr>
        <p:spPr bwMode="auto">
          <a:xfrm>
            <a:off x="3852863" y="9431258"/>
            <a:ext cx="2944812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2" tIns="45656" rIns="91312" bIns="45656" anchor="b"/>
          <a:lstStyle/>
          <a:p>
            <a:pPr algn="r"/>
            <a:fld id="{9483C980-5225-4166-BEC9-88D3161D9A8B}" type="slidenum">
              <a:rPr lang="ru-RU" sz="1200"/>
              <a:pPr algn="r"/>
              <a:t>1</a:t>
            </a:fld>
            <a:endParaRPr lang="ru-RU" sz="1200"/>
          </a:p>
        </p:txBody>
      </p:sp>
      <p:sp>
        <p:nvSpPr>
          <p:cNvPr id="21509" name="Нижний колонтитул 4"/>
          <p:cNvSpPr txBox="1">
            <a:spLocks noGrp="1"/>
          </p:cNvSpPr>
          <p:nvPr/>
        </p:nvSpPr>
        <p:spPr bwMode="auto">
          <a:xfrm>
            <a:off x="1" y="9431258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2" tIns="45656" rIns="91312" bIns="45656" anchor="b"/>
          <a:lstStyle/>
          <a:p>
            <a:pPr algn="l"/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0570D-105D-4E47-B45A-6FFEE1C0B6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0570D-105D-4E47-B45A-6FFEE1C0B6C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2C47-CA00-494C-842A-96C155E9F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F5952-5339-4434-AA6B-0EE19D212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CC61E-1458-4BE5-BC26-67E54BFC6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3586-F9FC-40A6-BF7A-017110312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63E03-7782-4EC1-B6AE-C486DC9B6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F902C-5297-4A55-B494-F2B1A0C95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6FD72-C65D-4AF9-8D29-400C5B00C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41611-62A1-4FB3-A0E3-3DB130818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4DE3E-CB7B-47B0-AD08-935C038CC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A0CB5-BA1D-4BF7-BD16-854B3C5AB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00A7-0A07-406F-A830-6B33FF651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6EAD3-C35F-4621-AC88-2AEB15E04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E7694-71FF-4B90-9708-FCE4688B7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8785E01-E375-44CA-B46D-485C60F0C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 txBox="1">
            <a:spLocks/>
          </p:cNvSpPr>
          <p:nvPr/>
        </p:nvSpPr>
        <p:spPr>
          <a:xfrm>
            <a:off x="134938" y="830263"/>
            <a:ext cx="8866187" cy="375126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СОВЕРШЕНСТВОВАНИЕ СТАТИСТИКИ МЕЖДУНАРОДНОЙ МИГРАЦИИ В РОССИИ НА ОСНОВЕ ДАННЫХ ПЕРЕПИСЕЙ И АДМИНИСТРАТИВНЫХ ИСТОЧНИКОВ ИНФОРМАЦИИ</a:t>
            </a:r>
          </a:p>
          <a:p>
            <a:pPr fontAlgn="auto">
              <a:spcAft>
                <a:spcPts val="0"/>
              </a:spcAft>
              <a:defRPr/>
            </a:pPr>
            <a:endParaRPr lang="ru-RU" sz="3600" b="1" dirty="0">
              <a:solidFill>
                <a:srgbClr val="FF844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Прямоугольник 5"/>
          <p:cNvSpPr>
            <a:spLocks noChangeArrowheads="1"/>
          </p:cNvSpPr>
          <p:nvPr/>
        </p:nvSpPr>
        <p:spPr bwMode="auto">
          <a:xfrm>
            <a:off x="2647950" y="4730750"/>
            <a:ext cx="602138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r">
              <a:lnSpc>
                <a:spcPct val="90000"/>
              </a:lnSpc>
              <a:defRPr/>
            </a:pPr>
            <a:r>
              <a:rPr lang="ru-RU" sz="2000" i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Никитина Светлана Юрьевна</a:t>
            </a:r>
            <a:endParaRPr lang="ru-RU" sz="2000" i="1" dirty="0">
              <a:solidFill>
                <a:srgbClr val="FF844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42900" indent="-342900" algn="r">
              <a:lnSpc>
                <a:spcPct val="90000"/>
              </a:lnSpc>
              <a:defRPr/>
            </a:pPr>
            <a:endParaRPr lang="ru-RU" sz="2000" i="1" dirty="0" err="1">
              <a:solidFill>
                <a:srgbClr val="FF844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Начальник </a:t>
            </a:r>
            <a:r>
              <a:rPr lang="ru-RU" sz="2000" i="1" dirty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Управления статистики </a:t>
            </a:r>
          </a:p>
          <a:p>
            <a:pPr algn="r"/>
            <a:r>
              <a:rPr lang="ru-RU" sz="2000" i="1" dirty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населения и </a:t>
            </a:r>
            <a:r>
              <a:rPr lang="ru-RU" sz="2000" i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здравоохранения</a:t>
            </a:r>
          </a:p>
          <a:p>
            <a:pPr algn="r"/>
            <a:r>
              <a:rPr lang="ru-RU" sz="2000" i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Федеральной службы государственной статистики</a:t>
            </a:r>
            <a:endParaRPr lang="ru-RU" sz="2000" i="1" dirty="0">
              <a:solidFill>
                <a:srgbClr val="FF844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7" name="Рисунок 6" descr="Шапка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4"/>
            <a:ext cx="9144000" cy="722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00A7-0A07-406F-A830-6B33FF65101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3" name="Picture 2" descr="верхний колонтитул"/>
          <p:cNvPicPr>
            <a:picLocks noChangeAspect="1" noChangeArrowheads="1"/>
          </p:cNvPicPr>
          <p:nvPr/>
        </p:nvPicPr>
        <p:blipFill>
          <a:blip r:embed="rId2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/>
          </p:cNvSpPr>
          <p:nvPr/>
        </p:nvSpPr>
        <p:spPr>
          <a:xfrm>
            <a:off x="467544" y="271314"/>
            <a:ext cx="8229600" cy="1143000"/>
          </a:xfr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РАСПРЕДЕЛЕНИЕ ЗАНЯТЫХ ГРАЖДАН </a:t>
            </a:r>
            <a:r>
              <a:rPr lang="ru-RU" sz="2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РОССИИ И ГРАЖДАН ДРУГИХ СТРАН ПО ВОЗРАСТУ,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в % ко всем гражданам данной категории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8447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9825" y="6238875"/>
            <a:ext cx="27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Источник: ОНПЗ, 2012 г.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" y="1409700"/>
            <a:ext cx="8362950" cy="481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верхний колонтитул"/>
          <p:cNvPicPr>
            <a:picLocks noChangeAspect="1" noChangeArrowheads="1"/>
          </p:cNvPicPr>
          <p:nvPr/>
        </p:nvPicPr>
        <p:blipFill>
          <a:blip r:embed="rId3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9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008063"/>
          </a:xfrm>
          <a:noFill/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АДМИНИСТРАТИВНЫЕ (ВЕДОМСТВЕННЫЕ) ИСТОЧНИКИ И ВИДЫ ДАННЫХ О МЕЖДУНАРОДНОЙ МИГРАЦИИ 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AA730-574E-41E5-85E9-7EA53AC9A038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9219" name="Rectangle 5"/>
          <p:cNvSpPr>
            <a:spLocks noGrp="1"/>
          </p:cNvSpPr>
          <p:nvPr>
            <p:ph sz="quarter" idx="1"/>
          </p:nvPr>
        </p:nvSpPr>
        <p:spPr>
          <a:xfrm>
            <a:off x="611188" y="1279526"/>
            <a:ext cx="8229600" cy="41497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</a:rPr>
              <a:t>система регулирования привлечения ИРС -  статистика трудовой миграции  (Минтруд)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</a:rPr>
              <a:t>вопросы убежища - статистика ходатайств о предоставлении убежища и решений по ним 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</a:rPr>
              <a:t>статистика предоставления гражданства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</a:rPr>
              <a:t>пограничная статистика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</a:rPr>
              <a:t>визовая статистика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</a:rPr>
              <a:t>данные об иностранцах, обучающихся в стране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</a:rPr>
              <a:t>данные кампаний по урегулированию статуса мигрантов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</a:rPr>
              <a:t>статистика штрафных санкций за нарушение миграционного законодательства и др. </a:t>
            </a:r>
          </a:p>
          <a:p>
            <a:pPr>
              <a:lnSpc>
                <a:spcPct val="80000"/>
              </a:lnSpc>
              <a:buNone/>
            </a:pPr>
            <a:endParaRPr lang="ru-RU" sz="2400" b="1" dirty="0" smtClean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" y="5829300"/>
            <a:ext cx="8162925" cy="666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Arial" pitchFamily="34" charset="0"/>
              </a:rPr>
              <a:t>Это могут быть сведения о «потоках» и «контингентах»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2" descr="верхний колонтитул"/>
          <p:cNvPicPr>
            <a:picLocks noChangeAspect="1" noChangeArrowheads="1"/>
          </p:cNvPicPr>
          <p:nvPr/>
        </p:nvPicPr>
        <p:blipFill>
          <a:blip r:embed="rId2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/>
          </p:cNvSpPr>
          <p:nvPr>
            <p:ph type="title"/>
          </p:nvPr>
        </p:nvSpPr>
        <p:spPr>
          <a:xfrm>
            <a:off x="0" y="207963"/>
            <a:ext cx="9144000" cy="1209675"/>
          </a:xfrm>
        </p:spPr>
        <p:txBody>
          <a:bodyPr>
            <a:normAutofit/>
          </a:bodyPr>
          <a:lstStyle/>
          <a:p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ОДИН И ТОТ ЖЕ МИГРАНТ  МОЖЕТ БЫТЬ ОТРАЖЕН В РАЗНЫХ СИСТЕМАХ СБОРА ДАННЫХ. </a:t>
            </a:r>
            <a:b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БОЛЬШИНСТВО ИЗ НИХ – АДМИНИСТРАТИВНЫЕ </a:t>
            </a: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" name="Picture 3" descr="j038348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42875" y="1789113"/>
            <a:ext cx="2881313" cy="3455987"/>
          </a:xfrm>
          <a:solidFill>
            <a:srgbClr val="FFCC00"/>
          </a:solidFill>
        </p:spPr>
      </p:pic>
      <p:sp>
        <p:nvSpPr>
          <p:cNvPr id="31" name="AutoShape 12"/>
          <p:cNvSpPr>
            <a:spLocks noChangeArrowheads="1"/>
          </p:cNvSpPr>
          <p:nvPr/>
        </p:nvSpPr>
        <p:spPr bwMode="auto">
          <a:xfrm rot="-1024448">
            <a:off x="3343156" y="2414872"/>
            <a:ext cx="1876662" cy="301625"/>
          </a:xfrm>
          <a:prstGeom prst="rightArrow">
            <a:avLst>
              <a:gd name="adj1" fmla="val 50000"/>
              <a:gd name="adj2" fmla="val 143158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3419475" y="2941638"/>
            <a:ext cx="1368425" cy="341312"/>
          </a:xfrm>
          <a:prstGeom prst="rightArrow">
            <a:avLst>
              <a:gd name="adj1" fmla="val 50000"/>
              <a:gd name="adj2" fmla="val 1002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>
            <a:off x="3490913" y="3444875"/>
            <a:ext cx="976312" cy="341313"/>
          </a:xfrm>
          <a:prstGeom prst="rightArrow">
            <a:avLst>
              <a:gd name="adj1" fmla="val 50000"/>
              <a:gd name="adj2" fmla="val 71511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5"/>
          <p:cNvSpPr>
            <a:spLocks noChangeArrowheads="1"/>
          </p:cNvSpPr>
          <p:nvPr/>
        </p:nvSpPr>
        <p:spPr bwMode="auto">
          <a:xfrm>
            <a:off x="3490913" y="4021138"/>
            <a:ext cx="1624012" cy="341312"/>
          </a:xfrm>
          <a:prstGeom prst="rightArrow">
            <a:avLst>
              <a:gd name="adj1" fmla="val 50000"/>
              <a:gd name="adj2" fmla="val 11895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16"/>
          <p:cNvSpPr>
            <a:spLocks noChangeArrowheads="1"/>
          </p:cNvSpPr>
          <p:nvPr/>
        </p:nvSpPr>
        <p:spPr bwMode="auto">
          <a:xfrm rot="2009276">
            <a:off x="3275013" y="5245100"/>
            <a:ext cx="976312" cy="341313"/>
          </a:xfrm>
          <a:prstGeom prst="rightArrow">
            <a:avLst>
              <a:gd name="adj1" fmla="val 50000"/>
              <a:gd name="adj2" fmla="val 71511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20"/>
          <p:cNvSpPr>
            <a:spLocks noChangeArrowheads="1"/>
          </p:cNvSpPr>
          <p:nvPr/>
        </p:nvSpPr>
        <p:spPr bwMode="auto">
          <a:xfrm rot="968994">
            <a:off x="3415811" y="4894840"/>
            <a:ext cx="1681678" cy="341312"/>
          </a:xfrm>
          <a:prstGeom prst="rightArrow">
            <a:avLst>
              <a:gd name="adj1" fmla="val 50000"/>
              <a:gd name="adj2" fmla="val 144561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7" name="Picture 3" descr="C:\Documents and Settings\ivanova\Local Settings\Temporary Internet Files\Content.IE5\CE0V27RF\MC90038348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706" y="1849915"/>
            <a:ext cx="2841544" cy="3341210"/>
          </a:xfrm>
          <a:prstGeom prst="rect">
            <a:avLst/>
          </a:prstGeom>
          <a:noFill/>
        </p:spPr>
      </p:pic>
      <p:sp>
        <p:nvSpPr>
          <p:cNvPr id="43" name="Скругленный прямоугольник 42"/>
          <p:cNvSpPr/>
          <p:nvPr/>
        </p:nvSpPr>
        <p:spPr>
          <a:xfrm>
            <a:off x="3705225" y="1685925"/>
            <a:ext cx="1447800" cy="4953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ja-JP" sz="1600" b="1" dirty="0" smtClean="0">
                <a:solidFill>
                  <a:srgbClr val="000066"/>
                </a:solidFill>
                <a:latin typeface="Times New Roman" pitchFamily="18" charset="0"/>
              </a:rPr>
              <a:t>Виза</a:t>
            </a:r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auto">
          <a:xfrm rot="-1547867">
            <a:off x="3289300" y="2071688"/>
            <a:ext cx="903288" cy="269875"/>
          </a:xfrm>
          <a:prstGeom prst="rightArrow">
            <a:avLst>
              <a:gd name="adj1" fmla="val 50000"/>
              <a:gd name="adj2" fmla="val 8367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800601" y="2600325"/>
            <a:ext cx="3200400" cy="714375"/>
          </a:xfrm>
          <a:prstGeom prst="roundRect">
            <a:avLst/>
          </a:prstGeom>
          <a:solidFill>
            <a:srgbClr val="66FF33"/>
          </a:solidFill>
          <a:ln w="28575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ja-JP" sz="1400" b="1" dirty="0" smtClean="0">
                <a:solidFill>
                  <a:srgbClr val="000066"/>
                </a:solidFill>
                <a:latin typeface="Times New Roman" pitchFamily="18" charset="0"/>
              </a:rPr>
              <a:t>Регистрация  по месту пребывания или жительства</a:t>
            </a:r>
            <a:endParaRPr lang="ru-RU" sz="1400" dirty="0">
              <a:solidFill>
                <a:srgbClr val="000066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533900" y="3390900"/>
            <a:ext cx="2581275" cy="54292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ja-JP" sz="1400" b="1" dirty="0" smtClean="0">
                <a:solidFill>
                  <a:srgbClr val="000066"/>
                </a:solidFill>
                <a:latin typeface="Times New Roman" pitchFamily="18" charset="0"/>
              </a:rPr>
              <a:t>Разрешение на работу </a:t>
            </a:r>
            <a:endParaRPr lang="ru-RU" sz="1400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162551" y="3867150"/>
            <a:ext cx="2305050" cy="66675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0066"/>
                </a:solidFill>
                <a:latin typeface="Times New Roman" pitchFamily="18" charset="0"/>
              </a:rPr>
              <a:t>Предоставление вида на</a:t>
            </a:r>
          </a:p>
          <a:p>
            <a:r>
              <a:rPr lang="ru-RU" sz="1400" b="1" dirty="0" smtClean="0">
                <a:solidFill>
                  <a:srgbClr val="000066"/>
                </a:solidFill>
                <a:latin typeface="Times New Roman" pitchFamily="18" charset="0"/>
              </a:rPr>
              <a:t>  жительство</a:t>
            </a:r>
            <a:endParaRPr lang="ru-RU" sz="14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867400" y="4505325"/>
            <a:ext cx="2028825" cy="55245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0066"/>
                </a:solidFill>
                <a:latin typeface="Times New Roman" pitchFamily="18" charset="0"/>
              </a:rPr>
              <a:t>Предоставление   убежища …</a:t>
            </a:r>
            <a:endParaRPr lang="ru-RU" sz="14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1" name="AutoShape 20"/>
          <p:cNvSpPr>
            <a:spLocks noChangeArrowheads="1"/>
          </p:cNvSpPr>
          <p:nvPr/>
        </p:nvSpPr>
        <p:spPr bwMode="auto">
          <a:xfrm rot="232280">
            <a:off x="3483801" y="4510603"/>
            <a:ext cx="2308967" cy="341312"/>
          </a:xfrm>
          <a:prstGeom prst="rightArrow">
            <a:avLst>
              <a:gd name="adj1" fmla="val 50000"/>
              <a:gd name="adj2" fmla="val 16890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133976" y="5276850"/>
            <a:ext cx="3200400" cy="981075"/>
          </a:xfrm>
          <a:prstGeom prst="roundRect">
            <a:avLst/>
          </a:prstGeom>
          <a:solidFill>
            <a:srgbClr val="66FF33"/>
          </a:solidFill>
          <a:ln w="28575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ja-JP" sz="1400" b="1" dirty="0" smtClean="0">
                <a:solidFill>
                  <a:srgbClr val="0000FF"/>
                </a:solidFill>
                <a:latin typeface="Times New Roman" pitchFamily="18" charset="0"/>
              </a:rPr>
              <a:t>Система медицинского страхования, налогообложения, </a:t>
            </a:r>
            <a:r>
              <a:rPr lang="en-US" altLang="ja-JP" sz="1400" b="1" dirty="0" smtClean="0">
                <a:solidFill>
                  <a:srgbClr val="0000FF"/>
                </a:solidFill>
                <a:latin typeface="Times New Roman" pitchFamily="18" charset="0"/>
                <a:ea typeface="MS Mincho" pitchFamily="49" charset="-128"/>
              </a:rPr>
              <a:t>    </a:t>
            </a:r>
            <a:endParaRPr lang="ru-RU" altLang="ja-JP" sz="1400" b="1" dirty="0" smtClean="0">
              <a:solidFill>
                <a:srgbClr val="0000FF"/>
              </a:solidFill>
              <a:latin typeface="Times New Roman" pitchFamily="18" charset="0"/>
              <a:ea typeface="MS Mincho" pitchFamily="49" charset="-128"/>
            </a:endParaRPr>
          </a:p>
          <a:p>
            <a:r>
              <a:rPr lang="ru-RU" altLang="ja-JP" sz="1400" b="1" dirty="0" smtClean="0">
                <a:solidFill>
                  <a:srgbClr val="0000FF"/>
                </a:solidFill>
                <a:latin typeface="Times New Roman" pitchFamily="18" charset="0"/>
              </a:rPr>
              <a:t>записи актов гражданского состояния </a:t>
            </a:r>
            <a:endParaRPr lang="ru-RU" sz="1400" dirty="0">
              <a:solidFill>
                <a:srgbClr val="0000FF"/>
              </a:solidFill>
              <a:latin typeface="Garamond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081212" y="5734050"/>
            <a:ext cx="2900363" cy="6477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ja-JP" sz="1400" b="1" dirty="0" smtClean="0">
                <a:solidFill>
                  <a:srgbClr val="000066"/>
                </a:solidFill>
                <a:latin typeface="Times New Roman" pitchFamily="18" charset="0"/>
              </a:rPr>
              <a:t>Перепись населения  или выборочное обследование</a:t>
            </a:r>
            <a:endParaRPr lang="ru-RU" sz="1400" b="1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229225" y="1790701"/>
            <a:ext cx="3657600" cy="74295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ja-JP" sz="1400" b="1" dirty="0" smtClean="0">
                <a:solidFill>
                  <a:srgbClr val="000066"/>
                </a:solidFill>
                <a:latin typeface="Times New Roman" pitchFamily="18" charset="0"/>
              </a:rPr>
              <a:t>Учет   на    границе (пограничный контроль,  миграционные  карты и пр.)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верхний колонтиту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-11113" y="2552700"/>
            <a:ext cx="9144001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БЛАГОДАРЮ ЗА ВНИМАНИЕ!</a:t>
            </a:r>
            <a:endParaRPr lang="ru-RU" sz="4000" b="1" dirty="0">
              <a:solidFill>
                <a:srgbClr val="FF844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19462" name="Номер слайда 7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1B99953-A94F-4182-BFD7-0C8C63B950B7}" type="slidenum">
              <a:rPr lang="ru-RU" sz="1400"/>
              <a:pPr algn="r"/>
              <a:t>13</a:t>
            </a:fld>
            <a:endParaRPr lang="ru-RU" sz="1400"/>
          </a:p>
        </p:txBody>
      </p:sp>
      <p:sp>
        <p:nvSpPr>
          <p:cNvPr id="19463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52D32A-6681-470D-8DB6-83205A8AB1E4}" type="slidenum">
              <a:rPr lang="ru-RU" smtClean="0"/>
              <a:pPr/>
              <a:t>13</a:t>
            </a:fld>
            <a:endParaRPr lang="ru-RU" smtClean="0"/>
          </a:p>
        </p:txBody>
      </p:sp>
      <p:pic>
        <p:nvPicPr>
          <p:cNvPr id="8" name="Picture 2" descr="верхний колонтитул"/>
          <p:cNvPicPr>
            <a:picLocks noChangeAspect="1" noChangeArrowheads="1"/>
          </p:cNvPicPr>
          <p:nvPr/>
        </p:nvPicPr>
        <p:blipFill>
          <a:blip r:embed="rId3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верхний колонтитул"/>
          <p:cNvPicPr>
            <a:picLocks noChangeAspect="1" noChangeArrowheads="1"/>
          </p:cNvPicPr>
          <p:nvPr/>
        </p:nvPicPr>
        <p:blipFill>
          <a:blip r:embed="rId2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58750"/>
            <a:ext cx="8280920" cy="1499766"/>
          </a:xfrm>
        </p:spPr>
        <p:txBody>
          <a:bodyPr>
            <a:normAutofit/>
          </a:bodyPr>
          <a:lstStyle/>
          <a:p>
            <a:pPr lvl="0" algn="ctr"/>
            <a:r>
              <a:rPr lang="ru-RU" sz="22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СТАТИСТИКА МИГРАЦИИ - САМЫЙ СЛОЖНЫЙ  СЕГМЕНТ СТАТИСТИКИ НАСЕЛЕНИЯ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61950" y="858838"/>
            <a:ext cx="4040188" cy="639762"/>
          </a:xfrm>
        </p:spPr>
        <p:txBody>
          <a:bodyPr/>
          <a:lstStyle/>
          <a:p>
            <a:r>
              <a:rPr lang="ru-RU" u="sng" dirty="0" smtClean="0">
                <a:solidFill>
                  <a:schemeClr val="bg1"/>
                </a:solidFill>
              </a:rPr>
              <a:t>Рождения и  смерти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64075" y="858838"/>
            <a:ext cx="4041775" cy="639762"/>
          </a:xfrm>
        </p:spPr>
        <p:txBody>
          <a:bodyPr/>
          <a:lstStyle/>
          <a:p>
            <a:r>
              <a:rPr lang="ru-RU" u="sng" dirty="0" smtClean="0">
                <a:solidFill>
                  <a:schemeClr val="bg1"/>
                </a:solidFill>
              </a:rPr>
              <a:t>Миграция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304800" y="1527175"/>
            <a:ext cx="3638549" cy="3951288"/>
          </a:xfrm>
        </p:spPr>
        <p:txBody>
          <a:bodyPr>
            <a:normAutofit fontScale="925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Определения однозначны;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События происходят один раз (смерть) или несколько раз (рождения);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Учитывает людей;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Заинтересованность населения в регистрации событий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181475" y="1517650"/>
            <a:ext cx="4962525" cy="48641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Нет общепринятых статистических определений из-за многообразия форм и неоднозначности критериев;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События могут происходит много раз  в течение короткого периода времени;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Учитывает людей или события (въезд/выезд);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Недостаточная  заинтересованность населения в регистрации;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События невозможно фиксировать непрерывно;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Учет в двух географических точках  (выбытие/прибытие)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верхний колонтитул"/>
          <p:cNvPicPr>
            <a:picLocks noChangeAspect="1" noChangeArrowheads="1"/>
          </p:cNvPicPr>
          <p:nvPr/>
        </p:nvPicPr>
        <p:blipFill>
          <a:blip r:embed="rId3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123824" y="187450"/>
            <a:ext cx="9020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МИГРАЦИОННЫЙ ПРИРОСТ НАСЕЛЕНИЯ РОССИИ, ЗАЛОЖЕННЫЙ В ОЦЕНКУ ЧИСЛЕННОСТИ НАСЕЛЕНИЯ</a:t>
            </a:r>
            <a:endParaRPr lang="ru-RU" sz="2000" b="1" dirty="0">
              <a:solidFill>
                <a:srgbClr val="FF844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j-ea"/>
              <a:cs typeface="+mj-cs"/>
            </a:endParaRPr>
          </a:p>
        </p:txBody>
      </p:sp>
      <p:pic>
        <p:nvPicPr>
          <p:cNvPr id="6" name="Рисунок 5" descr="Untitled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857595"/>
            <a:ext cx="9134475" cy="5771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верхний колонтитул"/>
          <p:cNvPicPr>
            <a:picLocks noChangeAspect="1" noChangeArrowheads="1"/>
          </p:cNvPicPr>
          <p:nvPr/>
        </p:nvPicPr>
        <p:blipFill>
          <a:blip r:embed="rId3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-190499" y="149350"/>
            <a:ext cx="95345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ДОЛЯ ПРИБЫВШИХ НА РАБОТУ И УЧЕБУ В ОБЩЕЙ 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ЧИСЛЕННОСТИ ПРИБЫВШИХ</a:t>
            </a:r>
            <a:br>
              <a:rPr lang="ru-RU" sz="2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</a:br>
            <a:r>
              <a:rPr lang="ru-RU" sz="2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(итоги разработки листков статистического учета мигрантов; %)</a:t>
            </a:r>
            <a:endParaRPr lang="ru-RU" sz="2000" b="1" dirty="0">
              <a:solidFill>
                <a:srgbClr val="FF844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+mj-ea"/>
              <a:cs typeface="+mj-cs"/>
            </a:endParaRPr>
          </a:p>
        </p:txBody>
      </p:sp>
      <p:pic>
        <p:nvPicPr>
          <p:cNvPr id="5" name="Рисунок 4" descr="Untitled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50762"/>
            <a:ext cx="9144000" cy="5385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51519" y="427906"/>
          <a:ext cx="8692455" cy="5801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верхний колонтитул"/>
          <p:cNvPicPr>
            <a:picLocks noChangeAspect="1" noChangeArrowheads="1"/>
          </p:cNvPicPr>
          <p:nvPr/>
        </p:nvPicPr>
        <p:blipFill>
          <a:blip r:embed="rId7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5" y="1952625"/>
            <a:ext cx="2165548" cy="369332"/>
          </a:xfrm>
          <a:prstGeom prst="rect">
            <a:avLst/>
          </a:prstGeom>
          <a:solidFill>
            <a:srgbClr val="7030A0">
              <a:alpha val="64000"/>
            </a:srgbClr>
          </a:solidFill>
          <a:ln w="25400">
            <a:solidFill>
              <a:schemeClr val="bg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Место рождения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5" y="2562622"/>
            <a:ext cx="2704281" cy="1015663"/>
          </a:xfrm>
          <a:prstGeom prst="rect">
            <a:avLst/>
          </a:prstGeom>
          <a:solidFill>
            <a:srgbClr val="7030A0">
              <a:alpha val="64000"/>
            </a:srgbClr>
          </a:solidFill>
          <a:ln w="25400">
            <a:solidFill>
              <a:schemeClr val="bg1"/>
            </a:solidFill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Гражданство : </a:t>
            </a:r>
          </a:p>
          <a:p>
            <a:pPr algn="l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уточнениями  </a:t>
            </a:r>
          </a:p>
          <a:p>
            <a:pPr algn="l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(по рождению,  в результате натурализации)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2355" y="1736626"/>
            <a:ext cx="3289920" cy="1200329"/>
          </a:xfrm>
          <a:prstGeom prst="rect">
            <a:avLst/>
          </a:prstGeom>
          <a:ln w="25400">
            <a:solidFill>
              <a:srgbClr val="92D050"/>
            </a:solidFill>
            <a:prstDash val="sysDot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Непрерывность проживания  в месте постоянного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жительства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рождения </a:t>
            </a:r>
          </a:p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или нет)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6506" y="4708004"/>
            <a:ext cx="2169393" cy="923330"/>
          </a:xfrm>
          <a:prstGeom prst="rect">
            <a:avLst/>
          </a:prstGeom>
          <a:ln w="25400">
            <a:solidFill>
              <a:srgbClr val="92D050"/>
            </a:solidFill>
            <a:prstDash val="sysDot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Опыт эмиграции (отсутствие более года в стране)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442942"/>
            <a:ext cx="2448272" cy="923330"/>
          </a:xfrm>
          <a:prstGeom prst="rect">
            <a:avLst/>
          </a:prstGeom>
          <a:ln w="25400">
            <a:solidFill>
              <a:srgbClr val="92D050"/>
            </a:solidFill>
            <a:prstDash val="sys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Страна происхождения родителей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5" y="3836665"/>
            <a:ext cx="2452439" cy="923330"/>
          </a:xfrm>
          <a:prstGeom prst="rect">
            <a:avLst/>
          </a:prstGeom>
          <a:solidFill>
            <a:srgbClr val="7030A0">
              <a:alpha val="64000"/>
            </a:srgbClr>
          </a:solidFill>
          <a:ln w="25400">
            <a:solidFill>
              <a:schemeClr val="bg1"/>
            </a:solidFill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Место жительства  на фиксированную дату в прошлом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735" y="5242916"/>
            <a:ext cx="2804939" cy="1200329"/>
          </a:xfrm>
          <a:prstGeom prst="rect">
            <a:avLst/>
          </a:prstGeom>
          <a:solidFill>
            <a:schemeClr val="accent1">
              <a:lumMod val="90000"/>
              <a:alpha val="73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Место работы, время выезда на работу, транспортное средство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474390"/>
            <a:ext cx="8280598" cy="1077218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«Миграционные» вопросы в программе переписи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9251" y="3079978"/>
            <a:ext cx="3600449" cy="1815882"/>
          </a:xfrm>
          <a:prstGeom prst="rect">
            <a:avLst/>
          </a:prstGeom>
          <a:solidFill>
            <a:srgbClr val="C00000">
              <a:alpha val="51000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не непрерывно –  т.е. родился в ином месте или имел  опыт миграции, то:  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какого года  проживает в данном месте;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последнее место жительства (откуда прибыл)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верхний колонтитул"/>
          <p:cNvPicPr>
            <a:picLocks noChangeAspect="1" noChangeArrowheads="1"/>
          </p:cNvPicPr>
          <p:nvPr/>
        </p:nvPicPr>
        <p:blipFill>
          <a:blip r:embed="rId3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ерхний колонтитул"/>
          <p:cNvPicPr>
            <a:picLocks noChangeAspect="1" noChangeArrowheads="1"/>
          </p:cNvPicPr>
          <p:nvPr/>
        </p:nvPicPr>
        <p:blipFill>
          <a:blip r:embed="rId2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AB2F4-FD19-47B9-BFDB-475D00BC19FB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34819" name="Rectangle 2"/>
          <p:cNvSpPr>
            <a:spLocks noGrp="1"/>
          </p:cNvSpPr>
          <p:nvPr>
            <p:ph type="title"/>
          </p:nvPr>
        </p:nvSpPr>
        <p:spPr>
          <a:xfrm>
            <a:off x="467544" y="170731"/>
            <a:ext cx="8229600" cy="1143000"/>
          </a:xfrm>
        </p:spPr>
        <p:txBody>
          <a:bodyPr/>
          <a:lstStyle/>
          <a:p>
            <a:r>
              <a:rPr lang="ru-RU" sz="2000" b="1" kern="1200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ВОПРОСЫ О МИГРАЦИИ В ПРОГРАММЕ  ПЕРЕПИСИ НАСЕЛЕНИЯ РФ 2010 ГОДА  </a:t>
            </a:r>
          </a:p>
        </p:txBody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>
          <a:xfrm>
            <a:off x="542603" y="957858"/>
            <a:ext cx="8706172" cy="572869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Место рождения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Гражданство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Непрерывность проживания в месте постоянного жительства (с рождения / не с рождения)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Место жительства за год до переписи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Вопросы, адресованные краткосрочным (временным) иностранным мигрантам </a:t>
            </a:r>
          </a:p>
          <a:p>
            <a:pPr>
              <a:buNone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Из проекта программы исключены: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Вопрос о способе получения гражданства,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Вопрос о наличии опыта проживания за рубежом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и вопросы для  обследования  маятниковой миграции 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верхний колонтитул"/>
          <p:cNvPicPr>
            <a:picLocks noChangeAspect="1" noChangeArrowheads="1"/>
          </p:cNvPicPr>
          <p:nvPr/>
        </p:nvPicPr>
        <p:blipFill>
          <a:blip r:embed="rId2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323528" y="404664"/>
          <a:ext cx="849694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>
          <a:xfrm>
            <a:off x="467544" y="271314"/>
            <a:ext cx="8229600" cy="1143000"/>
          </a:xfrm>
        </p:spPr>
        <p:txBody>
          <a:bodyPr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РАСПРЕДЕЛЕНИЕ ЗАНЯТЫХ ГРАЖДАН </a:t>
            </a:r>
            <a:r>
              <a:rPr lang="ru-RU" sz="2000" b="1" dirty="0" smtClean="0">
                <a:solidFill>
                  <a:srgbClr val="FF844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j-ea"/>
                <a:cs typeface="+mj-cs"/>
              </a:rPr>
              <a:t>РОССИИ И ГРАЖДАН ДРУГИХ СТРАН ПО УРОВНЮ ОБРАЗОВАНИЯ, %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8447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pic>
        <p:nvPicPr>
          <p:cNvPr id="14" name="Picture 2" descr="верхний колонтитул"/>
          <p:cNvPicPr>
            <a:picLocks noChangeAspect="1" noChangeArrowheads="1"/>
          </p:cNvPicPr>
          <p:nvPr/>
        </p:nvPicPr>
        <p:blipFill>
          <a:blip r:embed="rId2"/>
          <a:srcRect t="29448"/>
          <a:stretch>
            <a:fillRect/>
          </a:stretch>
        </p:blipFill>
        <p:spPr bwMode="auto">
          <a:xfrm>
            <a:off x="0" y="6313488"/>
            <a:ext cx="9144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219825" y="6238875"/>
            <a:ext cx="27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Источник: ОНПЗ, 2012 г.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" name="Рисунок 7" descr="Untitled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522"/>
            <a:ext cx="9144000" cy="5104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21370</TotalTime>
  <Words>502</Words>
  <Application>Microsoft Office PowerPoint</Application>
  <PresentationFormat>Экран (4:3)</PresentationFormat>
  <Paragraphs>100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Презентация PowerPoint</vt:lpstr>
      <vt:lpstr>СТАТИСТИКА МИГРАЦИИ - САМЫЙ СЛОЖНЫЙ  СЕГМЕНТ СТАТИСТИКИ НАСЕЛЕНИЯ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О МИГРАЦИИ В ПРОГРАММЕ  ПЕРЕПИСИ НАСЕЛЕНИЯ РФ 2010 ГОДА  </vt:lpstr>
      <vt:lpstr>Презентация PowerPoint</vt:lpstr>
      <vt:lpstr>Презентация PowerPoint</vt:lpstr>
      <vt:lpstr>Презентация PowerPoint</vt:lpstr>
      <vt:lpstr>АДМИНИСТРАТИВНЫЕ (ВЕДОМСТВЕННЫЕ) ИСТОЧНИКИ И ВИДЫ ДАННЫХ О МЕЖДУНАРОДНОЙ МИГРАЦИИ </vt:lpstr>
      <vt:lpstr>ОДИН И ТОТ ЖЕ МИГРАНТ  МОЖЕТ БЫТЬ ОТРАЖЕН В РАЗНЫХ СИСТЕМАХ СБОРА ДАННЫХ.  БОЛЬШИНСТВО ИЗ НИХ – АДМИНИСТРАТИВНЫЕ </vt:lpstr>
      <vt:lpstr>Презентация PowerPoint</vt:lpstr>
    </vt:vector>
  </TitlesOfParts>
  <Company>FSGS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</dc:creator>
  <cp:lastModifiedBy>Никитина С.Ю.</cp:lastModifiedBy>
  <cp:revision>1010</cp:revision>
  <dcterms:created xsi:type="dcterms:W3CDTF">2006-07-21T06:56:41Z</dcterms:created>
  <dcterms:modified xsi:type="dcterms:W3CDTF">2013-10-14T09:58:23Z</dcterms:modified>
</cp:coreProperties>
</file>