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6"/>
  </p:notesMasterIdLst>
  <p:handoutMasterIdLst>
    <p:handoutMasterId r:id="rId17"/>
  </p:handoutMasterIdLst>
  <p:sldIdLst>
    <p:sldId id="270" r:id="rId2"/>
    <p:sldId id="348" r:id="rId3"/>
    <p:sldId id="349" r:id="rId4"/>
    <p:sldId id="356" r:id="rId5"/>
    <p:sldId id="357" r:id="rId6"/>
    <p:sldId id="362" r:id="rId7"/>
    <p:sldId id="363" r:id="rId8"/>
    <p:sldId id="361" r:id="rId9"/>
    <p:sldId id="355" r:id="rId10"/>
    <p:sldId id="364" r:id="rId11"/>
    <p:sldId id="365" r:id="rId12"/>
    <p:sldId id="366" r:id="rId13"/>
    <p:sldId id="367" r:id="rId14"/>
    <p:sldId id="345" r:id="rId15"/>
  </p:sldIdLst>
  <p:sldSz cx="9144000" cy="6858000" type="screen4x3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6666FF"/>
    <a:srgbClr val="0066FF"/>
    <a:srgbClr val="FFFF00"/>
    <a:srgbClr val="FF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3" autoAdjust="0"/>
    <p:restoredTop sz="94555" autoAdjust="0"/>
  </p:normalViewPr>
  <p:slideViewPr>
    <p:cSldViewPr snapToGrid="0">
      <p:cViewPr varScale="1">
        <p:scale>
          <a:sx n="110" d="100"/>
          <a:sy n="110" d="100"/>
        </p:scale>
        <p:origin x="14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B0722-B7C4-470C-889D-4E44A314DC06}" type="datetimeFigureOut">
              <a:rPr kumimoji="1" lang="ja-JP" altLang="en-US" smtClean="0"/>
              <a:t>2015/8/28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40146-1D71-4BF4-AEF6-6714FA68A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666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ja-JP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ja-JP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noProof="0" smtClean="0"/>
              <a:t>Click to edit Master text styles</a:t>
            </a:r>
          </a:p>
          <a:p>
            <a:pPr lvl="1"/>
            <a:r>
              <a:rPr lang="en-GB" altLang="ja-JP" noProof="0" smtClean="0"/>
              <a:t>Second level</a:t>
            </a:r>
          </a:p>
          <a:p>
            <a:pPr lvl="2"/>
            <a:r>
              <a:rPr lang="en-GB" altLang="ja-JP" noProof="0" smtClean="0"/>
              <a:t>Third level</a:t>
            </a:r>
          </a:p>
          <a:p>
            <a:pPr lvl="3"/>
            <a:r>
              <a:rPr lang="en-GB" altLang="ja-JP" noProof="0" smtClean="0"/>
              <a:t>Fourth level</a:t>
            </a:r>
          </a:p>
          <a:p>
            <a:pPr lvl="4"/>
            <a:r>
              <a:rPr lang="en-GB" altLang="ja-JP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ja-JP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3E384F-D37A-4F2A-97CD-72DBD6AF72C8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300895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60CC9B-4301-47F5-A43B-047F81E9ADB4}" type="slidenum">
              <a:rPr lang="en-GB" altLang="ja-JP"/>
              <a:pPr eaLnBrk="1" hangingPunct="1"/>
              <a:t>1</a:t>
            </a:fld>
            <a:endParaRPr lang="en-GB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74837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200" smtClean="0"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9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200" smtClean="0"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9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D6F6F725-DF7D-4A84-9F7F-BC2DB233531D}" type="slidenum">
              <a:rPr lang="en-US" altLang="ja-JP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7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9013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200" smtClean="0"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5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10008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8" b="37502"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ja-JP">
              <a:ea typeface="MS PGothic" pitchFamily="34" charset="-128"/>
            </a:endParaRPr>
          </a:p>
        </p:txBody>
      </p:sp>
      <p:pic>
        <p:nvPicPr>
          <p:cNvPr id="6" name="Picture 12" descr="IPCCLogoBlue_RGB_72P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516563"/>
            <a:ext cx="6159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1563" y="0"/>
            <a:ext cx="8072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ja-JP" sz="2400">
                <a:solidFill>
                  <a:schemeClr val="bg1"/>
                </a:solidFill>
                <a:latin typeface="Frutiger LT Pro 57 Condensed"/>
                <a:ea typeface="MS PGothic" pitchFamily="34" charset="-128"/>
              </a:rPr>
              <a:t>Task Force on National Greenhouse Gas Inventories</a:t>
            </a:r>
            <a:endParaRPr lang="en-GB" altLang="ja-JP" sz="2400">
              <a:solidFill>
                <a:schemeClr val="bg1"/>
              </a:solidFill>
              <a:latin typeface="Frutiger LT Pro 57 Condensed"/>
              <a:ea typeface="MS PGothic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130425"/>
            <a:ext cx="8072462" cy="1470025"/>
          </a:xfrm>
        </p:spPr>
        <p:txBody>
          <a:bodyPr/>
          <a:lstStyle>
            <a:lvl1pPr algn="r">
              <a:defRPr sz="4400" b="1" i="0" cap="none" spc="0">
                <a:ln>
                  <a:noFill/>
                </a:ln>
                <a:solidFill>
                  <a:srgbClr val="990002"/>
                </a:solidFill>
                <a:effectLst/>
                <a:latin typeface="Frutiger LT Pro 57 Condensed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GB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886200"/>
            <a:ext cx="8072462" cy="1752600"/>
          </a:xfrm>
        </p:spPr>
        <p:txBody>
          <a:bodyPr/>
          <a:lstStyle>
            <a:lvl1pPr marL="0" indent="0" algn="r">
              <a:buFontTx/>
              <a:buNone/>
              <a:defRPr b="1" i="0">
                <a:solidFill>
                  <a:srgbClr val="5492CD"/>
                </a:solidFill>
                <a:latin typeface="Frutiger LT Pro 57 Condensed" pitchFamily="34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872764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F33B-1004-41AE-9B3A-22FBC8699DD6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172429977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163513"/>
            <a:ext cx="1979612" cy="59626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2513" y="163513"/>
            <a:ext cx="5788025" cy="5962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F825F-4812-4366-B7D2-958049D3947C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806730386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F0532-D5E7-485A-BBFC-3E2D037B835F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223545870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52513" y="1600200"/>
            <a:ext cx="7634287" cy="4525963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D7DE5-FB85-426C-93E7-A44F23EC1A77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466943441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ja-JP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SzPct val="116000"/>
              <a:buFont typeface="Arial" pitchFamily="34" charset="0"/>
              <a:buChar char="•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Ø"/>
              <a:defRPr sz="1800"/>
            </a:lvl4pPr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en-GB" noProof="0" dirty="0" smtClean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B8F00-F19F-4873-AA09-FC6553E28C8F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92821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92CD"/>
                </a:solidFill>
              </a:defRPr>
            </a:lvl1pPr>
            <a:lvl2pPr>
              <a:defRPr>
                <a:solidFill>
                  <a:srgbClr val="5492CD"/>
                </a:solidFill>
              </a:defRPr>
            </a:lvl2pPr>
            <a:lvl3pPr>
              <a:defRPr>
                <a:solidFill>
                  <a:srgbClr val="5492CD"/>
                </a:solidFill>
              </a:defRPr>
            </a:lvl3pPr>
            <a:lvl4pPr>
              <a:defRPr>
                <a:solidFill>
                  <a:srgbClr val="5492CD"/>
                </a:solidFill>
              </a:defRPr>
            </a:lvl4pPr>
            <a:lvl5pPr>
              <a:defRPr>
                <a:solidFill>
                  <a:srgbClr val="5492CD"/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DAEA4-35F7-49E4-8FC8-DC32B55B1BF1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67419756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955AD-77EA-4122-B03C-E70B2FEACE7D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597625914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F672E-EFB8-4614-BD7B-6D0CDBE1E69F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333527934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4A6EF-685E-4777-B598-A628BB41BD6A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079055608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3BC46-8429-4EEF-B097-614BCCB08950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49442385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7A8C7-6A12-4BDA-9EC2-B7CEA6A51D31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148439573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9808C-58D8-430B-B246-01A5C14265CA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97035497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1CF7D-5176-47BC-8C38-E46883738545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50208117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IPCCLogoBlue_RGB_72PPI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000750"/>
            <a:ext cx="3873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63513"/>
            <a:ext cx="7918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GB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1600200"/>
            <a:ext cx="7634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 altLang="ja-JP" smtClean="0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5875" y="6572250"/>
            <a:ext cx="642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MS PGothic" pitchFamily="34" charset="-128"/>
              </a:defRPr>
            </a:lvl1pPr>
          </a:lstStyle>
          <a:p>
            <a:fld id="{0E53894D-018C-4579-B0DC-DF71D0506BB8}" type="slidenum">
              <a:rPr lang="en-GB" altLang="ja-JP"/>
              <a:pPr/>
              <a:t>‹#›</a:t>
            </a:fld>
            <a:endParaRPr lang="en-GB" altLang="ja-JP"/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</p:sldLayoutIdLst>
  <p:transition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latin typeface="Frutiger LT Pro 57 Condense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5492CD"/>
          </a:solidFill>
          <a:latin typeface="Frutiger LT Pro 57 Condensed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5B92E5"/>
          </a:solidFill>
          <a:latin typeface="Frutiger LT Pro 57 Condensed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5B92E5"/>
          </a:solidFill>
          <a:latin typeface="Frutiger LT Pro 57 Condensed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5B92E5"/>
          </a:solidFill>
          <a:latin typeface="Frutiger LT Pro 57 Condensed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5B92E5"/>
          </a:solidFill>
          <a:latin typeface="Frutiger LT Pro 57 Condensed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oxler\Desktop\mypersonalphotos\118___05\IMG_2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275" y="2242115"/>
            <a:ext cx="8789988" cy="93074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50" charset="-128"/>
              </a:rPr>
              <a:t>Requirements and capacity-building needs of the UNFCCC Process</a:t>
            </a:r>
            <a:endParaRPr lang="en-GB" altLang="zh-CN" sz="3600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ＭＳ Ｐゴシック" pitchFamily="50" charset="-128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6776" y="3210843"/>
            <a:ext cx="8429262" cy="2292823"/>
          </a:xfrm>
        </p:spPr>
        <p:txBody>
          <a:bodyPr/>
          <a:lstStyle/>
          <a:p>
            <a:r>
              <a:rPr lang="en-US" altLang="ja-JP" sz="2200" dirty="0" smtClean="0">
                <a:latin typeface="Arial Narrow" pitchFamily="34" charset="0"/>
                <a:ea typeface="MS PGothic" pitchFamily="34" charset="-128"/>
              </a:rPr>
              <a:t>Expert Forum for producers and users of climate change-related statistics </a:t>
            </a:r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  <a:p>
            <a:r>
              <a:rPr lang="en-US" altLang="ja-JP" sz="2000" dirty="0" smtClean="0">
                <a:latin typeface="Arial Narrow" pitchFamily="34" charset="0"/>
                <a:ea typeface="MS PGothic" pitchFamily="34" charset="-128"/>
              </a:rPr>
              <a:t>2-3 September 2015, Geneva, Switzerland</a:t>
            </a:r>
            <a:endParaRPr lang="ja-JP" altLang="ja-JP" sz="2000" dirty="0">
              <a:latin typeface="Arial Narrow" pitchFamily="34" charset="0"/>
              <a:ea typeface="MS PGothic" pitchFamily="34" charset="-128"/>
            </a:endParaRPr>
          </a:p>
          <a:p>
            <a:pPr eaLnBrk="1" hangingPunct="1">
              <a:spcBef>
                <a:spcPts val="0"/>
              </a:spcBef>
            </a:pPr>
            <a:endParaRPr lang="en-US" altLang="ja-JP" sz="2000" dirty="0" smtClean="0">
              <a:latin typeface="Arial Narrow" panose="020B0606020202030204" pitchFamily="34" charset="0"/>
              <a:ea typeface="MS PGothic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2000" dirty="0" smtClean="0">
                <a:latin typeface="Arial Narrow" panose="020B0606020202030204" pitchFamily="34" charset="0"/>
                <a:ea typeface="MS PGothic" pitchFamily="50" charset="-128"/>
              </a:rPr>
              <a:t>Session 4: Building capacity to provide climate change –related statistics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2000" dirty="0">
                <a:latin typeface="Arial Narrow" panose="020B0606020202030204" pitchFamily="34" charset="0"/>
                <a:ea typeface="MS PGothic" pitchFamily="50" charset="-128"/>
              </a:rPr>
              <a:t/>
            </a:r>
            <a:br>
              <a:rPr lang="en-US" altLang="ja-JP" sz="2000" dirty="0">
                <a:latin typeface="Arial Narrow" panose="020B0606020202030204" pitchFamily="34" charset="0"/>
                <a:ea typeface="MS PGothic" pitchFamily="50" charset="-128"/>
              </a:rPr>
            </a:br>
            <a:r>
              <a:rPr lang="en-US" altLang="ja-JP" sz="2000" dirty="0">
                <a:latin typeface="Arial Narrow" panose="020B0606020202030204" pitchFamily="34" charset="0"/>
                <a:ea typeface="MS PGothic" pitchFamily="50" charset="-128"/>
              </a:rPr>
              <a:t>Kiyoto Tanabe</a:t>
            </a:r>
            <a:br>
              <a:rPr lang="en-US" altLang="ja-JP" sz="2000" dirty="0">
                <a:latin typeface="Arial Narrow" panose="020B0606020202030204" pitchFamily="34" charset="0"/>
                <a:ea typeface="MS PGothic" pitchFamily="50" charset="-128"/>
              </a:rPr>
            </a:br>
            <a:r>
              <a:rPr lang="en-US" altLang="ja-JP" sz="2000" dirty="0" smtClean="0">
                <a:latin typeface="Arial Narrow" panose="020B0606020202030204" pitchFamily="34" charset="0"/>
                <a:ea typeface="MS PGothic" pitchFamily="50" charset="-128"/>
              </a:rPr>
              <a:t>Head of Technical </a:t>
            </a:r>
            <a:r>
              <a:rPr lang="en-US" altLang="ja-JP" sz="2000" dirty="0">
                <a:latin typeface="Arial Narrow" panose="020B0606020202030204" pitchFamily="34" charset="0"/>
                <a:ea typeface="MS PGothic" pitchFamily="50" charset="-128"/>
              </a:rPr>
              <a:t>Support Unit, IPCC TFI</a:t>
            </a:r>
            <a:endParaRPr lang="en-US" altLang="ja-JP" sz="2000" dirty="0">
              <a:latin typeface="Arial Narrow" pitchFamily="34" charset="0"/>
              <a:ea typeface="ＭＳ Ｐゴシック" pitchFamily="5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2191" y="0"/>
            <a:ext cx="735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Task Force on National Greenhouse Gas Inventories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59" y="161196"/>
            <a:ext cx="7986406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Good practice in data collection for GHG inventory compilation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356" y="1140822"/>
            <a:ext cx="8549089" cy="511193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6575" indent="-536575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Statistical offices can better contribute to national GHG inventory compilation by enhancing the capacities to do the following:</a:t>
            </a:r>
          </a:p>
          <a:p>
            <a:pPr marL="936625" lvl="1" indent="-5365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Focus </a:t>
            </a:r>
            <a:r>
              <a:rPr lang="en-US" altLang="ja-JP" sz="2200" dirty="0">
                <a:latin typeface="Arial Narrow" panose="020B0606020202030204" pitchFamily="34" charset="0"/>
                <a:ea typeface="ＭＳ Ｐゴシック" pitchFamily="34" charset="-128"/>
              </a:rPr>
              <a:t>on the collection of data needed to improve estimates of </a:t>
            </a:r>
            <a:r>
              <a:rPr lang="en-US" altLang="ja-JP" sz="2200" b="1" dirty="0">
                <a:latin typeface="Arial Narrow" panose="020B0606020202030204" pitchFamily="34" charset="0"/>
                <a:ea typeface="ＭＳ Ｐゴシック" pitchFamily="34" charset="-128"/>
              </a:rPr>
              <a:t>key categories</a:t>
            </a:r>
            <a:r>
              <a:rPr lang="en-US" altLang="ja-JP" sz="2200" dirty="0">
                <a:latin typeface="Arial Narrow" panose="020B0606020202030204" pitchFamily="34" charset="0"/>
                <a:ea typeface="ＭＳ Ｐゴシック" pitchFamily="34" charset="-128"/>
              </a:rPr>
              <a:t> which are the largest, have </a:t>
            </a: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the greatest </a:t>
            </a:r>
            <a:r>
              <a:rPr lang="en-US" altLang="ja-JP" sz="2200" dirty="0">
                <a:latin typeface="Arial Narrow" panose="020B0606020202030204" pitchFamily="34" charset="0"/>
                <a:ea typeface="ＭＳ Ｐゴシック" pitchFamily="34" charset="-128"/>
              </a:rPr>
              <a:t>potential to change, or have the greatest uncertainty.</a:t>
            </a:r>
          </a:p>
          <a:p>
            <a:pPr marL="936625" lvl="1" indent="-5365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Choose </a:t>
            </a:r>
            <a:r>
              <a:rPr lang="en-US" altLang="ja-JP" sz="2200" dirty="0">
                <a:latin typeface="Arial Narrow" panose="020B0606020202030204" pitchFamily="34" charset="0"/>
                <a:ea typeface="ＭＳ Ｐゴシック" pitchFamily="34" charset="-128"/>
              </a:rPr>
              <a:t>data collection procedures that iteratively improve the quality of the inventory in line with the </a:t>
            </a: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data quality </a:t>
            </a:r>
            <a:r>
              <a:rPr lang="en-US" altLang="ja-JP" sz="2200" dirty="0">
                <a:latin typeface="Arial Narrow" panose="020B0606020202030204" pitchFamily="34" charset="0"/>
                <a:ea typeface="ＭＳ Ｐゴシック" pitchFamily="34" charset="-128"/>
              </a:rPr>
              <a:t>objectives.</a:t>
            </a:r>
          </a:p>
          <a:p>
            <a:pPr marL="936625" lvl="1" indent="-5365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Collect </a:t>
            </a:r>
            <a:r>
              <a:rPr lang="en-US" altLang="ja-JP" sz="2200" dirty="0">
                <a:latin typeface="Arial Narrow" panose="020B0606020202030204" pitchFamily="34" charset="0"/>
                <a:ea typeface="ＭＳ Ｐゴシック" pitchFamily="34" charset="-128"/>
              </a:rPr>
              <a:t>data/information at a level of detail appropriate to the method used.</a:t>
            </a:r>
          </a:p>
          <a:p>
            <a:pPr marL="936625" lvl="1" indent="-5365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 Narrow" panose="020B0606020202030204" pitchFamily="34" charset="0"/>
              </a:rPr>
              <a:t>Collect uncertainty information as well when collecting data.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Close communication with inventory compilers is key</a:t>
            </a: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Dialogue </a:t>
            </a:r>
            <a:r>
              <a:rPr lang="en-US" altLang="ja-JP" sz="2400" dirty="0">
                <a:latin typeface="Arial Narrow" panose="020B0606020202030204" pitchFamily="34" charset="0"/>
                <a:ea typeface="ＭＳ Ｐゴシック" pitchFamily="34" charset="-128"/>
              </a:rPr>
              <a:t>between relevant technical agencies and </a:t>
            </a: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statistical </a:t>
            </a:r>
            <a:r>
              <a:rPr lang="en-US" altLang="ja-JP" sz="2400" dirty="0">
                <a:latin typeface="Arial Narrow" panose="020B0606020202030204" pitchFamily="34" charset="0"/>
                <a:ea typeface="ＭＳ Ｐゴシック" pitchFamily="34" charset="-128"/>
              </a:rPr>
              <a:t>offices, at both the national and international levels </a:t>
            </a: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will be also useful and</a:t>
            </a:r>
            <a:b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</a:b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should </a:t>
            </a:r>
            <a:r>
              <a:rPr lang="en-US" altLang="ja-JP" sz="2400" dirty="0">
                <a:latin typeface="Arial Narrow" panose="020B0606020202030204" pitchFamily="34" charset="0"/>
                <a:ea typeface="ＭＳ Ｐゴシック" pitchFamily="34" charset="-128"/>
              </a:rPr>
              <a:t>be </a:t>
            </a: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promoted.</a:t>
            </a:r>
            <a:endParaRPr lang="en-US" altLang="ja-JP" sz="2400" dirty="0" smtClean="0"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9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396" y="260348"/>
            <a:ext cx="7832170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Further…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396" y="1012823"/>
            <a:ext cx="8549089" cy="560613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6575" indent="-536575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Data/information from statistics offices are also important for fulfilling requirements on providing information on mitigation and adaptation as well.</a:t>
            </a:r>
          </a:p>
          <a:p>
            <a:pPr marL="536575" indent="-536575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In relation to mitigation, various statistics will be important for, e.g., projection of GHG emissions (e.g., for baseline setting) as well as quantifying mitigation progress indicators. </a:t>
            </a:r>
          </a:p>
          <a:p>
            <a:pPr marL="936625" lvl="1" indent="-5365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 Narrow" panose="020B0606020202030204" pitchFamily="34" charset="0"/>
              </a:rPr>
              <a:t>In the BURs, non-Annex I Parties shall provide information on </a:t>
            </a:r>
            <a:r>
              <a:rPr lang="en-US" dirty="0" smtClean="0">
                <a:latin typeface="Arial Narrow" panose="020B0606020202030204" pitchFamily="34" charset="0"/>
              </a:rPr>
              <a:t>name </a:t>
            </a:r>
            <a:r>
              <a:rPr lang="en-US" dirty="0">
                <a:latin typeface="Arial Narrow" panose="020B0606020202030204" pitchFamily="34" charset="0"/>
              </a:rPr>
              <a:t>and description of the mitigation action, </a:t>
            </a:r>
            <a:r>
              <a:rPr lang="en-US" dirty="0" smtClean="0">
                <a:latin typeface="Arial Narrow" panose="020B0606020202030204" pitchFamily="34" charset="0"/>
              </a:rPr>
              <a:t>…, </a:t>
            </a:r>
            <a:r>
              <a:rPr lang="en-US" dirty="0">
                <a:latin typeface="Arial Narrow" panose="020B0606020202030204" pitchFamily="34" charset="0"/>
              </a:rPr>
              <a:t>quantitative goals and </a:t>
            </a:r>
            <a:r>
              <a:rPr lang="en-US" b="1" dirty="0" smtClean="0">
                <a:latin typeface="Arial Narrow" panose="020B0606020202030204" pitchFamily="34" charset="0"/>
              </a:rPr>
              <a:t>progress indicators</a:t>
            </a:r>
            <a:r>
              <a:rPr lang="en-US" dirty="0" smtClean="0">
                <a:latin typeface="Arial Narrow" panose="020B0606020202030204" pitchFamily="34" charset="0"/>
              </a:rPr>
              <a:t>. (UNFCCC BUR Guidelines)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Close consultation with climate policy makers is key.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Prioritized areas for mitigation and adaptation vary from </a:t>
            </a:r>
            <a:b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</a:b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country to country. It is important to identify what kind of </a:t>
            </a:r>
            <a:b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</a:b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statistics are important for each country.</a:t>
            </a:r>
          </a:p>
        </p:txBody>
      </p:sp>
    </p:spTree>
    <p:extLst>
      <p:ext uri="{BB962C8B-B14F-4D97-AF65-F5344CB8AC3E}">
        <p14:creationId xmlns:p14="http://schemas.microsoft.com/office/powerpoint/2010/main" val="13926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396" y="128146"/>
            <a:ext cx="7832170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Further…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396" y="880621"/>
            <a:ext cx="8549089" cy="584517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Examples of key assumptions that may be required to project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GHG emissions and </a:t>
            </a: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removals or to estimate the specific effects of policies and measures and their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costs: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GDP level (national currency) and annual growth rate (consistent with 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economic forecasts </a:t>
            </a: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of the Party)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Assumptions </a:t>
            </a: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on exchange rates between the domestic currency and the United 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States dollar</a:t>
            </a:r>
            <a:endParaRPr lang="en-US" altLang="ja-JP" sz="2000" dirty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Population </a:t>
            </a: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level 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and </a:t>
            </a: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compound annual growth rate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Interest </a:t>
            </a: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rate and public sector discount 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rate</a:t>
            </a:r>
            <a:endParaRPr lang="en-US" altLang="ja-JP" sz="2000" dirty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Annual </a:t>
            </a: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rate of autonomous energy efficiency improvement in total and by sector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Total </a:t>
            </a: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housing, including turnover (number of dwellings)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Commercial </a:t>
            </a: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floor space, including turnover (thousands of square </a:t>
            </a:r>
            <a:r>
              <a:rPr lang="en-US" altLang="ja-JP" sz="2000" dirty="0" err="1">
                <a:latin typeface="Arial Narrow" panose="020B0606020202030204" pitchFamily="34" charset="0"/>
                <a:ea typeface="ＭＳ Ｐゴシック" pitchFamily="34" charset="-128"/>
              </a:rPr>
              <a:t>kilometres</a:t>
            </a: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)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Vehicle-</a:t>
            </a:r>
            <a:r>
              <a:rPr lang="en-US" altLang="ja-JP" sz="2000" dirty="0" err="1" smtClean="0">
                <a:latin typeface="Arial Narrow" panose="020B0606020202030204" pitchFamily="34" charset="0"/>
                <a:ea typeface="ＭＳ Ｐゴシック" pitchFamily="34" charset="-128"/>
              </a:rPr>
              <a:t>kilometres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 </a:t>
            </a: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travelled by vehicle type (thousands)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Rate </a:t>
            </a: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of penetration and absolute levels of use of new end-use 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technologies</a:t>
            </a:r>
          </a:p>
          <a:p>
            <a:pPr marL="457200" lvl="1" indent="0" eaLnBrk="1" hangingPunct="1">
              <a:spcBef>
                <a:spcPts val="600"/>
              </a:spcBef>
              <a:buNone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(Source: UNFCCC COP Decision 9/CP.2)</a:t>
            </a:r>
          </a:p>
        </p:txBody>
      </p:sp>
    </p:spTree>
    <p:extLst>
      <p:ext uri="{BB962C8B-B14F-4D97-AF65-F5344CB8AC3E}">
        <p14:creationId xmlns:p14="http://schemas.microsoft.com/office/powerpoint/2010/main" val="14887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396" y="128145"/>
            <a:ext cx="7832170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Conclusion</a:t>
            </a:r>
            <a:endParaRPr lang="en-US" altLang="ja-JP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396" y="781466"/>
            <a:ext cx="8549089" cy="5949839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6575" indent="-536575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Parties to the UNFCCC must submit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various national </a:t>
            </a: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reports on implementation of the Convention to the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COP. </a:t>
            </a:r>
          </a:p>
          <a:p>
            <a:pPr marL="536575" indent="-536575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National GHG inventory is one of the key elements in such national reports, because it is </a:t>
            </a: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essential for the international community to take the most appropriate action to mitigate climate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change.</a:t>
            </a:r>
          </a:p>
          <a:p>
            <a:pPr marL="536575" indent="-536575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Statistical offices can help inventory compilers overcome the barriers to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activity data collection. </a:t>
            </a: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They can better contribute to national GHG inventory compilation by enhancing the capacities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to follow good practice in data collection (e.g., focusing on key categories).</a:t>
            </a:r>
          </a:p>
          <a:p>
            <a:pPr marL="536575" indent="-536575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Close consultation between inventory compilers (climate policy makers) and statistical offices is crucial.</a:t>
            </a:r>
            <a:endParaRPr lang="en-US" altLang="ja-JP" dirty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536575" indent="-536575" eaLnBrk="1" hangingPunct="1">
              <a:spcBef>
                <a:spcPts val="600"/>
              </a:spcBef>
              <a:buFont typeface="Wingdings" pitchFamily="2" charset="2"/>
              <a:buChar char="Ø"/>
            </a:pPr>
            <a:endParaRPr lang="en-US" altLang="ja-JP" dirty="0" smtClean="0"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90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395" y="2934657"/>
            <a:ext cx="8072462" cy="1470025"/>
          </a:xfrm>
        </p:spPr>
        <p:txBody>
          <a:bodyPr/>
          <a:lstStyle/>
          <a:p>
            <a:pPr algn="ctr"/>
            <a:r>
              <a:rPr lang="en-GB" sz="3200" dirty="0" smtClean="0">
                <a:latin typeface="Arial Narrow" panose="020B0606020202030204" pitchFamily="34" charset="0"/>
              </a:rPr>
              <a:t>Thank you.</a:t>
            </a:r>
            <a:endParaRPr lang="en-GB" sz="3200" dirty="0">
              <a:latin typeface="Arial Narrow" panose="020B0606020202030204" pitchFamily="34" charset="0"/>
            </a:endParaRPr>
          </a:p>
        </p:txBody>
      </p:sp>
      <p:pic>
        <p:nvPicPr>
          <p:cNvPr id="3" name="Picture 2" descr="C:\Users\troxler\Desktop\mypersonalphotos\118___05\IMG_2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61"/>
            <a:ext cx="9144000" cy="21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1810069" y="14809"/>
            <a:ext cx="608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Task Force on National Greenhouse Gas Inventories</a:t>
            </a:r>
            <a:endParaRPr lang="en-GB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952" y="155862"/>
            <a:ext cx="6553200" cy="8969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Outline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0130" y="958467"/>
            <a:ext cx="8105775" cy="5140760"/>
          </a:xfrm>
        </p:spPr>
        <p:txBody>
          <a:bodyPr/>
          <a:lstStyle/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Reporting requirements under UNFCCC</a:t>
            </a:r>
          </a:p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Importance of estimation and reporting GHG emissions and removals</a:t>
            </a:r>
            <a:endParaRPr lang="en-US" altLang="ja-JP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National GHG Inventory</a:t>
            </a:r>
          </a:p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Difficulties with activity data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collection</a:t>
            </a:r>
          </a:p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Importance </a:t>
            </a: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of involving statistical offices in GHG inventory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preparation</a:t>
            </a:r>
          </a:p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Good practice in data collection for GHG inventory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compilation</a:t>
            </a:r>
          </a:p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Further…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573" y="260350"/>
            <a:ext cx="8301115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Reporting requirements under UNFCCC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73" y="1123720"/>
            <a:ext cx="8301115" cy="1762699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Parties to the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UNFCCC </a:t>
            </a: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must submit national reports on implementation of the Convention to the Conference of the Parties (COP).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Those national reports include: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6476"/>
              </p:ext>
            </p:extLst>
          </p:nvPr>
        </p:nvGraphicFramePr>
        <p:xfrm>
          <a:off x="905701" y="2774109"/>
          <a:ext cx="7238857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21"/>
                <a:gridCol w="4197426"/>
                <a:gridCol w="252731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National Reports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Frequency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Annex I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National Communications (NCs)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Every 4 years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Biennial Reports (BRs)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Every 2</a:t>
                      </a:r>
                      <a:r>
                        <a:rPr kumimoji="1" lang="en-US" altLang="ja-JP" baseline="0" dirty="0" smtClean="0">
                          <a:latin typeface="Arial Narrow" panose="020B0606020202030204" pitchFamily="34" charset="0"/>
                        </a:rPr>
                        <a:t> years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National</a:t>
                      </a:r>
                      <a:r>
                        <a:rPr kumimoji="1" lang="en-US" altLang="ja-JP" baseline="0" dirty="0" smtClean="0">
                          <a:latin typeface="Arial Narrow" panose="020B0606020202030204" pitchFamily="34" charset="0"/>
                        </a:rPr>
                        <a:t> GHG Inventories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Annually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Non-Annex I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National Communications (NCs)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Every 4 years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Biennial Update Reports (BURs)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Every</a:t>
                      </a:r>
                      <a:r>
                        <a:rPr kumimoji="1" lang="en-US" altLang="ja-JP" baseline="0" dirty="0" smtClean="0">
                          <a:latin typeface="Arial Narrow" panose="020B0606020202030204" pitchFamily="34" charset="0"/>
                        </a:rPr>
                        <a:t> 2 years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National</a:t>
                      </a:r>
                      <a:r>
                        <a:rPr kumimoji="1" lang="en-US" altLang="ja-JP" baseline="0" dirty="0" smtClean="0">
                          <a:latin typeface="Arial Narrow" panose="020B0606020202030204" pitchFamily="34" charset="0"/>
                        </a:rPr>
                        <a:t> Adaptation </a:t>
                      </a:r>
                      <a:r>
                        <a:rPr kumimoji="1" lang="en-US" altLang="ja-JP" baseline="0" dirty="0" err="1" smtClean="0">
                          <a:latin typeface="Arial Narrow" panose="020B0606020202030204" pitchFamily="34" charset="0"/>
                        </a:rPr>
                        <a:t>Programme</a:t>
                      </a:r>
                      <a:r>
                        <a:rPr kumimoji="1" lang="en-US" altLang="ja-JP" baseline="0" dirty="0" smtClean="0">
                          <a:latin typeface="Arial Narrow" panose="020B0606020202030204" pitchFamily="34" charset="0"/>
                        </a:rPr>
                        <a:t> of Actions (NAPAs) </a:t>
                      </a:r>
                      <a:br>
                        <a:rPr kumimoji="1" lang="en-US" altLang="ja-JP" baseline="0" dirty="0" smtClean="0">
                          <a:latin typeface="Arial Narrow" panose="020B0606020202030204" pitchFamily="34" charset="0"/>
                        </a:rPr>
                      </a:br>
                      <a:r>
                        <a:rPr kumimoji="1" lang="en-US" altLang="ja-JP" baseline="0" dirty="0" smtClean="0">
                          <a:latin typeface="Arial Narrow" panose="020B0606020202030204" pitchFamily="34" charset="0"/>
                        </a:rPr>
                        <a:t>[Least Developed Countries]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6607" y="163513"/>
            <a:ext cx="8575943" cy="816988"/>
          </a:xfrm>
        </p:spPr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Reporting requirements under UNFCCC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584627"/>
              </p:ext>
            </p:extLst>
          </p:nvPr>
        </p:nvGraphicFramePr>
        <p:xfrm>
          <a:off x="253386" y="1017337"/>
          <a:ext cx="8719164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791"/>
                <a:gridCol w="2179791"/>
                <a:gridCol w="2179791"/>
                <a:gridCol w="217979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Annex I Parties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Non-Annex I Parties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NCs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BRs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NCs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BURs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Provide information on: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national circumstances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baseline="0" dirty="0" smtClean="0">
                          <a:latin typeface="Arial Narrow" panose="020B0606020202030204" pitchFamily="34" charset="0"/>
                        </a:rPr>
                        <a:t>national GHG inventories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policies &amp; measures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vulnerability assessment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financial resources and transfer of technology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education, training &amp; public awareness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Provide information to outline Annex I Parties' progress in: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achieving emission reductions</a:t>
                      </a:r>
                      <a:endParaRPr kumimoji="1" lang="en-US" altLang="ja-JP" sz="16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provision of financial, technology, and capacity-building support to non-Annex I Parties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endParaRPr kumimoji="1" lang="ja-JP" alt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Provide information on: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national circumstances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baseline="0" dirty="0" smtClean="0">
                          <a:latin typeface="Arial Narrow" panose="020B0606020202030204" pitchFamily="34" charset="0"/>
                        </a:rPr>
                        <a:t>national GHG inventories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measures to mitigate climate change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Measures to facilitate adequate adaptation to climate change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Constraints and gaps,</a:t>
                      </a:r>
                      <a:r>
                        <a:rPr kumimoji="1" lang="en-US" altLang="ja-JP" sz="1600" baseline="0" dirty="0" smtClean="0">
                          <a:latin typeface="Arial Narrow" panose="020B0606020202030204" pitchFamily="34" charset="0"/>
                        </a:rPr>
                        <a:t> and related financial, technical and capacity needs</a:t>
                      </a:r>
                      <a:endParaRPr kumimoji="1" lang="en-US" altLang="ja-JP" sz="160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other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kumimoji="1" lang="ja-JP" alt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Provide  an update of the information presented in NCs, in particular on: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national circumstances and institutional arrangements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baseline="0" dirty="0" smtClean="0">
                          <a:latin typeface="Arial Narrow" panose="020B0606020202030204" pitchFamily="34" charset="0"/>
                        </a:rPr>
                        <a:t>national GHG inventories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mitigation actions and their effects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constraints and gaps, and related financial, technical and capacity needs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domestic measurement reporting &amp; verification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Narrow" panose="020B0606020202030204" pitchFamily="34" charset="0"/>
                        </a:rPr>
                        <a:t>Others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253386" y="2445744"/>
            <a:ext cx="2027106" cy="4847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487974" y="2609161"/>
            <a:ext cx="2028942" cy="4847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684578" y="2445744"/>
            <a:ext cx="2028942" cy="4847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826097" y="3447596"/>
            <a:ext cx="2028942" cy="4847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2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88640"/>
            <a:ext cx="8518400" cy="1008062"/>
          </a:xfrm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Importance of estimation and reporting GHG emissions and removals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531344"/>
            <a:ext cx="8518400" cy="4600909"/>
          </a:xfrm>
        </p:spPr>
        <p:txBody>
          <a:bodyPr/>
          <a:lstStyle/>
          <a:p>
            <a:pPr marL="631825" indent="-457200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7978775" algn="l"/>
              </a:tabLst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Accurate</a:t>
            </a:r>
            <a:r>
              <a:rPr lang="en-US" altLang="ja-JP" dirty="0">
                <a:latin typeface="Arial Narrow" panose="020B0606020202030204" pitchFamily="34" charset="0"/>
                <a:ea typeface="ＭＳ Ｐゴシック" panose="020B0600070205080204" pitchFamily="50" charset="-128"/>
              </a:rPr>
              <a:t>, consistent and internationally comparable data on GHG emissions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and removals is </a:t>
            </a:r>
            <a:r>
              <a:rPr lang="en-US" altLang="ja-JP" dirty="0">
                <a:latin typeface="Arial Narrow" panose="020B0606020202030204" pitchFamily="34" charset="0"/>
                <a:ea typeface="ＭＳ Ｐゴシック" panose="020B0600070205080204" pitchFamily="50" charset="-128"/>
              </a:rPr>
              <a:t>essential for the international community to take the most appropriate action to mitigate climate change, and ultimately to achieve the objective of the Convention. </a:t>
            </a:r>
            <a:endParaRPr lang="en-US" altLang="ja-JP" dirty="0" smtClean="0">
              <a:latin typeface="Arial Narrow" panose="020B0606020202030204" pitchFamily="34" charset="0"/>
              <a:ea typeface="ＭＳ Ｐゴシック" panose="020B0600070205080204" pitchFamily="50" charset="-128"/>
            </a:endParaRPr>
          </a:p>
          <a:p>
            <a:pPr marL="631825" indent="-457200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7978775" algn="l"/>
              </a:tabLst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Communicating </a:t>
            </a:r>
            <a:r>
              <a:rPr lang="en-US" altLang="ja-JP" dirty="0">
                <a:latin typeface="Arial Narrow" panose="020B0606020202030204" pitchFamily="34" charset="0"/>
                <a:ea typeface="ＭＳ Ｐゴシック" panose="020B0600070205080204" pitchFamily="50" charset="-128"/>
              </a:rPr>
              <a:t>relevant information on the most effective ways to reduce emissions and adapt to the adverse effects of climate change also contributes towards global sustainable development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88640"/>
            <a:ext cx="8518400" cy="1008062"/>
          </a:xfrm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National GHG 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Inventory 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/>
            </a:r>
            <a:b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</a:b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– 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still 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challenging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for non-Annex I Parties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564394"/>
            <a:ext cx="8518400" cy="4600909"/>
          </a:xfrm>
        </p:spPr>
        <p:txBody>
          <a:bodyPr/>
          <a:lstStyle/>
          <a:p>
            <a:pPr marL="174625" indent="0" eaLnBrk="1" hangingPunct="1">
              <a:buNone/>
              <a:tabLst>
                <a:tab pos="7978775" algn="l"/>
              </a:tabLst>
            </a:pPr>
            <a:r>
              <a:rPr lang="en-US" altLang="ja-JP" b="1" dirty="0">
                <a:solidFill>
                  <a:srgbClr val="0033CC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Results of </a:t>
            </a:r>
            <a:r>
              <a:rPr lang="en-US" altLang="ja-JP" b="1" dirty="0" smtClean="0">
                <a:solidFill>
                  <a:srgbClr val="0033CC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Survey Analysis by CGE in 2010</a:t>
            </a:r>
            <a:endParaRPr lang="en-US" altLang="ja-JP" b="1" dirty="0">
              <a:solidFill>
                <a:srgbClr val="0033CC"/>
              </a:solidFill>
              <a:latin typeface="Arial Narrow" panose="020B0606020202030204" pitchFamily="34" charset="0"/>
              <a:ea typeface="ＭＳ Ｐゴシック" panose="020B0600070205080204" pitchFamily="50" charset="-128"/>
            </a:endParaRPr>
          </a:p>
          <a:p>
            <a:pPr marL="174625" indent="0" algn="just" eaLnBrk="1" hangingPunct="1">
              <a:buNone/>
              <a:tabLst>
                <a:tab pos="7978775" algn="l"/>
              </a:tabLst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“Although developing country experts have been provided with various kinds of technical assistance, the survey results showed that </a:t>
            </a:r>
            <a:r>
              <a:rPr lang="en-US" altLang="ja-JP" sz="2400" b="1" u="sng" dirty="0" smtClean="0">
                <a:solidFill>
                  <a:srgbClr val="FF0000"/>
                </a:solidFill>
                <a:latin typeface="Arial Narrow" panose="020B0606020202030204" pitchFamily="34" charset="0"/>
                <a:ea typeface="ＭＳ Ｐゴシック" panose="020B0600070205080204" pitchFamily="50" charset="-128"/>
              </a:rPr>
              <a:t>GHG inventory is still recognized as one of the most challenging sections</a:t>
            </a:r>
            <a:r>
              <a:rPr lang="en-US" altLang="ja-JP" sz="2400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 of the national communication, and that providing non-Annex I Parties with technical assistance is still considered necessary.”</a:t>
            </a:r>
          </a:p>
          <a:p>
            <a:pPr marL="174625" indent="0" eaLnBrk="1" hangingPunct="1">
              <a:buNone/>
              <a:tabLst>
                <a:tab pos="7978775" algn="l"/>
              </a:tabLst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[FCCC/SBI/2010/21/Add.1, paragraph 17]</a:t>
            </a:r>
          </a:p>
          <a:p>
            <a:pPr marL="174625" indent="0" eaLnBrk="1" hangingPunct="1">
              <a:buNone/>
              <a:tabLst>
                <a:tab pos="7978775" algn="l"/>
              </a:tabLst>
            </a:pPr>
            <a:endParaRPr lang="en-US" altLang="ja-JP" dirty="0" smtClean="0">
              <a:latin typeface="Arial Narrow" panose="020B0606020202030204" pitchFamily="34" charset="0"/>
              <a:ea typeface="ＭＳ Ｐゴシック" panose="020B0600070205080204" pitchFamily="50" charset="-128"/>
            </a:endParaRPr>
          </a:p>
          <a:p>
            <a:pPr marL="174625" indent="0" eaLnBrk="1" hangingPunct="1">
              <a:buNone/>
              <a:tabLst>
                <a:tab pos="7978775" algn="l"/>
              </a:tabLst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Many NAI Parties have made progress since 2010, but national GHG inventory seems to be still challenging. </a:t>
            </a:r>
          </a:p>
        </p:txBody>
      </p:sp>
    </p:spTree>
    <p:extLst>
      <p:ext uri="{BB962C8B-B14F-4D97-AF65-F5344CB8AC3E}">
        <p14:creationId xmlns:p14="http://schemas.microsoft.com/office/powerpoint/2010/main" val="26998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49912" y="1331479"/>
            <a:ext cx="7777162" cy="5113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400" b="1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</a:t>
            </a:r>
            <a:r>
              <a:rPr lang="en-US" altLang="ja-JP" sz="2400" b="1" baseline="-25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2400" b="1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from combustion of crude oil</a:t>
            </a:r>
          </a:p>
          <a:p>
            <a:pPr eaLnBrk="1" hangingPunct="1">
              <a:buFontTx/>
              <a:buNone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CO</a:t>
            </a:r>
            <a:r>
              <a:rPr lang="en-US" altLang="ja-JP" sz="2000" baseline="-25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Emissions (Gg/</a:t>
            </a:r>
            <a:r>
              <a:rPr lang="en-US" altLang="ja-JP" sz="2000" dirty="0" err="1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yr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 = CEF • AD • 44/12 • 10</a:t>
            </a:r>
            <a:r>
              <a:rPr lang="en-US" altLang="ja-JP" sz="2000" baseline="30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-3</a:t>
            </a:r>
            <a:endParaRPr lang="en-US" altLang="ja-JP" sz="2000" dirty="0" smtClean="0">
              <a:latin typeface="Arial Narrow" panose="020B060602020203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ja-JP" sz="18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CEF = carbon emission factor for crude oil (t-C/TJ)</a:t>
            </a:r>
          </a:p>
          <a:p>
            <a:pPr lvl="1" eaLnBrk="1" hangingPunct="1">
              <a:buFontTx/>
              <a:buNone/>
            </a:pPr>
            <a:r>
              <a:rPr lang="en-US" altLang="ja-JP" sz="18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AD = Crude oil consumption expressed in energy unit (TJ)</a:t>
            </a:r>
          </a:p>
          <a:p>
            <a:pPr eaLnBrk="1" hangingPunct="1">
              <a:buFontTx/>
              <a:buNone/>
            </a:pPr>
            <a:endParaRPr lang="en-US" altLang="ja-JP" sz="1800" dirty="0" smtClean="0">
              <a:latin typeface="Arial Narrow" panose="020B060602020203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ja-JP" sz="2400" b="1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</a:t>
            </a:r>
            <a:r>
              <a:rPr lang="en-US" altLang="ja-JP" sz="2400" b="1" baseline="-25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2400" b="1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 from </a:t>
            </a:r>
            <a:r>
              <a:rPr lang="en-US" altLang="ja-JP" sz="2400" b="1" dirty="0" err="1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adipic</a:t>
            </a:r>
            <a:r>
              <a:rPr lang="en-US" altLang="ja-JP" sz="2400" b="1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acid production</a:t>
            </a:r>
          </a:p>
          <a:p>
            <a:pPr eaLnBrk="1" hangingPunct="1">
              <a:buFontTx/>
              <a:buNone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N</a:t>
            </a:r>
            <a:r>
              <a:rPr lang="en-US" altLang="ja-JP" sz="2000" baseline="-25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 Emissions (Gg/</a:t>
            </a:r>
            <a:r>
              <a:rPr lang="en-US" altLang="ja-JP" sz="2000" dirty="0" err="1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yr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 = EF • AD • 10</a:t>
            </a:r>
            <a:r>
              <a:rPr lang="en-US" altLang="ja-JP" sz="2000" baseline="30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-6</a:t>
            </a:r>
            <a:endParaRPr lang="en-US" altLang="ja-JP" sz="2000" dirty="0" smtClean="0">
              <a:latin typeface="Arial Narrow" panose="020B060602020203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ja-JP" sz="18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EF = emission factor for </a:t>
            </a:r>
            <a:r>
              <a:rPr lang="en-US" altLang="ja-JP" sz="1800" dirty="0" err="1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adipic</a:t>
            </a:r>
            <a:r>
              <a:rPr lang="en-US" altLang="ja-JP" sz="18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acid production (kg / </a:t>
            </a:r>
            <a:r>
              <a:rPr lang="en-US" altLang="ja-JP" sz="1800" dirty="0" err="1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tonnes</a:t>
            </a:r>
            <a:r>
              <a:rPr lang="en-US" altLang="ja-JP" sz="18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of </a:t>
            </a:r>
            <a:r>
              <a:rPr lang="en-US" altLang="ja-JP" sz="1800" dirty="0" err="1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adipic</a:t>
            </a:r>
            <a:r>
              <a:rPr lang="en-US" altLang="ja-JP" sz="18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acid produced)</a:t>
            </a:r>
          </a:p>
          <a:p>
            <a:pPr lvl="1" eaLnBrk="1" hangingPunct="1">
              <a:buFontTx/>
              <a:buNone/>
            </a:pPr>
            <a:r>
              <a:rPr lang="en-US" altLang="ja-JP" sz="18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AD = amount of </a:t>
            </a:r>
            <a:r>
              <a:rPr lang="en-US" altLang="ja-JP" sz="1800" dirty="0" err="1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adipic</a:t>
            </a:r>
            <a:r>
              <a:rPr lang="en-US" altLang="ja-JP" sz="18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acid produced (t)</a:t>
            </a:r>
          </a:p>
          <a:p>
            <a:pPr eaLnBrk="1" hangingPunct="1">
              <a:buFontTx/>
              <a:buNone/>
            </a:pPr>
            <a:endParaRPr lang="en-US" altLang="ja-JP" sz="1800" dirty="0" smtClean="0">
              <a:latin typeface="Arial Narrow" panose="020B060602020203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ja-JP" sz="2400" b="1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</a:t>
            </a:r>
            <a:r>
              <a:rPr lang="en-US" altLang="ja-JP" sz="2400" b="1" baseline="-25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</a:t>
            </a:r>
            <a:r>
              <a:rPr lang="en-US" altLang="ja-JP" sz="2400" b="1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from enteric fermentation of dairy cattle</a:t>
            </a:r>
          </a:p>
          <a:p>
            <a:pPr eaLnBrk="1" hangingPunct="1">
              <a:buFontTx/>
              <a:buNone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CH</a:t>
            </a:r>
            <a:r>
              <a:rPr lang="en-US" altLang="ja-JP" sz="2000" baseline="-25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Emissions (Gg/</a:t>
            </a:r>
            <a:r>
              <a:rPr lang="en-US" altLang="ja-JP" sz="2000" dirty="0" err="1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yr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 = EF • AD • 10</a:t>
            </a:r>
            <a:r>
              <a:rPr lang="en-US" altLang="ja-JP" sz="2000" baseline="300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-6</a:t>
            </a:r>
            <a:endParaRPr lang="en-US" altLang="ja-JP" sz="2000" dirty="0" smtClean="0">
              <a:latin typeface="Arial Narrow" panose="020B060602020203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ja-JP" sz="18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EF = emission factor for dairy cattle (kg/head/year)</a:t>
            </a:r>
          </a:p>
          <a:p>
            <a:pPr lvl="1" eaLnBrk="1" hangingPunct="1">
              <a:buFontTx/>
              <a:buNone/>
            </a:pPr>
            <a:r>
              <a:rPr lang="en-US" altLang="ja-JP" sz="1800" dirty="0" smtClean="0"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AD = population of dairy cattle in the country (head)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698" y="186775"/>
            <a:ext cx="8518400" cy="877724"/>
          </a:xfrm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National GHG Inventory</a:t>
            </a:r>
            <a:b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</a:b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- emission factors and activity data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88640"/>
            <a:ext cx="8518400" cy="681693"/>
          </a:xfrm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Difficulties 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with 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activity data 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collection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902" y="870333"/>
            <a:ext cx="8518400" cy="5270198"/>
          </a:xfrm>
        </p:spPr>
        <p:txBody>
          <a:bodyPr/>
          <a:lstStyle/>
          <a:p>
            <a:pPr marL="631825" indent="-457200" eaLnBrk="1" hangingPunct="1">
              <a:buFont typeface="Wingdings" panose="05000000000000000000" pitchFamily="2" charset="2"/>
              <a:buChar char="Ø"/>
              <a:tabLst>
                <a:tab pos="7978775" algn="l"/>
              </a:tabLst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Obtaining </a:t>
            </a:r>
            <a:r>
              <a:rPr lang="en-US" altLang="ja-JP" dirty="0">
                <a:latin typeface="Arial Narrow" panose="020B0606020202030204" pitchFamily="34" charset="0"/>
                <a:ea typeface="ＭＳ Ｐゴシック" panose="020B0600070205080204" pitchFamily="50" charset="-128"/>
              </a:rPr>
              <a:t>activity data for the first time - Difficult</a:t>
            </a:r>
          </a:p>
          <a:p>
            <a:pPr marL="974725" lvl="2" indent="0" eaLnBrk="1" hangingPunct="1">
              <a:buNone/>
              <a:tabLst>
                <a:tab pos="7978775" algn="l"/>
              </a:tabLst>
            </a:pPr>
            <a:r>
              <a:rPr lang="en-US" altLang="ja-JP" sz="2400" dirty="0">
                <a:latin typeface="Arial Narrow" panose="020B0606020202030204" pitchFamily="34" charset="0"/>
                <a:ea typeface="ＭＳ Ｐゴシック" panose="020B0600070205080204" pitchFamily="50" charset="-128"/>
              </a:rPr>
              <a:t>Difficulties in obtaining appropriate activity data were noted for all inventory sectors.</a:t>
            </a:r>
          </a:p>
          <a:p>
            <a:pPr marL="631825" indent="-457200" eaLnBrk="1" hangingPunct="1">
              <a:buFont typeface="Wingdings" panose="05000000000000000000" pitchFamily="2" charset="2"/>
              <a:buChar char="Ø"/>
              <a:tabLst>
                <a:tab pos="7978775" algn="l"/>
              </a:tabLst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Updating </a:t>
            </a:r>
            <a:r>
              <a:rPr lang="en-US" altLang="ja-JP" dirty="0">
                <a:latin typeface="Arial Narrow" panose="020B0606020202030204" pitchFamily="34" charset="0"/>
                <a:ea typeface="ＭＳ Ｐゴシック" panose="020B0600070205080204" pitchFamily="50" charset="-128"/>
              </a:rPr>
              <a:t>activity data – Still a problem but less difficult</a:t>
            </a:r>
          </a:p>
          <a:p>
            <a:pPr marL="974725" lvl="2" indent="0" eaLnBrk="1" hangingPunct="1">
              <a:buNone/>
              <a:tabLst>
                <a:tab pos="7978775" algn="l"/>
              </a:tabLst>
            </a:pPr>
            <a:r>
              <a:rPr lang="en-US" altLang="ja-JP" sz="2400" dirty="0">
                <a:latin typeface="Arial Narrow" panose="020B0606020202030204" pitchFamily="34" charset="0"/>
                <a:ea typeface="ＭＳ Ｐゴシック" panose="020B0600070205080204" pitchFamily="50" charset="-128"/>
              </a:rPr>
              <a:t>Once information is successfully obtained and reliable communication with the data managers/providers is established, accessibility to data should be much easier.</a:t>
            </a:r>
          </a:p>
          <a:p>
            <a:pPr marL="631825" indent="-457200" eaLnBrk="1" hangingPunct="1">
              <a:buFont typeface="Wingdings" panose="05000000000000000000" pitchFamily="2" charset="2"/>
              <a:buChar char="Ø"/>
              <a:tabLst>
                <a:tab pos="7978775" algn="l"/>
              </a:tabLst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Barriers </a:t>
            </a:r>
            <a:r>
              <a:rPr lang="en-US" altLang="ja-JP" dirty="0">
                <a:latin typeface="Arial Narrow" panose="020B0606020202030204" pitchFamily="34" charset="0"/>
                <a:ea typeface="ＭＳ Ｐゴシック" panose="020B0600070205080204" pitchFamily="50" charset="-128"/>
              </a:rPr>
              <a:t>to data collection</a:t>
            </a:r>
          </a:p>
          <a:p>
            <a:pPr marL="974725" lvl="2" indent="0" eaLnBrk="1" hangingPunct="1">
              <a:buNone/>
              <a:tabLst>
                <a:tab pos="7978775" algn="l"/>
              </a:tabLst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Individual data </a:t>
            </a:r>
            <a:r>
              <a:rPr lang="en-US" altLang="ja-JP" sz="2400" dirty="0">
                <a:latin typeface="Arial Narrow" panose="020B0606020202030204" pitchFamily="34" charset="0"/>
                <a:ea typeface="ＭＳ Ｐゴシック" panose="020B0600070205080204" pitchFamily="50" charset="-128"/>
              </a:rPr>
              <a:t>providers are not aware of GHG inventories and not willingness to provide </a:t>
            </a:r>
            <a:r>
              <a:rPr lang="en-US" altLang="ja-JP" sz="2400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data for production of GHG inventory.</a:t>
            </a:r>
            <a:endParaRPr lang="en-US" altLang="ja-JP" sz="2400" dirty="0">
              <a:latin typeface="Arial Narrow" panose="020B0606020202030204" pitchFamily="34" charset="0"/>
              <a:ea typeface="ＭＳ Ｐゴシック" panose="020B0600070205080204" pitchFamily="50" charset="-128"/>
            </a:endParaRPr>
          </a:p>
          <a:p>
            <a:pPr marL="1317625" lvl="2" indent="-342900" eaLnBrk="1" hangingPunct="1">
              <a:buFont typeface="Arial" panose="020B0604020202020204" pitchFamily="34" charset="0"/>
              <a:buChar char="•"/>
              <a:tabLst>
                <a:tab pos="7978775" algn="l"/>
              </a:tabLst>
            </a:pPr>
            <a:r>
              <a:rPr lang="en-US" altLang="ja-JP" dirty="0">
                <a:latin typeface="Arial Narrow" panose="020B0606020202030204" pitchFamily="34" charset="0"/>
                <a:ea typeface="ＭＳ Ｐゴシック" panose="020B0600070205080204" pitchFamily="50" charset="-128"/>
              </a:rPr>
              <a:t>Lack of a legal framework that mandates the provision of data</a:t>
            </a:r>
          </a:p>
          <a:p>
            <a:pPr marL="1317625" lvl="2" indent="-342900" eaLnBrk="1" hangingPunct="1">
              <a:buFont typeface="Arial" panose="020B0604020202020204" pitchFamily="34" charset="0"/>
              <a:buChar char="•"/>
              <a:tabLst>
                <a:tab pos="7978775" algn="l"/>
              </a:tabLst>
            </a:pPr>
            <a:r>
              <a:rPr lang="en-US" altLang="ja-JP" dirty="0">
                <a:latin typeface="Arial Narrow" panose="020B0606020202030204" pitchFamily="34" charset="0"/>
                <a:ea typeface="ＭＳ Ｐゴシック" panose="020B0600070205080204" pitchFamily="50" charset="-128"/>
              </a:rPr>
              <a:t>Inadequate institutional arrangements to ensure data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anose="020B0600070205080204" pitchFamily="50" charset="-128"/>
              </a:rPr>
              <a:t>collection </a:t>
            </a:r>
          </a:p>
        </p:txBody>
      </p:sp>
    </p:spTree>
    <p:extLst>
      <p:ext uri="{BB962C8B-B14F-4D97-AF65-F5344CB8AC3E}">
        <p14:creationId xmlns:p14="http://schemas.microsoft.com/office/powerpoint/2010/main" val="34571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186" y="260350"/>
            <a:ext cx="8471971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Importance of involving statistical offices in GHG inventory preparation</a:t>
            </a:r>
            <a:endParaRPr lang="en-US" altLang="ja-JP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472" y="1262743"/>
            <a:ext cx="8626207" cy="507940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6575" indent="-536575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Statistical offices can help inventory compilers </a:t>
            </a:r>
            <a:r>
              <a:rPr lang="en-US" altLang="ja-JP" sz="2400" dirty="0">
                <a:latin typeface="Arial Narrow" panose="020B0606020202030204" pitchFamily="34" charset="0"/>
                <a:ea typeface="ＭＳ Ｐゴシック" pitchFamily="34" charset="-128"/>
              </a:rPr>
              <a:t>overcome the </a:t>
            </a: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barriers </a:t>
            </a:r>
            <a:r>
              <a:rPr lang="en-US" altLang="ja-JP" sz="2400" dirty="0">
                <a:latin typeface="Arial Narrow" panose="020B0606020202030204" pitchFamily="34" charset="0"/>
                <a:ea typeface="ＭＳ Ｐゴシック" pitchFamily="34" charset="-128"/>
              </a:rPr>
              <a:t>to </a:t>
            </a: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(activity) data collection.</a:t>
            </a:r>
            <a:endParaRPr lang="en-US" altLang="ja-JP" sz="2400" dirty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936625" lvl="1" indent="-5365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With legal framework for regular data collection in various areas</a:t>
            </a:r>
          </a:p>
          <a:p>
            <a:pPr marL="536575" indent="-536575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Remember – data needed for GHG inventory compilation are useful for other purposes as well.</a:t>
            </a:r>
          </a:p>
          <a:p>
            <a:pPr marL="936625" lvl="1" indent="-5365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National </a:t>
            </a:r>
            <a:r>
              <a:rPr lang="en-US" altLang="ja-JP" sz="2200" dirty="0">
                <a:latin typeface="Arial Narrow" panose="020B0606020202030204" pitchFamily="34" charset="0"/>
                <a:ea typeface="ＭＳ Ｐゴシック" pitchFamily="34" charset="-128"/>
              </a:rPr>
              <a:t>GHG inventories are just one set of data that governments collect and their integration should be straightforward.</a:t>
            </a:r>
            <a:endParaRPr lang="en-US" altLang="ja-JP" sz="22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936625" lvl="1" indent="-5365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Data </a:t>
            </a: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already collected for other purposes by statistical offices may be useful for inventory compilation</a:t>
            </a: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. </a:t>
            </a:r>
            <a:r>
              <a:rPr lang="en-US" altLang="ja-JP" sz="2200" dirty="0">
                <a:latin typeface="Arial Narrow" panose="020B0606020202030204" pitchFamily="34" charset="0"/>
                <a:ea typeface="ＭＳ Ｐゴシック" pitchFamily="34" charset="-128"/>
              </a:rPr>
              <a:t>Also, ongoing data collection efforts by </a:t>
            </a: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statistical </a:t>
            </a:r>
            <a:r>
              <a:rPr lang="en-US" altLang="ja-JP" sz="2200" dirty="0">
                <a:latin typeface="Arial Narrow" panose="020B0606020202030204" pitchFamily="34" charset="0"/>
                <a:ea typeface="ＭＳ Ｐゴシック" pitchFamily="34" charset="-128"/>
              </a:rPr>
              <a:t>offices </a:t>
            </a: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may be used for </a:t>
            </a:r>
            <a:r>
              <a:rPr lang="en-US" altLang="ja-JP" sz="2200" dirty="0">
                <a:latin typeface="Arial Narrow" panose="020B0606020202030204" pitchFamily="34" charset="0"/>
                <a:ea typeface="ＭＳ Ｐゴシック" pitchFamily="34" charset="-128"/>
              </a:rPr>
              <a:t>the purposes of national GHG </a:t>
            </a: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inventories as well.</a:t>
            </a:r>
            <a:endParaRPr lang="en-US" altLang="ja-JP" sz="22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936625" lvl="1" indent="-5365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Statistical offices may be in a better position than inventory compilers to start collecting new data in view of </a:t>
            </a: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possible </a:t>
            </a:r>
            <a:b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</a:b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multiple </a:t>
            </a:r>
            <a:r>
              <a:rPr lang="en-US" altLang="ja-JP" sz="2200" dirty="0" smtClean="0">
                <a:latin typeface="Arial Narrow" panose="020B0606020202030204" pitchFamily="34" charset="0"/>
                <a:ea typeface="ＭＳ Ｐゴシック" pitchFamily="34" charset="-128"/>
              </a:rPr>
              <a:t>uses of such data. </a:t>
            </a:r>
          </a:p>
        </p:txBody>
      </p:sp>
    </p:spTree>
    <p:extLst>
      <p:ext uri="{BB962C8B-B14F-4D97-AF65-F5344CB8AC3E}">
        <p14:creationId xmlns:p14="http://schemas.microsoft.com/office/powerpoint/2010/main" val="32887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motion_Introduction_20070913">
  <a:themeElements>
    <a:clrScheme name="Promotion_Introduction_200709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motion_Introduction_200709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motion_Introduction_200709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1341</Words>
  <Application>Microsoft Office PowerPoint</Application>
  <PresentationFormat>画面に合わせる (4:3)</PresentationFormat>
  <Paragraphs>144</Paragraphs>
  <Slides>14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Frutiger LT Pro 57 Condensed</vt:lpstr>
      <vt:lpstr>ＭＳ Ｐゴシック</vt:lpstr>
      <vt:lpstr>ＭＳ Ｐゴシック</vt:lpstr>
      <vt:lpstr>Arial</vt:lpstr>
      <vt:lpstr>Arial Narrow</vt:lpstr>
      <vt:lpstr>Times New Roman</vt:lpstr>
      <vt:lpstr>Wingdings</vt:lpstr>
      <vt:lpstr>Promotion_Introduction_20070913</vt:lpstr>
      <vt:lpstr>Requirements and capacity-building needs of the UNFCCC Process</vt:lpstr>
      <vt:lpstr>Outline</vt:lpstr>
      <vt:lpstr>Reporting requirements under UNFCCC</vt:lpstr>
      <vt:lpstr>Reporting requirements under UNFCCC</vt:lpstr>
      <vt:lpstr>Importance of estimation and reporting GHG emissions and removals</vt:lpstr>
      <vt:lpstr>National GHG Inventory  – still challenging for non-Annex I Parties</vt:lpstr>
      <vt:lpstr>National GHG Inventory - emission factors and activity data</vt:lpstr>
      <vt:lpstr>Difficulties with activity data collection</vt:lpstr>
      <vt:lpstr>Importance of involving statistical offices in GHG inventory preparation</vt:lpstr>
      <vt:lpstr>Good practice in data collection for GHG inventory compilation</vt:lpstr>
      <vt:lpstr>Further…</vt:lpstr>
      <vt:lpstr>Further…</vt:lpstr>
      <vt:lpstr>Conclusion</vt:lpstr>
      <vt:lpstr>Thank you.</vt:lpstr>
    </vt:vector>
  </TitlesOfParts>
  <Company>IGES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Inventory Scope and Definitions</dc:title>
  <dc:creator>Simon Eggleston</dc:creator>
  <cp:lastModifiedBy>田辺 清人</cp:lastModifiedBy>
  <cp:revision>236</cp:revision>
  <cp:lastPrinted>2014-01-21T07:48:20Z</cp:lastPrinted>
  <dcterms:created xsi:type="dcterms:W3CDTF">2007-02-02T07:19:52Z</dcterms:created>
  <dcterms:modified xsi:type="dcterms:W3CDTF">2015-08-28T00:46:38Z</dcterms:modified>
</cp:coreProperties>
</file>