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6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405B102-F625-4AAA-BD05-4DAAE9C4C9E1}" type="datetimeFigureOut">
              <a:rPr lang="en-GB" smtClean="0"/>
              <a:t>27/08/2015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4220CC-1E14-4602-8D1A-996C06B3E230}" type="slidenum">
              <a:rPr lang="en-GB" smtClean="0"/>
              <a:t>‹#›</a:t>
            </a:fld>
            <a:endParaRPr lang="en-GB"/>
          </a:p>
        </p:txBody>
      </p:sp>
    </p:spTree>
    <p:extLst>
      <p:ext uri="{BB962C8B-B14F-4D97-AF65-F5344CB8AC3E}">
        <p14:creationId xmlns:p14="http://schemas.microsoft.com/office/powerpoint/2010/main" val="2230902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05B102-F625-4AAA-BD05-4DAAE9C4C9E1}" type="datetimeFigureOut">
              <a:rPr lang="en-GB" smtClean="0"/>
              <a:t>27/08/2015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4220CC-1E14-4602-8D1A-996C06B3E230}" type="slidenum">
              <a:rPr lang="en-GB" smtClean="0"/>
              <a:t>‹#›</a:t>
            </a:fld>
            <a:endParaRPr lang="en-GB"/>
          </a:p>
        </p:txBody>
      </p:sp>
    </p:spTree>
    <p:extLst>
      <p:ext uri="{BB962C8B-B14F-4D97-AF65-F5344CB8AC3E}">
        <p14:creationId xmlns:p14="http://schemas.microsoft.com/office/powerpoint/2010/main" val="1415979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05B102-F625-4AAA-BD05-4DAAE9C4C9E1}" type="datetimeFigureOut">
              <a:rPr lang="en-GB" smtClean="0"/>
              <a:t>27/08/2015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4220CC-1E14-4602-8D1A-996C06B3E230}" type="slidenum">
              <a:rPr lang="en-GB" smtClean="0"/>
              <a:t>‹#›</a:t>
            </a:fld>
            <a:endParaRPr lang="en-GB"/>
          </a:p>
        </p:txBody>
      </p:sp>
    </p:spTree>
    <p:extLst>
      <p:ext uri="{BB962C8B-B14F-4D97-AF65-F5344CB8AC3E}">
        <p14:creationId xmlns:p14="http://schemas.microsoft.com/office/powerpoint/2010/main" val="280124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05B102-F625-4AAA-BD05-4DAAE9C4C9E1}" type="datetimeFigureOut">
              <a:rPr lang="en-GB" smtClean="0"/>
              <a:t>27/08/2015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4220CC-1E14-4602-8D1A-996C06B3E230}" type="slidenum">
              <a:rPr lang="en-GB" smtClean="0"/>
              <a:t>‹#›</a:t>
            </a:fld>
            <a:endParaRPr lang="en-GB"/>
          </a:p>
        </p:txBody>
      </p:sp>
    </p:spTree>
    <p:extLst>
      <p:ext uri="{BB962C8B-B14F-4D97-AF65-F5344CB8AC3E}">
        <p14:creationId xmlns:p14="http://schemas.microsoft.com/office/powerpoint/2010/main" val="2855612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05B102-F625-4AAA-BD05-4DAAE9C4C9E1}" type="datetimeFigureOut">
              <a:rPr lang="en-GB" smtClean="0"/>
              <a:t>27/08/2015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4220CC-1E14-4602-8D1A-996C06B3E230}" type="slidenum">
              <a:rPr lang="en-GB" smtClean="0"/>
              <a:t>‹#›</a:t>
            </a:fld>
            <a:endParaRPr lang="en-GB"/>
          </a:p>
        </p:txBody>
      </p:sp>
    </p:spTree>
    <p:extLst>
      <p:ext uri="{BB962C8B-B14F-4D97-AF65-F5344CB8AC3E}">
        <p14:creationId xmlns:p14="http://schemas.microsoft.com/office/powerpoint/2010/main" val="2177049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405B102-F625-4AAA-BD05-4DAAE9C4C9E1}" type="datetimeFigureOut">
              <a:rPr lang="en-GB" smtClean="0"/>
              <a:t>27/08/2015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4220CC-1E14-4602-8D1A-996C06B3E230}" type="slidenum">
              <a:rPr lang="en-GB" smtClean="0"/>
              <a:t>‹#›</a:t>
            </a:fld>
            <a:endParaRPr lang="en-GB"/>
          </a:p>
        </p:txBody>
      </p:sp>
    </p:spTree>
    <p:extLst>
      <p:ext uri="{BB962C8B-B14F-4D97-AF65-F5344CB8AC3E}">
        <p14:creationId xmlns:p14="http://schemas.microsoft.com/office/powerpoint/2010/main" val="2458599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405B102-F625-4AAA-BD05-4DAAE9C4C9E1}" type="datetimeFigureOut">
              <a:rPr lang="en-GB" smtClean="0"/>
              <a:t>27/08/2015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4220CC-1E14-4602-8D1A-996C06B3E230}" type="slidenum">
              <a:rPr lang="en-GB" smtClean="0"/>
              <a:t>‹#›</a:t>
            </a:fld>
            <a:endParaRPr lang="en-GB"/>
          </a:p>
        </p:txBody>
      </p:sp>
    </p:spTree>
    <p:extLst>
      <p:ext uri="{BB962C8B-B14F-4D97-AF65-F5344CB8AC3E}">
        <p14:creationId xmlns:p14="http://schemas.microsoft.com/office/powerpoint/2010/main" val="2051790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405B102-F625-4AAA-BD05-4DAAE9C4C9E1}" type="datetimeFigureOut">
              <a:rPr lang="en-GB" smtClean="0"/>
              <a:t>27/08/2015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4220CC-1E14-4602-8D1A-996C06B3E230}" type="slidenum">
              <a:rPr lang="en-GB" smtClean="0"/>
              <a:t>‹#›</a:t>
            </a:fld>
            <a:endParaRPr lang="en-GB"/>
          </a:p>
        </p:txBody>
      </p:sp>
    </p:spTree>
    <p:extLst>
      <p:ext uri="{BB962C8B-B14F-4D97-AF65-F5344CB8AC3E}">
        <p14:creationId xmlns:p14="http://schemas.microsoft.com/office/powerpoint/2010/main" val="3434291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5B102-F625-4AAA-BD05-4DAAE9C4C9E1}" type="datetimeFigureOut">
              <a:rPr lang="en-GB" smtClean="0"/>
              <a:t>27/08/2015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4220CC-1E14-4602-8D1A-996C06B3E230}" type="slidenum">
              <a:rPr lang="en-GB" smtClean="0"/>
              <a:t>‹#›</a:t>
            </a:fld>
            <a:endParaRPr lang="en-GB"/>
          </a:p>
        </p:txBody>
      </p:sp>
    </p:spTree>
    <p:extLst>
      <p:ext uri="{BB962C8B-B14F-4D97-AF65-F5344CB8AC3E}">
        <p14:creationId xmlns:p14="http://schemas.microsoft.com/office/powerpoint/2010/main" val="1093122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5B102-F625-4AAA-BD05-4DAAE9C4C9E1}" type="datetimeFigureOut">
              <a:rPr lang="en-GB" smtClean="0"/>
              <a:t>27/08/2015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4220CC-1E14-4602-8D1A-996C06B3E230}" type="slidenum">
              <a:rPr lang="en-GB" smtClean="0"/>
              <a:t>‹#›</a:t>
            </a:fld>
            <a:endParaRPr lang="en-GB"/>
          </a:p>
        </p:txBody>
      </p:sp>
    </p:spTree>
    <p:extLst>
      <p:ext uri="{BB962C8B-B14F-4D97-AF65-F5344CB8AC3E}">
        <p14:creationId xmlns:p14="http://schemas.microsoft.com/office/powerpoint/2010/main" val="1758880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5B102-F625-4AAA-BD05-4DAAE9C4C9E1}" type="datetimeFigureOut">
              <a:rPr lang="en-GB" smtClean="0"/>
              <a:t>27/08/2015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4220CC-1E14-4602-8D1A-996C06B3E230}" type="slidenum">
              <a:rPr lang="en-GB" smtClean="0"/>
              <a:t>‹#›</a:t>
            </a:fld>
            <a:endParaRPr lang="en-GB"/>
          </a:p>
        </p:txBody>
      </p:sp>
    </p:spTree>
    <p:extLst>
      <p:ext uri="{BB962C8B-B14F-4D97-AF65-F5344CB8AC3E}">
        <p14:creationId xmlns:p14="http://schemas.microsoft.com/office/powerpoint/2010/main" val="150173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5B102-F625-4AAA-BD05-4DAAE9C4C9E1}" type="datetimeFigureOut">
              <a:rPr lang="en-GB" smtClean="0"/>
              <a:t>27/08/2015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220CC-1E14-4602-8D1A-996C06B3E230}" type="slidenum">
              <a:rPr lang="en-GB" smtClean="0"/>
              <a:t>‹#›</a:t>
            </a:fld>
            <a:endParaRPr lang="en-GB"/>
          </a:p>
        </p:txBody>
      </p:sp>
    </p:spTree>
    <p:extLst>
      <p:ext uri="{BB962C8B-B14F-4D97-AF65-F5344CB8AC3E}">
        <p14:creationId xmlns:p14="http://schemas.microsoft.com/office/powerpoint/2010/main" val="741411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35496" y="5890046"/>
            <a:ext cx="5184576" cy="923330"/>
          </a:xfrm>
          <a:prstGeom prst="rect">
            <a:avLst/>
          </a:prstGeom>
        </p:spPr>
        <p:txBody>
          <a:bodyPr wrap="square">
            <a:spAutoFit/>
          </a:bodyPr>
          <a:lstStyle/>
          <a:p>
            <a:r>
              <a:rPr lang="en-GB" b="1" dirty="0"/>
              <a:t>Expert Forum for </a:t>
            </a:r>
            <a:r>
              <a:rPr lang="en-GB" b="1" dirty="0" smtClean="0"/>
              <a:t>producers </a:t>
            </a:r>
            <a:r>
              <a:rPr lang="en-GB" b="1" dirty="0"/>
              <a:t>and users of climate change-related statistics</a:t>
            </a:r>
          </a:p>
          <a:p>
            <a:r>
              <a:rPr lang="en-US" dirty="0" smtClean="0"/>
              <a:t>2-3 </a:t>
            </a:r>
            <a:r>
              <a:rPr lang="en-US" dirty="0"/>
              <a:t>September 2015</a:t>
            </a:r>
          </a:p>
        </p:txBody>
      </p:sp>
      <p:pic>
        <p:nvPicPr>
          <p:cNvPr id="1026" name="Picture 2" descr="Q:\UN Logo &amp; UNECE Logo\New UNECE Logo Horizontal\Logo Horizontal-PNG\UNECE Logo Landscape-black-no background-vec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5890046"/>
            <a:ext cx="2593853" cy="7955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7704" y="260648"/>
            <a:ext cx="7056784" cy="1077218"/>
          </a:xfrm>
          <a:prstGeom prst="rect">
            <a:avLst/>
          </a:prstGeom>
          <a:noFill/>
        </p:spPr>
        <p:txBody>
          <a:bodyPr wrap="square" rtlCol="0">
            <a:spAutoFit/>
          </a:bodyPr>
          <a:lstStyle/>
          <a:p>
            <a:pPr algn="r"/>
            <a:r>
              <a:rPr lang="fr-CH" sz="3200" b="1" dirty="0" err="1" smtClean="0"/>
              <a:t>Responding</a:t>
            </a:r>
            <a:r>
              <a:rPr lang="fr-CH" sz="3200" b="1" dirty="0" smtClean="0"/>
              <a:t> to the </a:t>
            </a:r>
            <a:r>
              <a:rPr lang="fr-CH" sz="3200" b="1" dirty="0" err="1" smtClean="0"/>
              <a:t>needs</a:t>
            </a:r>
            <a:r>
              <a:rPr lang="fr-CH" sz="3200" b="1" dirty="0" smtClean="0"/>
              <a:t> of the new global </a:t>
            </a:r>
            <a:r>
              <a:rPr lang="fr-CH" sz="3200" b="1" dirty="0" err="1" smtClean="0"/>
              <a:t>climate</a:t>
            </a:r>
            <a:r>
              <a:rPr lang="fr-CH" sz="3200" b="1" dirty="0" smtClean="0"/>
              <a:t> agreement</a:t>
            </a:r>
            <a:endParaRPr lang="en-GB" sz="3200" b="1" dirty="0"/>
          </a:p>
        </p:txBody>
      </p:sp>
      <p:sp>
        <p:nvSpPr>
          <p:cNvPr id="6" name="TextBox 5"/>
          <p:cNvSpPr txBox="1"/>
          <p:nvPr/>
        </p:nvSpPr>
        <p:spPr>
          <a:xfrm>
            <a:off x="4066379" y="2321877"/>
            <a:ext cx="4898109" cy="954107"/>
          </a:xfrm>
          <a:prstGeom prst="rect">
            <a:avLst/>
          </a:prstGeom>
          <a:noFill/>
        </p:spPr>
        <p:txBody>
          <a:bodyPr wrap="square" rtlCol="0">
            <a:spAutoFit/>
          </a:bodyPr>
          <a:lstStyle/>
          <a:p>
            <a:pPr algn="r"/>
            <a:r>
              <a:rPr lang="fr-CH" sz="2800" dirty="0" smtClean="0"/>
              <a:t>How to </a:t>
            </a:r>
            <a:r>
              <a:rPr lang="fr-CH" sz="2800" dirty="0" err="1" smtClean="0"/>
              <a:t>prepare</a:t>
            </a:r>
            <a:r>
              <a:rPr lang="fr-CH" sz="2800" dirty="0" smtClean="0"/>
              <a:t> for </a:t>
            </a:r>
            <a:r>
              <a:rPr lang="fr-CH" sz="2800" dirty="0" err="1" smtClean="0"/>
              <a:t>emerging</a:t>
            </a:r>
            <a:r>
              <a:rPr lang="fr-CH" sz="2800" dirty="0" smtClean="0"/>
              <a:t> data </a:t>
            </a:r>
            <a:r>
              <a:rPr lang="fr-CH" sz="2800" dirty="0" err="1" smtClean="0"/>
              <a:t>needs</a:t>
            </a:r>
            <a:r>
              <a:rPr lang="fr-CH" sz="2800" dirty="0" smtClean="0"/>
              <a:t>?</a:t>
            </a:r>
            <a:endParaRPr lang="en-GB" sz="2800" dirty="0"/>
          </a:p>
        </p:txBody>
      </p:sp>
    </p:spTree>
    <p:extLst>
      <p:ext uri="{BB962C8B-B14F-4D97-AF65-F5344CB8AC3E}">
        <p14:creationId xmlns:p14="http://schemas.microsoft.com/office/powerpoint/2010/main" val="1885973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buNone/>
            </a:pPr>
            <a:r>
              <a:rPr lang="en-US" dirty="0" smtClean="0"/>
              <a:t>Greenhouse </a:t>
            </a:r>
            <a:r>
              <a:rPr lang="en-US" dirty="0"/>
              <a:t>gas data and other climate-related data do not come from unknown sources – they are linked, directly or indirectly, to national statistical data. At the same time, the provision of national data under the UN Climate Change Convention follows its specific requirements and sometimes the national statistical offices are not closely involved in the preparation and submission of those data. </a:t>
            </a:r>
            <a:endParaRPr lang="en-US" dirty="0" smtClean="0"/>
          </a:p>
          <a:p>
            <a:endParaRPr lang="en-US" dirty="0"/>
          </a:p>
          <a:p>
            <a:r>
              <a:rPr lang="en-US" b="1" dirty="0" smtClean="0"/>
              <a:t>How can the </a:t>
            </a:r>
            <a:r>
              <a:rPr lang="en-US" b="1" dirty="0"/>
              <a:t>national statistical offices </a:t>
            </a:r>
            <a:r>
              <a:rPr lang="en-US" b="1" dirty="0" smtClean="0"/>
              <a:t>be </a:t>
            </a:r>
            <a:r>
              <a:rPr lang="en-US" b="1" dirty="0"/>
              <a:t>brought closer to the preparation of climate-related data</a:t>
            </a:r>
            <a:r>
              <a:rPr lang="en-US" dirty="0"/>
              <a:t>, so that the rich expertise of those offices could help in increasing the timeliness and quality of climate-related data? </a:t>
            </a:r>
            <a:endParaRPr lang="en-US" dirty="0" smtClean="0"/>
          </a:p>
          <a:p>
            <a:r>
              <a:rPr lang="en-US" b="1" dirty="0" smtClean="0"/>
              <a:t>Do </a:t>
            </a:r>
            <a:r>
              <a:rPr lang="en-US" b="1" dirty="0"/>
              <a:t>we have any particular “good practices” in building and maintaining the relationship between the statistical community and the national climate change community</a:t>
            </a:r>
            <a:r>
              <a:rPr lang="en-US" dirty="0"/>
              <a:t>? </a:t>
            </a:r>
            <a:endParaRPr lang="en-GB" dirty="0"/>
          </a:p>
          <a:p>
            <a:endParaRPr lang="en-GB" dirty="0"/>
          </a:p>
        </p:txBody>
      </p:sp>
      <p:sp>
        <p:nvSpPr>
          <p:cNvPr id="4" name="TextBox 3"/>
          <p:cNvSpPr txBox="1"/>
          <p:nvPr/>
        </p:nvSpPr>
        <p:spPr>
          <a:xfrm>
            <a:off x="366745" y="362868"/>
            <a:ext cx="4032448" cy="523220"/>
          </a:xfrm>
          <a:prstGeom prst="rect">
            <a:avLst/>
          </a:prstGeom>
          <a:noFill/>
        </p:spPr>
        <p:txBody>
          <a:bodyPr wrap="square" rtlCol="0">
            <a:spAutoFit/>
          </a:bodyPr>
          <a:lstStyle/>
          <a:p>
            <a:r>
              <a:rPr lang="fr-CH" sz="2800" dirty="0" smtClean="0"/>
              <a:t>Question 1</a:t>
            </a:r>
            <a:endParaRPr lang="en-GB" sz="2800" dirty="0"/>
          </a:p>
        </p:txBody>
      </p:sp>
    </p:spTree>
    <p:extLst>
      <p:ext uri="{BB962C8B-B14F-4D97-AF65-F5344CB8AC3E}">
        <p14:creationId xmlns:p14="http://schemas.microsoft.com/office/powerpoint/2010/main" val="3771095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200" dirty="0"/>
              <a:t>Greenhouse gas inventories may be the most data-intensive set of climate-related data required annually from countries under the UNFCCC. Obviously, national GHG inventory data are based on energy, industry, transport, agriculture, waste, forestry and land-use statistics. </a:t>
            </a:r>
            <a:endParaRPr lang="en-US" sz="2200" dirty="0" smtClean="0"/>
          </a:p>
          <a:p>
            <a:pPr marL="0" indent="0">
              <a:buNone/>
            </a:pPr>
            <a:endParaRPr lang="en-US" sz="2200" dirty="0" smtClean="0"/>
          </a:p>
          <a:p>
            <a:r>
              <a:rPr lang="en-US" sz="2200" b="1" dirty="0" smtClean="0"/>
              <a:t>What could the NSOs do </a:t>
            </a:r>
            <a:r>
              <a:rPr lang="en-US" sz="2200" b="1" dirty="0"/>
              <a:t>to improve the data and the statistics required for the preparation of national greenhouse gas inventories</a:t>
            </a:r>
            <a:r>
              <a:rPr lang="en-US" sz="2200" dirty="0"/>
              <a:t>. </a:t>
            </a:r>
            <a:endParaRPr lang="en-US" sz="2200" dirty="0" smtClean="0"/>
          </a:p>
          <a:p>
            <a:r>
              <a:rPr lang="en-US" sz="2200" b="1" dirty="0" smtClean="0"/>
              <a:t>Are </a:t>
            </a:r>
            <a:r>
              <a:rPr lang="en-US" sz="2200" b="1" dirty="0"/>
              <a:t>there technical or organizational measures that proved to be working well and could be taken on board elsewhere</a:t>
            </a:r>
            <a:r>
              <a:rPr lang="en-US" sz="2200" dirty="0"/>
              <a:t>? </a:t>
            </a:r>
            <a:endParaRPr lang="en-GB" sz="2200" dirty="0"/>
          </a:p>
        </p:txBody>
      </p:sp>
      <p:sp>
        <p:nvSpPr>
          <p:cNvPr id="4" name="TextBox 3"/>
          <p:cNvSpPr txBox="1"/>
          <p:nvPr/>
        </p:nvSpPr>
        <p:spPr>
          <a:xfrm>
            <a:off x="366745" y="362868"/>
            <a:ext cx="4032448" cy="523220"/>
          </a:xfrm>
          <a:prstGeom prst="rect">
            <a:avLst/>
          </a:prstGeom>
          <a:noFill/>
        </p:spPr>
        <p:txBody>
          <a:bodyPr wrap="square" rtlCol="0">
            <a:spAutoFit/>
          </a:bodyPr>
          <a:lstStyle/>
          <a:p>
            <a:r>
              <a:rPr lang="fr-CH" sz="2800" dirty="0" smtClean="0"/>
              <a:t>Question 2</a:t>
            </a:r>
            <a:endParaRPr lang="en-GB" sz="2800" dirty="0"/>
          </a:p>
        </p:txBody>
      </p:sp>
    </p:spTree>
    <p:extLst>
      <p:ext uri="{BB962C8B-B14F-4D97-AF65-F5344CB8AC3E}">
        <p14:creationId xmlns:p14="http://schemas.microsoft.com/office/powerpoint/2010/main" val="29757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2200" dirty="0"/>
              <a:t>However, in addition to just greenhouse gas emissions and removals, demand is growing for other types of data relating to climate change, and this is expected to further expand after the new climate change agreement shapes up and matures. Estimates of the effects of mitigation-related policies and measures, or assessments relating to vulnerability and adaptation to climate change are becoming more and more topical everywhere. The same can be said about the data describing the various costs relating to climate change or the data on financial assistance provided in the context of climate change. My last question would be: </a:t>
            </a:r>
            <a:endParaRPr lang="en-US" sz="2200" dirty="0" smtClean="0"/>
          </a:p>
          <a:p>
            <a:pPr marL="0" indent="0">
              <a:buNone/>
            </a:pPr>
            <a:endParaRPr lang="en-US" sz="2200" b="1" dirty="0"/>
          </a:p>
          <a:p>
            <a:r>
              <a:rPr lang="en-US" sz="2200" b="1" dirty="0" smtClean="0"/>
              <a:t>How </a:t>
            </a:r>
            <a:r>
              <a:rPr lang="en-US" sz="2200" b="1" dirty="0"/>
              <a:t>can NSOs </a:t>
            </a:r>
            <a:r>
              <a:rPr lang="en-US" sz="2200" b="1" dirty="0" smtClean="0"/>
              <a:t>better prepare </a:t>
            </a:r>
            <a:r>
              <a:rPr lang="en-US" sz="2200" b="1" dirty="0"/>
              <a:t>for these emerging data needs in terms of their organizational and technical capacity</a:t>
            </a:r>
            <a:r>
              <a:rPr lang="en-US" sz="2200" dirty="0"/>
              <a:t>? </a:t>
            </a:r>
            <a:endParaRPr lang="en-GB" sz="2200" dirty="0"/>
          </a:p>
        </p:txBody>
      </p:sp>
      <p:sp>
        <p:nvSpPr>
          <p:cNvPr id="4" name="TextBox 3"/>
          <p:cNvSpPr txBox="1"/>
          <p:nvPr/>
        </p:nvSpPr>
        <p:spPr>
          <a:xfrm>
            <a:off x="366745" y="362868"/>
            <a:ext cx="4032448" cy="523220"/>
          </a:xfrm>
          <a:prstGeom prst="rect">
            <a:avLst/>
          </a:prstGeom>
          <a:noFill/>
        </p:spPr>
        <p:txBody>
          <a:bodyPr wrap="square" rtlCol="0">
            <a:spAutoFit/>
          </a:bodyPr>
          <a:lstStyle/>
          <a:p>
            <a:r>
              <a:rPr lang="fr-CH" sz="2800" dirty="0" smtClean="0"/>
              <a:t>Question 3</a:t>
            </a:r>
            <a:endParaRPr lang="en-GB" sz="2800" dirty="0"/>
          </a:p>
        </p:txBody>
      </p:sp>
    </p:spTree>
    <p:extLst>
      <p:ext uri="{BB962C8B-B14F-4D97-AF65-F5344CB8AC3E}">
        <p14:creationId xmlns:p14="http://schemas.microsoft.com/office/powerpoint/2010/main" val="3792286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377</Words>
  <Application>Microsoft Office PowerPoint</Application>
  <PresentationFormat>On-screen Show (4:3)</PresentationFormat>
  <Paragraphs>18</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ECE-ISU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Salonen</dc:creator>
  <cp:lastModifiedBy>Salonen</cp:lastModifiedBy>
  <cp:revision>1</cp:revision>
  <dcterms:created xsi:type="dcterms:W3CDTF">2015-08-27T09:17:39Z</dcterms:created>
  <dcterms:modified xsi:type="dcterms:W3CDTF">2015-08-27T09:26:55Z</dcterms:modified>
</cp:coreProperties>
</file>