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5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4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56" r:id="rId2"/>
    <p:sldId id="292" r:id="rId3"/>
    <p:sldId id="344" r:id="rId4"/>
    <p:sldId id="334" r:id="rId5"/>
    <p:sldId id="335" r:id="rId6"/>
    <p:sldId id="337" r:id="rId7"/>
    <p:sldId id="338" r:id="rId8"/>
    <p:sldId id="339" r:id="rId9"/>
    <p:sldId id="342" r:id="rId10"/>
    <p:sldId id="348" r:id="rId11"/>
    <p:sldId id="345" r:id="rId12"/>
  </p:sldIdLst>
  <p:sldSz cx="9144000" cy="6858000" type="screen4x3"/>
  <p:notesSz cx="6781800" cy="99187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A432"/>
    <a:srgbClr val="3CC43C"/>
    <a:srgbClr val="349698"/>
    <a:srgbClr val="7FD1D3"/>
    <a:srgbClr val="347098"/>
    <a:srgbClr val="99FF99"/>
    <a:srgbClr val="0066CC"/>
    <a:srgbClr val="990000"/>
    <a:srgbClr val="66FF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2593" autoAdjust="0"/>
    <p:restoredTop sz="79527" autoAdjust="0"/>
  </p:normalViewPr>
  <p:slideViewPr>
    <p:cSldViewPr>
      <p:cViewPr>
        <p:scale>
          <a:sx n="100" d="100"/>
          <a:sy n="100" d="100"/>
        </p:scale>
        <p:origin x="-122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1932" y="-66"/>
      </p:cViewPr>
      <p:guideLst>
        <p:guide orient="horz" pos="3124"/>
        <p:guide pos="21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haritonova\Documents\Table%20Report%20plus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Indicators available in the statistics system, %</c:v>
                </c:pt>
              </c:strCache>
            </c:strRef>
          </c:tx>
          <c:invertIfNegative val="0"/>
          <c:cat>
            <c:strRef>
              <c:f>Sheet1!$A$2:$A$13</c:f>
              <c:strCache>
                <c:ptCount val="12"/>
                <c:pt idx="0">
                  <c:v>Turkmenistan</c:v>
                </c:pt>
                <c:pt idx="1">
                  <c:v>Kyrgyz Republic</c:v>
                </c:pt>
                <c:pt idx="2">
                  <c:v>Tajikistan</c:v>
                </c:pt>
                <c:pt idx="3">
                  <c:v>Georgia</c:v>
                </c:pt>
                <c:pt idx="4">
                  <c:v>Armenia</c:v>
                </c:pt>
                <c:pt idx="5">
                  <c:v>Azerbaijan</c:v>
                </c:pt>
                <c:pt idx="6">
                  <c:v>Ukraine</c:v>
                </c:pt>
                <c:pt idx="7">
                  <c:v>Uzbekistan</c:v>
                </c:pt>
                <c:pt idx="8">
                  <c:v>Russian Federation</c:v>
                </c:pt>
                <c:pt idx="9">
                  <c:v>Republic of Moldova</c:v>
                </c:pt>
                <c:pt idx="10">
                  <c:v>Belarus</c:v>
                </c:pt>
                <c:pt idx="11">
                  <c:v>Kazakhstan</c:v>
                </c:pt>
              </c:strCache>
            </c:strRef>
          </c:cat>
          <c:val>
            <c:numRef>
              <c:f>Sheet1!$B$2:$B$13</c:f>
              <c:numCache>
                <c:formatCode>0%</c:formatCode>
                <c:ptCount val="12"/>
                <c:pt idx="0">
                  <c:v>0.42499999999999999</c:v>
                </c:pt>
                <c:pt idx="1">
                  <c:v>0.53749999999999998</c:v>
                </c:pt>
                <c:pt idx="2">
                  <c:v>0.5625</c:v>
                </c:pt>
                <c:pt idx="3">
                  <c:v>0.57499999999999996</c:v>
                </c:pt>
                <c:pt idx="4">
                  <c:v>0.63749999999999996</c:v>
                </c:pt>
                <c:pt idx="5">
                  <c:v>0.66</c:v>
                </c:pt>
                <c:pt idx="6">
                  <c:v>0.7</c:v>
                </c:pt>
                <c:pt idx="7">
                  <c:v>0.71250000000000002</c:v>
                </c:pt>
                <c:pt idx="8">
                  <c:v>0.77500000000000002</c:v>
                </c:pt>
                <c:pt idx="9">
                  <c:v>0.8</c:v>
                </c:pt>
                <c:pt idx="10">
                  <c:v>0.8125</c:v>
                </c:pt>
                <c:pt idx="11">
                  <c:v>0.92500000000000004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2"/>
        <c:axId val="21028864"/>
        <c:axId val="21030400"/>
      </c:barChart>
      <c:catAx>
        <c:axId val="21028864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21030400"/>
        <c:crosses val="autoZero"/>
        <c:auto val="1"/>
        <c:lblAlgn val="ctr"/>
        <c:lblOffset val="100"/>
        <c:noMultiLvlLbl val="0"/>
      </c:catAx>
      <c:valAx>
        <c:axId val="21030400"/>
        <c:scaling>
          <c:orientation val="minMax"/>
          <c:max val="1"/>
        </c:scaling>
        <c:delete val="0"/>
        <c:axPos val="b"/>
        <c:majorGridlines/>
        <c:minorGridlines/>
        <c:numFmt formatCode="0%" sourceLinked="1"/>
        <c:majorTickMark val="out"/>
        <c:minorTickMark val="none"/>
        <c:tickLblPos val="nextTo"/>
        <c:crossAx val="2102886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Sheet2!$B$229:$B$247</c:f>
              <c:strCache>
                <c:ptCount val="19"/>
                <c:pt idx="0">
                  <c:v>Trust</c:v>
                </c:pt>
                <c:pt idx="1">
                  <c:v>Subjective Well-being</c:v>
                </c:pt>
                <c:pt idx="2">
                  <c:v>Knowledge capital</c:v>
                </c:pt>
                <c:pt idx="3">
                  <c:v>Leisure</c:v>
                </c:pt>
                <c:pt idx="4">
                  <c:v>Physical safety </c:v>
                </c:pt>
                <c:pt idx="5">
                  <c:v>Non-energy resources</c:v>
                </c:pt>
                <c:pt idx="6">
                  <c:v>Land and ecosystems</c:v>
                </c:pt>
                <c:pt idx="7">
                  <c:v>Education</c:v>
                </c:pt>
                <c:pt idx="8">
                  <c:v>Financial capital</c:v>
                </c:pt>
                <c:pt idx="9">
                  <c:v>Health</c:v>
                </c:pt>
                <c:pt idx="10">
                  <c:v>Institutions</c:v>
                </c:pt>
                <c:pt idx="11">
                  <c:v>Climate</c:v>
                </c:pt>
                <c:pt idx="12">
                  <c:v>Physical capital </c:v>
                </c:pt>
                <c:pt idx="13">
                  <c:v>Air quality</c:v>
                </c:pt>
                <c:pt idx="14">
                  <c:v>Consumption and income</c:v>
                </c:pt>
                <c:pt idx="15">
                  <c:v>Housing</c:v>
                </c:pt>
                <c:pt idx="16">
                  <c:v>Labour</c:v>
                </c:pt>
                <c:pt idx="17">
                  <c:v>Energy resources</c:v>
                </c:pt>
                <c:pt idx="18">
                  <c:v>Water</c:v>
                </c:pt>
              </c:strCache>
            </c:strRef>
          </c:cat>
          <c:val>
            <c:numRef>
              <c:f>Sheet2!$C$229:$C$247</c:f>
              <c:numCache>
                <c:formatCode>0%</c:formatCode>
                <c:ptCount val="19"/>
                <c:pt idx="0">
                  <c:v>0.13888888888888887</c:v>
                </c:pt>
                <c:pt idx="1">
                  <c:v>0.16666666666666666</c:v>
                </c:pt>
                <c:pt idx="2">
                  <c:v>0.36363636363636359</c:v>
                </c:pt>
                <c:pt idx="3">
                  <c:v>0.41666666666666669</c:v>
                </c:pt>
                <c:pt idx="4">
                  <c:v>0.5</c:v>
                </c:pt>
                <c:pt idx="5">
                  <c:v>0.51</c:v>
                </c:pt>
                <c:pt idx="6">
                  <c:v>0.59523809523809512</c:v>
                </c:pt>
                <c:pt idx="7">
                  <c:v>0.6</c:v>
                </c:pt>
                <c:pt idx="8">
                  <c:v>0.625</c:v>
                </c:pt>
                <c:pt idx="9">
                  <c:v>0.68</c:v>
                </c:pt>
                <c:pt idx="10">
                  <c:v>0.69</c:v>
                </c:pt>
                <c:pt idx="11">
                  <c:v>0.70833333333333337</c:v>
                </c:pt>
                <c:pt idx="12">
                  <c:v>0.72222222222222221</c:v>
                </c:pt>
                <c:pt idx="13">
                  <c:v>0.76666666666666672</c:v>
                </c:pt>
                <c:pt idx="14">
                  <c:v>0.77380952380952384</c:v>
                </c:pt>
                <c:pt idx="15">
                  <c:v>0.88</c:v>
                </c:pt>
                <c:pt idx="16">
                  <c:v>0.88333333333333341</c:v>
                </c:pt>
                <c:pt idx="17">
                  <c:v>0.89</c:v>
                </c:pt>
                <c:pt idx="18">
                  <c:v>0.93333333333333324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1"/>
        <c:axId val="22304256"/>
        <c:axId val="22305792"/>
      </c:barChart>
      <c:catAx>
        <c:axId val="2230425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22305792"/>
        <c:crosses val="autoZero"/>
        <c:auto val="1"/>
        <c:lblAlgn val="ctr"/>
        <c:lblOffset val="100"/>
        <c:noMultiLvlLbl val="0"/>
      </c:catAx>
      <c:valAx>
        <c:axId val="223057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2230425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'[Table Report plus.xlsx]engl'!$C$139</c:f>
              <c:strCache>
                <c:ptCount val="1"/>
                <c:pt idx="0">
                  <c:v>EECCA countries</c:v>
                </c:pt>
              </c:strCache>
            </c:strRef>
          </c:tx>
          <c:spPr>
            <a:solidFill>
              <a:srgbClr val="2CB2AC"/>
            </a:solidFill>
          </c:spPr>
          <c:invertIfNegative val="0"/>
          <c:cat>
            <c:strRef>
              <c:f>'[Table Report plus.xlsx]engl'!$B$140:$B$149</c:f>
              <c:strCache>
                <c:ptCount val="10"/>
                <c:pt idx="0">
                  <c:v>Trust</c:v>
                </c:pt>
                <c:pt idx="1">
                  <c:v>Subjective well-being</c:v>
                </c:pt>
                <c:pt idx="2">
                  <c:v>Leisure</c:v>
                </c:pt>
                <c:pt idx="3">
                  <c:v>Education</c:v>
                </c:pt>
                <c:pt idx="4">
                  <c:v>Institutions</c:v>
                </c:pt>
                <c:pt idx="5">
                  <c:v>Health</c:v>
                </c:pt>
                <c:pt idx="6">
                  <c:v>Financial capital</c:v>
                </c:pt>
                <c:pt idx="7">
                  <c:v>Physical Capital</c:v>
                </c:pt>
                <c:pt idx="8">
                  <c:v>Consumption &amp; income</c:v>
                </c:pt>
                <c:pt idx="9">
                  <c:v>Labour</c:v>
                </c:pt>
              </c:strCache>
            </c:strRef>
          </c:cat>
          <c:val>
            <c:numRef>
              <c:f>'[Table Report plus.xlsx]engl'!$C$140:$C$149</c:f>
              <c:numCache>
                <c:formatCode>0%</c:formatCode>
                <c:ptCount val="10"/>
                <c:pt idx="0">
                  <c:v>0.15151515151515149</c:v>
                </c:pt>
                <c:pt idx="1">
                  <c:v>0.18181818181818182</c:v>
                </c:pt>
                <c:pt idx="2">
                  <c:v>0.45454545454545453</c:v>
                </c:pt>
                <c:pt idx="3">
                  <c:v>0.54545454545454553</c:v>
                </c:pt>
                <c:pt idx="4">
                  <c:v>0.5757575757575758</c:v>
                </c:pt>
                <c:pt idx="5">
                  <c:v>0.6212121212121211</c:v>
                </c:pt>
                <c:pt idx="6">
                  <c:v>0.65909090909090906</c:v>
                </c:pt>
                <c:pt idx="7">
                  <c:v>0.69696969696969702</c:v>
                </c:pt>
                <c:pt idx="8">
                  <c:v>0.79220779220779214</c:v>
                </c:pt>
                <c:pt idx="9">
                  <c:v>0.89090909090909098</c:v>
                </c:pt>
              </c:numCache>
            </c:numRef>
          </c:val>
        </c:ser>
        <c:ser>
          <c:idx val="1"/>
          <c:order val="1"/>
          <c:tx>
            <c:strRef>
              <c:f>'[Table Report plus.xlsx]engl'!$D$139</c:f>
              <c:strCache>
                <c:ptCount val="1"/>
                <c:pt idx="0">
                  <c:v>EU countries</c:v>
                </c:pt>
              </c:strCache>
            </c:strRef>
          </c:tx>
          <c:spPr>
            <a:solidFill>
              <a:srgbClr val="F93717"/>
            </a:solidFill>
          </c:spPr>
          <c:invertIfNegative val="0"/>
          <c:cat>
            <c:strRef>
              <c:f>'[Table Report plus.xlsx]engl'!$B$140:$B$149</c:f>
              <c:strCache>
                <c:ptCount val="10"/>
                <c:pt idx="0">
                  <c:v>Trust</c:v>
                </c:pt>
                <c:pt idx="1">
                  <c:v>Subjective well-being</c:v>
                </c:pt>
                <c:pt idx="2">
                  <c:v>Leisure</c:v>
                </c:pt>
                <c:pt idx="3">
                  <c:v>Education</c:v>
                </c:pt>
                <c:pt idx="4">
                  <c:v>Institutions</c:v>
                </c:pt>
                <c:pt idx="5">
                  <c:v>Health</c:v>
                </c:pt>
                <c:pt idx="6">
                  <c:v>Financial capital</c:v>
                </c:pt>
                <c:pt idx="7">
                  <c:v>Physical Capital</c:v>
                </c:pt>
                <c:pt idx="8">
                  <c:v>Consumption &amp; income</c:v>
                </c:pt>
                <c:pt idx="9">
                  <c:v>Labour</c:v>
                </c:pt>
              </c:strCache>
            </c:strRef>
          </c:cat>
          <c:val>
            <c:numRef>
              <c:f>'[Table Report plus.xlsx]engl'!$D$140:$D$149</c:f>
              <c:numCache>
                <c:formatCode>0%</c:formatCode>
                <c:ptCount val="10"/>
                <c:pt idx="0">
                  <c:v>0.92592592592592593</c:v>
                </c:pt>
                <c:pt idx="1">
                  <c:v>0.92592592592592593</c:v>
                </c:pt>
                <c:pt idx="2">
                  <c:v>0.48148148148148145</c:v>
                </c:pt>
                <c:pt idx="3">
                  <c:v>0.99259259259259258</c:v>
                </c:pt>
                <c:pt idx="4">
                  <c:v>0.98765432098765438</c:v>
                </c:pt>
                <c:pt idx="5">
                  <c:v>1</c:v>
                </c:pt>
                <c:pt idx="6">
                  <c:v>0.81481481481481477</c:v>
                </c:pt>
                <c:pt idx="7">
                  <c:v>0.72839506172839497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73065984"/>
        <c:axId val="73067520"/>
      </c:barChart>
      <c:catAx>
        <c:axId val="730659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73067520"/>
        <c:crosses val="autoZero"/>
        <c:auto val="1"/>
        <c:lblAlgn val="ctr"/>
        <c:lblOffset val="100"/>
        <c:noMultiLvlLbl val="0"/>
      </c:catAx>
      <c:valAx>
        <c:axId val="73067520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73065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143076241975776"/>
          <c:y val="7.5584360917149526E-2"/>
          <c:w val="0.1765210448091579"/>
          <c:h val="0.10669291338582677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'[Table Report plus.xlsx]engl'!$C$155</c:f>
              <c:strCache>
                <c:ptCount val="1"/>
                <c:pt idx="0">
                  <c:v>EECCA countries</c:v>
                </c:pt>
              </c:strCache>
            </c:strRef>
          </c:tx>
          <c:spPr>
            <a:solidFill>
              <a:srgbClr val="2CB2AC"/>
            </a:solidFill>
            <a:ln>
              <a:solidFill>
                <a:srgbClr val="2CB2AC"/>
              </a:solidFill>
            </a:ln>
          </c:spPr>
          <c:invertIfNegative val="0"/>
          <c:cat>
            <c:strRef>
              <c:f>'[Table Report plus.xlsx]engl'!$B$156:$B$177,'[Table Report plus.xlsx]engl'!$B$179:$B$180</c:f>
              <c:strCache>
                <c:ptCount val="24"/>
                <c:pt idx="0">
                  <c:v>Knowledge spillovers</c:v>
                </c:pt>
                <c:pt idx="1">
                  <c:v>Nutrient balance (soil quality)</c:v>
                </c:pt>
                <c:pt idx="2">
                  <c:v>Non-energy resource productivity</c:v>
                </c:pt>
                <c:pt idx="3">
                  <c:v>Recycling rate</c:v>
                </c:pt>
                <c:pt idx="4">
                  <c:v>Domestic material consumption of NER</c:v>
                </c:pt>
                <c:pt idx="5">
                  <c:v>Bird index</c:v>
                </c:pt>
                <c:pt idx="6">
                  <c:v>CFC emissions </c:v>
                </c:pt>
                <c:pt idx="7">
                  <c:v>GHG-Emissions Intensity</c:v>
                </c:pt>
                <c:pt idx="8">
                  <c:v>Energy dependence</c:v>
                </c:pt>
                <c:pt idx="9">
                  <c:v>Import of non-energy resources</c:v>
                </c:pt>
                <c:pt idx="10">
                  <c:v>Urban exposure to ozone</c:v>
                </c:pt>
                <c:pt idx="11">
                  <c:v>Death by assault/homicide rate</c:v>
                </c:pt>
                <c:pt idx="12">
                  <c:v>Urban exposure to particulate matter</c:v>
                </c:pt>
                <c:pt idx="13">
                  <c:v>R&amp;D expenditures</c:v>
                </c:pt>
                <c:pt idx="14">
                  <c:v>Renewable energy</c:v>
                </c:pt>
                <c:pt idx="15">
                  <c:v>Emissions of particulate matter</c:v>
                </c:pt>
                <c:pt idx="16">
                  <c:v>Living without housing deprivation </c:v>
                </c:pt>
                <c:pt idx="17">
                  <c:v>Water resources</c:v>
                </c:pt>
                <c:pt idx="18">
                  <c:v>Energy intensity</c:v>
                </c:pt>
                <c:pt idx="19">
                  <c:v>Generation of waste</c:v>
                </c:pt>
                <c:pt idx="20">
                  <c:v>Emission of acidifying substances</c:v>
                </c:pt>
                <c:pt idx="21">
                  <c:v>Import of energy resources</c:v>
                </c:pt>
                <c:pt idx="22">
                  <c:v>Threatened species</c:v>
                </c:pt>
                <c:pt idx="23">
                  <c:v>Water abstractions</c:v>
                </c:pt>
              </c:strCache>
            </c:strRef>
          </c:cat>
          <c:val>
            <c:numRef>
              <c:f>'[Table Report plus.xlsx]engl'!$C$156:$C$177,'[Table Report plus.xlsx]engl'!$C$179:$C$180</c:f>
              <c:numCache>
                <c:formatCode>0%</c:formatCode>
                <c:ptCount val="24"/>
                <c:pt idx="0">
                  <c:v>0</c:v>
                </c:pt>
                <c:pt idx="1">
                  <c:v>0.33</c:v>
                </c:pt>
                <c:pt idx="2">
                  <c:v>0.33300000000000002</c:v>
                </c:pt>
                <c:pt idx="3">
                  <c:v>0.33300000000000002</c:v>
                </c:pt>
                <c:pt idx="4">
                  <c:v>0.41599999999999998</c:v>
                </c:pt>
                <c:pt idx="5">
                  <c:v>0.5</c:v>
                </c:pt>
                <c:pt idx="6">
                  <c:v>0.58299999999999996</c:v>
                </c:pt>
                <c:pt idx="7">
                  <c:v>0.58299999999999996</c:v>
                </c:pt>
                <c:pt idx="8">
                  <c:v>0.58299999999999996</c:v>
                </c:pt>
                <c:pt idx="9">
                  <c:v>0.58299999999999996</c:v>
                </c:pt>
                <c:pt idx="10">
                  <c:v>0.66600000000000004</c:v>
                </c:pt>
                <c:pt idx="11">
                  <c:v>0.75</c:v>
                </c:pt>
                <c:pt idx="12">
                  <c:v>0.83299999999999996</c:v>
                </c:pt>
                <c:pt idx="13">
                  <c:v>0.83299999999999996</c:v>
                </c:pt>
                <c:pt idx="14">
                  <c:v>0.83299999999999996</c:v>
                </c:pt>
                <c:pt idx="15">
                  <c:v>0.91600000000000004</c:v>
                </c:pt>
                <c:pt idx="16">
                  <c:v>0.91600000000000004</c:v>
                </c:pt>
                <c:pt idx="17">
                  <c:v>0.91600000000000004</c:v>
                </c:pt>
                <c:pt idx="18">
                  <c:v>0.91600000000000004</c:v>
                </c:pt>
                <c:pt idx="19">
                  <c:v>0.91600000000000004</c:v>
                </c:pt>
                <c:pt idx="20">
                  <c:v>0.91600000000000004</c:v>
                </c:pt>
                <c:pt idx="21">
                  <c:v>0.91600000000000004</c:v>
                </c:pt>
                <c:pt idx="22">
                  <c:v>1</c:v>
                </c:pt>
                <c:pt idx="23">
                  <c:v>1</c:v>
                </c:pt>
              </c:numCache>
            </c:numRef>
          </c:val>
        </c:ser>
        <c:ser>
          <c:idx val="1"/>
          <c:order val="1"/>
          <c:tx>
            <c:strRef>
              <c:f>'[Table Report plus.xlsx]engl'!$D$155</c:f>
              <c:strCache>
                <c:ptCount val="1"/>
                <c:pt idx="0">
                  <c:v>EU countries</c:v>
                </c:pt>
              </c:strCache>
            </c:strRef>
          </c:tx>
          <c:spPr>
            <a:solidFill>
              <a:srgbClr val="E6602A"/>
            </a:solidFill>
            <a:ln>
              <a:solidFill>
                <a:srgbClr val="F93717"/>
              </a:solidFill>
            </a:ln>
          </c:spPr>
          <c:invertIfNegative val="0"/>
          <c:cat>
            <c:strRef>
              <c:f>'[Table Report plus.xlsx]engl'!$B$156:$B$177,'[Table Report plus.xlsx]engl'!$B$179:$B$180</c:f>
              <c:strCache>
                <c:ptCount val="24"/>
                <c:pt idx="0">
                  <c:v>Knowledge spillovers</c:v>
                </c:pt>
                <c:pt idx="1">
                  <c:v>Nutrient balance (soil quality)</c:v>
                </c:pt>
                <c:pt idx="2">
                  <c:v>Non-energy resource productivity</c:v>
                </c:pt>
                <c:pt idx="3">
                  <c:v>Recycling rate</c:v>
                </c:pt>
                <c:pt idx="4">
                  <c:v>Domestic material consumption of NER</c:v>
                </c:pt>
                <c:pt idx="5">
                  <c:v>Bird index</c:v>
                </c:pt>
                <c:pt idx="6">
                  <c:v>CFC emissions </c:v>
                </c:pt>
                <c:pt idx="7">
                  <c:v>GHG-Emissions Intensity</c:v>
                </c:pt>
                <c:pt idx="8">
                  <c:v>Energy dependence</c:v>
                </c:pt>
                <c:pt idx="9">
                  <c:v>Import of non-energy resources</c:v>
                </c:pt>
                <c:pt idx="10">
                  <c:v>Urban exposure to ozone</c:v>
                </c:pt>
                <c:pt idx="11">
                  <c:v>Death by assault/homicide rate</c:v>
                </c:pt>
                <c:pt idx="12">
                  <c:v>Urban exposure to particulate matter</c:v>
                </c:pt>
                <c:pt idx="13">
                  <c:v>R&amp;D expenditures</c:v>
                </c:pt>
                <c:pt idx="14">
                  <c:v>Renewable energy</c:v>
                </c:pt>
                <c:pt idx="15">
                  <c:v>Emissions of particulate matter</c:v>
                </c:pt>
                <c:pt idx="16">
                  <c:v>Living without housing deprivation </c:v>
                </c:pt>
                <c:pt idx="17">
                  <c:v>Water resources</c:v>
                </c:pt>
                <c:pt idx="18">
                  <c:v>Energy intensity</c:v>
                </c:pt>
                <c:pt idx="19">
                  <c:v>Generation of waste</c:v>
                </c:pt>
                <c:pt idx="20">
                  <c:v>Emission of acidifying substances</c:v>
                </c:pt>
                <c:pt idx="21">
                  <c:v>Import of energy resources</c:v>
                </c:pt>
                <c:pt idx="22">
                  <c:v>Threatened species</c:v>
                </c:pt>
                <c:pt idx="23">
                  <c:v>Water abstractions</c:v>
                </c:pt>
              </c:strCache>
            </c:strRef>
          </c:cat>
          <c:val>
            <c:numRef>
              <c:f>'[Table Report plus.xlsx]engl'!$D$156:$D$177,'[Table Report plus.xlsx]engl'!$D$179:$D$180</c:f>
              <c:numCache>
                <c:formatCode>0%</c:formatCode>
                <c:ptCount val="24"/>
                <c:pt idx="0">
                  <c:v>0.92592592592592593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0.62962962962962965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1</c:v>
                </c:pt>
                <c:pt idx="10">
                  <c:v>0.88888888888888884</c:v>
                </c:pt>
                <c:pt idx="11">
                  <c:v>1</c:v>
                </c:pt>
                <c:pt idx="12">
                  <c:v>0.96296296296296291</c:v>
                </c:pt>
                <c:pt idx="13">
                  <c:v>1</c:v>
                </c:pt>
                <c:pt idx="14">
                  <c:v>1</c:v>
                </c:pt>
                <c:pt idx="15">
                  <c:v>0.44444444444444442</c:v>
                </c:pt>
                <c:pt idx="16">
                  <c:v>1</c:v>
                </c:pt>
                <c:pt idx="17">
                  <c:v>0.96296296296296291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0.77777777777777779</c:v>
                </c:pt>
                <c:pt idx="23">
                  <c:v>0.92592592592592593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31869952"/>
        <c:axId val="31879936"/>
      </c:barChart>
      <c:catAx>
        <c:axId val="318699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31879936"/>
        <c:crosses val="autoZero"/>
        <c:auto val="1"/>
        <c:lblAlgn val="ctr"/>
        <c:lblOffset val="100"/>
        <c:noMultiLvlLbl val="0"/>
      </c:catAx>
      <c:valAx>
        <c:axId val="31879936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1869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226139346218089"/>
          <c:y val="6.5072956982072161E-2"/>
          <c:w val="0.13319315199236459"/>
          <c:h val="9.5842786600827443E-2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ks.ru/" TargetMode="External"/><Relationship Id="rId3" Type="http://schemas.openxmlformats.org/officeDocument/2006/relationships/hyperlink" Target="http://belstat.gov.by/" TargetMode="External"/><Relationship Id="rId7" Type="http://schemas.openxmlformats.org/officeDocument/2006/relationships/hyperlink" Target="http://www.statistica.md/" TargetMode="External"/><Relationship Id="rId2" Type="http://schemas.openxmlformats.org/officeDocument/2006/relationships/hyperlink" Target="http://www.azstat.org/" TargetMode="External"/><Relationship Id="rId1" Type="http://schemas.openxmlformats.org/officeDocument/2006/relationships/hyperlink" Target="http://www.armstat.am/" TargetMode="External"/><Relationship Id="rId6" Type="http://schemas.openxmlformats.org/officeDocument/2006/relationships/hyperlink" Target="http://www.stat.kg/" TargetMode="External"/><Relationship Id="rId11" Type="http://schemas.openxmlformats.org/officeDocument/2006/relationships/hyperlink" Target="http://www.ukrstat.gov.ua/" TargetMode="External"/><Relationship Id="rId5" Type="http://schemas.openxmlformats.org/officeDocument/2006/relationships/hyperlink" Target="http://www.stat.kz/" TargetMode="External"/><Relationship Id="rId10" Type="http://schemas.openxmlformats.org/officeDocument/2006/relationships/hyperlink" Target="http://www.stat.gov.tm/" TargetMode="External"/><Relationship Id="rId4" Type="http://schemas.openxmlformats.org/officeDocument/2006/relationships/hyperlink" Target="http://geostat.ge/" TargetMode="External"/><Relationship Id="rId9" Type="http://schemas.openxmlformats.org/officeDocument/2006/relationships/hyperlink" Target="http://www.stat.tj/" TargetMode="Externa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ks.ru/" TargetMode="External"/><Relationship Id="rId3" Type="http://schemas.openxmlformats.org/officeDocument/2006/relationships/hyperlink" Target="http://belstat.gov.by/" TargetMode="External"/><Relationship Id="rId7" Type="http://schemas.openxmlformats.org/officeDocument/2006/relationships/hyperlink" Target="http://www.statistica.md/" TargetMode="External"/><Relationship Id="rId2" Type="http://schemas.openxmlformats.org/officeDocument/2006/relationships/hyperlink" Target="http://www.azstat.org/" TargetMode="External"/><Relationship Id="rId1" Type="http://schemas.openxmlformats.org/officeDocument/2006/relationships/hyperlink" Target="http://www.armstat.am/" TargetMode="External"/><Relationship Id="rId6" Type="http://schemas.openxmlformats.org/officeDocument/2006/relationships/hyperlink" Target="http://www.stat.kg/" TargetMode="External"/><Relationship Id="rId11" Type="http://schemas.openxmlformats.org/officeDocument/2006/relationships/hyperlink" Target="http://www.ukrstat.gov.ua/" TargetMode="External"/><Relationship Id="rId5" Type="http://schemas.openxmlformats.org/officeDocument/2006/relationships/hyperlink" Target="http://www.stat.kz/" TargetMode="External"/><Relationship Id="rId10" Type="http://schemas.openxmlformats.org/officeDocument/2006/relationships/hyperlink" Target="http://www.stat.gov.tm/" TargetMode="External"/><Relationship Id="rId4" Type="http://schemas.openxmlformats.org/officeDocument/2006/relationships/hyperlink" Target="http://geostat.ge/" TargetMode="External"/><Relationship Id="rId9" Type="http://schemas.openxmlformats.org/officeDocument/2006/relationships/hyperlink" Target="http://www.stat.tj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0C3E8C-CFB6-4C1D-9263-B2A33A62E4BC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9D9B844-3C87-4770-AA78-254AEAEC7366}">
      <dgm:prSet custT="1"/>
      <dgm:spPr>
        <a:solidFill>
          <a:srgbClr val="7FD1D3"/>
        </a:solidFill>
      </dgm:spPr>
      <dgm:t>
        <a:bodyPr/>
        <a:lstStyle/>
        <a:p>
          <a:pPr rtl="0"/>
          <a:r>
            <a:rPr lang="en-GB" sz="2000" b="1" dirty="0" smtClean="0">
              <a:latin typeface="Times New Roman" pitchFamily="18" charset="0"/>
              <a:cs typeface="Times New Roman" pitchFamily="18" charset="0"/>
            </a:rPr>
            <a:t>Sets of indicators</a:t>
          </a:r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/>
          </a:r>
          <a:br>
            <a:rPr lang="ru-RU" sz="2000" b="1" dirty="0" smtClean="0">
              <a:latin typeface="Times New Roman" pitchFamily="18" charset="0"/>
              <a:cs typeface="Times New Roman" pitchFamily="18" charset="0"/>
            </a:rPr>
          </a:br>
          <a:r>
            <a:rPr lang="en-GB" sz="2000" b="1" dirty="0" smtClean="0">
              <a:latin typeface="Times New Roman" pitchFamily="18" charset="0"/>
              <a:cs typeface="Times New Roman" pitchFamily="18" charset="0"/>
            </a:rPr>
            <a:t>Russian Federation</a:t>
          </a:r>
          <a:endParaRPr lang="fr-FR" sz="2000" b="1" dirty="0">
            <a:latin typeface="Times New Roman" pitchFamily="18" charset="0"/>
            <a:cs typeface="Times New Roman" pitchFamily="18" charset="0"/>
          </a:endParaRPr>
        </a:p>
      </dgm:t>
    </dgm:pt>
    <dgm:pt modelId="{644EF4F4-B1C3-47E8-B466-F347BD9654AA}" type="parTrans" cxnId="{8F978A8C-5213-4E50-B243-34099A46E7B9}">
      <dgm:prSet/>
      <dgm:spPr/>
      <dgm:t>
        <a:bodyPr/>
        <a:lstStyle/>
        <a:p>
          <a:endParaRPr lang="fr-FR">
            <a:latin typeface="Times New Roman" pitchFamily="18" charset="0"/>
            <a:cs typeface="Times New Roman" pitchFamily="18" charset="0"/>
          </a:endParaRPr>
        </a:p>
      </dgm:t>
    </dgm:pt>
    <dgm:pt modelId="{F5EF690B-8552-46FF-BD44-EF06EAA8C1BF}" type="sibTrans" cxnId="{8F978A8C-5213-4E50-B243-34099A46E7B9}">
      <dgm:prSet/>
      <dgm:spPr/>
      <dgm:t>
        <a:bodyPr/>
        <a:lstStyle/>
        <a:p>
          <a:endParaRPr lang="fr-FR">
            <a:latin typeface="Times New Roman" pitchFamily="18" charset="0"/>
            <a:cs typeface="Times New Roman" pitchFamily="18" charset="0"/>
          </a:endParaRPr>
        </a:p>
      </dgm:t>
    </dgm:pt>
    <dgm:pt modelId="{D93366B1-43D6-401B-9819-D1E09BD10E0C}">
      <dgm:prSet custT="1"/>
      <dgm:spPr>
        <a:solidFill>
          <a:srgbClr val="349698"/>
        </a:solidFill>
        <a:ln>
          <a:solidFill>
            <a:srgbClr val="347098">
              <a:alpha val="45098"/>
            </a:srgbClr>
          </a:solidFill>
        </a:ln>
      </dgm:spPr>
      <dgm:t>
        <a:bodyPr/>
        <a:lstStyle/>
        <a:p>
          <a:pPr rtl="0"/>
          <a:r>
            <a:rPr lang="en-GB" sz="1050" b="1" dirty="0" smtClean="0">
              <a:latin typeface="Times New Roman" pitchFamily="18" charset="0"/>
              <a:cs typeface="Times New Roman" pitchFamily="18" charset="0"/>
            </a:rPr>
            <a:t>Social indicators</a:t>
          </a:r>
          <a:r>
            <a:rPr lang="ru-RU" sz="105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GB" sz="1050" dirty="0" smtClean="0">
              <a:latin typeface="Times New Roman" pitchFamily="18" charset="0"/>
              <a:cs typeface="Times New Roman" pitchFamily="18" charset="0"/>
            </a:rPr>
            <a:t>including Combating poverty</a:t>
          </a:r>
          <a:r>
            <a:rPr lang="ru-RU" sz="105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GB" sz="1050" dirty="0" smtClean="0">
              <a:latin typeface="Times New Roman" pitchFamily="18" charset="0"/>
              <a:cs typeface="Times New Roman" pitchFamily="18" charset="0"/>
            </a:rPr>
            <a:t>Demographic dynamics and sustainability</a:t>
          </a:r>
          <a:r>
            <a:rPr lang="ru-RU" sz="105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1050" dirty="0" smtClean="0">
              <a:latin typeface="Times New Roman" pitchFamily="18" charset="0"/>
              <a:cs typeface="Times New Roman" pitchFamily="18" charset="0"/>
            </a:rPr>
            <a:t>Protection of health, etc.</a:t>
          </a:r>
          <a:endParaRPr lang="fr-FR" sz="1050" dirty="0">
            <a:latin typeface="Times New Roman" pitchFamily="18" charset="0"/>
            <a:cs typeface="Times New Roman" pitchFamily="18" charset="0"/>
          </a:endParaRPr>
        </a:p>
      </dgm:t>
    </dgm:pt>
    <dgm:pt modelId="{008360C6-3144-4487-8E86-9742987FC60E}" type="parTrans" cxnId="{497EB112-BA4D-49EA-9256-FF894C4B0814}">
      <dgm:prSet/>
      <dgm:spPr/>
      <dgm:t>
        <a:bodyPr/>
        <a:lstStyle/>
        <a:p>
          <a:endParaRPr lang="fr-FR">
            <a:latin typeface="Times New Roman" pitchFamily="18" charset="0"/>
            <a:cs typeface="Times New Roman" pitchFamily="18" charset="0"/>
          </a:endParaRPr>
        </a:p>
      </dgm:t>
    </dgm:pt>
    <dgm:pt modelId="{9CA922F4-DAEB-4D37-B6FF-B3D28BC9B456}" type="sibTrans" cxnId="{497EB112-BA4D-49EA-9256-FF894C4B0814}">
      <dgm:prSet/>
      <dgm:spPr/>
      <dgm:t>
        <a:bodyPr/>
        <a:lstStyle/>
        <a:p>
          <a:endParaRPr lang="fr-FR">
            <a:latin typeface="Times New Roman" pitchFamily="18" charset="0"/>
            <a:cs typeface="Times New Roman" pitchFamily="18" charset="0"/>
          </a:endParaRPr>
        </a:p>
      </dgm:t>
    </dgm:pt>
    <dgm:pt modelId="{2644ECD3-176C-4980-9613-C144C8063131}">
      <dgm:prSet custT="1"/>
      <dgm:spPr>
        <a:solidFill>
          <a:srgbClr val="349698"/>
        </a:solidFill>
        <a:ln>
          <a:solidFill>
            <a:srgbClr val="347098">
              <a:alpha val="45098"/>
            </a:srgbClr>
          </a:solidFill>
        </a:ln>
      </dgm:spPr>
      <dgm:t>
        <a:bodyPr/>
        <a:lstStyle/>
        <a:p>
          <a:pPr rtl="0"/>
          <a:r>
            <a:rPr lang="en-GB" sz="1050" b="1" dirty="0" smtClean="0">
              <a:latin typeface="Times New Roman" pitchFamily="18" charset="0"/>
              <a:cs typeface="Times New Roman" pitchFamily="18" charset="0"/>
            </a:rPr>
            <a:t>Economic indicators</a:t>
          </a:r>
          <a:r>
            <a:rPr lang="ru-RU" sz="105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GB" sz="1050" dirty="0" smtClean="0">
              <a:latin typeface="Times New Roman" pitchFamily="18" charset="0"/>
              <a:cs typeface="Times New Roman" pitchFamily="18" charset="0"/>
            </a:rPr>
            <a:t>including change of resource consumption patterns</a:t>
          </a:r>
          <a:r>
            <a:rPr lang="ru-RU" sz="105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GB" sz="1050" dirty="0" smtClean="0">
              <a:latin typeface="Times New Roman" pitchFamily="18" charset="0"/>
              <a:cs typeface="Times New Roman" pitchFamily="18" charset="0"/>
            </a:rPr>
            <a:t>financial resources and mechanisms</a:t>
          </a:r>
          <a:r>
            <a:rPr lang="ru-RU" sz="105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GB" sz="1050" dirty="0" smtClean="0">
              <a:latin typeface="Times New Roman" pitchFamily="18" charset="0"/>
              <a:cs typeface="Times New Roman" pitchFamily="18" charset="0"/>
            </a:rPr>
            <a:t>transfer of environment-friendly technologies, </a:t>
          </a:r>
          <a:r>
            <a:rPr lang="en-US" sz="1050" dirty="0" smtClean="0">
              <a:latin typeface="Times New Roman" pitchFamily="18" charset="0"/>
              <a:cs typeface="Times New Roman" pitchFamily="18" charset="0"/>
            </a:rPr>
            <a:t>cooperation</a:t>
          </a:r>
          <a:endParaRPr lang="fr-FR" sz="1050" dirty="0">
            <a:latin typeface="Times New Roman" pitchFamily="18" charset="0"/>
            <a:cs typeface="Times New Roman" pitchFamily="18" charset="0"/>
          </a:endParaRPr>
        </a:p>
      </dgm:t>
    </dgm:pt>
    <dgm:pt modelId="{DA55DA8D-DCB8-4DEC-9FF4-2129C1A76A34}" type="parTrans" cxnId="{0F07C431-A2D8-4BE2-884D-C512BD22ADF2}">
      <dgm:prSet/>
      <dgm:spPr/>
      <dgm:t>
        <a:bodyPr/>
        <a:lstStyle/>
        <a:p>
          <a:endParaRPr lang="fr-FR">
            <a:latin typeface="Times New Roman" pitchFamily="18" charset="0"/>
            <a:cs typeface="Times New Roman" pitchFamily="18" charset="0"/>
          </a:endParaRPr>
        </a:p>
      </dgm:t>
    </dgm:pt>
    <dgm:pt modelId="{3D3167C7-336B-42F1-8F9C-A0DF1C901BD1}" type="sibTrans" cxnId="{0F07C431-A2D8-4BE2-884D-C512BD22ADF2}">
      <dgm:prSet/>
      <dgm:spPr/>
      <dgm:t>
        <a:bodyPr/>
        <a:lstStyle/>
        <a:p>
          <a:endParaRPr lang="fr-FR">
            <a:latin typeface="Times New Roman" pitchFamily="18" charset="0"/>
            <a:cs typeface="Times New Roman" pitchFamily="18" charset="0"/>
          </a:endParaRPr>
        </a:p>
      </dgm:t>
    </dgm:pt>
    <dgm:pt modelId="{3286AA39-533D-4179-A96F-A49BF7E673D0}">
      <dgm:prSet custT="1"/>
      <dgm:spPr>
        <a:solidFill>
          <a:srgbClr val="349698"/>
        </a:solidFill>
        <a:ln>
          <a:solidFill>
            <a:srgbClr val="347098">
              <a:alpha val="45098"/>
            </a:srgbClr>
          </a:solidFill>
        </a:ln>
      </dgm:spPr>
      <dgm:t>
        <a:bodyPr/>
        <a:lstStyle/>
        <a:p>
          <a:pPr rtl="0"/>
          <a:r>
            <a:rPr lang="en-GB" sz="1050" b="1" dirty="0" smtClean="0">
              <a:latin typeface="Times New Roman" pitchFamily="18" charset="0"/>
              <a:cs typeface="Times New Roman" pitchFamily="18" charset="0"/>
            </a:rPr>
            <a:t>Environmental indicators</a:t>
          </a:r>
          <a:r>
            <a:rPr lang="ru-RU" sz="105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GB" sz="1050" dirty="0" smtClean="0">
              <a:latin typeface="Times New Roman" pitchFamily="18" charset="0"/>
              <a:cs typeface="Times New Roman" pitchFamily="18" charset="0"/>
            </a:rPr>
            <a:t>including </a:t>
          </a:r>
          <a:r>
            <a:rPr lang="en-US" sz="1050" dirty="0" smtClean="0">
              <a:latin typeface="Times New Roman" pitchFamily="18" charset="0"/>
              <a:cs typeface="Times New Roman" pitchFamily="18" charset="0"/>
            </a:rPr>
            <a:t>Protection of the quality of fresh water</a:t>
          </a:r>
          <a:r>
            <a:rPr lang="ru-RU" sz="105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GB" sz="1050" dirty="0" smtClean="0">
              <a:latin typeface="Times New Roman" pitchFamily="18" charset="0"/>
              <a:cs typeface="Times New Roman" pitchFamily="18" charset="0"/>
            </a:rPr>
            <a:t>oceans</a:t>
          </a:r>
          <a:r>
            <a:rPr lang="ru-RU" sz="105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1050" dirty="0" smtClean="0">
              <a:latin typeface="Times New Roman" pitchFamily="18" charset="0"/>
              <a:cs typeface="Times New Roman" pitchFamily="18" charset="0"/>
            </a:rPr>
            <a:t>sustainable development of mountain areas</a:t>
          </a:r>
          <a:r>
            <a:rPr lang="ru-RU" sz="105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GB" sz="1050" dirty="0" smtClean="0">
              <a:latin typeface="Times New Roman" pitchFamily="18" charset="0"/>
              <a:cs typeface="Times New Roman" pitchFamily="18" charset="0"/>
            </a:rPr>
            <a:t>Combating deforestation</a:t>
          </a:r>
          <a:r>
            <a:rPr lang="ru-RU" sz="105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GB" sz="1050" dirty="0" smtClean="0">
              <a:latin typeface="Times New Roman" pitchFamily="18" charset="0"/>
              <a:cs typeface="Times New Roman" pitchFamily="18" charset="0"/>
            </a:rPr>
            <a:t>Biodiversity protection</a:t>
          </a:r>
          <a:r>
            <a:rPr lang="ru-RU" sz="105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1050" dirty="0" smtClean="0">
              <a:latin typeface="Times New Roman" pitchFamily="18" charset="0"/>
              <a:cs typeface="Times New Roman" pitchFamily="18" charset="0"/>
            </a:rPr>
            <a:t>Environmentally sound management of solid wastes</a:t>
          </a:r>
          <a:endParaRPr lang="fr-FR" sz="1050" dirty="0">
            <a:latin typeface="Times New Roman" pitchFamily="18" charset="0"/>
            <a:cs typeface="Times New Roman" pitchFamily="18" charset="0"/>
          </a:endParaRPr>
        </a:p>
      </dgm:t>
    </dgm:pt>
    <dgm:pt modelId="{E2B80D46-C756-44A5-BE37-022E260810AE}" type="parTrans" cxnId="{BC2F50E7-02A8-400B-B2B1-81D4A34916CB}">
      <dgm:prSet/>
      <dgm:spPr/>
      <dgm:t>
        <a:bodyPr/>
        <a:lstStyle/>
        <a:p>
          <a:endParaRPr lang="fr-FR">
            <a:latin typeface="Times New Roman" pitchFamily="18" charset="0"/>
            <a:cs typeface="Times New Roman" pitchFamily="18" charset="0"/>
          </a:endParaRPr>
        </a:p>
      </dgm:t>
    </dgm:pt>
    <dgm:pt modelId="{A04537F3-27B5-49EA-A702-7A5F1C845F49}" type="sibTrans" cxnId="{BC2F50E7-02A8-400B-B2B1-81D4A34916CB}">
      <dgm:prSet/>
      <dgm:spPr/>
      <dgm:t>
        <a:bodyPr/>
        <a:lstStyle/>
        <a:p>
          <a:endParaRPr lang="fr-FR">
            <a:latin typeface="Times New Roman" pitchFamily="18" charset="0"/>
            <a:cs typeface="Times New Roman" pitchFamily="18" charset="0"/>
          </a:endParaRPr>
        </a:p>
      </dgm:t>
    </dgm:pt>
    <dgm:pt modelId="{99221AC5-0508-461C-AE72-CCA12AE84DC8}">
      <dgm:prSet custT="1"/>
      <dgm:spPr>
        <a:solidFill>
          <a:srgbClr val="349698"/>
        </a:solidFill>
        <a:ln>
          <a:solidFill>
            <a:srgbClr val="347098">
              <a:alpha val="45098"/>
            </a:srgbClr>
          </a:solidFill>
        </a:ln>
      </dgm:spPr>
      <dgm:t>
        <a:bodyPr/>
        <a:lstStyle/>
        <a:p>
          <a:pPr rtl="0"/>
          <a:r>
            <a:rPr lang="en-GB" sz="1050" b="1" dirty="0" smtClean="0">
              <a:latin typeface="Times New Roman" pitchFamily="18" charset="0"/>
              <a:cs typeface="Times New Roman" pitchFamily="18" charset="0"/>
            </a:rPr>
            <a:t>Institutional indicators</a:t>
          </a:r>
          <a:r>
            <a:rPr lang="ru-RU" sz="105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GB" sz="1050" dirty="0" smtClean="0">
              <a:latin typeface="Times New Roman" pitchFamily="18" charset="0"/>
              <a:cs typeface="Times New Roman" pitchFamily="18" charset="0"/>
            </a:rPr>
            <a:t> including </a:t>
          </a:r>
          <a:r>
            <a:rPr lang="en-US" sz="1050" dirty="0" smtClean="0">
              <a:latin typeface="Times New Roman" pitchFamily="18" charset="0"/>
              <a:cs typeface="Times New Roman" pitchFamily="18" charset="0"/>
            </a:rPr>
            <a:t>Comprehensive consideration of environment and development issues in decision-making</a:t>
          </a:r>
          <a:r>
            <a:rPr lang="ru-RU" sz="105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1050" dirty="0" smtClean="0">
              <a:latin typeface="Times New Roman" pitchFamily="18" charset="0"/>
              <a:cs typeface="Times New Roman" pitchFamily="18" charset="0"/>
            </a:rPr>
            <a:t>contribution of science to sustainable development</a:t>
          </a:r>
          <a:endParaRPr lang="fr-FR" sz="1050" dirty="0">
            <a:latin typeface="Times New Roman" pitchFamily="18" charset="0"/>
            <a:cs typeface="Times New Roman" pitchFamily="18" charset="0"/>
          </a:endParaRPr>
        </a:p>
      </dgm:t>
    </dgm:pt>
    <dgm:pt modelId="{D5DC65ED-3E8A-4CD0-9042-5E1C622C61D5}" type="parTrans" cxnId="{E2E8FF3F-B3AD-424C-B650-91A7FA439AAD}">
      <dgm:prSet/>
      <dgm:spPr/>
      <dgm:t>
        <a:bodyPr/>
        <a:lstStyle/>
        <a:p>
          <a:endParaRPr lang="fr-FR">
            <a:latin typeface="Times New Roman" pitchFamily="18" charset="0"/>
            <a:cs typeface="Times New Roman" pitchFamily="18" charset="0"/>
          </a:endParaRPr>
        </a:p>
      </dgm:t>
    </dgm:pt>
    <dgm:pt modelId="{C0162783-942E-439B-85BA-646CD19ABDA0}" type="sibTrans" cxnId="{E2E8FF3F-B3AD-424C-B650-91A7FA439AAD}">
      <dgm:prSet/>
      <dgm:spPr/>
      <dgm:t>
        <a:bodyPr/>
        <a:lstStyle/>
        <a:p>
          <a:endParaRPr lang="fr-FR">
            <a:latin typeface="Times New Roman" pitchFamily="18" charset="0"/>
            <a:cs typeface="Times New Roman" pitchFamily="18" charset="0"/>
          </a:endParaRPr>
        </a:p>
      </dgm:t>
    </dgm:pt>
    <dgm:pt modelId="{DAEF92EB-5CF6-4750-BF22-8DC391A3CD3A}">
      <dgm:prSet custT="1"/>
      <dgm:spPr>
        <a:solidFill>
          <a:srgbClr val="7FD1D3"/>
        </a:solidFill>
      </dgm:spPr>
      <dgm:t>
        <a:bodyPr/>
        <a:lstStyle/>
        <a:p>
          <a:pPr rtl="0"/>
          <a:r>
            <a:rPr lang="en-GB" sz="2000" b="1" dirty="0" smtClean="0">
              <a:latin typeface="Times New Roman" pitchFamily="18" charset="0"/>
              <a:cs typeface="Times New Roman" pitchFamily="18" charset="0"/>
            </a:rPr>
            <a:t>Sets of indicators</a:t>
          </a:r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 </a:t>
          </a:r>
          <a:br>
            <a:rPr lang="ru-RU" sz="2000" b="1" dirty="0" smtClean="0">
              <a:latin typeface="Times New Roman" pitchFamily="18" charset="0"/>
              <a:cs typeface="Times New Roman" pitchFamily="18" charset="0"/>
            </a:rPr>
          </a:br>
          <a:r>
            <a:rPr lang="en-GB" sz="2000" b="1" dirty="0" smtClean="0">
              <a:latin typeface="Times New Roman" pitchFamily="18" charset="0"/>
              <a:cs typeface="Times New Roman" pitchFamily="18" charset="0"/>
            </a:rPr>
            <a:t>Ukraine</a:t>
          </a:r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en-GB" sz="2000" b="1" dirty="0" smtClean="0">
              <a:latin typeface="Times New Roman" pitchFamily="18" charset="0"/>
              <a:cs typeface="Times New Roman" pitchFamily="18" charset="0"/>
            </a:rPr>
            <a:t>draft</a:t>
          </a:r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)</a:t>
          </a:r>
          <a:endParaRPr lang="fr-FR" sz="2000" b="1" dirty="0">
            <a:latin typeface="Times New Roman" pitchFamily="18" charset="0"/>
            <a:cs typeface="Times New Roman" pitchFamily="18" charset="0"/>
          </a:endParaRPr>
        </a:p>
      </dgm:t>
    </dgm:pt>
    <dgm:pt modelId="{1B3C80F6-6E95-455E-8A60-3396FF8E04D3}" type="parTrans" cxnId="{4DF16872-00BD-46C8-AAC2-5FAAD1A10FDD}">
      <dgm:prSet/>
      <dgm:spPr/>
      <dgm:t>
        <a:bodyPr/>
        <a:lstStyle/>
        <a:p>
          <a:endParaRPr lang="fr-FR">
            <a:latin typeface="Times New Roman" pitchFamily="18" charset="0"/>
            <a:cs typeface="Times New Roman" pitchFamily="18" charset="0"/>
          </a:endParaRPr>
        </a:p>
      </dgm:t>
    </dgm:pt>
    <dgm:pt modelId="{39FC1479-B535-4893-8979-CD871D417E27}" type="sibTrans" cxnId="{4DF16872-00BD-46C8-AAC2-5FAAD1A10FDD}">
      <dgm:prSet/>
      <dgm:spPr/>
      <dgm:t>
        <a:bodyPr/>
        <a:lstStyle/>
        <a:p>
          <a:endParaRPr lang="fr-FR">
            <a:latin typeface="Times New Roman" pitchFamily="18" charset="0"/>
            <a:cs typeface="Times New Roman" pitchFamily="18" charset="0"/>
          </a:endParaRPr>
        </a:p>
      </dgm:t>
    </dgm:pt>
    <dgm:pt modelId="{85D053D3-A763-4FA6-825D-3F406642CD27}">
      <dgm:prSet custT="1"/>
      <dgm:spPr>
        <a:solidFill>
          <a:srgbClr val="349698"/>
        </a:solidFill>
        <a:ln>
          <a:solidFill>
            <a:srgbClr val="347098">
              <a:alpha val="45098"/>
            </a:srgbClr>
          </a:solidFill>
        </a:ln>
      </dgm:spPr>
      <dgm:t>
        <a:bodyPr/>
        <a:lstStyle/>
        <a:p>
          <a:pPr rtl="0"/>
          <a:r>
            <a:rPr lang="en-GB" sz="1050" b="1" dirty="0" smtClean="0">
              <a:latin typeface="Times New Roman" pitchFamily="18" charset="0"/>
              <a:cs typeface="Times New Roman" pitchFamily="18" charset="0"/>
            </a:rPr>
            <a:t>Environmental:</a:t>
          </a:r>
          <a:r>
            <a:rPr lang="ru-RU" sz="1050" dirty="0" smtClean="0">
              <a:latin typeface="Times New Roman" pitchFamily="18" charset="0"/>
              <a:cs typeface="Times New Roman" pitchFamily="18" charset="0"/>
            </a:rPr>
            <a:t> 114 </a:t>
          </a:r>
          <a:r>
            <a:rPr lang="en-GB" sz="1050" dirty="0" smtClean="0">
              <a:latin typeface="Times New Roman" pitchFamily="18" charset="0"/>
              <a:cs typeface="Times New Roman" pitchFamily="18" charset="0"/>
            </a:rPr>
            <a:t>indicators</a:t>
          </a:r>
          <a:r>
            <a:rPr lang="ru-RU" sz="105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GB" sz="1050" dirty="0" smtClean="0">
              <a:latin typeface="Times New Roman" pitchFamily="18" charset="0"/>
              <a:cs typeface="Times New Roman" pitchFamily="18" charset="0"/>
            </a:rPr>
            <a:t>including</a:t>
          </a:r>
          <a:r>
            <a:rPr lang="ru-RU" sz="105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050" dirty="0" smtClean="0">
              <a:latin typeface="Times New Roman" pitchFamily="18" charset="0"/>
              <a:cs typeface="Times New Roman" pitchFamily="18" charset="0"/>
            </a:rPr>
            <a:t>quality </a:t>
          </a:r>
          <a:br>
            <a:rPr lang="en-US" sz="1050" dirty="0" smtClean="0">
              <a:latin typeface="Times New Roman" pitchFamily="18" charset="0"/>
              <a:cs typeface="Times New Roman" pitchFamily="18" charset="0"/>
            </a:rPr>
          </a:br>
          <a:r>
            <a:rPr lang="en-US" sz="1050" dirty="0" smtClean="0">
              <a:latin typeface="Times New Roman" pitchFamily="18" charset="0"/>
              <a:cs typeface="Times New Roman" pitchFamily="18" charset="0"/>
            </a:rPr>
            <a:t>and stock of fresh water (17); forests protection (13); atmosphere protection (21), solid waste </a:t>
          </a:r>
          <a:br>
            <a:rPr lang="en-US" sz="1050" dirty="0" smtClean="0">
              <a:latin typeface="Times New Roman" pitchFamily="18" charset="0"/>
              <a:cs typeface="Times New Roman" pitchFamily="18" charset="0"/>
            </a:rPr>
          </a:br>
          <a:r>
            <a:rPr lang="en-US" sz="1050" dirty="0" smtClean="0">
              <a:latin typeface="Times New Roman" pitchFamily="18" charset="0"/>
              <a:cs typeface="Times New Roman" pitchFamily="18" charset="0"/>
            </a:rPr>
            <a:t>management (8) etc.</a:t>
          </a:r>
          <a:endParaRPr lang="fr-FR" sz="1050" dirty="0">
            <a:latin typeface="Times New Roman" pitchFamily="18" charset="0"/>
            <a:cs typeface="Times New Roman" pitchFamily="18" charset="0"/>
          </a:endParaRPr>
        </a:p>
      </dgm:t>
    </dgm:pt>
    <dgm:pt modelId="{455B5105-88A2-4047-872D-F516070D063B}" type="parTrans" cxnId="{42C2D7A7-60E8-4B6E-943E-9B09A979B810}">
      <dgm:prSet/>
      <dgm:spPr/>
      <dgm:t>
        <a:bodyPr/>
        <a:lstStyle/>
        <a:p>
          <a:endParaRPr lang="fr-FR">
            <a:latin typeface="Times New Roman" pitchFamily="18" charset="0"/>
            <a:cs typeface="Times New Roman" pitchFamily="18" charset="0"/>
          </a:endParaRPr>
        </a:p>
      </dgm:t>
    </dgm:pt>
    <dgm:pt modelId="{84471C6B-B694-44CF-9F3F-5AA31430EA0F}" type="sibTrans" cxnId="{42C2D7A7-60E8-4B6E-943E-9B09A979B810}">
      <dgm:prSet/>
      <dgm:spPr/>
      <dgm:t>
        <a:bodyPr/>
        <a:lstStyle/>
        <a:p>
          <a:endParaRPr lang="fr-FR">
            <a:latin typeface="Times New Roman" pitchFamily="18" charset="0"/>
            <a:cs typeface="Times New Roman" pitchFamily="18" charset="0"/>
          </a:endParaRPr>
        </a:p>
      </dgm:t>
    </dgm:pt>
    <dgm:pt modelId="{66063D96-B28A-4FF5-B78D-1BD90EDDBDD6}">
      <dgm:prSet custT="1"/>
      <dgm:spPr>
        <a:solidFill>
          <a:srgbClr val="349698"/>
        </a:solidFill>
        <a:ln>
          <a:solidFill>
            <a:srgbClr val="347098">
              <a:alpha val="45098"/>
            </a:srgbClr>
          </a:solidFill>
        </a:ln>
      </dgm:spPr>
      <dgm:t>
        <a:bodyPr/>
        <a:lstStyle/>
        <a:p>
          <a:pPr rtl="0"/>
          <a:r>
            <a:rPr lang="en-GB" sz="1050" b="1" dirty="0" smtClean="0">
              <a:latin typeface="Times New Roman" pitchFamily="18" charset="0"/>
              <a:cs typeface="Times New Roman" pitchFamily="18" charset="0"/>
            </a:rPr>
            <a:t>Social</a:t>
          </a:r>
          <a:r>
            <a:rPr lang="ru-RU" sz="1050" dirty="0" smtClean="0">
              <a:latin typeface="Times New Roman" pitchFamily="18" charset="0"/>
              <a:cs typeface="Times New Roman" pitchFamily="18" charset="0"/>
            </a:rPr>
            <a:t>: 43 </a:t>
          </a:r>
          <a:r>
            <a:rPr lang="en-GB" sz="1050" dirty="0" smtClean="0">
              <a:latin typeface="Times New Roman" pitchFamily="18" charset="0"/>
              <a:cs typeface="Times New Roman" pitchFamily="18" charset="0"/>
            </a:rPr>
            <a:t>indicators</a:t>
          </a:r>
          <a:r>
            <a:rPr lang="ru-RU" sz="105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GB" sz="1050" dirty="0" smtClean="0">
              <a:latin typeface="Times New Roman" pitchFamily="18" charset="0"/>
              <a:cs typeface="Times New Roman" pitchFamily="18" charset="0"/>
            </a:rPr>
            <a:t>including </a:t>
          </a:r>
          <a:r>
            <a:rPr lang="en-US" sz="1050" dirty="0" smtClean="0">
              <a:latin typeface="Times New Roman" pitchFamily="18" charset="0"/>
              <a:cs typeface="Times New Roman" pitchFamily="18" charset="0"/>
            </a:rPr>
            <a:t>demographic dynamics and human development (10); protection of public health (9); support for the ecological status of settlements of people (20)</a:t>
          </a:r>
          <a:endParaRPr lang="fr-FR" sz="1050" dirty="0">
            <a:latin typeface="Times New Roman" pitchFamily="18" charset="0"/>
            <a:cs typeface="Times New Roman" pitchFamily="18" charset="0"/>
          </a:endParaRPr>
        </a:p>
      </dgm:t>
    </dgm:pt>
    <dgm:pt modelId="{18A92F0C-2C6D-4896-808E-40F68B6E1054}" type="parTrans" cxnId="{D30049C7-5A20-4529-BCA1-5A735150E179}">
      <dgm:prSet/>
      <dgm:spPr/>
      <dgm:t>
        <a:bodyPr/>
        <a:lstStyle/>
        <a:p>
          <a:endParaRPr lang="fr-FR">
            <a:latin typeface="Times New Roman" pitchFamily="18" charset="0"/>
            <a:cs typeface="Times New Roman" pitchFamily="18" charset="0"/>
          </a:endParaRPr>
        </a:p>
      </dgm:t>
    </dgm:pt>
    <dgm:pt modelId="{BC871899-90E7-452D-A95D-EFE89D38850A}" type="sibTrans" cxnId="{D30049C7-5A20-4529-BCA1-5A735150E179}">
      <dgm:prSet/>
      <dgm:spPr/>
      <dgm:t>
        <a:bodyPr/>
        <a:lstStyle/>
        <a:p>
          <a:endParaRPr lang="fr-FR">
            <a:latin typeface="Times New Roman" pitchFamily="18" charset="0"/>
            <a:cs typeface="Times New Roman" pitchFamily="18" charset="0"/>
          </a:endParaRPr>
        </a:p>
      </dgm:t>
    </dgm:pt>
    <dgm:pt modelId="{624E7923-476A-4B81-8B82-087174C4A5B1}">
      <dgm:prSet custT="1"/>
      <dgm:spPr>
        <a:solidFill>
          <a:srgbClr val="349698"/>
        </a:solidFill>
        <a:ln>
          <a:solidFill>
            <a:srgbClr val="347098">
              <a:alpha val="45098"/>
            </a:srgbClr>
          </a:solidFill>
        </a:ln>
      </dgm:spPr>
      <dgm:t>
        <a:bodyPr/>
        <a:lstStyle/>
        <a:p>
          <a:pPr rtl="0"/>
          <a:r>
            <a:rPr lang="en-GB" sz="1050" b="1" dirty="0" smtClean="0">
              <a:latin typeface="Times New Roman" pitchFamily="18" charset="0"/>
              <a:cs typeface="Times New Roman" pitchFamily="18" charset="0"/>
            </a:rPr>
            <a:t>Economic</a:t>
          </a:r>
          <a:r>
            <a:rPr lang="ru-RU" sz="1050" dirty="0" smtClean="0">
              <a:latin typeface="Times New Roman" pitchFamily="18" charset="0"/>
              <a:cs typeface="Times New Roman" pitchFamily="18" charset="0"/>
            </a:rPr>
            <a:t>: 42 </a:t>
          </a:r>
          <a:r>
            <a:rPr lang="en-GB" sz="1050" dirty="0" smtClean="0">
              <a:latin typeface="Times New Roman" pitchFamily="18" charset="0"/>
              <a:cs typeface="Times New Roman" pitchFamily="18" charset="0"/>
            </a:rPr>
            <a:t>indicators</a:t>
          </a:r>
          <a:r>
            <a:rPr lang="ru-RU" sz="105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GB" sz="1050" dirty="0" smtClean="0">
              <a:latin typeface="Times New Roman" pitchFamily="18" charset="0"/>
              <a:cs typeface="Times New Roman" pitchFamily="18" charset="0"/>
            </a:rPr>
            <a:t>including</a:t>
          </a:r>
          <a:r>
            <a:rPr lang="ru-RU" sz="105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050" dirty="0" smtClean="0">
              <a:latin typeface="Times New Roman" pitchFamily="18" charset="0"/>
              <a:cs typeface="Times New Roman" pitchFamily="18" charset="0"/>
            </a:rPr>
            <a:t>national policies and international cooperation (13); change in consumption patterns (23); financial resources and mechanisms (6)</a:t>
          </a:r>
          <a:endParaRPr lang="fr-FR" sz="1050" dirty="0">
            <a:latin typeface="Times New Roman" pitchFamily="18" charset="0"/>
            <a:cs typeface="Times New Roman" pitchFamily="18" charset="0"/>
          </a:endParaRPr>
        </a:p>
      </dgm:t>
    </dgm:pt>
    <dgm:pt modelId="{B8F616DC-214A-4327-93F5-6B19637684E0}" type="parTrans" cxnId="{DA2030FB-C1C1-4774-AF63-B0665B67A472}">
      <dgm:prSet/>
      <dgm:spPr/>
      <dgm:t>
        <a:bodyPr/>
        <a:lstStyle/>
        <a:p>
          <a:endParaRPr lang="fr-FR">
            <a:latin typeface="Times New Roman" pitchFamily="18" charset="0"/>
            <a:cs typeface="Times New Roman" pitchFamily="18" charset="0"/>
          </a:endParaRPr>
        </a:p>
      </dgm:t>
    </dgm:pt>
    <dgm:pt modelId="{FF74860E-C92B-47F9-A5FC-08D7D1072E90}" type="sibTrans" cxnId="{DA2030FB-C1C1-4774-AF63-B0665B67A472}">
      <dgm:prSet/>
      <dgm:spPr/>
      <dgm:t>
        <a:bodyPr/>
        <a:lstStyle/>
        <a:p>
          <a:endParaRPr lang="fr-FR">
            <a:latin typeface="Times New Roman" pitchFamily="18" charset="0"/>
            <a:cs typeface="Times New Roman" pitchFamily="18" charset="0"/>
          </a:endParaRPr>
        </a:p>
      </dgm:t>
    </dgm:pt>
    <dgm:pt modelId="{6507F5C1-4EE3-45DF-A619-69F3CCFA332F}" type="pres">
      <dgm:prSet presAssocID="{780C3E8C-CFB6-4C1D-9263-B2A33A62E4BC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93CA3BD-BD34-44C1-B7F5-A86B06812B5C}" type="pres">
      <dgm:prSet presAssocID="{09D9B844-3C87-4770-AA78-254AEAEC7366}" presName="compNode" presStyleCnt="0"/>
      <dgm:spPr/>
    </dgm:pt>
    <dgm:pt modelId="{2556A0CE-006F-4DD6-B03C-CCC86012F10E}" type="pres">
      <dgm:prSet presAssocID="{09D9B844-3C87-4770-AA78-254AEAEC7366}" presName="aNode" presStyleLbl="bgShp" presStyleIdx="0" presStyleCnt="2" custLinFactNeighborX="1893"/>
      <dgm:spPr/>
      <dgm:t>
        <a:bodyPr/>
        <a:lstStyle/>
        <a:p>
          <a:endParaRPr lang="en-US"/>
        </a:p>
      </dgm:t>
    </dgm:pt>
    <dgm:pt modelId="{1BCEC4EF-DF05-442F-B4E1-9CDFDF5E6D50}" type="pres">
      <dgm:prSet presAssocID="{09D9B844-3C87-4770-AA78-254AEAEC7366}" presName="textNode" presStyleLbl="bgShp" presStyleIdx="0" presStyleCnt="2"/>
      <dgm:spPr/>
      <dgm:t>
        <a:bodyPr/>
        <a:lstStyle/>
        <a:p>
          <a:endParaRPr lang="en-US"/>
        </a:p>
      </dgm:t>
    </dgm:pt>
    <dgm:pt modelId="{666422E3-B842-4968-B8C8-C6FBB2FEA1EC}" type="pres">
      <dgm:prSet presAssocID="{09D9B844-3C87-4770-AA78-254AEAEC7366}" presName="compChildNode" presStyleCnt="0"/>
      <dgm:spPr/>
    </dgm:pt>
    <dgm:pt modelId="{72464B10-64ED-4854-949C-072E19118F6A}" type="pres">
      <dgm:prSet presAssocID="{09D9B844-3C87-4770-AA78-254AEAEC7366}" presName="theInnerList" presStyleCnt="0"/>
      <dgm:spPr/>
    </dgm:pt>
    <dgm:pt modelId="{9438163E-9E53-474E-8A28-049E7AB0A117}" type="pres">
      <dgm:prSet presAssocID="{D93366B1-43D6-401B-9819-D1E09BD10E0C}" presName="childNode" presStyleLbl="node1" presStyleIdx="0" presStyleCnt="7" custLinFactY="-26228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5E47E6-3C18-4093-925D-D565991A4D1C}" type="pres">
      <dgm:prSet presAssocID="{D93366B1-43D6-401B-9819-D1E09BD10E0C}" presName="aSpace2" presStyleCnt="0"/>
      <dgm:spPr/>
    </dgm:pt>
    <dgm:pt modelId="{B65717A1-67BD-4502-BBA9-1B3C0C3A23BB}" type="pres">
      <dgm:prSet presAssocID="{2644ECD3-176C-4980-9613-C144C8063131}" presName="childNode" presStyleLbl="node1" presStyleIdx="1" presStyleCnt="7" custScaleY="128194" custLinFactY="-26228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F24632-C3DC-4D1A-A163-681527D6DC4E}" type="pres">
      <dgm:prSet presAssocID="{2644ECD3-176C-4980-9613-C144C8063131}" presName="aSpace2" presStyleCnt="0"/>
      <dgm:spPr/>
    </dgm:pt>
    <dgm:pt modelId="{3123ED4F-04A2-4BB6-93FE-833F4B178906}" type="pres">
      <dgm:prSet presAssocID="{3286AA39-533D-4179-A96F-A49BF7E673D0}" presName="childNode" presStyleLbl="node1" presStyleIdx="2" presStyleCnt="7" custScaleY="149486" custLinFactY="-26228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F29DE5B-D4FA-4B26-867F-DBFDD753A879}" type="pres">
      <dgm:prSet presAssocID="{3286AA39-533D-4179-A96F-A49BF7E673D0}" presName="aSpace2" presStyleCnt="0"/>
      <dgm:spPr/>
    </dgm:pt>
    <dgm:pt modelId="{B5D8F0B2-0DED-46BD-ADFA-8C2AB73A4AA8}" type="pres">
      <dgm:prSet presAssocID="{99221AC5-0508-461C-AE72-CCA12AE84DC8}" presName="childNode" presStyleLbl="node1" presStyleIdx="3" presStyleCnt="7" custScaleY="134726" custLinFactY="-26228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F80E4F-04D2-41A4-B28F-EB011493D186}" type="pres">
      <dgm:prSet presAssocID="{09D9B844-3C87-4770-AA78-254AEAEC7366}" presName="aSpace" presStyleCnt="0"/>
      <dgm:spPr/>
    </dgm:pt>
    <dgm:pt modelId="{A53436AB-BC4F-40CC-A9A9-D3B7404826E8}" type="pres">
      <dgm:prSet presAssocID="{DAEF92EB-5CF6-4750-BF22-8DC391A3CD3A}" presName="compNode" presStyleCnt="0"/>
      <dgm:spPr/>
    </dgm:pt>
    <dgm:pt modelId="{93890AE9-F9A9-42DC-BFC0-0DC1B540662B}" type="pres">
      <dgm:prSet presAssocID="{DAEF92EB-5CF6-4750-BF22-8DC391A3CD3A}" presName="aNode" presStyleLbl="bgShp" presStyleIdx="1" presStyleCnt="2"/>
      <dgm:spPr/>
      <dgm:t>
        <a:bodyPr/>
        <a:lstStyle/>
        <a:p>
          <a:endParaRPr lang="en-US"/>
        </a:p>
      </dgm:t>
    </dgm:pt>
    <dgm:pt modelId="{30152088-1202-4092-B5F9-18314389BF46}" type="pres">
      <dgm:prSet presAssocID="{DAEF92EB-5CF6-4750-BF22-8DC391A3CD3A}" presName="textNode" presStyleLbl="bgShp" presStyleIdx="1" presStyleCnt="2"/>
      <dgm:spPr/>
      <dgm:t>
        <a:bodyPr/>
        <a:lstStyle/>
        <a:p>
          <a:endParaRPr lang="en-US"/>
        </a:p>
      </dgm:t>
    </dgm:pt>
    <dgm:pt modelId="{1E99C676-5CAA-46CF-A396-23EE45A46AC0}" type="pres">
      <dgm:prSet presAssocID="{DAEF92EB-5CF6-4750-BF22-8DC391A3CD3A}" presName="compChildNode" presStyleCnt="0"/>
      <dgm:spPr/>
    </dgm:pt>
    <dgm:pt modelId="{08D27C53-8AF6-4A06-90D2-53198FC55F39}" type="pres">
      <dgm:prSet presAssocID="{DAEF92EB-5CF6-4750-BF22-8DC391A3CD3A}" presName="theInnerList" presStyleCnt="0"/>
      <dgm:spPr/>
    </dgm:pt>
    <dgm:pt modelId="{791D2375-CC3F-4696-AA9A-A58EC0F92FE1}" type="pres">
      <dgm:prSet presAssocID="{85D053D3-A763-4FA6-825D-3F406642CD27}" presName="childNode" presStyleLbl="node1" presStyleIdx="4" presStyleCnt="7" custLinFactY="-10358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EB958E0-F2CF-408E-926B-30D457926B4E}" type="pres">
      <dgm:prSet presAssocID="{85D053D3-A763-4FA6-825D-3F406642CD27}" presName="aSpace2" presStyleCnt="0"/>
      <dgm:spPr/>
    </dgm:pt>
    <dgm:pt modelId="{55E7D940-6529-458B-8F62-76FB23A1FD49}" type="pres">
      <dgm:prSet presAssocID="{66063D96-B28A-4FF5-B78D-1BD90EDDBDD6}" presName="childNode" presStyleLbl="node1" presStyleIdx="5" presStyleCnt="7" custLinFactY="-10358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BBCA5CE-83CB-4502-96A6-3E2BEFEEB760}" type="pres">
      <dgm:prSet presAssocID="{66063D96-B28A-4FF5-B78D-1BD90EDDBDD6}" presName="aSpace2" presStyleCnt="0"/>
      <dgm:spPr/>
    </dgm:pt>
    <dgm:pt modelId="{F419302F-FB30-43AA-B662-76CE9E0B2735}" type="pres">
      <dgm:prSet presAssocID="{624E7923-476A-4B81-8B82-087174C4A5B1}" presName="childNode" presStyleLbl="node1" presStyleIdx="6" presStyleCnt="7" custLinFactY="-10358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2C2F696-3C4A-4AAB-A482-04525473756B}" type="presOf" srcId="{85D053D3-A763-4FA6-825D-3F406642CD27}" destId="{791D2375-CC3F-4696-AA9A-A58EC0F92FE1}" srcOrd="0" destOrd="0" presId="urn:microsoft.com/office/officeart/2005/8/layout/lProcess2"/>
    <dgm:cxn modelId="{BA426820-2D20-4BF5-867E-C6A537A0CC63}" type="presOf" srcId="{66063D96-B28A-4FF5-B78D-1BD90EDDBDD6}" destId="{55E7D940-6529-458B-8F62-76FB23A1FD49}" srcOrd="0" destOrd="0" presId="urn:microsoft.com/office/officeart/2005/8/layout/lProcess2"/>
    <dgm:cxn modelId="{0F07C431-A2D8-4BE2-884D-C512BD22ADF2}" srcId="{09D9B844-3C87-4770-AA78-254AEAEC7366}" destId="{2644ECD3-176C-4980-9613-C144C8063131}" srcOrd="1" destOrd="0" parTransId="{DA55DA8D-DCB8-4DEC-9FF4-2129C1A76A34}" sibTransId="{3D3167C7-336B-42F1-8F9C-A0DF1C901BD1}"/>
    <dgm:cxn modelId="{4DF16872-00BD-46C8-AAC2-5FAAD1A10FDD}" srcId="{780C3E8C-CFB6-4C1D-9263-B2A33A62E4BC}" destId="{DAEF92EB-5CF6-4750-BF22-8DC391A3CD3A}" srcOrd="1" destOrd="0" parTransId="{1B3C80F6-6E95-455E-8A60-3396FF8E04D3}" sibTransId="{39FC1479-B535-4893-8979-CD871D417E27}"/>
    <dgm:cxn modelId="{891FBF8C-D4B2-411A-A993-3BB5273ADA3D}" type="presOf" srcId="{624E7923-476A-4B81-8B82-087174C4A5B1}" destId="{F419302F-FB30-43AA-B662-76CE9E0B2735}" srcOrd="0" destOrd="0" presId="urn:microsoft.com/office/officeart/2005/8/layout/lProcess2"/>
    <dgm:cxn modelId="{E2E8FF3F-B3AD-424C-B650-91A7FA439AAD}" srcId="{09D9B844-3C87-4770-AA78-254AEAEC7366}" destId="{99221AC5-0508-461C-AE72-CCA12AE84DC8}" srcOrd="3" destOrd="0" parTransId="{D5DC65ED-3E8A-4CD0-9042-5E1C622C61D5}" sibTransId="{C0162783-942E-439B-85BA-646CD19ABDA0}"/>
    <dgm:cxn modelId="{82E34A60-2EA8-4DCA-98F2-A7B25CF9B531}" type="presOf" srcId="{3286AA39-533D-4179-A96F-A49BF7E673D0}" destId="{3123ED4F-04A2-4BB6-93FE-833F4B178906}" srcOrd="0" destOrd="0" presId="urn:microsoft.com/office/officeart/2005/8/layout/lProcess2"/>
    <dgm:cxn modelId="{19E53EBA-EA6C-47BF-84D9-2194ECA8F3E3}" type="presOf" srcId="{DAEF92EB-5CF6-4750-BF22-8DC391A3CD3A}" destId="{30152088-1202-4092-B5F9-18314389BF46}" srcOrd="1" destOrd="0" presId="urn:microsoft.com/office/officeart/2005/8/layout/lProcess2"/>
    <dgm:cxn modelId="{DA2030FB-C1C1-4774-AF63-B0665B67A472}" srcId="{DAEF92EB-5CF6-4750-BF22-8DC391A3CD3A}" destId="{624E7923-476A-4B81-8B82-087174C4A5B1}" srcOrd="2" destOrd="0" parTransId="{B8F616DC-214A-4327-93F5-6B19637684E0}" sibTransId="{FF74860E-C92B-47F9-A5FC-08D7D1072E90}"/>
    <dgm:cxn modelId="{D785AF3B-6E1D-40D8-BBE9-CB477D236790}" type="presOf" srcId="{2644ECD3-176C-4980-9613-C144C8063131}" destId="{B65717A1-67BD-4502-BBA9-1B3C0C3A23BB}" srcOrd="0" destOrd="0" presId="urn:microsoft.com/office/officeart/2005/8/layout/lProcess2"/>
    <dgm:cxn modelId="{2D553AFD-5A56-42CB-9AD5-A73BACBBC157}" type="presOf" srcId="{D93366B1-43D6-401B-9819-D1E09BD10E0C}" destId="{9438163E-9E53-474E-8A28-049E7AB0A117}" srcOrd="0" destOrd="0" presId="urn:microsoft.com/office/officeart/2005/8/layout/lProcess2"/>
    <dgm:cxn modelId="{BC2F50E7-02A8-400B-B2B1-81D4A34916CB}" srcId="{09D9B844-3C87-4770-AA78-254AEAEC7366}" destId="{3286AA39-533D-4179-A96F-A49BF7E673D0}" srcOrd="2" destOrd="0" parTransId="{E2B80D46-C756-44A5-BE37-022E260810AE}" sibTransId="{A04537F3-27B5-49EA-A702-7A5F1C845F49}"/>
    <dgm:cxn modelId="{8F978A8C-5213-4E50-B243-34099A46E7B9}" srcId="{780C3E8C-CFB6-4C1D-9263-B2A33A62E4BC}" destId="{09D9B844-3C87-4770-AA78-254AEAEC7366}" srcOrd="0" destOrd="0" parTransId="{644EF4F4-B1C3-47E8-B466-F347BD9654AA}" sibTransId="{F5EF690B-8552-46FF-BD44-EF06EAA8C1BF}"/>
    <dgm:cxn modelId="{497EB112-BA4D-49EA-9256-FF894C4B0814}" srcId="{09D9B844-3C87-4770-AA78-254AEAEC7366}" destId="{D93366B1-43D6-401B-9819-D1E09BD10E0C}" srcOrd="0" destOrd="0" parTransId="{008360C6-3144-4487-8E86-9742987FC60E}" sibTransId="{9CA922F4-DAEB-4D37-B6FF-B3D28BC9B456}"/>
    <dgm:cxn modelId="{42C2D7A7-60E8-4B6E-943E-9B09A979B810}" srcId="{DAEF92EB-5CF6-4750-BF22-8DC391A3CD3A}" destId="{85D053D3-A763-4FA6-825D-3F406642CD27}" srcOrd="0" destOrd="0" parTransId="{455B5105-88A2-4047-872D-F516070D063B}" sibTransId="{84471C6B-B694-44CF-9F3F-5AA31430EA0F}"/>
    <dgm:cxn modelId="{D30049C7-5A20-4529-BCA1-5A735150E179}" srcId="{DAEF92EB-5CF6-4750-BF22-8DC391A3CD3A}" destId="{66063D96-B28A-4FF5-B78D-1BD90EDDBDD6}" srcOrd="1" destOrd="0" parTransId="{18A92F0C-2C6D-4896-808E-40F68B6E1054}" sibTransId="{BC871899-90E7-452D-A95D-EFE89D38850A}"/>
    <dgm:cxn modelId="{E5989BC8-F207-4CE0-A08D-08F0C0C819A6}" type="presOf" srcId="{DAEF92EB-5CF6-4750-BF22-8DC391A3CD3A}" destId="{93890AE9-F9A9-42DC-BFC0-0DC1B540662B}" srcOrd="0" destOrd="0" presId="urn:microsoft.com/office/officeart/2005/8/layout/lProcess2"/>
    <dgm:cxn modelId="{46A87485-115F-41B7-B694-BF50C040E0EB}" type="presOf" srcId="{780C3E8C-CFB6-4C1D-9263-B2A33A62E4BC}" destId="{6507F5C1-4EE3-45DF-A619-69F3CCFA332F}" srcOrd="0" destOrd="0" presId="urn:microsoft.com/office/officeart/2005/8/layout/lProcess2"/>
    <dgm:cxn modelId="{4A674C54-CBA7-4239-A8D8-F31983BFF001}" type="presOf" srcId="{09D9B844-3C87-4770-AA78-254AEAEC7366}" destId="{1BCEC4EF-DF05-442F-B4E1-9CDFDF5E6D50}" srcOrd="1" destOrd="0" presId="urn:microsoft.com/office/officeart/2005/8/layout/lProcess2"/>
    <dgm:cxn modelId="{6969CB95-FC53-4502-AFC7-C2A8288CACCD}" type="presOf" srcId="{09D9B844-3C87-4770-AA78-254AEAEC7366}" destId="{2556A0CE-006F-4DD6-B03C-CCC86012F10E}" srcOrd="0" destOrd="0" presId="urn:microsoft.com/office/officeart/2005/8/layout/lProcess2"/>
    <dgm:cxn modelId="{910A6E28-2596-40F4-B1E1-7E4AA07D1979}" type="presOf" srcId="{99221AC5-0508-461C-AE72-CCA12AE84DC8}" destId="{B5D8F0B2-0DED-46BD-ADFA-8C2AB73A4AA8}" srcOrd="0" destOrd="0" presId="urn:microsoft.com/office/officeart/2005/8/layout/lProcess2"/>
    <dgm:cxn modelId="{3F5B4222-3A52-477E-B9B5-397E394439EF}" type="presParOf" srcId="{6507F5C1-4EE3-45DF-A619-69F3CCFA332F}" destId="{293CA3BD-BD34-44C1-B7F5-A86B06812B5C}" srcOrd="0" destOrd="0" presId="urn:microsoft.com/office/officeart/2005/8/layout/lProcess2"/>
    <dgm:cxn modelId="{97110D23-28ED-4659-A623-FE116EA677BE}" type="presParOf" srcId="{293CA3BD-BD34-44C1-B7F5-A86B06812B5C}" destId="{2556A0CE-006F-4DD6-B03C-CCC86012F10E}" srcOrd="0" destOrd="0" presId="urn:microsoft.com/office/officeart/2005/8/layout/lProcess2"/>
    <dgm:cxn modelId="{F0DD51F9-2EED-412C-A357-E43DA2CDE4F2}" type="presParOf" srcId="{293CA3BD-BD34-44C1-B7F5-A86B06812B5C}" destId="{1BCEC4EF-DF05-442F-B4E1-9CDFDF5E6D50}" srcOrd="1" destOrd="0" presId="urn:microsoft.com/office/officeart/2005/8/layout/lProcess2"/>
    <dgm:cxn modelId="{A7196AB4-68B5-41DF-9CF8-ED22E439C216}" type="presParOf" srcId="{293CA3BD-BD34-44C1-B7F5-A86B06812B5C}" destId="{666422E3-B842-4968-B8C8-C6FBB2FEA1EC}" srcOrd="2" destOrd="0" presId="urn:microsoft.com/office/officeart/2005/8/layout/lProcess2"/>
    <dgm:cxn modelId="{AFBFC1D9-11AA-4721-8AEF-A9E2BF1ABDA1}" type="presParOf" srcId="{666422E3-B842-4968-B8C8-C6FBB2FEA1EC}" destId="{72464B10-64ED-4854-949C-072E19118F6A}" srcOrd="0" destOrd="0" presId="urn:microsoft.com/office/officeart/2005/8/layout/lProcess2"/>
    <dgm:cxn modelId="{0815A533-9E49-492B-A876-6ABC44651B83}" type="presParOf" srcId="{72464B10-64ED-4854-949C-072E19118F6A}" destId="{9438163E-9E53-474E-8A28-049E7AB0A117}" srcOrd="0" destOrd="0" presId="urn:microsoft.com/office/officeart/2005/8/layout/lProcess2"/>
    <dgm:cxn modelId="{B36C7487-040E-4AC4-9E64-0643B0727A15}" type="presParOf" srcId="{72464B10-64ED-4854-949C-072E19118F6A}" destId="{905E47E6-3C18-4093-925D-D565991A4D1C}" srcOrd="1" destOrd="0" presId="urn:microsoft.com/office/officeart/2005/8/layout/lProcess2"/>
    <dgm:cxn modelId="{8E5FE97B-D839-4209-BBCA-72BAE1F5731E}" type="presParOf" srcId="{72464B10-64ED-4854-949C-072E19118F6A}" destId="{B65717A1-67BD-4502-BBA9-1B3C0C3A23BB}" srcOrd="2" destOrd="0" presId="urn:microsoft.com/office/officeart/2005/8/layout/lProcess2"/>
    <dgm:cxn modelId="{DB1D5208-AB63-4A60-B0A8-FFC75EDA934B}" type="presParOf" srcId="{72464B10-64ED-4854-949C-072E19118F6A}" destId="{10F24632-C3DC-4D1A-A163-681527D6DC4E}" srcOrd="3" destOrd="0" presId="urn:microsoft.com/office/officeart/2005/8/layout/lProcess2"/>
    <dgm:cxn modelId="{1A2CEFF9-8EEF-468A-8F9D-05DA991F287C}" type="presParOf" srcId="{72464B10-64ED-4854-949C-072E19118F6A}" destId="{3123ED4F-04A2-4BB6-93FE-833F4B178906}" srcOrd="4" destOrd="0" presId="urn:microsoft.com/office/officeart/2005/8/layout/lProcess2"/>
    <dgm:cxn modelId="{7A1AFD61-2111-4A9F-8C72-BFD649CC2032}" type="presParOf" srcId="{72464B10-64ED-4854-949C-072E19118F6A}" destId="{EF29DE5B-D4FA-4B26-867F-DBFDD753A879}" srcOrd="5" destOrd="0" presId="urn:microsoft.com/office/officeart/2005/8/layout/lProcess2"/>
    <dgm:cxn modelId="{0B32AD24-65E2-41C8-9368-ED3F56A9F362}" type="presParOf" srcId="{72464B10-64ED-4854-949C-072E19118F6A}" destId="{B5D8F0B2-0DED-46BD-ADFA-8C2AB73A4AA8}" srcOrd="6" destOrd="0" presId="urn:microsoft.com/office/officeart/2005/8/layout/lProcess2"/>
    <dgm:cxn modelId="{38810040-986B-48D8-9CD4-5480C7A20798}" type="presParOf" srcId="{6507F5C1-4EE3-45DF-A619-69F3CCFA332F}" destId="{18F80E4F-04D2-41A4-B28F-EB011493D186}" srcOrd="1" destOrd="0" presId="urn:microsoft.com/office/officeart/2005/8/layout/lProcess2"/>
    <dgm:cxn modelId="{1FCB05EE-338C-4B32-A04A-CD508080FD7D}" type="presParOf" srcId="{6507F5C1-4EE3-45DF-A619-69F3CCFA332F}" destId="{A53436AB-BC4F-40CC-A9A9-D3B7404826E8}" srcOrd="2" destOrd="0" presId="urn:microsoft.com/office/officeart/2005/8/layout/lProcess2"/>
    <dgm:cxn modelId="{C0FEF277-F62C-4D45-AB73-BED695249570}" type="presParOf" srcId="{A53436AB-BC4F-40CC-A9A9-D3B7404826E8}" destId="{93890AE9-F9A9-42DC-BFC0-0DC1B540662B}" srcOrd="0" destOrd="0" presId="urn:microsoft.com/office/officeart/2005/8/layout/lProcess2"/>
    <dgm:cxn modelId="{AF9875A1-86EA-4A47-8733-9D3AC519C9BB}" type="presParOf" srcId="{A53436AB-BC4F-40CC-A9A9-D3B7404826E8}" destId="{30152088-1202-4092-B5F9-18314389BF46}" srcOrd="1" destOrd="0" presId="urn:microsoft.com/office/officeart/2005/8/layout/lProcess2"/>
    <dgm:cxn modelId="{4277547A-0962-41EE-BBA0-7E02B282F03A}" type="presParOf" srcId="{A53436AB-BC4F-40CC-A9A9-D3B7404826E8}" destId="{1E99C676-5CAA-46CF-A396-23EE45A46AC0}" srcOrd="2" destOrd="0" presId="urn:microsoft.com/office/officeart/2005/8/layout/lProcess2"/>
    <dgm:cxn modelId="{AEC17A45-8BBC-46CB-9524-BC934CB8B9DD}" type="presParOf" srcId="{1E99C676-5CAA-46CF-A396-23EE45A46AC0}" destId="{08D27C53-8AF6-4A06-90D2-53198FC55F39}" srcOrd="0" destOrd="0" presId="urn:microsoft.com/office/officeart/2005/8/layout/lProcess2"/>
    <dgm:cxn modelId="{CB3947B1-5273-45CF-8094-0C60DBC3977C}" type="presParOf" srcId="{08D27C53-8AF6-4A06-90D2-53198FC55F39}" destId="{791D2375-CC3F-4696-AA9A-A58EC0F92FE1}" srcOrd="0" destOrd="0" presId="urn:microsoft.com/office/officeart/2005/8/layout/lProcess2"/>
    <dgm:cxn modelId="{E71DA3A1-843F-45AC-BDB3-F9EF5C065C87}" type="presParOf" srcId="{08D27C53-8AF6-4A06-90D2-53198FC55F39}" destId="{5EB958E0-F2CF-408E-926B-30D457926B4E}" srcOrd="1" destOrd="0" presId="urn:microsoft.com/office/officeart/2005/8/layout/lProcess2"/>
    <dgm:cxn modelId="{7AB327BE-9EA8-4981-A318-ECBE7B05EB83}" type="presParOf" srcId="{08D27C53-8AF6-4A06-90D2-53198FC55F39}" destId="{55E7D940-6529-458B-8F62-76FB23A1FD49}" srcOrd="2" destOrd="0" presId="urn:microsoft.com/office/officeart/2005/8/layout/lProcess2"/>
    <dgm:cxn modelId="{42178B21-84C2-449B-BFAA-4947F875CE65}" type="presParOf" srcId="{08D27C53-8AF6-4A06-90D2-53198FC55F39}" destId="{9BBCA5CE-83CB-4502-96A6-3E2BEFEEB760}" srcOrd="3" destOrd="0" presId="urn:microsoft.com/office/officeart/2005/8/layout/lProcess2"/>
    <dgm:cxn modelId="{E981FEA8-D326-48FC-BC2F-9EF1DCFBF4F7}" type="presParOf" srcId="{08D27C53-8AF6-4A06-90D2-53198FC55F39}" destId="{F419302F-FB30-43AA-B662-76CE9E0B2735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3EB196-537C-4AD5-9E8E-9C3E460DF22F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E94FEBE-A30A-4103-B8E2-79E357932A54}">
      <dgm:prSet phldrT="[Text]"/>
      <dgm:spPr>
        <a:solidFill>
          <a:srgbClr val="349698"/>
        </a:solidFill>
      </dgm:spPr>
      <dgm:t>
        <a:bodyPr/>
        <a:lstStyle/>
        <a:p>
          <a:r>
            <a:rPr lang="en-GB" dirty="0" smtClean="0"/>
            <a:t>Armenia</a:t>
          </a:r>
          <a:endParaRPr lang="en-US" dirty="0"/>
        </a:p>
      </dgm:t>
    </dgm:pt>
    <dgm:pt modelId="{55CC167A-B706-49A2-9B16-A176BBC43D12}" type="parTrans" cxnId="{511169B1-2C3D-4C93-9686-C5A4533C60DB}">
      <dgm:prSet/>
      <dgm:spPr/>
      <dgm:t>
        <a:bodyPr/>
        <a:lstStyle/>
        <a:p>
          <a:endParaRPr lang="en-US"/>
        </a:p>
      </dgm:t>
    </dgm:pt>
    <dgm:pt modelId="{7BEA6522-B135-42D6-A773-1470E0F8CBE8}" type="sibTrans" cxnId="{511169B1-2C3D-4C93-9686-C5A4533C60DB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 xmlns:a14="http://schemas.microsoft.com/office/drawing/2010/main">
      <mc:Choice Requires="a14">
        <dgm:pt modelId="{EDB30247-69C3-4165-9F6E-941ACBEAC560}">
          <dgm:prSet phldrT="[Text]" custT="1"/>
          <dgm:spPr>
            <a:solidFill>
              <a:srgbClr val="7FD1D3">
                <a:alpha val="90000"/>
              </a:srgbClr>
            </a:solidFill>
          </dgm:spPr>
          <dgm:t>
            <a:bodyPr/>
            <a:lstStyle/>
            <a:p>
              <a:endParaRPr lang="en-GB" sz="1400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GB" sz="1300" dirty="0" smtClean="0">
                  <a:latin typeface="Times New Roman" pitchFamily="18" charset="0"/>
                  <a:cs typeface="Times New Roman" pitchFamily="18" charset="0"/>
                </a:rPr>
                <a:t>Sustainable Human Development Index</a:t>
              </a:r>
              <a:endParaRPr lang="ru-RU" sz="1300" dirty="0" smtClean="0">
                <a:latin typeface="Times New Roman" pitchFamily="18" charset="0"/>
                <a:cs typeface="Times New Roman" pitchFamily="18" charset="0"/>
              </a:endParaRPr>
            </a:p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r>
                      <m:rPr>
                        <m:sty m:val="p"/>
                      </m:rPr>
                      <a:rPr lang="en-GB" sz="1300" smtClean="0">
                        <a:latin typeface="Cambria Math"/>
                      </a:rPr>
                      <m:t>HDIs</m:t>
                    </m:r>
                    <m:r>
                      <a:rPr lang="en-GB" sz="1300" smtClean="0">
                        <a:latin typeface="Cambria Math"/>
                      </a:rPr>
                      <m:t>= </m:t>
                    </m:r>
                    <m:rad>
                      <m:radPr>
                        <m:ctrlPr>
                          <a:rPr lang="fr-FR" sz="1300" i="1">
                            <a:latin typeface="Cambria Math"/>
                          </a:rPr>
                        </m:ctrlPr>
                      </m:radPr>
                      <m:deg>
                        <m:r>
                          <a:rPr lang="en-GB" sz="1300">
                            <a:latin typeface="Cambria Math"/>
                          </a:rPr>
                          <m:t>4</m:t>
                        </m:r>
                      </m:deg>
                      <m:e>
                        <m:sSub>
                          <m:sSubPr>
                            <m:ctrlPr>
                              <a:rPr lang="fr-FR" sz="13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sz="1300">
                                <a:latin typeface="Cambria Math"/>
                              </a:rPr>
                              <m:t>I</m:t>
                            </m:r>
                          </m:e>
                          <m:sub>
                            <m:r>
                              <a:rPr lang="en-GB" sz="130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GB" sz="1300">
                            <a:latin typeface="Cambria Math"/>
                          </a:rPr>
                          <m:t>×</m:t>
                        </m:r>
                        <m:sSub>
                          <m:sSubPr>
                            <m:ctrlPr>
                              <a:rPr lang="fr-FR" sz="13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sz="1300">
                                <a:latin typeface="Cambria Math"/>
                              </a:rPr>
                              <m:t>I</m:t>
                            </m:r>
                          </m:e>
                          <m:sub>
                            <m:r>
                              <a:rPr lang="en-GB" sz="130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GB" sz="1300">
                            <a:latin typeface="Cambria Math"/>
                          </a:rPr>
                          <m:t>×</m:t>
                        </m:r>
                        <m:sSub>
                          <m:sSubPr>
                            <m:ctrlPr>
                              <a:rPr lang="fr-FR" sz="13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sz="1300">
                                <a:latin typeface="Cambria Math"/>
                              </a:rPr>
                              <m:t>I</m:t>
                            </m:r>
                          </m:e>
                          <m:sub>
                            <m:r>
                              <a:rPr lang="en-GB" sz="1300">
                                <a:latin typeface="Cambria Math"/>
                              </a:rPr>
                              <m:t>3</m:t>
                            </m:r>
                          </m:sub>
                        </m:sSub>
                        <m:r>
                          <a:rPr lang="en-GB" sz="1300">
                            <a:latin typeface="Cambria Math"/>
                          </a:rPr>
                          <m:t>×</m:t>
                        </m:r>
                        <m:sSub>
                          <m:sSubPr>
                            <m:ctrlPr>
                              <a:rPr lang="fr-FR" sz="13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sz="1300">
                                <a:latin typeface="Cambria Math"/>
                              </a:rPr>
                              <m:t>I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GB" sz="1300">
                                <a:latin typeface="Cambria Math"/>
                              </a:rPr>
                              <m:t>e</m:t>
                            </m:r>
                          </m:sub>
                        </m:sSub>
                      </m:e>
                    </m:rad>
                  </m:oMath>
                </m:oMathPara>
              </a14:m>
              <a:endParaRPr lang="fr-FR" sz="13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GB" sz="1300" dirty="0" smtClean="0">
                  <a:latin typeface="Times New Roman" pitchFamily="18" charset="0"/>
                  <a:cs typeface="Times New Roman" pitchFamily="18" charset="0"/>
                </a:rPr>
                <a:t>where </a:t>
              </a:r>
              <a:r>
                <a:rPr lang="en-GB" sz="1300" i="1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GB" sz="1300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GB" sz="1300" dirty="0" smtClean="0">
                  <a:latin typeface="Times New Roman" pitchFamily="18" charset="0"/>
                  <a:cs typeface="Times New Roman" pitchFamily="18" charset="0"/>
                </a:rPr>
                <a:t> — </a:t>
              </a:r>
              <a:r>
                <a:rPr lang="en-US" sz="1300" dirty="0" smtClean="0">
                  <a:latin typeface="Times New Roman" pitchFamily="18" charset="0"/>
                  <a:cs typeface="Times New Roman" pitchFamily="18" charset="0"/>
                </a:rPr>
                <a:t>index of life expectancy</a:t>
              </a:r>
              <a:r>
                <a:rPr lang="en-GB" sz="1300" dirty="0" smtClean="0">
                  <a:latin typeface="Times New Roman" pitchFamily="18" charset="0"/>
                  <a:cs typeface="Times New Roman" pitchFamily="18" charset="0"/>
                </a:rPr>
                <a:t>,</a:t>
              </a:r>
              <a:endParaRPr lang="fr-FR" sz="13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GB" sz="1300" i="1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GB" sz="13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GB" sz="1300" dirty="0" smtClean="0">
                  <a:latin typeface="Times New Roman" pitchFamily="18" charset="0"/>
                  <a:cs typeface="Times New Roman" pitchFamily="18" charset="0"/>
                </a:rPr>
                <a:t> — education index,</a:t>
              </a:r>
              <a:endParaRPr lang="fr-FR" sz="13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GB" sz="1300" i="1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GB" sz="13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GB" sz="1300" dirty="0" smtClean="0">
                  <a:latin typeface="Times New Roman" pitchFamily="18" charset="0"/>
                  <a:cs typeface="Times New Roman" pitchFamily="18" charset="0"/>
                </a:rPr>
                <a:t> — adjusted GDP index,</a:t>
              </a:r>
              <a:endParaRPr lang="fr-FR" sz="13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GB" sz="1300" i="1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GB" sz="1300" baseline="-25000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GB" sz="1300" dirty="0" smtClean="0">
                  <a:latin typeface="Times New Roman" pitchFamily="18" charset="0"/>
                  <a:cs typeface="Times New Roman" pitchFamily="18" charset="0"/>
                </a:rPr>
                <a:t> — environmental factor index</a:t>
              </a:r>
              <a:endParaRPr lang="en-US" sz="1300" dirty="0">
                <a:latin typeface="Times New Roman" pitchFamily="18" charset="0"/>
                <a:cs typeface="Times New Roman" pitchFamily="18" charset="0"/>
              </a:endParaRPr>
            </a:p>
          </dgm:t>
        </dgm:pt>
      </mc:Choice>
      <mc:Fallback xmlns="">
        <dgm:pt modelId="{EDB30247-69C3-4165-9F6E-941ACBEAC560}">
          <dgm:prSet phldrT="[Text]" custT="1"/>
          <dgm:spPr>
            <a:solidFill>
              <a:srgbClr val="7FD1D3">
                <a:alpha val="90000"/>
              </a:srgbClr>
            </a:solidFill>
          </dgm:spPr>
          <dgm:t>
            <a:bodyPr/>
            <a:lstStyle/>
            <a:p>
              <a:endParaRPr lang="en-GB" sz="1400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GB" sz="1300" dirty="0" smtClean="0">
                  <a:latin typeface="Times New Roman" pitchFamily="18" charset="0"/>
                  <a:cs typeface="Times New Roman" pitchFamily="18" charset="0"/>
                </a:rPr>
                <a:t>Sustainable Human Development Index</a:t>
              </a:r>
              <a:endParaRPr lang="ru-RU" sz="1300" dirty="0" smtClean="0">
                <a:latin typeface="Times New Roman" pitchFamily="18" charset="0"/>
                <a:cs typeface="Times New Roman" pitchFamily="18" charset="0"/>
              </a:endParaRPr>
            </a:p>
            <a:p>
              <a:pPr/>
              <a:r>
                <a:rPr lang="en-GB" sz="1300" i="0" smtClean="0">
                  <a:latin typeface="Cambria Math"/>
                </a:rPr>
                <a:t>HDIs= </a:t>
              </a:r>
              <a:r>
                <a:rPr lang="fr-FR" sz="1300" i="0">
                  <a:latin typeface="Cambria Math"/>
                </a:rPr>
                <a:t>∜(</a:t>
              </a:r>
              <a:r>
                <a:rPr lang="en-GB" sz="1300" i="0">
                  <a:latin typeface="Cambria Math"/>
                </a:rPr>
                <a:t>I</a:t>
              </a:r>
              <a:r>
                <a:rPr lang="fr-FR" sz="1300" i="0">
                  <a:latin typeface="Cambria Math"/>
                </a:rPr>
                <a:t>_</a:t>
              </a:r>
              <a:r>
                <a:rPr lang="en-GB" sz="1300" i="0">
                  <a:latin typeface="Cambria Math"/>
                </a:rPr>
                <a:t>1×I</a:t>
              </a:r>
              <a:r>
                <a:rPr lang="fr-FR" sz="1300" i="0">
                  <a:latin typeface="Cambria Math"/>
                </a:rPr>
                <a:t>_</a:t>
              </a:r>
              <a:r>
                <a:rPr lang="en-GB" sz="1300" i="0">
                  <a:latin typeface="Cambria Math"/>
                </a:rPr>
                <a:t>2×I</a:t>
              </a:r>
              <a:r>
                <a:rPr lang="fr-FR" sz="1300" i="0">
                  <a:latin typeface="Cambria Math"/>
                </a:rPr>
                <a:t>_</a:t>
              </a:r>
              <a:r>
                <a:rPr lang="en-GB" sz="1300" i="0">
                  <a:latin typeface="Cambria Math"/>
                </a:rPr>
                <a:t>3×I</a:t>
              </a:r>
              <a:r>
                <a:rPr lang="fr-FR" sz="1300" i="0">
                  <a:latin typeface="Cambria Math"/>
                </a:rPr>
                <a:t>_</a:t>
              </a:r>
              <a:r>
                <a:rPr lang="en-GB" sz="1300" i="0">
                  <a:latin typeface="Cambria Math"/>
                </a:rPr>
                <a:t>e </a:t>
              </a:r>
              <a:r>
                <a:rPr lang="fr-FR" sz="1300" i="0">
                  <a:latin typeface="Cambria Math"/>
                </a:rPr>
                <a:t>)</a:t>
              </a:r>
              <a:endParaRPr lang="fr-FR" sz="13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GB" sz="1300" dirty="0" smtClean="0">
                  <a:latin typeface="Times New Roman" pitchFamily="18" charset="0"/>
                  <a:cs typeface="Times New Roman" pitchFamily="18" charset="0"/>
                </a:rPr>
                <a:t>where </a:t>
              </a:r>
              <a:r>
                <a:rPr lang="en-GB" sz="1300" i="1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GB" sz="1300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GB" sz="13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sz="1300" dirty="0" smtClean="0">
                  <a:latin typeface="Times New Roman" pitchFamily="18" charset="0"/>
                  <a:cs typeface="Times New Roman" pitchFamily="18" charset="0"/>
                </a:rPr>
                <a:t>— </a:t>
              </a:r>
              <a:r>
                <a:rPr lang="en-US" sz="1300" dirty="0" smtClean="0">
                  <a:latin typeface="Times New Roman" pitchFamily="18" charset="0"/>
                  <a:cs typeface="Times New Roman" pitchFamily="18" charset="0"/>
                </a:rPr>
                <a:t>index of life expectancy</a:t>
              </a:r>
              <a:r>
                <a:rPr lang="en-GB" sz="1300" dirty="0" smtClean="0">
                  <a:latin typeface="Times New Roman" pitchFamily="18" charset="0"/>
                  <a:cs typeface="Times New Roman" pitchFamily="18" charset="0"/>
                </a:rPr>
                <a:t>,</a:t>
              </a:r>
              <a:endParaRPr lang="fr-FR" sz="13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GB" sz="1300" i="1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GB" sz="13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GB" sz="1300" dirty="0" smtClean="0">
                  <a:latin typeface="Times New Roman" pitchFamily="18" charset="0"/>
                  <a:cs typeface="Times New Roman" pitchFamily="18" charset="0"/>
                </a:rPr>
                <a:t> — </a:t>
              </a:r>
              <a:r>
                <a:rPr lang="en-GB" sz="1300" dirty="0" smtClean="0">
                  <a:latin typeface="Times New Roman" pitchFamily="18" charset="0"/>
                  <a:cs typeface="Times New Roman" pitchFamily="18" charset="0"/>
                </a:rPr>
                <a:t>education index,</a:t>
              </a:r>
              <a:endParaRPr lang="fr-FR" sz="13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GB" sz="1300" i="1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GB" sz="13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GB" sz="1300" dirty="0" smtClean="0">
                  <a:latin typeface="Times New Roman" pitchFamily="18" charset="0"/>
                  <a:cs typeface="Times New Roman" pitchFamily="18" charset="0"/>
                </a:rPr>
                <a:t> — </a:t>
              </a:r>
              <a:r>
                <a:rPr lang="en-GB" sz="1300" dirty="0" smtClean="0">
                  <a:latin typeface="Times New Roman" pitchFamily="18" charset="0"/>
                  <a:cs typeface="Times New Roman" pitchFamily="18" charset="0"/>
                </a:rPr>
                <a:t>adjusted GDP index,</a:t>
              </a:r>
              <a:endParaRPr lang="fr-FR" sz="1300" dirty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GB" sz="1300" i="1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GB" sz="1300" baseline="-25000" dirty="0" smtClean="0"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GB" sz="1300" dirty="0" smtClean="0">
                  <a:latin typeface="Times New Roman" pitchFamily="18" charset="0"/>
                  <a:cs typeface="Times New Roman" pitchFamily="18" charset="0"/>
                </a:rPr>
                <a:t> — </a:t>
              </a:r>
              <a:r>
                <a:rPr lang="en-GB" sz="1300" dirty="0" smtClean="0">
                  <a:latin typeface="Times New Roman" pitchFamily="18" charset="0"/>
                  <a:cs typeface="Times New Roman" pitchFamily="18" charset="0"/>
                </a:rPr>
                <a:t>environmental factor index</a:t>
              </a:r>
              <a:endParaRPr lang="en-US" sz="1300" dirty="0">
                <a:latin typeface="Times New Roman" pitchFamily="18" charset="0"/>
                <a:cs typeface="Times New Roman" pitchFamily="18" charset="0"/>
              </a:endParaRPr>
            </a:p>
          </dgm:t>
        </dgm:pt>
      </mc:Fallback>
    </mc:AlternateContent>
    <dgm:pt modelId="{5C2CE459-BCF7-4730-B31A-978D0A0A6A27}" type="parTrans" cxnId="{97D0D26B-F73D-4251-91C2-79BFDB87FD2D}">
      <dgm:prSet/>
      <dgm:spPr/>
      <dgm:t>
        <a:bodyPr/>
        <a:lstStyle/>
        <a:p>
          <a:endParaRPr lang="en-US"/>
        </a:p>
      </dgm:t>
    </dgm:pt>
    <dgm:pt modelId="{4F9A58B0-1FF7-4C38-9CD2-713F9B025B75}" type="sibTrans" cxnId="{97D0D26B-F73D-4251-91C2-79BFDB87FD2D}">
      <dgm:prSet/>
      <dgm:spPr/>
      <dgm:t>
        <a:bodyPr/>
        <a:lstStyle/>
        <a:p>
          <a:endParaRPr lang="en-US"/>
        </a:p>
      </dgm:t>
    </dgm:pt>
    <dgm:pt modelId="{75FCDA4B-93CC-4372-909C-7C6EF7C4F95F}">
      <dgm:prSet phldrT="[Text]"/>
      <dgm:spPr>
        <a:solidFill>
          <a:srgbClr val="349698"/>
        </a:solidFill>
      </dgm:spPr>
      <dgm:t>
        <a:bodyPr/>
        <a:lstStyle/>
        <a:p>
          <a:r>
            <a:rPr lang="en-GB" dirty="0" smtClean="0"/>
            <a:t>Belarus</a:t>
          </a:r>
          <a:endParaRPr lang="en-US" dirty="0"/>
        </a:p>
      </dgm:t>
    </dgm:pt>
    <dgm:pt modelId="{C04662AB-BD6E-4CC3-AB1D-0CCA6CE51864}" type="parTrans" cxnId="{D4F5AB85-515B-4D23-BC7F-1E5C941625E7}">
      <dgm:prSet/>
      <dgm:spPr/>
      <dgm:t>
        <a:bodyPr/>
        <a:lstStyle/>
        <a:p>
          <a:endParaRPr lang="en-US"/>
        </a:p>
      </dgm:t>
    </dgm:pt>
    <dgm:pt modelId="{32D25766-8AE5-4787-85DA-3E5EE366FDDA}" type="sibTrans" cxnId="{D4F5AB85-515B-4D23-BC7F-1E5C941625E7}">
      <dgm:prSet/>
      <dgm:spPr/>
      <dgm:t>
        <a:bodyPr/>
        <a:lstStyle/>
        <a:p>
          <a:endParaRPr lang="en-US"/>
        </a:p>
      </dgm:t>
    </dgm:pt>
    <dgm:pt modelId="{0102F9B2-D494-490C-A7E2-A50022B775B1}">
      <dgm:prSet phldrT="[Text]" custT="1"/>
      <dgm:spPr>
        <a:solidFill>
          <a:srgbClr val="7FD1D3">
            <a:alpha val="90000"/>
          </a:srgbClr>
        </a:solidFill>
      </dgm:spPr>
      <dgm:t>
        <a:bodyPr/>
        <a:lstStyle/>
        <a:p>
          <a:endParaRPr lang="en-GB" sz="1300" dirty="0" smtClean="0">
            <a:latin typeface="Times New Roman" pitchFamily="18" charset="0"/>
            <a:cs typeface="Times New Roman" pitchFamily="18" charset="0"/>
          </a:endParaRPr>
        </a:p>
        <a:p>
          <a:r>
            <a:rPr lang="en-US" sz="1300" dirty="0" smtClean="0">
              <a:latin typeface="Times New Roman" pitchFamily="18" charset="0"/>
              <a:cs typeface="Times New Roman" pitchFamily="18" charset="0"/>
            </a:rPr>
            <a:t>Integrated indicator of sustainable development</a:t>
          </a:r>
          <a:endParaRPr lang="ru-RU" sz="1300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1300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fr-FR" sz="1300" i="1" dirty="0" smtClean="0">
              <a:latin typeface="Times New Roman" pitchFamily="18" charset="0"/>
              <a:cs typeface="Times New Roman" pitchFamily="18" charset="0"/>
            </a:rPr>
            <a:t>I</a:t>
          </a:r>
          <a:r>
            <a:rPr lang="fr-FR" sz="1300" baseline="-25000" dirty="0" smtClean="0">
              <a:latin typeface="Times New Roman" pitchFamily="18" charset="0"/>
              <a:cs typeface="Times New Roman" pitchFamily="18" charset="0"/>
            </a:rPr>
            <a:t>1</a:t>
          </a:r>
          <a:r>
            <a:rPr lang="fr-FR" sz="1300" dirty="0" smtClean="0">
              <a:latin typeface="Times New Roman" pitchFamily="18" charset="0"/>
              <a:cs typeface="Times New Roman" pitchFamily="18" charset="0"/>
            </a:rPr>
            <a:t> + </a:t>
          </a:r>
          <a:r>
            <a:rPr lang="fr-FR" sz="1300" i="1" dirty="0" smtClean="0">
              <a:latin typeface="Times New Roman" pitchFamily="18" charset="0"/>
              <a:cs typeface="Times New Roman" pitchFamily="18" charset="0"/>
            </a:rPr>
            <a:t>I</a:t>
          </a:r>
          <a:r>
            <a:rPr lang="fr-FR" sz="1300" baseline="-25000" dirty="0" smtClean="0">
              <a:latin typeface="Times New Roman" pitchFamily="18" charset="0"/>
              <a:cs typeface="Times New Roman" pitchFamily="18" charset="0"/>
            </a:rPr>
            <a:t>2</a:t>
          </a:r>
          <a:r>
            <a:rPr lang="fr-FR" sz="1300" dirty="0" smtClean="0">
              <a:latin typeface="Times New Roman" pitchFamily="18" charset="0"/>
              <a:cs typeface="Times New Roman" pitchFamily="18" charset="0"/>
            </a:rPr>
            <a:t> + </a:t>
          </a:r>
          <a:r>
            <a:rPr lang="fr-FR" sz="1300" i="1" dirty="0" smtClean="0">
              <a:latin typeface="Times New Roman" pitchFamily="18" charset="0"/>
              <a:cs typeface="Times New Roman" pitchFamily="18" charset="0"/>
            </a:rPr>
            <a:t>I</a:t>
          </a:r>
          <a:r>
            <a:rPr lang="fr-FR" sz="1300" baseline="-25000" dirty="0" smtClean="0">
              <a:latin typeface="Times New Roman" pitchFamily="18" charset="0"/>
              <a:cs typeface="Times New Roman" pitchFamily="18" charset="0"/>
            </a:rPr>
            <a:t>3</a:t>
          </a:r>
          <a:r>
            <a:rPr lang="fr-FR" sz="1300" dirty="0" smtClean="0">
              <a:latin typeface="Times New Roman" pitchFamily="18" charset="0"/>
              <a:cs typeface="Times New Roman" pitchFamily="18" charset="0"/>
            </a:rPr>
            <a:t> + </a:t>
          </a:r>
          <a:r>
            <a:rPr lang="fr-FR" sz="1300" i="1" dirty="0" smtClean="0">
              <a:latin typeface="Times New Roman" pitchFamily="18" charset="0"/>
              <a:cs typeface="Times New Roman" pitchFamily="18" charset="0"/>
            </a:rPr>
            <a:t>I</a:t>
          </a:r>
          <a:r>
            <a:rPr lang="en-GB" sz="1300" baseline="-25000" dirty="0" err="1" smtClean="0">
              <a:latin typeface="Times New Roman" pitchFamily="18" charset="0"/>
              <a:cs typeface="Times New Roman" pitchFamily="18" charset="0"/>
            </a:rPr>
            <a:t>env</a:t>
          </a:r>
          <a:r>
            <a:rPr lang="ru-RU" sz="1300" dirty="0" smtClean="0">
              <a:latin typeface="Times New Roman" pitchFamily="18" charset="0"/>
              <a:cs typeface="Times New Roman" pitchFamily="18" charset="0"/>
            </a:rPr>
            <a:t>)</a:t>
          </a:r>
          <a:r>
            <a:rPr lang="fr-FR" sz="13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dirty="0" smtClean="0">
              <a:latin typeface="Times New Roman" pitchFamily="18" charset="0"/>
              <a:cs typeface="Times New Roman" pitchFamily="18" charset="0"/>
            </a:rPr>
            <a:t>/ 4</a:t>
          </a:r>
        </a:p>
        <a:p>
          <a:r>
            <a:rPr lang="en-GB" sz="1300" dirty="0" smtClean="0">
              <a:latin typeface="Times New Roman" pitchFamily="18" charset="0"/>
              <a:cs typeface="Times New Roman" pitchFamily="18" charset="0"/>
            </a:rPr>
            <a:t>where </a:t>
          </a:r>
          <a:r>
            <a:rPr lang="en-GB" sz="1300" i="1" dirty="0" smtClean="0">
              <a:latin typeface="Times New Roman" pitchFamily="18" charset="0"/>
              <a:cs typeface="Times New Roman" pitchFamily="18" charset="0"/>
            </a:rPr>
            <a:t>I</a:t>
          </a:r>
          <a:r>
            <a:rPr lang="en-GB" sz="1300" baseline="-25000" dirty="0" smtClean="0">
              <a:latin typeface="Times New Roman" pitchFamily="18" charset="0"/>
              <a:cs typeface="Times New Roman" pitchFamily="18" charset="0"/>
            </a:rPr>
            <a:t>1</a:t>
          </a:r>
          <a:r>
            <a:rPr lang="en-GB" sz="1300" dirty="0" smtClean="0">
              <a:latin typeface="Times New Roman" pitchFamily="18" charset="0"/>
              <a:cs typeface="Times New Roman" pitchFamily="18" charset="0"/>
            </a:rPr>
            <a:t> — life expectancy index, </a:t>
          </a:r>
          <a:endParaRPr lang="ru-RU" sz="1300" dirty="0" smtClean="0">
            <a:latin typeface="Times New Roman" pitchFamily="18" charset="0"/>
            <a:cs typeface="Times New Roman" pitchFamily="18" charset="0"/>
          </a:endParaRPr>
        </a:p>
        <a:p>
          <a:r>
            <a:rPr lang="en-GB" sz="1300" i="1" dirty="0" smtClean="0">
              <a:latin typeface="Times New Roman" pitchFamily="18" charset="0"/>
              <a:cs typeface="Times New Roman" pitchFamily="18" charset="0"/>
            </a:rPr>
            <a:t>I</a:t>
          </a:r>
          <a:r>
            <a:rPr lang="en-GB" sz="1300" baseline="-25000" dirty="0" smtClean="0">
              <a:latin typeface="Times New Roman" pitchFamily="18" charset="0"/>
              <a:cs typeface="Times New Roman" pitchFamily="18" charset="0"/>
            </a:rPr>
            <a:t>2</a:t>
          </a:r>
          <a:r>
            <a:rPr lang="en-GB" sz="1300" dirty="0" smtClean="0">
              <a:latin typeface="Times New Roman" pitchFamily="18" charset="0"/>
              <a:cs typeface="Times New Roman" pitchFamily="18" charset="0"/>
            </a:rPr>
            <a:t> — education index,</a:t>
          </a:r>
          <a:endParaRPr lang="fr-FR" sz="1300" dirty="0" smtClean="0">
            <a:latin typeface="Times New Roman" pitchFamily="18" charset="0"/>
            <a:cs typeface="Times New Roman" pitchFamily="18" charset="0"/>
          </a:endParaRPr>
        </a:p>
        <a:p>
          <a:r>
            <a:rPr lang="en-GB" sz="1300" i="1" dirty="0" smtClean="0">
              <a:latin typeface="Times New Roman" pitchFamily="18" charset="0"/>
              <a:cs typeface="Times New Roman" pitchFamily="18" charset="0"/>
            </a:rPr>
            <a:t>I</a:t>
          </a:r>
          <a:r>
            <a:rPr lang="en-GB" sz="1300" baseline="-25000" dirty="0" smtClean="0">
              <a:latin typeface="Times New Roman" pitchFamily="18" charset="0"/>
              <a:cs typeface="Times New Roman" pitchFamily="18" charset="0"/>
            </a:rPr>
            <a:t>3</a:t>
          </a:r>
          <a:r>
            <a:rPr lang="en-GB" sz="1300" dirty="0" smtClean="0">
              <a:latin typeface="Times New Roman" pitchFamily="18" charset="0"/>
              <a:cs typeface="Times New Roman" pitchFamily="18" charset="0"/>
            </a:rPr>
            <a:t> —</a:t>
          </a:r>
          <a:r>
            <a:rPr lang="ru-RU" sz="13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GB" sz="1300" dirty="0" smtClean="0">
              <a:latin typeface="Times New Roman" pitchFamily="18" charset="0"/>
              <a:cs typeface="Times New Roman" pitchFamily="18" charset="0"/>
            </a:rPr>
            <a:t>GDP per capita,</a:t>
          </a:r>
          <a:endParaRPr lang="fr-FR" sz="1300" dirty="0" smtClean="0">
            <a:latin typeface="Times New Roman" pitchFamily="18" charset="0"/>
            <a:cs typeface="Times New Roman" pitchFamily="18" charset="0"/>
          </a:endParaRPr>
        </a:p>
        <a:p>
          <a:r>
            <a:rPr lang="en-GB" sz="1300" i="1" dirty="0" smtClean="0">
              <a:latin typeface="Times New Roman" pitchFamily="18" charset="0"/>
              <a:cs typeface="Times New Roman" pitchFamily="18" charset="0"/>
            </a:rPr>
            <a:t>I</a:t>
          </a:r>
          <a:r>
            <a:rPr lang="ru-RU" sz="1300" baseline="-25000" dirty="0" smtClean="0">
              <a:latin typeface="Times New Roman" pitchFamily="18" charset="0"/>
              <a:cs typeface="Times New Roman" pitchFamily="18" charset="0"/>
            </a:rPr>
            <a:t>экол</a:t>
          </a:r>
          <a:r>
            <a:rPr lang="en-GB" sz="1300" dirty="0" smtClean="0">
              <a:latin typeface="Times New Roman" pitchFamily="18" charset="0"/>
              <a:cs typeface="Times New Roman" pitchFamily="18" charset="0"/>
            </a:rPr>
            <a:t> —</a:t>
          </a:r>
          <a:r>
            <a:rPr lang="ru-RU" sz="13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GB" sz="1300" dirty="0" smtClean="0">
              <a:latin typeface="Times New Roman" pitchFamily="18" charset="0"/>
              <a:cs typeface="Times New Roman" pitchFamily="18" charset="0"/>
            </a:rPr>
            <a:t>environmental situation indicator</a:t>
          </a:r>
          <a:endParaRPr lang="en-US" sz="1300" dirty="0">
            <a:latin typeface="Times New Roman" pitchFamily="18" charset="0"/>
            <a:cs typeface="Times New Roman" pitchFamily="18" charset="0"/>
          </a:endParaRPr>
        </a:p>
      </dgm:t>
    </dgm:pt>
    <dgm:pt modelId="{16EA7DF7-7EF3-4543-BD3C-5B8052D6BFA2}" type="parTrans" cxnId="{BE0E8E9D-931F-43E0-9CD5-6A3E5DC045AA}">
      <dgm:prSet/>
      <dgm:spPr/>
      <dgm:t>
        <a:bodyPr/>
        <a:lstStyle/>
        <a:p>
          <a:endParaRPr lang="en-US"/>
        </a:p>
      </dgm:t>
    </dgm:pt>
    <dgm:pt modelId="{529B4EEB-9D54-44AC-A4C2-DFE744AE7D44}" type="sibTrans" cxnId="{BE0E8E9D-931F-43E0-9CD5-6A3E5DC045AA}">
      <dgm:prSet/>
      <dgm:spPr/>
      <dgm:t>
        <a:bodyPr/>
        <a:lstStyle/>
        <a:p>
          <a:endParaRPr lang="en-US"/>
        </a:p>
      </dgm:t>
    </dgm:pt>
    <dgm:pt modelId="{8C525443-4B06-4366-87B0-BAFCE610A085}" type="pres">
      <dgm:prSet presAssocID="{A63EB196-537C-4AD5-9E8E-9C3E460DF22F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1C17A357-3D64-4B48-8E38-B6266D098B19}" type="pres">
      <dgm:prSet presAssocID="{6E94FEBE-A30A-4103-B8E2-79E357932A54}" presName="posSpace" presStyleCnt="0"/>
      <dgm:spPr/>
    </dgm:pt>
    <dgm:pt modelId="{60A45FBC-A563-4D96-AE2F-73260DB53B0A}" type="pres">
      <dgm:prSet presAssocID="{6E94FEBE-A30A-4103-B8E2-79E357932A54}" presName="vertFlow" presStyleCnt="0"/>
      <dgm:spPr/>
    </dgm:pt>
    <dgm:pt modelId="{08F5AC28-FDD5-45CF-A00B-B40174C03D88}" type="pres">
      <dgm:prSet presAssocID="{6E94FEBE-A30A-4103-B8E2-79E357932A54}" presName="topSpace" presStyleCnt="0"/>
      <dgm:spPr/>
    </dgm:pt>
    <dgm:pt modelId="{AD7CE35B-A3FB-4AC7-9D0A-A2FD8B056BBB}" type="pres">
      <dgm:prSet presAssocID="{6E94FEBE-A30A-4103-B8E2-79E357932A54}" presName="firstComp" presStyleCnt="0"/>
      <dgm:spPr/>
    </dgm:pt>
    <dgm:pt modelId="{756ABF5E-0477-4CF3-965B-F134EEF80B4A}" type="pres">
      <dgm:prSet presAssocID="{6E94FEBE-A30A-4103-B8E2-79E357932A54}" presName="firstChild" presStyleLbl="bgAccFollowNode1" presStyleIdx="0" presStyleCnt="2" custScaleX="105006" custScaleY="219989" custLinFactNeighborX="-11094" custLinFactNeighborY="18678"/>
      <dgm:spPr/>
      <dgm:t>
        <a:bodyPr/>
        <a:lstStyle/>
        <a:p>
          <a:endParaRPr lang="en-US"/>
        </a:p>
      </dgm:t>
    </dgm:pt>
    <dgm:pt modelId="{039A264B-5B31-4D25-B989-E935FE008DB4}" type="pres">
      <dgm:prSet presAssocID="{6E94FEBE-A30A-4103-B8E2-79E357932A54}" presName="firstChildTx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FF7B99-CB61-4FE4-905E-63672D9E9ACE}" type="pres">
      <dgm:prSet presAssocID="{6E94FEBE-A30A-4103-B8E2-79E357932A54}" presName="negSpace" presStyleCnt="0"/>
      <dgm:spPr/>
    </dgm:pt>
    <dgm:pt modelId="{E0A9E95D-458D-4D96-AD9D-A3BB925AAC88}" type="pres">
      <dgm:prSet presAssocID="{6E94FEBE-A30A-4103-B8E2-79E357932A54}" presName="circle" presStyleLbl="node1" presStyleIdx="0" presStyleCnt="2" custLinFactNeighborX="-11094"/>
      <dgm:spPr/>
      <dgm:t>
        <a:bodyPr/>
        <a:lstStyle/>
        <a:p>
          <a:endParaRPr lang="en-US"/>
        </a:p>
      </dgm:t>
    </dgm:pt>
    <dgm:pt modelId="{C07AD956-3895-4451-A373-FAAA57D29D47}" type="pres">
      <dgm:prSet presAssocID="{7BEA6522-B135-42D6-A773-1470E0F8CBE8}" presName="transSpace" presStyleCnt="0"/>
      <dgm:spPr/>
    </dgm:pt>
    <dgm:pt modelId="{BE2458C2-5148-4626-A01D-43BA8F3F2B21}" type="pres">
      <dgm:prSet presAssocID="{75FCDA4B-93CC-4372-909C-7C6EF7C4F95F}" presName="posSpace" presStyleCnt="0"/>
      <dgm:spPr/>
    </dgm:pt>
    <dgm:pt modelId="{EDC07996-CD59-4ACE-B775-3C760048402C}" type="pres">
      <dgm:prSet presAssocID="{75FCDA4B-93CC-4372-909C-7C6EF7C4F95F}" presName="vertFlow" presStyleCnt="0"/>
      <dgm:spPr/>
    </dgm:pt>
    <dgm:pt modelId="{A47927AE-E6F2-4F0C-9E84-769AA0F7AFD9}" type="pres">
      <dgm:prSet presAssocID="{75FCDA4B-93CC-4372-909C-7C6EF7C4F95F}" presName="topSpace" presStyleCnt="0"/>
      <dgm:spPr/>
    </dgm:pt>
    <dgm:pt modelId="{AEC2F469-247C-408B-8096-2CFE8647A7A3}" type="pres">
      <dgm:prSet presAssocID="{75FCDA4B-93CC-4372-909C-7C6EF7C4F95F}" presName="firstComp" presStyleCnt="0"/>
      <dgm:spPr/>
    </dgm:pt>
    <dgm:pt modelId="{98B4CF43-0349-48A9-A6B8-FE0E3D66ACA6}" type="pres">
      <dgm:prSet presAssocID="{75FCDA4B-93CC-4372-909C-7C6EF7C4F95F}" presName="firstChild" presStyleLbl="bgAccFollowNode1" presStyleIdx="1" presStyleCnt="2" custScaleX="108004" custScaleY="219100" custLinFactNeighborX="-20192" custLinFactNeighborY="3645"/>
      <dgm:spPr/>
      <dgm:t>
        <a:bodyPr/>
        <a:lstStyle/>
        <a:p>
          <a:endParaRPr lang="en-US"/>
        </a:p>
      </dgm:t>
    </dgm:pt>
    <dgm:pt modelId="{EF93978A-F80D-40F8-B775-1A6C87A2E42A}" type="pres">
      <dgm:prSet presAssocID="{75FCDA4B-93CC-4372-909C-7C6EF7C4F95F}" presName="firstChildTx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284100-ED58-4A49-9220-6FACA3FBA871}" type="pres">
      <dgm:prSet presAssocID="{75FCDA4B-93CC-4372-909C-7C6EF7C4F95F}" presName="negSpace" presStyleCnt="0"/>
      <dgm:spPr/>
    </dgm:pt>
    <dgm:pt modelId="{B15EF625-5FE8-471D-929B-2E4CBAA5F625}" type="pres">
      <dgm:prSet presAssocID="{75FCDA4B-93CC-4372-909C-7C6EF7C4F95F}" presName="circle" presStyleLbl="node1" presStyleIdx="1" presStyleCnt="2" custLinFactNeighborX="-14221"/>
      <dgm:spPr/>
      <dgm:t>
        <a:bodyPr/>
        <a:lstStyle/>
        <a:p>
          <a:endParaRPr lang="en-US"/>
        </a:p>
      </dgm:t>
    </dgm:pt>
  </dgm:ptLst>
  <dgm:cxnLst>
    <dgm:cxn modelId="{BE0E8E9D-931F-43E0-9CD5-6A3E5DC045AA}" srcId="{75FCDA4B-93CC-4372-909C-7C6EF7C4F95F}" destId="{0102F9B2-D494-490C-A7E2-A50022B775B1}" srcOrd="0" destOrd="0" parTransId="{16EA7DF7-7EF3-4543-BD3C-5B8052D6BFA2}" sibTransId="{529B4EEB-9D54-44AC-A4C2-DFE744AE7D44}"/>
    <dgm:cxn modelId="{8E9B2D05-B52D-4133-AAED-9F9AD3B9A222}" type="presOf" srcId="{0102F9B2-D494-490C-A7E2-A50022B775B1}" destId="{98B4CF43-0349-48A9-A6B8-FE0E3D66ACA6}" srcOrd="0" destOrd="0" presId="urn:microsoft.com/office/officeart/2005/8/layout/hList9"/>
    <dgm:cxn modelId="{BD77D484-13A0-4BC2-B435-A88D315E0C1D}" type="presOf" srcId="{A63EB196-537C-4AD5-9E8E-9C3E460DF22F}" destId="{8C525443-4B06-4366-87B0-BAFCE610A085}" srcOrd="0" destOrd="0" presId="urn:microsoft.com/office/officeart/2005/8/layout/hList9"/>
    <dgm:cxn modelId="{A2166911-1ABD-4797-BE59-6A78086DE63E}" type="presOf" srcId="{EDB30247-69C3-4165-9F6E-941ACBEAC560}" destId="{756ABF5E-0477-4CF3-965B-F134EEF80B4A}" srcOrd="0" destOrd="0" presId="urn:microsoft.com/office/officeart/2005/8/layout/hList9"/>
    <dgm:cxn modelId="{78E2B966-65C9-40AE-BEB0-018239CF7620}" type="presOf" srcId="{EDB30247-69C3-4165-9F6E-941ACBEAC560}" destId="{039A264B-5B31-4D25-B989-E935FE008DB4}" srcOrd="1" destOrd="0" presId="urn:microsoft.com/office/officeart/2005/8/layout/hList9"/>
    <dgm:cxn modelId="{B3744C6D-5612-438F-947A-57D9CE72F96D}" type="presOf" srcId="{0102F9B2-D494-490C-A7E2-A50022B775B1}" destId="{EF93978A-F80D-40F8-B775-1A6C87A2E42A}" srcOrd="1" destOrd="0" presId="urn:microsoft.com/office/officeart/2005/8/layout/hList9"/>
    <dgm:cxn modelId="{D4F5AB85-515B-4D23-BC7F-1E5C941625E7}" srcId="{A63EB196-537C-4AD5-9E8E-9C3E460DF22F}" destId="{75FCDA4B-93CC-4372-909C-7C6EF7C4F95F}" srcOrd="1" destOrd="0" parTransId="{C04662AB-BD6E-4CC3-AB1D-0CCA6CE51864}" sibTransId="{32D25766-8AE5-4787-85DA-3E5EE366FDDA}"/>
    <dgm:cxn modelId="{E4DA61BA-54C7-4AF9-9310-747372C73570}" type="presOf" srcId="{6E94FEBE-A30A-4103-B8E2-79E357932A54}" destId="{E0A9E95D-458D-4D96-AD9D-A3BB925AAC88}" srcOrd="0" destOrd="0" presId="urn:microsoft.com/office/officeart/2005/8/layout/hList9"/>
    <dgm:cxn modelId="{511169B1-2C3D-4C93-9686-C5A4533C60DB}" srcId="{A63EB196-537C-4AD5-9E8E-9C3E460DF22F}" destId="{6E94FEBE-A30A-4103-B8E2-79E357932A54}" srcOrd="0" destOrd="0" parTransId="{55CC167A-B706-49A2-9B16-A176BBC43D12}" sibTransId="{7BEA6522-B135-42D6-A773-1470E0F8CBE8}"/>
    <dgm:cxn modelId="{F6FEA3EF-A275-410E-A75A-A2B580A52878}" type="presOf" srcId="{75FCDA4B-93CC-4372-909C-7C6EF7C4F95F}" destId="{B15EF625-5FE8-471D-929B-2E4CBAA5F625}" srcOrd="0" destOrd="0" presId="urn:microsoft.com/office/officeart/2005/8/layout/hList9"/>
    <dgm:cxn modelId="{97D0D26B-F73D-4251-91C2-79BFDB87FD2D}" srcId="{6E94FEBE-A30A-4103-B8E2-79E357932A54}" destId="{EDB30247-69C3-4165-9F6E-941ACBEAC560}" srcOrd="0" destOrd="0" parTransId="{5C2CE459-BCF7-4730-B31A-978D0A0A6A27}" sibTransId="{4F9A58B0-1FF7-4C38-9CD2-713F9B025B75}"/>
    <dgm:cxn modelId="{0CF9B4DF-C0E8-4619-976A-F25E21FE9D7D}" type="presParOf" srcId="{8C525443-4B06-4366-87B0-BAFCE610A085}" destId="{1C17A357-3D64-4B48-8E38-B6266D098B19}" srcOrd="0" destOrd="0" presId="urn:microsoft.com/office/officeart/2005/8/layout/hList9"/>
    <dgm:cxn modelId="{E91EB0A4-5668-4138-A0C8-6FED6DA13382}" type="presParOf" srcId="{8C525443-4B06-4366-87B0-BAFCE610A085}" destId="{60A45FBC-A563-4D96-AE2F-73260DB53B0A}" srcOrd="1" destOrd="0" presId="urn:microsoft.com/office/officeart/2005/8/layout/hList9"/>
    <dgm:cxn modelId="{40B318D0-521F-4F79-BEC0-3C1B09ED5209}" type="presParOf" srcId="{60A45FBC-A563-4D96-AE2F-73260DB53B0A}" destId="{08F5AC28-FDD5-45CF-A00B-B40174C03D88}" srcOrd="0" destOrd="0" presId="urn:microsoft.com/office/officeart/2005/8/layout/hList9"/>
    <dgm:cxn modelId="{D35FDCB0-5EE3-4286-AAA8-CA4D1A33CFC2}" type="presParOf" srcId="{60A45FBC-A563-4D96-AE2F-73260DB53B0A}" destId="{AD7CE35B-A3FB-4AC7-9D0A-A2FD8B056BBB}" srcOrd="1" destOrd="0" presId="urn:microsoft.com/office/officeart/2005/8/layout/hList9"/>
    <dgm:cxn modelId="{48B39631-E2B6-433F-A867-BDB14FC6CC68}" type="presParOf" srcId="{AD7CE35B-A3FB-4AC7-9D0A-A2FD8B056BBB}" destId="{756ABF5E-0477-4CF3-965B-F134EEF80B4A}" srcOrd="0" destOrd="0" presId="urn:microsoft.com/office/officeart/2005/8/layout/hList9"/>
    <dgm:cxn modelId="{A8C2984C-EDCA-434F-8590-CC89A239E342}" type="presParOf" srcId="{AD7CE35B-A3FB-4AC7-9D0A-A2FD8B056BBB}" destId="{039A264B-5B31-4D25-B989-E935FE008DB4}" srcOrd="1" destOrd="0" presId="urn:microsoft.com/office/officeart/2005/8/layout/hList9"/>
    <dgm:cxn modelId="{B060D636-6001-4074-98C6-39D1948BFB29}" type="presParOf" srcId="{8C525443-4B06-4366-87B0-BAFCE610A085}" destId="{55FF7B99-CB61-4FE4-905E-63672D9E9ACE}" srcOrd="2" destOrd="0" presId="urn:microsoft.com/office/officeart/2005/8/layout/hList9"/>
    <dgm:cxn modelId="{4157DF39-4808-4291-A4DA-29814A89EF18}" type="presParOf" srcId="{8C525443-4B06-4366-87B0-BAFCE610A085}" destId="{E0A9E95D-458D-4D96-AD9D-A3BB925AAC88}" srcOrd="3" destOrd="0" presId="urn:microsoft.com/office/officeart/2005/8/layout/hList9"/>
    <dgm:cxn modelId="{6552ADDD-757E-4540-94CC-6E1881EC6D8B}" type="presParOf" srcId="{8C525443-4B06-4366-87B0-BAFCE610A085}" destId="{C07AD956-3895-4451-A373-FAAA57D29D47}" srcOrd="4" destOrd="0" presId="urn:microsoft.com/office/officeart/2005/8/layout/hList9"/>
    <dgm:cxn modelId="{9D8CD575-B608-4A8F-8EA9-A8F26D0F2F23}" type="presParOf" srcId="{8C525443-4B06-4366-87B0-BAFCE610A085}" destId="{BE2458C2-5148-4626-A01D-43BA8F3F2B21}" srcOrd="5" destOrd="0" presId="urn:microsoft.com/office/officeart/2005/8/layout/hList9"/>
    <dgm:cxn modelId="{C418CF17-6FA4-4748-A7BF-36706519A7F1}" type="presParOf" srcId="{8C525443-4B06-4366-87B0-BAFCE610A085}" destId="{EDC07996-CD59-4ACE-B775-3C760048402C}" srcOrd="6" destOrd="0" presId="urn:microsoft.com/office/officeart/2005/8/layout/hList9"/>
    <dgm:cxn modelId="{8099D1C4-5FA4-4B2D-9A79-B470405A8696}" type="presParOf" srcId="{EDC07996-CD59-4ACE-B775-3C760048402C}" destId="{A47927AE-E6F2-4F0C-9E84-769AA0F7AFD9}" srcOrd="0" destOrd="0" presId="urn:microsoft.com/office/officeart/2005/8/layout/hList9"/>
    <dgm:cxn modelId="{9551E309-D004-4A77-B4DB-09A141A3518E}" type="presParOf" srcId="{EDC07996-CD59-4ACE-B775-3C760048402C}" destId="{AEC2F469-247C-408B-8096-2CFE8647A7A3}" srcOrd="1" destOrd="0" presId="urn:microsoft.com/office/officeart/2005/8/layout/hList9"/>
    <dgm:cxn modelId="{3F5314DF-8A76-4880-B237-CAB64D66DD23}" type="presParOf" srcId="{AEC2F469-247C-408B-8096-2CFE8647A7A3}" destId="{98B4CF43-0349-48A9-A6B8-FE0E3D66ACA6}" srcOrd="0" destOrd="0" presId="urn:microsoft.com/office/officeart/2005/8/layout/hList9"/>
    <dgm:cxn modelId="{31D94A61-5098-4EA5-A320-D1A6062304AC}" type="presParOf" srcId="{AEC2F469-247C-408B-8096-2CFE8647A7A3}" destId="{EF93978A-F80D-40F8-B775-1A6C87A2E42A}" srcOrd="1" destOrd="0" presId="urn:microsoft.com/office/officeart/2005/8/layout/hList9"/>
    <dgm:cxn modelId="{16CDE863-F89C-4E65-9637-7AE86AA187F7}" type="presParOf" srcId="{8C525443-4B06-4366-87B0-BAFCE610A085}" destId="{EF284100-ED58-4A49-9220-6FACA3FBA871}" srcOrd="7" destOrd="0" presId="urn:microsoft.com/office/officeart/2005/8/layout/hList9"/>
    <dgm:cxn modelId="{D3B1B9CA-4600-429F-A5F8-0C2138A40F7B}" type="presParOf" srcId="{8C525443-4B06-4366-87B0-BAFCE610A085}" destId="{B15EF625-5FE8-471D-929B-2E4CBAA5F625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2E9CFA1-CDAA-4D2F-B4A4-6A58BC2A599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77D8FB7-80FC-4613-9569-AF460CEE2895}">
      <dgm:prSet/>
      <dgm:spPr>
        <a:solidFill>
          <a:srgbClr val="7FD1D3"/>
        </a:solidFill>
        <a:ln>
          <a:noFill/>
        </a:ln>
      </dgm:spPr>
      <dgm:t>
        <a:bodyPr/>
        <a:lstStyle/>
        <a:p>
          <a:pPr rtl="0"/>
          <a:r>
            <a:rPr lang="fr-FR" dirty="0" smtClean="0">
              <a:hlinkClick xmlns:r="http://schemas.openxmlformats.org/officeDocument/2006/relationships" r:id="rId1"/>
            </a:rPr>
            <a:t>www.armstat.am</a:t>
          </a:r>
          <a:endParaRPr lang="en-US" dirty="0"/>
        </a:p>
      </dgm:t>
    </dgm:pt>
    <dgm:pt modelId="{9FE46162-1D05-4516-B5C2-D7712E5F6F53}" type="parTrans" cxnId="{3FFA0C5C-FA15-487A-8A75-613FE4DBE497}">
      <dgm:prSet/>
      <dgm:spPr/>
      <dgm:t>
        <a:bodyPr/>
        <a:lstStyle/>
        <a:p>
          <a:endParaRPr lang="en-US"/>
        </a:p>
      </dgm:t>
    </dgm:pt>
    <dgm:pt modelId="{C8DF428D-C4CB-41AF-8CCB-8AC1676B258B}" type="sibTrans" cxnId="{3FFA0C5C-FA15-487A-8A75-613FE4DBE497}">
      <dgm:prSet/>
      <dgm:spPr/>
      <dgm:t>
        <a:bodyPr/>
        <a:lstStyle/>
        <a:p>
          <a:endParaRPr lang="en-US"/>
        </a:p>
      </dgm:t>
    </dgm:pt>
    <dgm:pt modelId="{99D68CA9-C066-43FD-B576-7ADAA82D453A}">
      <dgm:prSet/>
      <dgm:spPr>
        <a:solidFill>
          <a:srgbClr val="7FD1D3"/>
        </a:solidFill>
        <a:ln>
          <a:noFill/>
        </a:ln>
      </dgm:spPr>
      <dgm:t>
        <a:bodyPr/>
        <a:lstStyle/>
        <a:p>
          <a:pPr rtl="0"/>
          <a:r>
            <a:rPr lang="fr-FR" dirty="0" smtClean="0">
              <a:hlinkClick xmlns:r="http://schemas.openxmlformats.org/officeDocument/2006/relationships" r:id="rId2"/>
            </a:rPr>
            <a:t>www.azstat.org</a:t>
          </a:r>
          <a:endParaRPr lang="en-US" dirty="0"/>
        </a:p>
      </dgm:t>
    </dgm:pt>
    <dgm:pt modelId="{D8B2D0A5-262F-4957-8A8E-5F0427D9D76B}" type="parTrans" cxnId="{2F6DD985-12EF-4041-8E50-7B2188A9CACF}">
      <dgm:prSet/>
      <dgm:spPr/>
      <dgm:t>
        <a:bodyPr/>
        <a:lstStyle/>
        <a:p>
          <a:endParaRPr lang="en-US"/>
        </a:p>
      </dgm:t>
    </dgm:pt>
    <dgm:pt modelId="{93117E57-E70D-4B82-A72C-CFAACA13F1B7}" type="sibTrans" cxnId="{2F6DD985-12EF-4041-8E50-7B2188A9CACF}">
      <dgm:prSet/>
      <dgm:spPr/>
      <dgm:t>
        <a:bodyPr/>
        <a:lstStyle/>
        <a:p>
          <a:endParaRPr lang="en-US"/>
        </a:p>
      </dgm:t>
    </dgm:pt>
    <dgm:pt modelId="{AC22694B-F41F-44ED-AC34-A2CB21118435}">
      <dgm:prSet/>
      <dgm:spPr>
        <a:solidFill>
          <a:srgbClr val="7FD1D3"/>
        </a:solidFill>
        <a:ln>
          <a:noFill/>
        </a:ln>
      </dgm:spPr>
      <dgm:t>
        <a:bodyPr/>
        <a:lstStyle/>
        <a:p>
          <a:pPr rtl="0"/>
          <a:r>
            <a:rPr lang="fr-FR" dirty="0" smtClean="0">
              <a:hlinkClick xmlns:r="http://schemas.openxmlformats.org/officeDocument/2006/relationships" r:id="rId3"/>
            </a:rPr>
            <a:t>http://belstat.gov.by/</a:t>
          </a:r>
          <a:endParaRPr lang="en-US" dirty="0"/>
        </a:p>
      </dgm:t>
    </dgm:pt>
    <dgm:pt modelId="{2C8B42E1-B2EF-49D3-A802-439530097774}" type="parTrans" cxnId="{29B88EB9-4895-43F9-AFB8-3AF11094A13E}">
      <dgm:prSet/>
      <dgm:spPr/>
      <dgm:t>
        <a:bodyPr/>
        <a:lstStyle/>
        <a:p>
          <a:endParaRPr lang="en-US"/>
        </a:p>
      </dgm:t>
    </dgm:pt>
    <dgm:pt modelId="{69336435-FC8B-4A7B-9E09-B74556370C29}" type="sibTrans" cxnId="{29B88EB9-4895-43F9-AFB8-3AF11094A13E}">
      <dgm:prSet/>
      <dgm:spPr/>
      <dgm:t>
        <a:bodyPr/>
        <a:lstStyle/>
        <a:p>
          <a:endParaRPr lang="en-US"/>
        </a:p>
      </dgm:t>
    </dgm:pt>
    <dgm:pt modelId="{73F45490-399D-4741-ADC2-13EC6E1FA2A0}">
      <dgm:prSet/>
      <dgm:spPr>
        <a:solidFill>
          <a:srgbClr val="7FD1D3"/>
        </a:solidFill>
        <a:ln>
          <a:noFill/>
        </a:ln>
      </dgm:spPr>
      <dgm:t>
        <a:bodyPr/>
        <a:lstStyle/>
        <a:p>
          <a:pPr rtl="0"/>
          <a:r>
            <a:rPr lang="fr-FR" dirty="0" smtClean="0">
              <a:hlinkClick xmlns:r="http://schemas.openxmlformats.org/officeDocument/2006/relationships" r:id="rId4"/>
            </a:rPr>
            <a:t>http://geostat.ge/</a:t>
          </a:r>
          <a:endParaRPr lang="en-US" dirty="0"/>
        </a:p>
      </dgm:t>
    </dgm:pt>
    <dgm:pt modelId="{F4DA4167-B57D-4CE4-B055-0D7A7E5C23D6}" type="parTrans" cxnId="{6BC0F49A-A872-44BC-8670-763AC307A230}">
      <dgm:prSet/>
      <dgm:spPr/>
      <dgm:t>
        <a:bodyPr/>
        <a:lstStyle/>
        <a:p>
          <a:endParaRPr lang="en-US"/>
        </a:p>
      </dgm:t>
    </dgm:pt>
    <dgm:pt modelId="{A0A0253F-1FDE-49CD-911C-A95FB638DC30}" type="sibTrans" cxnId="{6BC0F49A-A872-44BC-8670-763AC307A230}">
      <dgm:prSet/>
      <dgm:spPr/>
      <dgm:t>
        <a:bodyPr/>
        <a:lstStyle/>
        <a:p>
          <a:endParaRPr lang="en-US"/>
        </a:p>
      </dgm:t>
    </dgm:pt>
    <dgm:pt modelId="{B1DC04E7-8A4B-488F-9D8F-9D4944F8F24F}">
      <dgm:prSet/>
      <dgm:spPr>
        <a:solidFill>
          <a:srgbClr val="7FD1D3"/>
        </a:solidFill>
        <a:ln>
          <a:noFill/>
        </a:ln>
      </dgm:spPr>
      <dgm:t>
        <a:bodyPr/>
        <a:lstStyle/>
        <a:p>
          <a:pPr rtl="0"/>
          <a:r>
            <a:rPr lang="fr-FR" dirty="0" smtClean="0">
              <a:hlinkClick xmlns:r="http://schemas.openxmlformats.org/officeDocument/2006/relationships" r:id="rId5"/>
            </a:rPr>
            <a:t>http://www.stat.kz</a:t>
          </a:r>
          <a:endParaRPr lang="en-US" dirty="0"/>
        </a:p>
      </dgm:t>
    </dgm:pt>
    <dgm:pt modelId="{A7EB6ED2-0B4E-468F-B492-8B4B48CD32EA}" type="parTrans" cxnId="{98B63713-FDF7-4A53-BCB6-B50315216B81}">
      <dgm:prSet/>
      <dgm:spPr/>
      <dgm:t>
        <a:bodyPr/>
        <a:lstStyle/>
        <a:p>
          <a:endParaRPr lang="en-US"/>
        </a:p>
      </dgm:t>
    </dgm:pt>
    <dgm:pt modelId="{B18D5A51-EA4A-4F9E-8F3E-15D5389F3EEB}" type="sibTrans" cxnId="{98B63713-FDF7-4A53-BCB6-B50315216B81}">
      <dgm:prSet/>
      <dgm:spPr/>
      <dgm:t>
        <a:bodyPr/>
        <a:lstStyle/>
        <a:p>
          <a:endParaRPr lang="en-US"/>
        </a:p>
      </dgm:t>
    </dgm:pt>
    <dgm:pt modelId="{5024B8F3-2DE5-452B-B96A-CC86A4F60BFD}">
      <dgm:prSet/>
      <dgm:spPr>
        <a:solidFill>
          <a:srgbClr val="7FD1D3"/>
        </a:solidFill>
        <a:ln>
          <a:noFill/>
        </a:ln>
      </dgm:spPr>
      <dgm:t>
        <a:bodyPr/>
        <a:lstStyle/>
        <a:p>
          <a:pPr rtl="0"/>
          <a:r>
            <a:rPr lang="fr-FR" dirty="0" smtClean="0">
              <a:hlinkClick xmlns:r="http://schemas.openxmlformats.org/officeDocument/2006/relationships" r:id="rId6"/>
            </a:rPr>
            <a:t>http://www.stat.kg/</a:t>
          </a:r>
          <a:endParaRPr lang="en-US" dirty="0"/>
        </a:p>
      </dgm:t>
    </dgm:pt>
    <dgm:pt modelId="{4D0BDC2A-8400-4211-A2A4-EA800F864D0B}" type="parTrans" cxnId="{ED9399A0-F6B5-4CE4-8333-F5307099E963}">
      <dgm:prSet/>
      <dgm:spPr/>
      <dgm:t>
        <a:bodyPr/>
        <a:lstStyle/>
        <a:p>
          <a:endParaRPr lang="en-US"/>
        </a:p>
      </dgm:t>
    </dgm:pt>
    <dgm:pt modelId="{DE07CBB6-3D2B-4C07-B039-7385DC86803A}" type="sibTrans" cxnId="{ED9399A0-F6B5-4CE4-8333-F5307099E963}">
      <dgm:prSet/>
      <dgm:spPr/>
      <dgm:t>
        <a:bodyPr/>
        <a:lstStyle/>
        <a:p>
          <a:endParaRPr lang="en-US"/>
        </a:p>
      </dgm:t>
    </dgm:pt>
    <dgm:pt modelId="{046545DB-13F9-4B2D-9607-680A399C12D3}">
      <dgm:prSet/>
      <dgm:spPr>
        <a:solidFill>
          <a:srgbClr val="7FD1D3"/>
        </a:solidFill>
        <a:ln>
          <a:noFill/>
        </a:ln>
      </dgm:spPr>
      <dgm:t>
        <a:bodyPr/>
        <a:lstStyle/>
        <a:p>
          <a:pPr rtl="0"/>
          <a:r>
            <a:rPr lang="fr-FR" dirty="0" smtClean="0">
              <a:hlinkClick xmlns:r="http://schemas.openxmlformats.org/officeDocument/2006/relationships" r:id="rId7"/>
            </a:rPr>
            <a:t>http://www.statistica.md/</a:t>
          </a:r>
          <a:endParaRPr lang="en-US" dirty="0"/>
        </a:p>
      </dgm:t>
    </dgm:pt>
    <dgm:pt modelId="{15882CC8-6E0B-4089-B83A-A1BD2D8DCB23}" type="parTrans" cxnId="{6BD4D0E8-0631-4A06-951F-3ACB943F0DA2}">
      <dgm:prSet/>
      <dgm:spPr/>
      <dgm:t>
        <a:bodyPr/>
        <a:lstStyle/>
        <a:p>
          <a:endParaRPr lang="en-US"/>
        </a:p>
      </dgm:t>
    </dgm:pt>
    <dgm:pt modelId="{86FBDAAA-D33C-41D1-AC77-DDC958BA363A}" type="sibTrans" cxnId="{6BD4D0E8-0631-4A06-951F-3ACB943F0DA2}">
      <dgm:prSet/>
      <dgm:spPr/>
      <dgm:t>
        <a:bodyPr/>
        <a:lstStyle/>
        <a:p>
          <a:endParaRPr lang="en-US"/>
        </a:p>
      </dgm:t>
    </dgm:pt>
    <dgm:pt modelId="{8F91212C-718B-40D4-8D0A-64D4D2713A69}">
      <dgm:prSet/>
      <dgm:spPr>
        <a:solidFill>
          <a:srgbClr val="7FD1D3"/>
        </a:solidFill>
        <a:ln>
          <a:noFill/>
        </a:ln>
      </dgm:spPr>
      <dgm:t>
        <a:bodyPr/>
        <a:lstStyle/>
        <a:p>
          <a:pPr rtl="0"/>
          <a:r>
            <a:rPr lang="fr-FR" dirty="0" smtClean="0">
              <a:hlinkClick xmlns:r="http://schemas.openxmlformats.org/officeDocument/2006/relationships" r:id="rId8"/>
            </a:rPr>
            <a:t>http://www.gks.ru</a:t>
          </a:r>
          <a:endParaRPr lang="en-US" dirty="0"/>
        </a:p>
      </dgm:t>
    </dgm:pt>
    <dgm:pt modelId="{285FE38C-84C4-46AC-BB0C-083B3777C8BE}" type="parTrans" cxnId="{656BC303-7667-4B43-A4B1-F5D0569D032F}">
      <dgm:prSet/>
      <dgm:spPr/>
      <dgm:t>
        <a:bodyPr/>
        <a:lstStyle/>
        <a:p>
          <a:endParaRPr lang="en-US"/>
        </a:p>
      </dgm:t>
    </dgm:pt>
    <dgm:pt modelId="{13B9DF94-0721-45A3-98D5-BACF74167C8D}" type="sibTrans" cxnId="{656BC303-7667-4B43-A4B1-F5D0569D032F}">
      <dgm:prSet/>
      <dgm:spPr/>
      <dgm:t>
        <a:bodyPr/>
        <a:lstStyle/>
        <a:p>
          <a:endParaRPr lang="en-US"/>
        </a:p>
      </dgm:t>
    </dgm:pt>
    <dgm:pt modelId="{D554FD3F-282D-4A5C-897F-F1B9767F30E1}">
      <dgm:prSet/>
      <dgm:spPr>
        <a:solidFill>
          <a:srgbClr val="7FD1D3"/>
        </a:solidFill>
        <a:ln>
          <a:noFill/>
        </a:ln>
      </dgm:spPr>
      <dgm:t>
        <a:bodyPr/>
        <a:lstStyle/>
        <a:p>
          <a:pPr rtl="0"/>
          <a:r>
            <a:rPr lang="fr-FR" dirty="0" smtClean="0">
              <a:hlinkClick xmlns:r="http://schemas.openxmlformats.org/officeDocument/2006/relationships" r:id="rId9"/>
            </a:rPr>
            <a:t>www.stat.tj</a:t>
          </a:r>
          <a:endParaRPr lang="en-US" dirty="0"/>
        </a:p>
      </dgm:t>
    </dgm:pt>
    <dgm:pt modelId="{B18C3C21-556F-44E6-B160-3DF281BAECD0}" type="parTrans" cxnId="{7B7ED392-F26F-4AB7-A687-7618561B41F3}">
      <dgm:prSet/>
      <dgm:spPr/>
      <dgm:t>
        <a:bodyPr/>
        <a:lstStyle/>
        <a:p>
          <a:endParaRPr lang="en-US"/>
        </a:p>
      </dgm:t>
    </dgm:pt>
    <dgm:pt modelId="{ADC8DFE3-91CE-4E1D-8CA0-D99C60149DF1}" type="sibTrans" cxnId="{7B7ED392-F26F-4AB7-A687-7618561B41F3}">
      <dgm:prSet/>
      <dgm:spPr/>
      <dgm:t>
        <a:bodyPr/>
        <a:lstStyle/>
        <a:p>
          <a:endParaRPr lang="en-US"/>
        </a:p>
      </dgm:t>
    </dgm:pt>
    <dgm:pt modelId="{278DF294-33BE-4032-8BF2-0C5D97FE3ABE}">
      <dgm:prSet/>
      <dgm:spPr>
        <a:solidFill>
          <a:srgbClr val="7FD1D3"/>
        </a:solidFill>
        <a:ln>
          <a:noFill/>
        </a:ln>
      </dgm:spPr>
      <dgm:t>
        <a:bodyPr/>
        <a:lstStyle/>
        <a:p>
          <a:pPr rtl="0"/>
          <a:r>
            <a:rPr lang="fr-FR" dirty="0" smtClean="0">
              <a:hlinkClick xmlns:r="http://schemas.openxmlformats.org/officeDocument/2006/relationships" r:id="rId10"/>
            </a:rPr>
            <a:t>http://www.stat.gov.tm/</a:t>
          </a:r>
          <a:endParaRPr lang="en-US" dirty="0"/>
        </a:p>
      </dgm:t>
    </dgm:pt>
    <dgm:pt modelId="{21AA0E5C-4EB0-47FD-8D64-BEA448AD6816}" type="parTrans" cxnId="{C247C484-20BE-4ADC-B3B8-B10A098C3017}">
      <dgm:prSet/>
      <dgm:spPr/>
      <dgm:t>
        <a:bodyPr/>
        <a:lstStyle/>
        <a:p>
          <a:endParaRPr lang="en-US"/>
        </a:p>
      </dgm:t>
    </dgm:pt>
    <dgm:pt modelId="{9E318249-400D-4714-BAB4-DEF4F0DE2C30}" type="sibTrans" cxnId="{C247C484-20BE-4ADC-B3B8-B10A098C3017}">
      <dgm:prSet/>
      <dgm:spPr/>
      <dgm:t>
        <a:bodyPr/>
        <a:lstStyle/>
        <a:p>
          <a:endParaRPr lang="en-US"/>
        </a:p>
      </dgm:t>
    </dgm:pt>
    <dgm:pt modelId="{1E94B138-832B-4E7D-836A-52721701D5C8}">
      <dgm:prSet/>
      <dgm:spPr>
        <a:solidFill>
          <a:srgbClr val="7FD1D3"/>
        </a:solidFill>
        <a:ln>
          <a:noFill/>
        </a:ln>
      </dgm:spPr>
      <dgm:t>
        <a:bodyPr/>
        <a:lstStyle/>
        <a:p>
          <a:pPr rtl="0"/>
          <a:r>
            <a:rPr lang="fr-FR" dirty="0" smtClean="0">
              <a:hlinkClick xmlns:r="http://schemas.openxmlformats.org/officeDocument/2006/relationships" r:id="rId11"/>
            </a:rPr>
            <a:t>http://www.stat.uz/</a:t>
          </a:r>
          <a:endParaRPr lang="en-US" dirty="0"/>
        </a:p>
      </dgm:t>
    </dgm:pt>
    <dgm:pt modelId="{78E663E2-B688-4B77-BB01-D26DE4E72509}" type="parTrans" cxnId="{226928E4-BDFD-4BF2-8734-B26B4E7E1E92}">
      <dgm:prSet/>
      <dgm:spPr/>
      <dgm:t>
        <a:bodyPr/>
        <a:lstStyle/>
        <a:p>
          <a:endParaRPr lang="en-US"/>
        </a:p>
      </dgm:t>
    </dgm:pt>
    <dgm:pt modelId="{EA82875A-4757-4F4B-81A4-331F87A68DE6}" type="sibTrans" cxnId="{226928E4-BDFD-4BF2-8734-B26B4E7E1E92}">
      <dgm:prSet/>
      <dgm:spPr/>
      <dgm:t>
        <a:bodyPr/>
        <a:lstStyle/>
        <a:p>
          <a:endParaRPr lang="en-US"/>
        </a:p>
      </dgm:t>
    </dgm:pt>
    <dgm:pt modelId="{968C9891-F09B-49D4-8C3D-C755E2155B6E}">
      <dgm:prSet/>
      <dgm:spPr>
        <a:solidFill>
          <a:srgbClr val="7FD1D3"/>
        </a:solidFill>
        <a:ln>
          <a:noFill/>
        </a:ln>
      </dgm:spPr>
      <dgm:t>
        <a:bodyPr/>
        <a:lstStyle/>
        <a:p>
          <a:pPr rtl="0"/>
          <a:r>
            <a:rPr lang="fr-FR" dirty="0" smtClean="0">
              <a:hlinkClick xmlns:r="http://schemas.openxmlformats.org/officeDocument/2006/relationships" r:id="rId11"/>
            </a:rPr>
            <a:t>http://www.ukrstat.gov.ua/</a:t>
          </a:r>
          <a:endParaRPr lang="en-US" dirty="0"/>
        </a:p>
      </dgm:t>
    </dgm:pt>
    <dgm:pt modelId="{FB099139-344E-45BD-ADCF-43D52560863A}" type="parTrans" cxnId="{EBE161C8-817B-4605-B8BC-B86EAFF1483B}">
      <dgm:prSet/>
      <dgm:spPr/>
      <dgm:t>
        <a:bodyPr/>
        <a:lstStyle/>
        <a:p>
          <a:endParaRPr lang="en-US"/>
        </a:p>
      </dgm:t>
    </dgm:pt>
    <dgm:pt modelId="{5CFE4ED6-4CE0-4CB8-BDB0-BE58F615E16E}" type="sibTrans" cxnId="{EBE161C8-817B-4605-B8BC-B86EAFF1483B}">
      <dgm:prSet/>
      <dgm:spPr/>
      <dgm:t>
        <a:bodyPr/>
        <a:lstStyle/>
        <a:p>
          <a:endParaRPr lang="en-US"/>
        </a:p>
      </dgm:t>
    </dgm:pt>
    <dgm:pt modelId="{C06ECC7F-17B5-4117-86A9-6408D68A4BE6}" type="pres">
      <dgm:prSet presAssocID="{22E9CFA1-CDAA-4D2F-B4A4-6A58BC2A599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B800086-DACE-4158-A1FB-4BF3217A99B9}" type="pres">
      <dgm:prSet presAssocID="{577D8FB7-80FC-4613-9569-AF460CEE2895}" presName="parentText" presStyleLbl="node1" presStyleIdx="0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6C2EE4-115A-4E9E-833F-65243DA92DC7}" type="pres">
      <dgm:prSet presAssocID="{C8DF428D-C4CB-41AF-8CCB-8AC1676B258B}" presName="spacer" presStyleCnt="0"/>
      <dgm:spPr/>
    </dgm:pt>
    <dgm:pt modelId="{8ACB04A3-5818-40FB-94A6-68798A340708}" type="pres">
      <dgm:prSet presAssocID="{99D68CA9-C066-43FD-B576-7ADAA82D453A}" presName="parentText" presStyleLbl="node1" presStyleIdx="1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58F2C1-1936-4927-AE9F-6D6A8170169A}" type="pres">
      <dgm:prSet presAssocID="{93117E57-E70D-4B82-A72C-CFAACA13F1B7}" presName="spacer" presStyleCnt="0"/>
      <dgm:spPr/>
    </dgm:pt>
    <dgm:pt modelId="{316EB5EC-F92E-4727-96B3-11799438E532}" type="pres">
      <dgm:prSet presAssocID="{AC22694B-F41F-44ED-AC34-A2CB21118435}" presName="parentText" presStyleLbl="node1" presStyleIdx="2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0E3194-D143-4329-8965-E085D24EBB83}" type="pres">
      <dgm:prSet presAssocID="{69336435-FC8B-4A7B-9E09-B74556370C29}" presName="spacer" presStyleCnt="0"/>
      <dgm:spPr/>
    </dgm:pt>
    <dgm:pt modelId="{78B1FC08-FE54-4C3C-BF2F-5CE11EFA27D9}" type="pres">
      <dgm:prSet presAssocID="{73F45490-399D-4741-ADC2-13EC6E1FA2A0}" presName="parentText" presStyleLbl="node1" presStyleIdx="3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A92F4E-E80F-4184-87F4-DC9619266991}" type="pres">
      <dgm:prSet presAssocID="{A0A0253F-1FDE-49CD-911C-A95FB638DC30}" presName="spacer" presStyleCnt="0"/>
      <dgm:spPr/>
    </dgm:pt>
    <dgm:pt modelId="{A55EA2D8-C8A6-41F9-8E6D-ACFF01A7550A}" type="pres">
      <dgm:prSet presAssocID="{B1DC04E7-8A4B-488F-9D8F-9D4944F8F24F}" presName="parentText" presStyleLbl="node1" presStyleIdx="4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19A066-9C5D-4184-9A7E-C5EC6E015C92}" type="pres">
      <dgm:prSet presAssocID="{B18D5A51-EA4A-4F9E-8F3E-15D5389F3EEB}" presName="spacer" presStyleCnt="0"/>
      <dgm:spPr/>
    </dgm:pt>
    <dgm:pt modelId="{1FB37213-BF4F-479F-83CC-0764A1221CC5}" type="pres">
      <dgm:prSet presAssocID="{5024B8F3-2DE5-452B-B96A-CC86A4F60BFD}" presName="parentText" presStyleLbl="node1" presStyleIdx="5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456E2B-C2AF-40A0-8FDC-CA2CB564AFEB}" type="pres">
      <dgm:prSet presAssocID="{DE07CBB6-3D2B-4C07-B039-7385DC86803A}" presName="spacer" presStyleCnt="0"/>
      <dgm:spPr/>
    </dgm:pt>
    <dgm:pt modelId="{BADC574F-4D77-456D-A4B8-214F42FCFB53}" type="pres">
      <dgm:prSet presAssocID="{046545DB-13F9-4B2D-9607-680A399C12D3}" presName="parentText" presStyleLbl="node1" presStyleIdx="6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B46466-16BD-427B-B2B5-7ED2C3A6E8F0}" type="pres">
      <dgm:prSet presAssocID="{86FBDAAA-D33C-41D1-AC77-DDC958BA363A}" presName="spacer" presStyleCnt="0"/>
      <dgm:spPr/>
    </dgm:pt>
    <dgm:pt modelId="{CF46157B-A86F-40D7-B955-8F57E96FFFB6}" type="pres">
      <dgm:prSet presAssocID="{8F91212C-718B-40D4-8D0A-64D4D2713A69}" presName="parentText" presStyleLbl="node1" presStyleIdx="7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B77AA8-664B-46DD-878F-8C0871E4E76D}" type="pres">
      <dgm:prSet presAssocID="{13B9DF94-0721-45A3-98D5-BACF74167C8D}" presName="spacer" presStyleCnt="0"/>
      <dgm:spPr/>
    </dgm:pt>
    <dgm:pt modelId="{1A8BE81A-CD19-4B77-80C6-3837503B7DAB}" type="pres">
      <dgm:prSet presAssocID="{D554FD3F-282D-4A5C-897F-F1B9767F30E1}" presName="parentText" presStyleLbl="node1" presStyleIdx="8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9ED454-2A12-4EC5-BB93-A4E1BF45FDF8}" type="pres">
      <dgm:prSet presAssocID="{ADC8DFE3-91CE-4E1D-8CA0-D99C60149DF1}" presName="spacer" presStyleCnt="0"/>
      <dgm:spPr/>
    </dgm:pt>
    <dgm:pt modelId="{CA6E802B-13D4-4E31-AD4F-D616433CBD5B}" type="pres">
      <dgm:prSet presAssocID="{278DF294-33BE-4032-8BF2-0C5D97FE3ABE}" presName="parentText" presStyleLbl="node1" presStyleIdx="9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3D68A2-C1AE-4A25-B800-B3D4CB959C3F}" type="pres">
      <dgm:prSet presAssocID="{9E318249-400D-4714-BAB4-DEF4F0DE2C30}" presName="spacer" presStyleCnt="0"/>
      <dgm:spPr/>
    </dgm:pt>
    <dgm:pt modelId="{A464C235-6149-494F-84FB-6535F8521AF2}" type="pres">
      <dgm:prSet presAssocID="{1E94B138-832B-4E7D-836A-52721701D5C8}" presName="parentText" presStyleLbl="node1" presStyleIdx="10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FCA968-9593-42C5-A8C7-2C9D11FF9A0F}" type="pres">
      <dgm:prSet presAssocID="{EA82875A-4757-4F4B-81A4-331F87A68DE6}" presName="spacer" presStyleCnt="0"/>
      <dgm:spPr/>
    </dgm:pt>
    <dgm:pt modelId="{6BE2917E-4A0E-44A5-BCA6-9222A311E598}" type="pres">
      <dgm:prSet presAssocID="{968C9891-F09B-49D4-8C3D-C755E2155B6E}" presName="parentText" presStyleLbl="node1" presStyleIdx="11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3952161-B07F-4440-8AA8-67A292647279}" type="presOf" srcId="{968C9891-F09B-49D4-8C3D-C755E2155B6E}" destId="{6BE2917E-4A0E-44A5-BCA6-9222A311E598}" srcOrd="0" destOrd="0" presId="urn:microsoft.com/office/officeart/2005/8/layout/vList2"/>
    <dgm:cxn modelId="{3D912F2A-2A4D-4644-B1EC-A67E50F9DEEC}" type="presOf" srcId="{99D68CA9-C066-43FD-B576-7ADAA82D453A}" destId="{8ACB04A3-5818-40FB-94A6-68798A340708}" srcOrd="0" destOrd="0" presId="urn:microsoft.com/office/officeart/2005/8/layout/vList2"/>
    <dgm:cxn modelId="{EBE161C8-817B-4605-B8BC-B86EAFF1483B}" srcId="{22E9CFA1-CDAA-4D2F-B4A4-6A58BC2A599C}" destId="{968C9891-F09B-49D4-8C3D-C755E2155B6E}" srcOrd="11" destOrd="0" parTransId="{FB099139-344E-45BD-ADCF-43D52560863A}" sibTransId="{5CFE4ED6-4CE0-4CB8-BDB0-BE58F615E16E}"/>
    <dgm:cxn modelId="{C247C484-20BE-4ADC-B3B8-B10A098C3017}" srcId="{22E9CFA1-CDAA-4D2F-B4A4-6A58BC2A599C}" destId="{278DF294-33BE-4032-8BF2-0C5D97FE3ABE}" srcOrd="9" destOrd="0" parTransId="{21AA0E5C-4EB0-47FD-8D64-BEA448AD6816}" sibTransId="{9E318249-400D-4714-BAB4-DEF4F0DE2C30}"/>
    <dgm:cxn modelId="{90500DA1-71B4-4A4B-9115-A5A44A62A1BA}" type="presOf" srcId="{278DF294-33BE-4032-8BF2-0C5D97FE3ABE}" destId="{CA6E802B-13D4-4E31-AD4F-D616433CBD5B}" srcOrd="0" destOrd="0" presId="urn:microsoft.com/office/officeart/2005/8/layout/vList2"/>
    <dgm:cxn modelId="{656BC303-7667-4B43-A4B1-F5D0569D032F}" srcId="{22E9CFA1-CDAA-4D2F-B4A4-6A58BC2A599C}" destId="{8F91212C-718B-40D4-8D0A-64D4D2713A69}" srcOrd="7" destOrd="0" parTransId="{285FE38C-84C4-46AC-BB0C-083B3777C8BE}" sibTransId="{13B9DF94-0721-45A3-98D5-BACF74167C8D}"/>
    <dgm:cxn modelId="{76DAD7AB-C974-48B0-8DBD-65D807090FCA}" type="presOf" srcId="{1E94B138-832B-4E7D-836A-52721701D5C8}" destId="{A464C235-6149-494F-84FB-6535F8521AF2}" srcOrd="0" destOrd="0" presId="urn:microsoft.com/office/officeart/2005/8/layout/vList2"/>
    <dgm:cxn modelId="{2F6DD985-12EF-4041-8E50-7B2188A9CACF}" srcId="{22E9CFA1-CDAA-4D2F-B4A4-6A58BC2A599C}" destId="{99D68CA9-C066-43FD-B576-7ADAA82D453A}" srcOrd="1" destOrd="0" parTransId="{D8B2D0A5-262F-4957-8A8E-5F0427D9D76B}" sibTransId="{93117E57-E70D-4B82-A72C-CFAACA13F1B7}"/>
    <dgm:cxn modelId="{98B63713-FDF7-4A53-BCB6-B50315216B81}" srcId="{22E9CFA1-CDAA-4D2F-B4A4-6A58BC2A599C}" destId="{B1DC04E7-8A4B-488F-9D8F-9D4944F8F24F}" srcOrd="4" destOrd="0" parTransId="{A7EB6ED2-0B4E-468F-B492-8B4B48CD32EA}" sibTransId="{B18D5A51-EA4A-4F9E-8F3E-15D5389F3EEB}"/>
    <dgm:cxn modelId="{94BA3FB4-59EC-48BC-BBEA-E75BF8830B4A}" type="presOf" srcId="{5024B8F3-2DE5-452B-B96A-CC86A4F60BFD}" destId="{1FB37213-BF4F-479F-83CC-0764A1221CC5}" srcOrd="0" destOrd="0" presId="urn:microsoft.com/office/officeart/2005/8/layout/vList2"/>
    <dgm:cxn modelId="{6BC0F49A-A872-44BC-8670-763AC307A230}" srcId="{22E9CFA1-CDAA-4D2F-B4A4-6A58BC2A599C}" destId="{73F45490-399D-4741-ADC2-13EC6E1FA2A0}" srcOrd="3" destOrd="0" parTransId="{F4DA4167-B57D-4CE4-B055-0D7A7E5C23D6}" sibTransId="{A0A0253F-1FDE-49CD-911C-A95FB638DC30}"/>
    <dgm:cxn modelId="{3FFA0C5C-FA15-487A-8A75-613FE4DBE497}" srcId="{22E9CFA1-CDAA-4D2F-B4A4-6A58BC2A599C}" destId="{577D8FB7-80FC-4613-9569-AF460CEE2895}" srcOrd="0" destOrd="0" parTransId="{9FE46162-1D05-4516-B5C2-D7712E5F6F53}" sibTransId="{C8DF428D-C4CB-41AF-8CCB-8AC1676B258B}"/>
    <dgm:cxn modelId="{4564CABD-F973-4CA5-A22D-834D3CCE8A13}" type="presOf" srcId="{73F45490-399D-4741-ADC2-13EC6E1FA2A0}" destId="{78B1FC08-FE54-4C3C-BF2F-5CE11EFA27D9}" srcOrd="0" destOrd="0" presId="urn:microsoft.com/office/officeart/2005/8/layout/vList2"/>
    <dgm:cxn modelId="{6BD4D0E8-0631-4A06-951F-3ACB943F0DA2}" srcId="{22E9CFA1-CDAA-4D2F-B4A4-6A58BC2A599C}" destId="{046545DB-13F9-4B2D-9607-680A399C12D3}" srcOrd="6" destOrd="0" parTransId="{15882CC8-6E0B-4089-B83A-A1BD2D8DCB23}" sibTransId="{86FBDAAA-D33C-41D1-AC77-DDC958BA363A}"/>
    <dgm:cxn modelId="{280BD1CD-B77F-408D-9160-C3E2C2095ABE}" type="presOf" srcId="{046545DB-13F9-4B2D-9607-680A399C12D3}" destId="{BADC574F-4D77-456D-A4B8-214F42FCFB53}" srcOrd="0" destOrd="0" presId="urn:microsoft.com/office/officeart/2005/8/layout/vList2"/>
    <dgm:cxn modelId="{7B7ED392-F26F-4AB7-A687-7618561B41F3}" srcId="{22E9CFA1-CDAA-4D2F-B4A4-6A58BC2A599C}" destId="{D554FD3F-282D-4A5C-897F-F1B9767F30E1}" srcOrd="8" destOrd="0" parTransId="{B18C3C21-556F-44E6-B160-3DF281BAECD0}" sibTransId="{ADC8DFE3-91CE-4E1D-8CA0-D99C60149DF1}"/>
    <dgm:cxn modelId="{226928E4-BDFD-4BF2-8734-B26B4E7E1E92}" srcId="{22E9CFA1-CDAA-4D2F-B4A4-6A58BC2A599C}" destId="{1E94B138-832B-4E7D-836A-52721701D5C8}" srcOrd="10" destOrd="0" parTransId="{78E663E2-B688-4B77-BB01-D26DE4E72509}" sibTransId="{EA82875A-4757-4F4B-81A4-331F87A68DE6}"/>
    <dgm:cxn modelId="{A93DE6C4-0005-4654-990A-9AAB35EB1E6C}" type="presOf" srcId="{D554FD3F-282D-4A5C-897F-F1B9767F30E1}" destId="{1A8BE81A-CD19-4B77-80C6-3837503B7DAB}" srcOrd="0" destOrd="0" presId="urn:microsoft.com/office/officeart/2005/8/layout/vList2"/>
    <dgm:cxn modelId="{ED9399A0-F6B5-4CE4-8333-F5307099E963}" srcId="{22E9CFA1-CDAA-4D2F-B4A4-6A58BC2A599C}" destId="{5024B8F3-2DE5-452B-B96A-CC86A4F60BFD}" srcOrd="5" destOrd="0" parTransId="{4D0BDC2A-8400-4211-A2A4-EA800F864D0B}" sibTransId="{DE07CBB6-3D2B-4C07-B039-7385DC86803A}"/>
    <dgm:cxn modelId="{DF94E887-7085-4AB6-AFE4-8F38A0D56F63}" type="presOf" srcId="{AC22694B-F41F-44ED-AC34-A2CB21118435}" destId="{316EB5EC-F92E-4727-96B3-11799438E532}" srcOrd="0" destOrd="0" presId="urn:microsoft.com/office/officeart/2005/8/layout/vList2"/>
    <dgm:cxn modelId="{22BFDE29-6D81-4D52-B262-8A67EA8964EE}" type="presOf" srcId="{22E9CFA1-CDAA-4D2F-B4A4-6A58BC2A599C}" destId="{C06ECC7F-17B5-4117-86A9-6408D68A4BE6}" srcOrd="0" destOrd="0" presId="urn:microsoft.com/office/officeart/2005/8/layout/vList2"/>
    <dgm:cxn modelId="{29B88EB9-4895-43F9-AFB8-3AF11094A13E}" srcId="{22E9CFA1-CDAA-4D2F-B4A4-6A58BC2A599C}" destId="{AC22694B-F41F-44ED-AC34-A2CB21118435}" srcOrd="2" destOrd="0" parTransId="{2C8B42E1-B2EF-49D3-A802-439530097774}" sibTransId="{69336435-FC8B-4A7B-9E09-B74556370C29}"/>
    <dgm:cxn modelId="{436D6211-DC9D-4A86-B6AA-184E55CEB773}" type="presOf" srcId="{577D8FB7-80FC-4613-9569-AF460CEE2895}" destId="{5B800086-DACE-4158-A1FB-4BF3217A99B9}" srcOrd="0" destOrd="0" presId="urn:microsoft.com/office/officeart/2005/8/layout/vList2"/>
    <dgm:cxn modelId="{46D759C5-345C-4BAC-8650-A9872C194C63}" type="presOf" srcId="{B1DC04E7-8A4B-488F-9D8F-9D4944F8F24F}" destId="{A55EA2D8-C8A6-41F9-8E6D-ACFF01A7550A}" srcOrd="0" destOrd="0" presId="urn:microsoft.com/office/officeart/2005/8/layout/vList2"/>
    <dgm:cxn modelId="{9229BD6A-DE6A-49FB-9BD0-C98AC10405E7}" type="presOf" srcId="{8F91212C-718B-40D4-8D0A-64D4D2713A69}" destId="{CF46157B-A86F-40D7-B955-8F57E96FFFB6}" srcOrd="0" destOrd="0" presId="urn:microsoft.com/office/officeart/2005/8/layout/vList2"/>
    <dgm:cxn modelId="{7AE2BA38-028A-46CE-BED2-12CE97265D46}" type="presParOf" srcId="{C06ECC7F-17B5-4117-86A9-6408D68A4BE6}" destId="{5B800086-DACE-4158-A1FB-4BF3217A99B9}" srcOrd="0" destOrd="0" presId="urn:microsoft.com/office/officeart/2005/8/layout/vList2"/>
    <dgm:cxn modelId="{654CC772-5E0F-4735-82B6-9808C9D454BC}" type="presParOf" srcId="{C06ECC7F-17B5-4117-86A9-6408D68A4BE6}" destId="{B76C2EE4-115A-4E9E-833F-65243DA92DC7}" srcOrd="1" destOrd="0" presId="urn:microsoft.com/office/officeart/2005/8/layout/vList2"/>
    <dgm:cxn modelId="{9B0B4F64-2A33-4DA3-BD51-963C763B14FC}" type="presParOf" srcId="{C06ECC7F-17B5-4117-86A9-6408D68A4BE6}" destId="{8ACB04A3-5818-40FB-94A6-68798A340708}" srcOrd="2" destOrd="0" presId="urn:microsoft.com/office/officeart/2005/8/layout/vList2"/>
    <dgm:cxn modelId="{A532EEC3-4301-403D-B427-EEDECACB9A36}" type="presParOf" srcId="{C06ECC7F-17B5-4117-86A9-6408D68A4BE6}" destId="{6358F2C1-1936-4927-AE9F-6D6A8170169A}" srcOrd="3" destOrd="0" presId="urn:microsoft.com/office/officeart/2005/8/layout/vList2"/>
    <dgm:cxn modelId="{A129591F-EE6E-4424-AE09-7AF1578C6765}" type="presParOf" srcId="{C06ECC7F-17B5-4117-86A9-6408D68A4BE6}" destId="{316EB5EC-F92E-4727-96B3-11799438E532}" srcOrd="4" destOrd="0" presId="urn:microsoft.com/office/officeart/2005/8/layout/vList2"/>
    <dgm:cxn modelId="{F55D56E0-92CC-421B-BB52-FF9ADDF8E37E}" type="presParOf" srcId="{C06ECC7F-17B5-4117-86A9-6408D68A4BE6}" destId="{620E3194-D143-4329-8965-E085D24EBB83}" srcOrd="5" destOrd="0" presId="urn:microsoft.com/office/officeart/2005/8/layout/vList2"/>
    <dgm:cxn modelId="{B0F05F75-D591-465C-A7F5-66E95EA53294}" type="presParOf" srcId="{C06ECC7F-17B5-4117-86A9-6408D68A4BE6}" destId="{78B1FC08-FE54-4C3C-BF2F-5CE11EFA27D9}" srcOrd="6" destOrd="0" presId="urn:microsoft.com/office/officeart/2005/8/layout/vList2"/>
    <dgm:cxn modelId="{C07BECBC-08EF-419A-9486-D4982F1C0452}" type="presParOf" srcId="{C06ECC7F-17B5-4117-86A9-6408D68A4BE6}" destId="{18A92F4E-E80F-4184-87F4-DC9619266991}" srcOrd="7" destOrd="0" presId="urn:microsoft.com/office/officeart/2005/8/layout/vList2"/>
    <dgm:cxn modelId="{3793EA3A-6EE6-4831-9B60-A70F8D0F51D0}" type="presParOf" srcId="{C06ECC7F-17B5-4117-86A9-6408D68A4BE6}" destId="{A55EA2D8-C8A6-41F9-8E6D-ACFF01A7550A}" srcOrd="8" destOrd="0" presId="urn:microsoft.com/office/officeart/2005/8/layout/vList2"/>
    <dgm:cxn modelId="{213AB7E7-C44E-4E07-96A5-23E01E4C6E54}" type="presParOf" srcId="{C06ECC7F-17B5-4117-86A9-6408D68A4BE6}" destId="{4019A066-9C5D-4184-9A7E-C5EC6E015C92}" srcOrd="9" destOrd="0" presId="urn:microsoft.com/office/officeart/2005/8/layout/vList2"/>
    <dgm:cxn modelId="{8841639E-510A-4393-A233-931083147C9D}" type="presParOf" srcId="{C06ECC7F-17B5-4117-86A9-6408D68A4BE6}" destId="{1FB37213-BF4F-479F-83CC-0764A1221CC5}" srcOrd="10" destOrd="0" presId="urn:microsoft.com/office/officeart/2005/8/layout/vList2"/>
    <dgm:cxn modelId="{EF90680E-023A-48FF-A3D1-2B10C51515BB}" type="presParOf" srcId="{C06ECC7F-17B5-4117-86A9-6408D68A4BE6}" destId="{DB456E2B-C2AF-40A0-8FDC-CA2CB564AFEB}" srcOrd="11" destOrd="0" presId="urn:microsoft.com/office/officeart/2005/8/layout/vList2"/>
    <dgm:cxn modelId="{DA43F669-43A2-4C4B-A600-E1A5274AE0B1}" type="presParOf" srcId="{C06ECC7F-17B5-4117-86A9-6408D68A4BE6}" destId="{BADC574F-4D77-456D-A4B8-214F42FCFB53}" srcOrd="12" destOrd="0" presId="urn:microsoft.com/office/officeart/2005/8/layout/vList2"/>
    <dgm:cxn modelId="{7EF19390-E457-43FA-A652-22C15F1A25FC}" type="presParOf" srcId="{C06ECC7F-17B5-4117-86A9-6408D68A4BE6}" destId="{A1B46466-16BD-427B-B2B5-7ED2C3A6E8F0}" srcOrd="13" destOrd="0" presId="urn:microsoft.com/office/officeart/2005/8/layout/vList2"/>
    <dgm:cxn modelId="{04526A7D-8D66-43B8-8481-669A30066685}" type="presParOf" srcId="{C06ECC7F-17B5-4117-86A9-6408D68A4BE6}" destId="{CF46157B-A86F-40D7-B955-8F57E96FFFB6}" srcOrd="14" destOrd="0" presId="urn:microsoft.com/office/officeart/2005/8/layout/vList2"/>
    <dgm:cxn modelId="{4AD5B287-03B9-4D58-8F1F-DD9B3918101E}" type="presParOf" srcId="{C06ECC7F-17B5-4117-86A9-6408D68A4BE6}" destId="{A4B77AA8-664B-46DD-878F-8C0871E4E76D}" srcOrd="15" destOrd="0" presId="urn:microsoft.com/office/officeart/2005/8/layout/vList2"/>
    <dgm:cxn modelId="{F4DFA538-8627-4D19-BEAB-44BC5DB14506}" type="presParOf" srcId="{C06ECC7F-17B5-4117-86A9-6408D68A4BE6}" destId="{1A8BE81A-CD19-4B77-80C6-3837503B7DAB}" srcOrd="16" destOrd="0" presId="urn:microsoft.com/office/officeart/2005/8/layout/vList2"/>
    <dgm:cxn modelId="{09E0FDE7-22AB-49AF-9F3D-2055DB47EC85}" type="presParOf" srcId="{C06ECC7F-17B5-4117-86A9-6408D68A4BE6}" destId="{289ED454-2A12-4EC5-BB93-A4E1BF45FDF8}" srcOrd="17" destOrd="0" presId="urn:microsoft.com/office/officeart/2005/8/layout/vList2"/>
    <dgm:cxn modelId="{88897DAB-9635-4293-950D-2E2682420248}" type="presParOf" srcId="{C06ECC7F-17B5-4117-86A9-6408D68A4BE6}" destId="{CA6E802B-13D4-4E31-AD4F-D616433CBD5B}" srcOrd="18" destOrd="0" presId="urn:microsoft.com/office/officeart/2005/8/layout/vList2"/>
    <dgm:cxn modelId="{D287A4DF-636F-4479-A49A-C601F7759838}" type="presParOf" srcId="{C06ECC7F-17B5-4117-86A9-6408D68A4BE6}" destId="{723D68A2-C1AE-4A25-B800-B3D4CB959C3F}" srcOrd="19" destOrd="0" presId="urn:microsoft.com/office/officeart/2005/8/layout/vList2"/>
    <dgm:cxn modelId="{F47E20C0-909F-4B96-8BC0-FB480D388AFC}" type="presParOf" srcId="{C06ECC7F-17B5-4117-86A9-6408D68A4BE6}" destId="{A464C235-6149-494F-84FB-6535F8521AF2}" srcOrd="20" destOrd="0" presId="urn:microsoft.com/office/officeart/2005/8/layout/vList2"/>
    <dgm:cxn modelId="{39C90852-24CD-4676-BB35-642FFB07FC0A}" type="presParOf" srcId="{C06ECC7F-17B5-4117-86A9-6408D68A4BE6}" destId="{D5FCA968-9593-42C5-A8C7-2C9D11FF9A0F}" srcOrd="21" destOrd="0" presId="urn:microsoft.com/office/officeart/2005/8/layout/vList2"/>
    <dgm:cxn modelId="{F569C0A4-1E27-49C5-92E5-4A66DDA0A9CC}" type="presParOf" srcId="{C06ECC7F-17B5-4117-86A9-6408D68A4BE6}" destId="{6BE2917E-4A0E-44A5-BCA6-9222A311E598}" srcOrd="2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63EB196-537C-4AD5-9E8E-9C3E460DF22F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E94FEBE-A30A-4103-B8E2-79E357932A54}">
      <dgm:prSet phldrT="[Text]"/>
      <dgm:spPr>
        <a:solidFill>
          <a:srgbClr val="349698"/>
        </a:solidFill>
      </dgm:spPr>
      <dgm:t>
        <a:bodyPr/>
        <a:lstStyle/>
        <a:p>
          <a:r>
            <a:rPr lang="en-GB" dirty="0" smtClean="0"/>
            <a:t>Armenia</a:t>
          </a:r>
          <a:endParaRPr lang="en-US" dirty="0"/>
        </a:p>
      </dgm:t>
    </dgm:pt>
    <dgm:pt modelId="{55CC167A-B706-49A2-9B16-A176BBC43D12}" type="parTrans" cxnId="{511169B1-2C3D-4C93-9686-C5A4533C60DB}">
      <dgm:prSet/>
      <dgm:spPr/>
      <dgm:t>
        <a:bodyPr/>
        <a:lstStyle/>
        <a:p>
          <a:endParaRPr lang="en-US"/>
        </a:p>
      </dgm:t>
    </dgm:pt>
    <dgm:pt modelId="{7BEA6522-B135-42D6-A773-1470E0F8CBE8}" type="sibTrans" cxnId="{511169B1-2C3D-4C93-9686-C5A4533C60DB}">
      <dgm:prSet/>
      <dgm:spPr/>
      <dgm:t>
        <a:bodyPr/>
        <a:lstStyle/>
        <a:p>
          <a:endParaRPr lang="en-US"/>
        </a:p>
      </dgm:t>
    </dgm:pt>
    <dgm:pt modelId="{EDB30247-69C3-4165-9F6E-941ACBEAC560}">
      <dgm:prSet phldrT="[Text]" custT="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GB">
              <a:noFill/>
            </a:rPr>
            <a:t> </a:t>
          </a:r>
        </a:p>
      </dgm:t>
    </dgm:pt>
    <dgm:pt modelId="{5C2CE459-BCF7-4730-B31A-978D0A0A6A27}" type="parTrans" cxnId="{97D0D26B-F73D-4251-91C2-79BFDB87FD2D}">
      <dgm:prSet/>
      <dgm:spPr/>
      <dgm:t>
        <a:bodyPr/>
        <a:lstStyle/>
        <a:p>
          <a:endParaRPr lang="en-US"/>
        </a:p>
      </dgm:t>
    </dgm:pt>
    <dgm:pt modelId="{4F9A58B0-1FF7-4C38-9CD2-713F9B025B75}" type="sibTrans" cxnId="{97D0D26B-F73D-4251-91C2-79BFDB87FD2D}">
      <dgm:prSet/>
      <dgm:spPr/>
      <dgm:t>
        <a:bodyPr/>
        <a:lstStyle/>
        <a:p>
          <a:endParaRPr lang="en-US"/>
        </a:p>
      </dgm:t>
    </dgm:pt>
    <dgm:pt modelId="{75FCDA4B-93CC-4372-909C-7C6EF7C4F95F}">
      <dgm:prSet phldrT="[Text]"/>
      <dgm:spPr>
        <a:solidFill>
          <a:srgbClr val="349698"/>
        </a:solidFill>
      </dgm:spPr>
      <dgm:t>
        <a:bodyPr/>
        <a:lstStyle/>
        <a:p>
          <a:r>
            <a:rPr lang="en-GB" dirty="0" smtClean="0"/>
            <a:t>Belarus</a:t>
          </a:r>
          <a:endParaRPr lang="en-US" dirty="0"/>
        </a:p>
      </dgm:t>
    </dgm:pt>
    <dgm:pt modelId="{C04662AB-BD6E-4CC3-AB1D-0CCA6CE51864}" type="parTrans" cxnId="{D4F5AB85-515B-4D23-BC7F-1E5C941625E7}">
      <dgm:prSet/>
      <dgm:spPr/>
      <dgm:t>
        <a:bodyPr/>
        <a:lstStyle/>
        <a:p>
          <a:endParaRPr lang="en-US"/>
        </a:p>
      </dgm:t>
    </dgm:pt>
    <dgm:pt modelId="{32D25766-8AE5-4787-85DA-3E5EE366FDDA}" type="sibTrans" cxnId="{D4F5AB85-515B-4D23-BC7F-1E5C941625E7}">
      <dgm:prSet/>
      <dgm:spPr/>
      <dgm:t>
        <a:bodyPr/>
        <a:lstStyle/>
        <a:p>
          <a:endParaRPr lang="en-US"/>
        </a:p>
      </dgm:t>
    </dgm:pt>
    <dgm:pt modelId="{0102F9B2-D494-490C-A7E2-A50022B775B1}">
      <dgm:prSet phldrT="[Text]" custT="1"/>
      <dgm:spPr>
        <a:solidFill>
          <a:srgbClr val="7FD1D3">
            <a:alpha val="90000"/>
          </a:srgbClr>
        </a:solidFill>
      </dgm:spPr>
      <dgm:t>
        <a:bodyPr/>
        <a:lstStyle/>
        <a:p>
          <a:endParaRPr lang="en-GB" sz="1300" dirty="0" smtClean="0">
            <a:latin typeface="Times New Roman" pitchFamily="18" charset="0"/>
            <a:cs typeface="Times New Roman" pitchFamily="18" charset="0"/>
          </a:endParaRPr>
        </a:p>
        <a:p>
          <a:r>
            <a:rPr lang="en-US" sz="1300" dirty="0" smtClean="0">
              <a:latin typeface="Times New Roman" pitchFamily="18" charset="0"/>
              <a:cs typeface="Times New Roman" pitchFamily="18" charset="0"/>
            </a:rPr>
            <a:t>Integrated indicator of sustainable development</a:t>
          </a:r>
          <a:endParaRPr lang="ru-RU" sz="1300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1300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fr-FR" sz="1300" i="1" dirty="0" smtClean="0">
              <a:latin typeface="Times New Roman" pitchFamily="18" charset="0"/>
              <a:cs typeface="Times New Roman" pitchFamily="18" charset="0"/>
            </a:rPr>
            <a:t>I</a:t>
          </a:r>
          <a:r>
            <a:rPr lang="fr-FR" sz="1300" baseline="-25000" dirty="0" smtClean="0">
              <a:latin typeface="Times New Roman" pitchFamily="18" charset="0"/>
              <a:cs typeface="Times New Roman" pitchFamily="18" charset="0"/>
            </a:rPr>
            <a:t>1</a:t>
          </a:r>
          <a:r>
            <a:rPr lang="fr-FR" sz="1300" dirty="0" smtClean="0">
              <a:latin typeface="Times New Roman" pitchFamily="18" charset="0"/>
              <a:cs typeface="Times New Roman" pitchFamily="18" charset="0"/>
            </a:rPr>
            <a:t> + </a:t>
          </a:r>
          <a:r>
            <a:rPr lang="fr-FR" sz="1300" i="1" dirty="0" smtClean="0">
              <a:latin typeface="Times New Roman" pitchFamily="18" charset="0"/>
              <a:cs typeface="Times New Roman" pitchFamily="18" charset="0"/>
            </a:rPr>
            <a:t>I</a:t>
          </a:r>
          <a:r>
            <a:rPr lang="fr-FR" sz="1300" baseline="-25000" dirty="0" smtClean="0">
              <a:latin typeface="Times New Roman" pitchFamily="18" charset="0"/>
              <a:cs typeface="Times New Roman" pitchFamily="18" charset="0"/>
            </a:rPr>
            <a:t>2</a:t>
          </a:r>
          <a:r>
            <a:rPr lang="fr-FR" sz="1300" dirty="0" smtClean="0">
              <a:latin typeface="Times New Roman" pitchFamily="18" charset="0"/>
              <a:cs typeface="Times New Roman" pitchFamily="18" charset="0"/>
            </a:rPr>
            <a:t> + </a:t>
          </a:r>
          <a:r>
            <a:rPr lang="fr-FR" sz="1300" i="1" dirty="0" smtClean="0">
              <a:latin typeface="Times New Roman" pitchFamily="18" charset="0"/>
              <a:cs typeface="Times New Roman" pitchFamily="18" charset="0"/>
            </a:rPr>
            <a:t>I</a:t>
          </a:r>
          <a:r>
            <a:rPr lang="fr-FR" sz="1300" baseline="-25000" dirty="0" smtClean="0">
              <a:latin typeface="Times New Roman" pitchFamily="18" charset="0"/>
              <a:cs typeface="Times New Roman" pitchFamily="18" charset="0"/>
            </a:rPr>
            <a:t>3</a:t>
          </a:r>
          <a:r>
            <a:rPr lang="fr-FR" sz="1300" dirty="0" smtClean="0">
              <a:latin typeface="Times New Roman" pitchFamily="18" charset="0"/>
              <a:cs typeface="Times New Roman" pitchFamily="18" charset="0"/>
            </a:rPr>
            <a:t> + </a:t>
          </a:r>
          <a:r>
            <a:rPr lang="fr-FR" sz="1300" i="1" dirty="0" smtClean="0">
              <a:latin typeface="Times New Roman" pitchFamily="18" charset="0"/>
              <a:cs typeface="Times New Roman" pitchFamily="18" charset="0"/>
            </a:rPr>
            <a:t>I</a:t>
          </a:r>
          <a:r>
            <a:rPr lang="en-GB" sz="1300" baseline="-25000" dirty="0" err="1" smtClean="0">
              <a:latin typeface="Times New Roman" pitchFamily="18" charset="0"/>
              <a:cs typeface="Times New Roman" pitchFamily="18" charset="0"/>
            </a:rPr>
            <a:t>env</a:t>
          </a:r>
          <a:r>
            <a:rPr lang="ru-RU" sz="1300" dirty="0" smtClean="0">
              <a:latin typeface="Times New Roman" pitchFamily="18" charset="0"/>
              <a:cs typeface="Times New Roman" pitchFamily="18" charset="0"/>
            </a:rPr>
            <a:t>)</a:t>
          </a:r>
          <a:r>
            <a:rPr lang="fr-FR" sz="13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dirty="0" smtClean="0">
              <a:latin typeface="Times New Roman" pitchFamily="18" charset="0"/>
              <a:cs typeface="Times New Roman" pitchFamily="18" charset="0"/>
            </a:rPr>
            <a:t>/ 4</a:t>
          </a:r>
        </a:p>
        <a:p>
          <a:r>
            <a:rPr lang="en-GB" sz="1300" dirty="0" smtClean="0">
              <a:latin typeface="Times New Roman" pitchFamily="18" charset="0"/>
              <a:cs typeface="Times New Roman" pitchFamily="18" charset="0"/>
            </a:rPr>
            <a:t>where </a:t>
          </a:r>
          <a:r>
            <a:rPr lang="en-GB" sz="1300" i="1" dirty="0" smtClean="0">
              <a:latin typeface="Times New Roman" pitchFamily="18" charset="0"/>
              <a:cs typeface="Times New Roman" pitchFamily="18" charset="0"/>
            </a:rPr>
            <a:t>I</a:t>
          </a:r>
          <a:r>
            <a:rPr lang="en-GB" sz="1300" baseline="-25000" dirty="0" smtClean="0">
              <a:latin typeface="Times New Roman" pitchFamily="18" charset="0"/>
              <a:cs typeface="Times New Roman" pitchFamily="18" charset="0"/>
            </a:rPr>
            <a:t>1</a:t>
          </a:r>
          <a:r>
            <a:rPr lang="en-GB" sz="13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GB" sz="1300" dirty="0" smtClean="0">
              <a:latin typeface="Times New Roman" pitchFamily="18" charset="0"/>
              <a:cs typeface="Times New Roman" pitchFamily="18" charset="0"/>
            </a:rPr>
            <a:t>— </a:t>
          </a:r>
          <a:r>
            <a:rPr lang="en-GB" sz="1300" dirty="0" smtClean="0">
              <a:latin typeface="Times New Roman" pitchFamily="18" charset="0"/>
              <a:cs typeface="Times New Roman" pitchFamily="18" charset="0"/>
            </a:rPr>
            <a:t>life expectancy index, </a:t>
          </a:r>
          <a:endParaRPr lang="ru-RU" sz="1300" dirty="0" smtClean="0">
            <a:latin typeface="Times New Roman" pitchFamily="18" charset="0"/>
            <a:cs typeface="Times New Roman" pitchFamily="18" charset="0"/>
          </a:endParaRPr>
        </a:p>
        <a:p>
          <a:r>
            <a:rPr lang="en-GB" sz="1300" i="1" dirty="0" smtClean="0">
              <a:latin typeface="Times New Roman" pitchFamily="18" charset="0"/>
              <a:cs typeface="Times New Roman" pitchFamily="18" charset="0"/>
            </a:rPr>
            <a:t>I</a:t>
          </a:r>
          <a:r>
            <a:rPr lang="en-GB" sz="1300" baseline="-25000" dirty="0" smtClean="0">
              <a:latin typeface="Times New Roman" pitchFamily="18" charset="0"/>
              <a:cs typeface="Times New Roman" pitchFamily="18" charset="0"/>
            </a:rPr>
            <a:t>2</a:t>
          </a:r>
          <a:r>
            <a:rPr lang="en-GB" sz="1300" dirty="0" smtClean="0">
              <a:latin typeface="Times New Roman" pitchFamily="18" charset="0"/>
              <a:cs typeface="Times New Roman" pitchFamily="18" charset="0"/>
            </a:rPr>
            <a:t> — </a:t>
          </a:r>
          <a:r>
            <a:rPr lang="en-GB" sz="1300" dirty="0" smtClean="0">
              <a:latin typeface="Times New Roman" pitchFamily="18" charset="0"/>
              <a:cs typeface="Times New Roman" pitchFamily="18" charset="0"/>
            </a:rPr>
            <a:t>education index,</a:t>
          </a:r>
          <a:endParaRPr lang="fr-FR" sz="1300" dirty="0" smtClean="0">
            <a:latin typeface="Times New Roman" pitchFamily="18" charset="0"/>
            <a:cs typeface="Times New Roman" pitchFamily="18" charset="0"/>
          </a:endParaRPr>
        </a:p>
        <a:p>
          <a:r>
            <a:rPr lang="en-GB" sz="1300" i="1" dirty="0" smtClean="0">
              <a:latin typeface="Times New Roman" pitchFamily="18" charset="0"/>
              <a:cs typeface="Times New Roman" pitchFamily="18" charset="0"/>
            </a:rPr>
            <a:t>I</a:t>
          </a:r>
          <a:r>
            <a:rPr lang="en-GB" sz="1300" baseline="-25000" dirty="0" smtClean="0">
              <a:latin typeface="Times New Roman" pitchFamily="18" charset="0"/>
              <a:cs typeface="Times New Roman" pitchFamily="18" charset="0"/>
            </a:rPr>
            <a:t>3</a:t>
          </a:r>
          <a:r>
            <a:rPr lang="en-GB" sz="1300" dirty="0" smtClean="0">
              <a:latin typeface="Times New Roman" pitchFamily="18" charset="0"/>
              <a:cs typeface="Times New Roman" pitchFamily="18" charset="0"/>
            </a:rPr>
            <a:t> —</a:t>
          </a:r>
          <a:r>
            <a:rPr lang="ru-RU" sz="13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GB" sz="1300" dirty="0" smtClean="0">
              <a:latin typeface="Times New Roman" pitchFamily="18" charset="0"/>
              <a:cs typeface="Times New Roman" pitchFamily="18" charset="0"/>
            </a:rPr>
            <a:t>GDP per capita,</a:t>
          </a:r>
          <a:endParaRPr lang="fr-FR" sz="1300" dirty="0" smtClean="0">
            <a:latin typeface="Times New Roman" pitchFamily="18" charset="0"/>
            <a:cs typeface="Times New Roman" pitchFamily="18" charset="0"/>
          </a:endParaRPr>
        </a:p>
        <a:p>
          <a:r>
            <a:rPr lang="en-GB" sz="1300" i="1" dirty="0" smtClean="0">
              <a:latin typeface="Times New Roman" pitchFamily="18" charset="0"/>
              <a:cs typeface="Times New Roman" pitchFamily="18" charset="0"/>
            </a:rPr>
            <a:t>I</a:t>
          </a:r>
          <a:r>
            <a:rPr lang="ru-RU" sz="1300" baseline="-25000" dirty="0" smtClean="0">
              <a:latin typeface="Times New Roman" pitchFamily="18" charset="0"/>
              <a:cs typeface="Times New Roman" pitchFamily="18" charset="0"/>
            </a:rPr>
            <a:t>экол</a:t>
          </a:r>
          <a:r>
            <a:rPr lang="en-GB" sz="1300" dirty="0" smtClean="0">
              <a:latin typeface="Times New Roman" pitchFamily="18" charset="0"/>
              <a:cs typeface="Times New Roman" pitchFamily="18" charset="0"/>
            </a:rPr>
            <a:t> —</a:t>
          </a:r>
          <a:r>
            <a:rPr lang="ru-RU" sz="13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GB" sz="1300" dirty="0" smtClean="0">
              <a:latin typeface="Times New Roman" pitchFamily="18" charset="0"/>
              <a:cs typeface="Times New Roman" pitchFamily="18" charset="0"/>
            </a:rPr>
            <a:t>environmental situation indicator</a:t>
          </a:r>
          <a:endParaRPr lang="en-US" sz="1300" dirty="0">
            <a:latin typeface="Times New Roman" pitchFamily="18" charset="0"/>
            <a:cs typeface="Times New Roman" pitchFamily="18" charset="0"/>
          </a:endParaRPr>
        </a:p>
      </dgm:t>
    </dgm:pt>
    <dgm:pt modelId="{16EA7DF7-7EF3-4543-BD3C-5B8052D6BFA2}" type="parTrans" cxnId="{BE0E8E9D-931F-43E0-9CD5-6A3E5DC045AA}">
      <dgm:prSet/>
      <dgm:spPr/>
      <dgm:t>
        <a:bodyPr/>
        <a:lstStyle/>
        <a:p>
          <a:endParaRPr lang="en-US"/>
        </a:p>
      </dgm:t>
    </dgm:pt>
    <dgm:pt modelId="{529B4EEB-9D54-44AC-A4C2-DFE744AE7D44}" type="sibTrans" cxnId="{BE0E8E9D-931F-43E0-9CD5-6A3E5DC045AA}">
      <dgm:prSet/>
      <dgm:spPr/>
      <dgm:t>
        <a:bodyPr/>
        <a:lstStyle/>
        <a:p>
          <a:endParaRPr lang="en-US"/>
        </a:p>
      </dgm:t>
    </dgm:pt>
    <dgm:pt modelId="{8C525443-4B06-4366-87B0-BAFCE610A085}" type="pres">
      <dgm:prSet presAssocID="{A63EB196-537C-4AD5-9E8E-9C3E460DF22F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1C17A357-3D64-4B48-8E38-B6266D098B19}" type="pres">
      <dgm:prSet presAssocID="{6E94FEBE-A30A-4103-B8E2-79E357932A54}" presName="posSpace" presStyleCnt="0"/>
      <dgm:spPr/>
    </dgm:pt>
    <dgm:pt modelId="{60A45FBC-A563-4D96-AE2F-73260DB53B0A}" type="pres">
      <dgm:prSet presAssocID="{6E94FEBE-A30A-4103-B8E2-79E357932A54}" presName="vertFlow" presStyleCnt="0"/>
      <dgm:spPr/>
    </dgm:pt>
    <dgm:pt modelId="{08F5AC28-FDD5-45CF-A00B-B40174C03D88}" type="pres">
      <dgm:prSet presAssocID="{6E94FEBE-A30A-4103-B8E2-79E357932A54}" presName="topSpace" presStyleCnt="0"/>
      <dgm:spPr/>
    </dgm:pt>
    <dgm:pt modelId="{AD7CE35B-A3FB-4AC7-9D0A-A2FD8B056BBB}" type="pres">
      <dgm:prSet presAssocID="{6E94FEBE-A30A-4103-B8E2-79E357932A54}" presName="firstComp" presStyleCnt="0"/>
      <dgm:spPr/>
    </dgm:pt>
    <dgm:pt modelId="{756ABF5E-0477-4CF3-965B-F134EEF80B4A}" type="pres">
      <dgm:prSet presAssocID="{6E94FEBE-A30A-4103-B8E2-79E357932A54}" presName="firstChild" presStyleLbl="bgAccFollowNode1" presStyleIdx="0" presStyleCnt="2" custScaleX="105006" custScaleY="219989" custLinFactNeighborX="-11094" custLinFactNeighborY="18678"/>
      <dgm:spPr/>
      <dgm:t>
        <a:bodyPr/>
        <a:lstStyle/>
        <a:p>
          <a:endParaRPr lang="en-US"/>
        </a:p>
      </dgm:t>
    </dgm:pt>
    <dgm:pt modelId="{039A264B-5B31-4D25-B989-E935FE008DB4}" type="pres">
      <dgm:prSet presAssocID="{6E94FEBE-A30A-4103-B8E2-79E357932A54}" presName="firstChildTx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FF7B99-CB61-4FE4-905E-63672D9E9ACE}" type="pres">
      <dgm:prSet presAssocID="{6E94FEBE-A30A-4103-B8E2-79E357932A54}" presName="negSpace" presStyleCnt="0"/>
      <dgm:spPr/>
    </dgm:pt>
    <dgm:pt modelId="{E0A9E95D-458D-4D96-AD9D-A3BB925AAC88}" type="pres">
      <dgm:prSet presAssocID="{6E94FEBE-A30A-4103-B8E2-79E357932A54}" presName="circle" presStyleLbl="node1" presStyleIdx="0" presStyleCnt="2" custLinFactNeighborX="-11094"/>
      <dgm:spPr/>
      <dgm:t>
        <a:bodyPr/>
        <a:lstStyle/>
        <a:p>
          <a:endParaRPr lang="en-US"/>
        </a:p>
      </dgm:t>
    </dgm:pt>
    <dgm:pt modelId="{C07AD956-3895-4451-A373-FAAA57D29D47}" type="pres">
      <dgm:prSet presAssocID="{7BEA6522-B135-42D6-A773-1470E0F8CBE8}" presName="transSpace" presStyleCnt="0"/>
      <dgm:spPr/>
    </dgm:pt>
    <dgm:pt modelId="{BE2458C2-5148-4626-A01D-43BA8F3F2B21}" type="pres">
      <dgm:prSet presAssocID="{75FCDA4B-93CC-4372-909C-7C6EF7C4F95F}" presName="posSpace" presStyleCnt="0"/>
      <dgm:spPr/>
    </dgm:pt>
    <dgm:pt modelId="{EDC07996-CD59-4ACE-B775-3C760048402C}" type="pres">
      <dgm:prSet presAssocID="{75FCDA4B-93CC-4372-909C-7C6EF7C4F95F}" presName="vertFlow" presStyleCnt="0"/>
      <dgm:spPr/>
    </dgm:pt>
    <dgm:pt modelId="{A47927AE-E6F2-4F0C-9E84-769AA0F7AFD9}" type="pres">
      <dgm:prSet presAssocID="{75FCDA4B-93CC-4372-909C-7C6EF7C4F95F}" presName="topSpace" presStyleCnt="0"/>
      <dgm:spPr/>
    </dgm:pt>
    <dgm:pt modelId="{AEC2F469-247C-408B-8096-2CFE8647A7A3}" type="pres">
      <dgm:prSet presAssocID="{75FCDA4B-93CC-4372-909C-7C6EF7C4F95F}" presName="firstComp" presStyleCnt="0"/>
      <dgm:spPr/>
    </dgm:pt>
    <dgm:pt modelId="{98B4CF43-0349-48A9-A6B8-FE0E3D66ACA6}" type="pres">
      <dgm:prSet presAssocID="{75FCDA4B-93CC-4372-909C-7C6EF7C4F95F}" presName="firstChild" presStyleLbl="bgAccFollowNode1" presStyleIdx="1" presStyleCnt="2" custScaleX="108004" custScaleY="219100" custLinFactNeighborX="-20192" custLinFactNeighborY="3645"/>
      <dgm:spPr/>
      <dgm:t>
        <a:bodyPr/>
        <a:lstStyle/>
        <a:p>
          <a:endParaRPr lang="en-US"/>
        </a:p>
      </dgm:t>
    </dgm:pt>
    <dgm:pt modelId="{EF93978A-F80D-40F8-B775-1A6C87A2E42A}" type="pres">
      <dgm:prSet presAssocID="{75FCDA4B-93CC-4372-909C-7C6EF7C4F95F}" presName="firstChildTx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284100-ED58-4A49-9220-6FACA3FBA871}" type="pres">
      <dgm:prSet presAssocID="{75FCDA4B-93CC-4372-909C-7C6EF7C4F95F}" presName="negSpace" presStyleCnt="0"/>
      <dgm:spPr/>
    </dgm:pt>
    <dgm:pt modelId="{B15EF625-5FE8-471D-929B-2E4CBAA5F625}" type="pres">
      <dgm:prSet presAssocID="{75FCDA4B-93CC-4372-909C-7C6EF7C4F95F}" presName="circle" presStyleLbl="node1" presStyleIdx="1" presStyleCnt="2" custLinFactNeighborX="-14221"/>
      <dgm:spPr/>
      <dgm:t>
        <a:bodyPr/>
        <a:lstStyle/>
        <a:p>
          <a:endParaRPr lang="en-US"/>
        </a:p>
      </dgm:t>
    </dgm:pt>
  </dgm:ptLst>
  <dgm:cxnLst>
    <dgm:cxn modelId="{BE0E8E9D-931F-43E0-9CD5-6A3E5DC045AA}" srcId="{75FCDA4B-93CC-4372-909C-7C6EF7C4F95F}" destId="{0102F9B2-D494-490C-A7E2-A50022B775B1}" srcOrd="0" destOrd="0" parTransId="{16EA7DF7-7EF3-4543-BD3C-5B8052D6BFA2}" sibTransId="{529B4EEB-9D54-44AC-A4C2-DFE744AE7D44}"/>
    <dgm:cxn modelId="{8E9B2D05-B52D-4133-AAED-9F9AD3B9A222}" type="presOf" srcId="{0102F9B2-D494-490C-A7E2-A50022B775B1}" destId="{98B4CF43-0349-48A9-A6B8-FE0E3D66ACA6}" srcOrd="0" destOrd="0" presId="urn:microsoft.com/office/officeart/2005/8/layout/hList9"/>
    <dgm:cxn modelId="{BD77D484-13A0-4BC2-B435-A88D315E0C1D}" type="presOf" srcId="{A63EB196-537C-4AD5-9E8E-9C3E460DF22F}" destId="{8C525443-4B06-4366-87B0-BAFCE610A085}" srcOrd="0" destOrd="0" presId="urn:microsoft.com/office/officeart/2005/8/layout/hList9"/>
    <dgm:cxn modelId="{A2166911-1ABD-4797-BE59-6A78086DE63E}" type="presOf" srcId="{EDB30247-69C3-4165-9F6E-941ACBEAC560}" destId="{756ABF5E-0477-4CF3-965B-F134EEF80B4A}" srcOrd="0" destOrd="0" presId="urn:microsoft.com/office/officeart/2005/8/layout/hList9"/>
    <dgm:cxn modelId="{78E2B966-65C9-40AE-BEB0-018239CF7620}" type="presOf" srcId="{EDB30247-69C3-4165-9F6E-941ACBEAC560}" destId="{039A264B-5B31-4D25-B989-E935FE008DB4}" srcOrd="1" destOrd="0" presId="urn:microsoft.com/office/officeart/2005/8/layout/hList9"/>
    <dgm:cxn modelId="{B3744C6D-5612-438F-947A-57D9CE72F96D}" type="presOf" srcId="{0102F9B2-D494-490C-A7E2-A50022B775B1}" destId="{EF93978A-F80D-40F8-B775-1A6C87A2E42A}" srcOrd="1" destOrd="0" presId="urn:microsoft.com/office/officeart/2005/8/layout/hList9"/>
    <dgm:cxn modelId="{D4F5AB85-515B-4D23-BC7F-1E5C941625E7}" srcId="{A63EB196-537C-4AD5-9E8E-9C3E460DF22F}" destId="{75FCDA4B-93CC-4372-909C-7C6EF7C4F95F}" srcOrd="1" destOrd="0" parTransId="{C04662AB-BD6E-4CC3-AB1D-0CCA6CE51864}" sibTransId="{32D25766-8AE5-4787-85DA-3E5EE366FDDA}"/>
    <dgm:cxn modelId="{E4DA61BA-54C7-4AF9-9310-747372C73570}" type="presOf" srcId="{6E94FEBE-A30A-4103-B8E2-79E357932A54}" destId="{E0A9E95D-458D-4D96-AD9D-A3BB925AAC88}" srcOrd="0" destOrd="0" presId="urn:microsoft.com/office/officeart/2005/8/layout/hList9"/>
    <dgm:cxn modelId="{511169B1-2C3D-4C93-9686-C5A4533C60DB}" srcId="{A63EB196-537C-4AD5-9E8E-9C3E460DF22F}" destId="{6E94FEBE-A30A-4103-B8E2-79E357932A54}" srcOrd="0" destOrd="0" parTransId="{55CC167A-B706-49A2-9B16-A176BBC43D12}" sibTransId="{7BEA6522-B135-42D6-A773-1470E0F8CBE8}"/>
    <dgm:cxn modelId="{F6FEA3EF-A275-410E-A75A-A2B580A52878}" type="presOf" srcId="{75FCDA4B-93CC-4372-909C-7C6EF7C4F95F}" destId="{B15EF625-5FE8-471D-929B-2E4CBAA5F625}" srcOrd="0" destOrd="0" presId="urn:microsoft.com/office/officeart/2005/8/layout/hList9"/>
    <dgm:cxn modelId="{97D0D26B-F73D-4251-91C2-79BFDB87FD2D}" srcId="{6E94FEBE-A30A-4103-B8E2-79E357932A54}" destId="{EDB30247-69C3-4165-9F6E-941ACBEAC560}" srcOrd="0" destOrd="0" parTransId="{5C2CE459-BCF7-4730-B31A-978D0A0A6A27}" sibTransId="{4F9A58B0-1FF7-4C38-9CD2-713F9B025B75}"/>
    <dgm:cxn modelId="{0CF9B4DF-C0E8-4619-976A-F25E21FE9D7D}" type="presParOf" srcId="{8C525443-4B06-4366-87B0-BAFCE610A085}" destId="{1C17A357-3D64-4B48-8E38-B6266D098B19}" srcOrd="0" destOrd="0" presId="urn:microsoft.com/office/officeart/2005/8/layout/hList9"/>
    <dgm:cxn modelId="{E91EB0A4-5668-4138-A0C8-6FED6DA13382}" type="presParOf" srcId="{8C525443-4B06-4366-87B0-BAFCE610A085}" destId="{60A45FBC-A563-4D96-AE2F-73260DB53B0A}" srcOrd="1" destOrd="0" presId="urn:microsoft.com/office/officeart/2005/8/layout/hList9"/>
    <dgm:cxn modelId="{40B318D0-521F-4F79-BEC0-3C1B09ED5209}" type="presParOf" srcId="{60A45FBC-A563-4D96-AE2F-73260DB53B0A}" destId="{08F5AC28-FDD5-45CF-A00B-B40174C03D88}" srcOrd="0" destOrd="0" presId="urn:microsoft.com/office/officeart/2005/8/layout/hList9"/>
    <dgm:cxn modelId="{D35FDCB0-5EE3-4286-AAA8-CA4D1A33CFC2}" type="presParOf" srcId="{60A45FBC-A563-4D96-AE2F-73260DB53B0A}" destId="{AD7CE35B-A3FB-4AC7-9D0A-A2FD8B056BBB}" srcOrd="1" destOrd="0" presId="urn:microsoft.com/office/officeart/2005/8/layout/hList9"/>
    <dgm:cxn modelId="{48B39631-E2B6-433F-A867-BDB14FC6CC68}" type="presParOf" srcId="{AD7CE35B-A3FB-4AC7-9D0A-A2FD8B056BBB}" destId="{756ABF5E-0477-4CF3-965B-F134EEF80B4A}" srcOrd="0" destOrd="0" presId="urn:microsoft.com/office/officeart/2005/8/layout/hList9"/>
    <dgm:cxn modelId="{A8C2984C-EDCA-434F-8590-CC89A239E342}" type="presParOf" srcId="{AD7CE35B-A3FB-4AC7-9D0A-A2FD8B056BBB}" destId="{039A264B-5B31-4D25-B989-E935FE008DB4}" srcOrd="1" destOrd="0" presId="urn:microsoft.com/office/officeart/2005/8/layout/hList9"/>
    <dgm:cxn modelId="{B060D636-6001-4074-98C6-39D1948BFB29}" type="presParOf" srcId="{8C525443-4B06-4366-87B0-BAFCE610A085}" destId="{55FF7B99-CB61-4FE4-905E-63672D9E9ACE}" srcOrd="2" destOrd="0" presId="urn:microsoft.com/office/officeart/2005/8/layout/hList9"/>
    <dgm:cxn modelId="{4157DF39-4808-4291-A4DA-29814A89EF18}" type="presParOf" srcId="{8C525443-4B06-4366-87B0-BAFCE610A085}" destId="{E0A9E95D-458D-4D96-AD9D-A3BB925AAC88}" srcOrd="3" destOrd="0" presId="urn:microsoft.com/office/officeart/2005/8/layout/hList9"/>
    <dgm:cxn modelId="{6552ADDD-757E-4540-94CC-6E1881EC6D8B}" type="presParOf" srcId="{8C525443-4B06-4366-87B0-BAFCE610A085}" destId="{C07AD956-3895-4451-A373-FAAA57D29D47}" srcOrd="4" destOrd="0" presId="urn:microsoft.com/office/officeart/2005/8/layout/hList9"/>
    <dgm:cxn modelId="{9D8CD575-B608-4A8F-8EA9-A8F26D0F2F23}" type="presParOf" srcId="{8C525443-4B06-4366-87B0-BAFCE610A085}" destId="{BE2458C2-5148-4626-A01D-43BA8F3F2B21}" srcOrd="5" destOrd="0" presId="urn:microsoft.com/office/officeart/2005/8/layout/hList9"/>
    <dgm:cxn modelId="{C418CF17-6FA4-4748-A7BF-36706519A7F1}" type="presParOf" srcId="{8C525443-4B06-4366-87B0-BAFCE610A085}" destId="{EDC07996-CD59-4ACE-B775-3C760048402C}" srcOrd="6" destOrd="0" presId="urn:microsoft.com/office/officeart/2005/8/layout/hList9"/>
    <dgm:cxn modelId="{8099D1C4-5FA4-4B2D-9A79-B470405A8696}" type="presParOf" srcId="{EDC07996-CD59-4ACE-B775-3C760048402C}" destId="{A47927AE-E6F2-4F0C-9E84-769AA0F7AFD9}" srcOrd="0" destOrd="0" presId="urn:microsoft.com/office/officeart/2005/8/layout/hList9"/>
    <dgm:cxn modelId="{9551E309-D004-4A77-B4DB-09A141A3518E}" type="presParOf" srcId="{EDC07996-CD59-4ACE-B775-3C760048402C}" destId="{AEC2F469-247C-408B-8096-2CFE8647A7A3}" srcOrd="1" destOrd="0" presId="urn:microsoft.com/office/officeart/2005/8/layout/hList9"/>
    <dgm:cxn modelId="{3F5314DF-8A76-4880-B237-CAB64D66DD23}" type="presParOf" srcId="{AEC2F469-247C-408B-8096-2CFE8647A7A3}" destId="{98B4CF43-0349-48A9-A6B8-FE0E3D66ACA6}" srcOrd="0" destOrd="0" presId="urn:microsoft.com/office/officeart/2005/8/layout/hList9"/>
    <dgm:cxn modelId="{31D94A61-5098-4EA5-A320-D1A6062304AC}" type="presParOf" srcId="{AEC2F469-247C-408B-8096-2CFE8647A7A3}" destId="{EF93978A-F80D-40F8-B775-1A6C87A2E42A}" srcOrd="1" destOrd="0" presId="urn:microsoft.com/office/officeart/2005/8/layout/hList9"/>
    <dgm:cxn modelId="{16CDE863-F89C-4E65-9637-7AE86AA187F7}" type="presParOf" srcId="{8C525443-4B06-4366-87B0-BAFCE610A085}" destId="{EF284100-ED58-4A49-9220-6FACA3FBA871}" srcOrd="7" destOrd="0" presId="urn:microsoft.com/office/officeart/2005/8/layout/hList9"/>
    <dgm:cxn modelId="{D3B1B9CA-4600-429F-A5F8-0C2138A40F7B}" type="presParOf" srcId="{8C525443-4B06-4366-87B0-BAFCE610A085}" destId="{B15EF625-5FE8-471D-929B-2E4CBAA5F625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168F158-2367-4D64-8355-D75F6276A26F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5A18A85-074E-439B-92D4-4351AC9A8710}">
      <dgm:prSet/>
      <dgm:spPr>
        <a:solidFill>
          <a:srgbClr val="349698"/>
        </a:solidFill>
        <a:ln>
          <a:solidFill>
            <a:srgbClr val="349698"/>
          </a:solidFill>
        </a:ln>
      </dgm:spPr>
      <dgm:t>
        <a:bodyPr/>
        <a:lstStyle/>
        <a:p>
          <a:pPr rtl="0"/>
          <a:r>
            <a:rPr lang="en-GB" dirty="0" smtClean="0"/>
            <a:t>Statistical </a:t>
          </a:r>
          <a:br>
            <a:rPr lang="en-GB" dirty="0" smtClean="0"/>
          </a:br>
          <a:r>
            <a:rPr lang="en-GB" dirty="0" smtClean="0"/>
            <a:t>yearbooks</a:t>
          </a:r>
          <a:endParaRPr lang="en-US" dirty="0"/>
        </a:p>
      </dgm:t>
    </dgm:pt>
    <dgm:pt modelId="{A497A0BE-FCEA-4C81-87BA-85E06B4A9759}" type="parTrans" cxnId="{0F58CBC5-9EA9-4C1E-868F-3C8C0C7D54AD}">
      <dgm:prSet/>
      <dgm:spPr/>
      <dgm:t>
        <a:bodyPr/>
        <a:lstStyle/>
        <a:p>
          <a:endParaRPr lang="en-US"/>
        </a:p>
      </dgm:t>
    </dgm:pt>
    <dgm:pt modelId="{5952D87D-6C45-40E8-9983-387D5C12E2F0}" type="sibTrans" cxnId="{0F58CBC5-9EA9-4C1E-868F-3C8C0C7D54AD}">
      <dgm:prSet/>
      <dgm:spPr/>
      <dgm:t>
        <a:bodyPr/>
        <a:lstStyle/>
        <a:p>
          <a:endParaRPr lang="en-US"/>
        </a:p>
      </dgm:t>
    </dgm:pt>
    <dgm:pt modelId="{D969C1D4-45BB-4E4F-8BC4-9B4A365FD101}">
      <dgm:prSet/>
      <dgm:spPr>
        <a:solidFill>
          <a:srgbClr val="349698"/>
        </a:solidFill>
        <a:ln>
          <a:solidFill>
            <a:srgbClr val="349698"/>
          </a:solidFill>
        </a:ln>
      </dgm:spPr>
      <dgm:t>
        <a:bodyPr/>
        <a:lstStyle/>
        <a:p>
          <a:pPr rtl="0"/>
          <a:r>
            <a:rPr lang="en-GB" dirty="0" smtClean="0"/>
            <a:t>Statistical </a:t>
          </a:r>
          <a:r>
            <a:rPr lang="en-GB" dirty="0" smtClean="0"/>
            <a:t>publications on </a:t>
          </a:r>
          <a:r>
            <a:rPr lang="en-GB" dirty="0" smtClean="0"/>
            <a:t>different topics, such as environment protection, MDG, etc.</a:t>
          </a:r>
          <a:endParaRPr lang="en-US" dirty="0"/>
        </a:p>
      </dgm:t>
    </dgm:pt>
    <dgm:pt modelId="{A7A105DF-224F-4C94-B8BB-F39AB8722A05}" type="parTrans" cxnId="{23DB8AB3-B150-4D3E-8B26-C3E223EB30B8}">
      <dgm:prSet/>
      <dgm:spPr/>
      <dgm:t>
        <a:bodyPr/>
        <a:lstStyle/>
        <a:p>
          <a:endParaRPr lang="en-US"/>
        </a:p>
      </dgm:t>
    </dgm:pt>
    <dgm:pt modelId="{5E8DA036-0207-4631-9D00-F0FC15F5649E}" type="sibTrans" cxnId="{23DB8AB3-B150-4D3E-8B26-C3E223EB30B8}">
      <dgm:prSet/>
      <dgm:spPr/>
      <dgm:t>
        <a:bodyPr/>
        <a:lstStyle/>
        <a:p>
          <a:endParaRPr lang="en-US"/>
        </a:p>
      </dgm:t>
    </dgm:pt>
    <dgm:pt modelId="{48542536-DA12-4F3E-82C4-E7C2B5F6849D}">
      <dgm:prSet/>
      <dgm:spPr>
        <a:solidFill>
          <a:srgbClr val="349698"/>
        </a:solidFill>
        <a:ln>
          <a:solidFill>
            <a:srgbClr val="349698"/>
          </a:solidFill>
        </a:ln>
      </dgm:spPr>
      <dgm:t>
        <a:bodyPr/>
        <a:lstStyle/>
        <a:p>
          <a:pPr rtl="0"/>
          <a:r>
            <a:rPr lang="en-GB" dirty="0" smtClean="0"/>
            <a:t>Reports on implemented statistical surveys</a:t>
          </a:r>
          <a:endParaRPr lang="en-US" dirty="0"/>
        </a:p>
      </dgm:t>
    </dgm:pt>
    <dgm:pt modelId="{3714559C-5CAD-4730-9CFB-ED55E9717A7A}" type="parTrans" cxnId="{36AEECB8-5A1F-411E-9311-F90EB8454C4A}">
      <dgm:prSet/>
      <dgm:spPr/>
      <dgm:t>
        <a:bodyPr/>
        <a:lstStyle/>
        <a:p>
          <a:endParaRPr lang="en-US"/>
        </a:p>
      </dgm:t>
    </dgm:pt>
    <dgm:pt modelId="{B0E42680-CC84-4F68-B053-5F8970AA7DD8}" type="sibTrans" cxnId="{36AEECB8-5A1F-411E-9311-F90EB8454C4A}">
      <dgm:prSet/>
      <dgm:spPr/>
      <dgm:t>
        <a:bodyPr/>
        <a:lstStyle/>
        <a:p>
          <a:endParaRPr lang="en-US"/>
        </a:p>
      </dgm:t>
    </dgm:pt>
    <dgm:pt modelId="{66C32151-425C-4D31-A4F1-3E72AAE7CF91}">
      <dgm:prSet/>
      <dgm:spPr>
        <a:solidFill>
          <a:srgbClr val="349698"/>
        </a:solidFill>
        <a:ln>
          <a:solidFill>
            <a:srgbClr val="349698"/>
          </a:solidFill>
        </a:ln>
      </dgm:spPr>
      <dgm:t>
        <a:bodyPr/>
        <a:lstStyle/>
        <a:p>
          <a:pPr rtl="0"/>
          <a:r>
            <a:rPr lang="en-GB" dirty="0" smtClean="0"/>
            <a:t>Web-sites of statistical </a:t>
          </a:r>
          <a:r>
            <a:rPr lang="en-GB" dirty="0" smtClean="0"/>
            <a:t>offices</a:t>
          </a:r>
          <a:endParaRPr lang="en-US" dirty="0"/>
        </a:p>
      </dgm:t>
    </dgm:pt>
    <dgm:pt modelId="{B102B514-54D5-42DF-9C03-61665D0B4652}" type="parTrans" cxnId="{EB3F2A50-299C-4C6C-91AF-AB87759FE795}">
      <dgm:prSet/>
      <dgm:spPr/>
      <dgm:t>
        <a:bodyPr/>
        <a:lstStyle/>
        <a:p>
          <a:endParaRPr lang="en-US"/>
        </a:p>
      </dgm:t>
    </dgm:pt>
    <dgm:pt modelId="{5E0795F4-6A0A-4FDE-938F-1EAAE7F00725}" type="sibTrans" cxnId="{EB3F2A50-299C-4C6C-91AF-AB87759FE795}">
      <dgm:prSet/>
      <dgm:spPr/>
      <dgm:t>
        <a:bodyPr/>
        <a:lstStyle/>
        <a:p>
          <a:endParaRPr lang="en-US"/>
        </a:p>
      </dgm:t>
    </dgm:pt>
    <dgm:pt modelId="{98FF8213-BE0A-4F2F-90B5-E46B6155217C}" type="pres">
      <dgm:prSet presAssocID="{4168F158-2367-4D64-8355-D75F6276A26F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C25A49E-5B59-4AC3-9604-6CCE05AA4E6A}" type="pres">
      <dgm:prSet presAssocID="{4168F158-2367-4D64-8355-D75F6276A26F}" presName="diamond" presStyleLbl="bgShp" presStyleIdx="0" presStyleCnt="1"/>
      <dgm:spPr>
        <a:solidFill>
          <a:srgbClr val="7FD1D3"/>
        </a:solidFill>
      </dgm:spPr>
    </dgm:pt>
    <dgm:pt modelId="{016CCC30-FB3F-4D95-BE90-5F6B84CD0931}" type="pres">
      <dgm:prSet presAssocID="{4168F158-2367-4D64-8355-D75F6276A26F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0433D5-DAAE-4F3B-91D8-153452C8F31A}" type="pres">
      <dgm:prSet presAssocID="{4168F158-2367-4D64-8355-D75F6276A26F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673793-E211-41D7-96C1-D1A6356ABCD6}" type="pres">
      <dgm:prSet presAssocID="{4168F158-2367-4D64-8355-D75F6276A26F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E52873-694F-44B4-AE17-DC2FBDE2D9A3}" type="pres">
      <dgm:prSet presAssocID="{4168F158-2367-4D64-8355-D75F6276A26F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F58CBC5-9EA9-4C1E-868F-3C8C0C7D54AD}" srcId="{4168F158-2367-4D64-8355-D75F6276A26F}" destId="{45A18A85-074E-439B-92D4-4351AC9A8710}" srcOrd="0" destOrd="0" parTransId="{A497A0BE-FCEA-4C81-87BA-85E06B4A9759}" sibTransId="{5952D87D-6C45-40E8-9983-387D5C12E2F0}"/>
    <dgm:cxn modelId="{23DB8AB3-B150-4D3E-8B26-C3E223EB30B8}" srcId="{4168F158-2367-4D64-8355-D75F6276A26F}" destId="{D969C1D4-45BB-4E4F-8BC4-9B4A365FD101}" srcOrd="1" destOrd="0" parTransId="{A7A105DF-224F-4C94-B8BB-F39AB8722A05}" sibTransId="{5E8DA036-0207-4631-9D00-F0FC15F5649E}"/>
    <dgm:cxn modelId="{6EEB7D65-81F5-4A2A-8207-1BD4404C9EA2}" type="presOf" srcId="{D969C1D4-45BB-4E4F-8BC4-9B4A365FD101}" destId="{D60433D5-DAAE-4F3B-91D8-153452C8F31A}" srcOrd="0" destOrd="0" presId="urn:microsoft.com/office/officeart/2005/8/layout/matrix3"/>
    <dgm:cxn modelId="{EA9BA247-54EE-41DF-BAF6-AC662AC0BD6B}" type="presOf" srcId="{48542536-DA12-4F3E-82C4-E7C2B5F6849D}" destId="{B6673793-E211-41D7-96C1-D1A6356ABCD6}" srcOrd="0" destOrd="0" presId="urn:microsoft.com/office/officeart/2005/8/layout/matrix3"/>
    <dgm:cxn modelId="{8D37F7A0-9E94-4D73-9534-C7D91021C386}" type="presOf" srcId="{66C32151-425C-4D31-A4F1-3E72AAE7CF91}" destId="{DEE52873-694F-44B4-AE17-DC2FBDE2D9A3}" srcOrd="0" destOrd="0" presId="urn:microsoft.com/office/officeart/2005/8/layout/matrix3"/>
    <dgm:cxn modelId="{3A38D7A0-2D19-48E2-A55C-60A085491E09}" type="presOf" srcId="{4168F158-2367-4D64-8355-D75F6276A26F}" destId="{98FF8213-BE0A-4F2F-90B5-E46B6155217C}" srcOrd="0" destOrd="0" presId="urn:microsoft.com/office/officeart/2005/8/layout/matrix3"/>
    <dgm:cxn modelId="{1F4B8A10-8151-4E6D-B09A-4A6450FE17F5}" type="presOf" srcId="{45A18A85-074E-439B-92D4-4351AC9A8710}" destId="{016CCC30-FB3F-4D95-BE90-5F6B84CD0931}" srcOrd="0" destOrd="0" presId="urn:microsoft.com/office/officeart/2005/8/layout/matrix3"/>
    <dgm:cxn modelId="{EB3F2A50-299C-4C6C-91AF-AB87759FE795}" srcId="{4168F158-2367-4D64-8355-D75F6276A26F}" destId="{66C32151-425C-4D31-A4F1-3E72AAE7CF91}" srcOrd="3" destOrd="0" parTransId="{B102B514-54D5-42DF-9C03-61665D0B4652}" sibTransId="{5E0795F4-6A0A-4FDE-938F-1EAAE7F00725}"/>
    <dgm:cxn modelId="{36AEECB8-5A1F-411E-9311-F90EB8454C4A}" srcId="{4168F158-2367-4D64-8355-D75F6276A26F}" destId="{48542536-DA12-4F3E-82C4-E7C2B5F6849D}" srcOrd="2" destOrd="0" parTransId="{3714559C-5CAD-4730-9CFB-ED55E9717A7A}" sibTransId="{B0E42680-CC84-4F68-B053-5F8970AA7DD8}"/>
    <dgm:cxn modelId="{B93BA8C4-39E2-4174-A144-F36D6C2AA747}" type="presParOf" srcId="{98FF8213-BE0A-4F2F-90B5-E46B6155217C}" destId="{8C25A49E-5B59-4AC3-9604-6CCE05AA4E6A}" srcOrd="0" destOrd="0" presId="urn:microsoft.com/office/officeart/2005/8/layout/matrix3"/>
    <dgm:cxn modelId="{61553BB2-2BE9-4CFB-B1D1-70A5CE3C8371}" type="presParOf" srcId="{98FF8213-BE0A-4F2F-90B5-E46B6155217C}" destId="{016CCC30-FB3F-4D95-BE90-5F6B84CD0931}" srcOrd="1" destOrd="0" presId="urn:microsoft.com/office/officeart/2005/8/layout/matrix3"/>
    <dgm:cxn modelId="{0EC2DEFD-F445-4EFE-A760-331893E1964E}" type="presParOf" srcId="{98FF8213-BE0A-4F2F-90B5-E46B6155217C}" destId="{D60433D5-DAAE-4F3B-91D8-153452C8F31A}" srcOrd="2" destOrd="0" presId="urn:microsoft.com/office/officeart/2005/8/layout/matrix3"/>
    <dgm:cxn modelId="{9C037317-6D06-4CEF-985A-2E22931E4253}" type="presParOf" srcId="{98FF8213-BE0A-4F2F-90B5-E46B6155217C}" destId="{B6673793-E211-41D7-96C1-D1A6356ABCD6}" srcOrd="3" destOrd="0" presId="urn:microsoft.com/office/officeart/2005/8/layout/matrix3"/>
    <dgm:cxn modelId="{671C8456-1141-4511-B640-2D92C0072533}" type="presParOf" srcId="{98FF8213-BE0A-4F2F-90B5-E46B6155217C}" destId="{DEE52873-694F-44B4-AE17-DC2FBDE2D9A3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56A0CE-006F-4DD6-B03C-CCC86012F10E}">
      <dsp:nvSpPr>
        <dsp:cNvPr id="0" name=""/>
        <dsp:cNvSpPr/>
      </dsp:nvSpPr>
      <dsp:spPr>
        <a:xfrm>
          <a:off x="76190" y="0"/>
          <a:ext cx="3815357" cy="4343400"/>
        </a:xfrm>
        <a:prstGeom prst="roundRect">
          <a:avLst>
            <a:gd name="adj" fmla="val 10000"/>
          </a:avLst>
        </a:prstGeom>
        <a:solidFill>
          <a:srgbClr val="7FD1D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latin typeface="Times New Roman" pitchFamily="18" charset="0"/>
              <a:cs typeface="Times New Roman" pitchFamily="18" charset="0"/>
            </a:rPr>
            <a:t>Sets of indicators</a:t>
          </a: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/>
          </a:r>
          <a:br>
            <a:rPr lang="ru-RU" sz="2000" b="1" kern="1200" dirty="0" smtClean="0">
              <a:latin typeface="Times New Roman" pitchFamily="18" charset="0"/>
              <a:cs typeface="Times New Roman" pitchFamily="18" charset="0"/>
            </a:rPr>
          </a:br>
          <a:r>
            <a:rPr lang="en-GB" sz="2000" b="1" kern="1200" dirty="0" smtClean="0">
              <a:latin typeface="Times New Roman" pitchFamily="18" charset="0"/>
              <a:cs typeface="Times New Roman" pitchFamily="18" charset="0"/>
            </a:rPr>
            <a:t>Russian Federation</a:t>
          </a:r>
          <a:endParaRPr lang="fr-FR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76190" y="0"/>
        <a:ext cx="3815357" cy="1303020"/>
      </dsp:txXfrm>
    </dsp:sp>
    <dsp:sp modelId="{9438163E-9E53-474E-8A28-049E7AB0A117}">
      <dsp:nvSpPr>
        <dsp:cNvPr id="0" name=""/>
        <dsp:cNvSpPr/>
      </dsp:nvSpPr>
      <dsp:spPr>
        <a:xfrm>
          <a:off x="385502" y="1093386"/>
          <a:ext cx="3052286" cy="505227"/>
        </a:xfrm>
        <a:prstGeom prst="roundRect">
          <a:avLst>
            <a:gd name="adj" fmla="val 10000"/>
          </a:avLst>
        </a:prstGeom>
        <a:solidFill>
          <a:srgbClr val="349698"/>
        </a:solidFill>
        <a:ln w="25400" cap="flat" cmpd="sng" algn="ctr">
          <a:solidFill>
            <a:srgbClr val="347098">
              <a:alpha val="45098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>
              <a:latin typeface="Times New Roman" pitchFamily="18" charset="0"/>
              <a:cs typeface="Times New Roman" pitchFamily="18" charset="0"/>
            </a:rPr>
            <a:t>Social indicators</a:t>
          </a:r>
          <a:r>
            <a:rPr lang="ru-RU" sz="105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GB" sz="1050" kern="1200" dirty="0" smtClean="0">
              <a:latin typeface="Times New Roman" pitchFamily="18" charset="0"/>
              <a:cs typeface="Times New Roman" pitchFamily="18" charset="0"/>
            </a:rPr>
            <a:t>including Combating poverty</a:t>
          </a:r>
          <a:r>
            <a:rPr lang="ru-RU" sz="105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GB" sz="1050" kern="1200" dirty="0" smtClean="0">
              <a:latin typeface="Times New Roman" pitchFamily="18" charset="0"/>
              <a:cs typeface="Times New Roman" pitchFamily="18" charset="0"/>
            </a:rPr>
            <a:t>Demographic dynamics and sustainability</a:t>
          </a:r>
          <a:r>
            <a:rPr lang="ru-RU" sz="105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1050" kern="1200" dirty="0" smtClean="0">
              <a:latin typeface="Times New Roman" pitchFamily="18" charset="0"/>
              <a:cs typeface="Times New Roman" pitchFamily="18" charset="0"/>
            </a:rPr>
            <a:t>Protection of health, etc.</a:t>
          </a:r>
          <a:endParaRPr lang="fr-FR" sz="105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0300" y="1108184"/>
        <a:ext cx="3022690" cy="475631"/>
      </dsp:txXfrm>
    </dsp:sp>
    <dsp:sp modelId="{B65717A1-67BD-4502-BBA9-1B3C0C3A23BB}">
      <dsp:nvSpPr>
        <dsp:cNvPr id="0" name=""/>
        <dsp:cNvSpPr/>
      </dsp:nvSpPr>
      <dsp:spPr>
        <a:xfrm>
          <a:off x="385502" y="1676341"/>
          <a:ext cx="3052286" cy="647671"/>
        </a:xfrm>
        <a:prstGeom prst="roundRect">
          <a:avLst>
            <a:gd name="adj" fmla="val 10000"/>
          </a:avLst>
        </a:prstGeom>
        <a:solidFill>
          <a:srgbClr val="349698"/>
        </a:solidFill>
        <a:ln w="25400" cap="flat" cmpd="sng" algn="ctr">
          <a:solidFill>
            <a:srgbClr val="347098">
              <a:alpha val="45098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>
              <a:latin typeface="Times New Roman" pitchFamily="18" charset="0"/>
              <a:cs typeface="Times New Roman" pitchFamily="18" charset="0"/>
            </a:rPr>
            <a:t>Economic indicators</a:t>
          </a:r>
          <a:r>
            <a:rPr lang="ru-RU" sz="105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GB" sz="1050" kern="1200" dirty="0" smtClean="0">
              <a:latin typeface="Times New Roman" pitchFamily="18" charset="0"/>
              <a:cs typeface="Times New Roman" pitchFamily="18" charset="0"/>
            </a:rPr>
            <a:t>including change of resource consumption patterns</a:t>
          </a:r>
          <a:r>
            <a:rPr lang="ru-RU" sz="105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GB" sz="1050" kern="1200" dirty="0" smtClean="0">
              <a:latin typeface="Times New Roman" pitchFamily="18" charset="0"/>
              <a:cs typeface="Times New Roman" pitchFamily="18" charset="0"/>
            </a:rPr>
            <a:t>financial resources and mechanisms</a:t>
          </a:r>
          <a:r>
            <a:rPr lang="ru-RU" sz="105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GB" sz="1050" kern="1200" dirty="0" smtClean="0">
              <a:latin typeface="Times New Roman" pitchFamily="18" charset="0"/>
              <a:cs typeface="Times New Roman" pitchFamily="18" charset="0"/>
            </a:rPr>
            <a:t>transfer of environment-friendly technologies, </a:t>
          </a:r>
          <a:r>
            <a:rPr lang="en-US" sz="1050" kern="1200" dirty="0" smtClean="0">
              <a:latin typeface="Times New Roman" pitchFamily="18" charset="0"/>
              <a:cs typeface="Times New Roman" pitchFamily="18" charset="0"/>
            </a:rPr>
            <a:t>cooperation</a:t>
          </a:r>
          <a:endParaRPr lang="fr-FR" sz="105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4472" y="1695311"/>
        <a:ext cx="3014346" cy="609731"/>
      </dsp:txXfrm>
    </dsp:sp>
    <dsp:sp modelId="{3123ED4F-04A2-4BB6-93FE-833F4B178906}">
      <dsp:nvSpPr>
        <dsp:cNvPr id="0" name=""/>
        <dsp:cNvSpPr/>
      </dsp:nvSpPr>
      <dsp:spPr>
        <a:xfrm>
          <a:off x="385502" y="2401740"/>
          <a:ext cx="3052286" cy="755244"/>
        </a:xfrm>
        <a:prstGeom prst="roundRect">
          <a:avLst>
            <a:gd name="adj" fmla="val 10000"/>
          </a:avLst>
        </a:prstGeom>
        <a:solidFill>
          <a:srgbClr val="349698"/>
        </a:solidFill>
        <a:ln w="25400" cap="flat" cmpd="sng" algn="ctr">
          <a:solidFill>
            <a:srgbClr val="347098">
              <a:alpha val="45098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>
              <a:latin typeface="Times New Roman" pitchFamily="18" charset="0"/>
              <a:cs typeface="Times New Roman" pitchFamily="18" charset="0"/>
            </a:rPr>
            <a:t>Environmental indicators</a:t>
          </a:r>
          <a:r>
            <a:rPr lang="ru-RU" sz="105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GB" sz="1050" kern="1200" dirty="0" smtClean="0">
              <a:latin typeface="Times New Roman" pitchFamily="18" charset="0"/>
              <a:cs typeface="Times New Roman" pitchFamily="18" charset="0"/>
            </a:rPr>
            <a:t>including </a:t>
          </a:r>
          <a:r>
            <a:rPr lang="en-US" sz="1050" kern="1200" dirty="0" smtClean="0">
              <a:latin typeface="Times New Roman" pitchFamily="18" charset="0"/>
              <a:cs typeface="Times New Roman" pitchFamily="18" charset="0"/>
            </a:rPr>
            <a:t>Protection of the quality of fresh water</a:t>
          </a:r>
          <a:r>
            <a:rPr lang="ru-RU" sz="105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GB" sz="1050" kern="1200" dirty="0" smtClean="0">
              <a:latin typeface="Times New Roman" pitchFamily="18" charset="0"/>
              <a:cs typeface="Times New Roman" pitchFamily="18" charset="0"/>
            </a:rPr>
            <a:t>oceans</a:t>
          </a:r>
          <a:r>
            <a:rPr lang="ru-RU" sz="105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1050" kern="1200" dirty="0" smtClean="0">
              <a:latin typeface="Times New Roman" pitchFamily="18" charset="0"/>
              <a:cs typeface="Times New Roman" pitchFamily="18" charset="0"/>
            </a:rPr>
            <a:t>sustainable development of mountain areas</a:t>
          </a:r>
          <a:r>
            <a:rPr lang="ru-RU" sz="105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GB" sz="1050" kern="1200" dirty="0" smtClean="0">
              <a:latin typeface="Times New Roman" pitchFamily="18" charset="0"/>
              <a:cs typeface="Times New Roman" pitchFamily="18" charset="0"/>
            </a:rPr>
            <a:t>Combating deforestation</a:t>
          </a:r>
          <a:r>
            <a:rPr lang="ru-RU" sz="105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GB" sz="1050" kern="1200" dirty="0" smtClean="0">
              <a:latin typeface="Times New Roman" pitchFamily="18" charset="0"/>
              <a:cs typeface="Times New Roman" pitchFamily="18" charset="0"/>
            </a:rPr>
            <a:t>Biodiversity protection</a:t>
          </a:r>
          <a:r>
            <a:rPr lang="ru-RU" sz="105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1050" kern="1200" dirty="0" smtClean="0">
              <a:latin typeface="Times New Roman" pitchFamily="18" charset="0"/>
              <a:cs typeface="Times New Roman" pitchFamily="18" charset="0"/>
            </a:rPr>
            <a:t>Environmentally sound management of solid wastes</a:t>
          </a:r>
          <a:endParaRPr lang="fr-FR" sz="105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7622" y="2423860"/>
        <a:ext cx="3008046" cy="711004"/>
      </dsp:txXfrm>
    </dsp:sp>
    <dsp:sp modelId="{B5D8F0B2-0DED-46BD-ADFA-8C2AB73A4AA8}">
      <dsp:nvSpPr>
        <dsp:cNvPr id="0" name=""/>
        <dsp:cNvSpPr/>
      </dsp:nvSpPr>
      <dsp:spPr>
        <a:xfrm>
          <a:off x="385502" y="3234713"/>
          <a:ext cx="3052286" cy="680673"/>
        </a:xfrm>
        <a:prstGeom prst="roundRect">
          <a:avLst>
            <a:gd name="adj" fmla="val 10000"/>
          </a:avLst>
        </a:prstGeom>
        <a:solidFill>
          <a:srgbClr val="349698"/>
        </a:solidFill>
        <a:ln w="25400" cap="flat" cmpd="sng" algn="ctr">
          <a:solidFill>
            <a:srgbClr val="347098">
              <a:alpha val="45098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>
              <a:latin typeface="Times New Roman" pitchFamily="18" charset="0"/>
              <a:cs typeface="Times New Roman" pitchFamily="18" charset="0"/>
            </a:rPr>
            <a:t>Institutional indicators</a:t>
          </a:r>
          <a:r>
            <a:rPr lang="ru-RU" sz="105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GB" sz="1050" kern="1200" dirty="0" smtClean="0">
              <a:latin typeface="Times New Roman" pitchFamily="18" charset="0"/>
              <a:cs typeface="Times New Roman" pitchFamily="18" charset="0"/>
            </a:rPr>
            <a:t> including </a:t>
          </a:r>
          <a:r>
            <a:rPr lang="en-US" sz="1050" kern="1200" dirty="0" smtClean="0">
              <a:latin typeface="Times New Roman" pitchFamily="18" charset="0"/>
              <a:cs typeface="Times New Roman" pitchFamily="18" charset="0"/>
            </a:rPr>
            <a:t>Comprehensive consideration of environment and development issues in decision-making</a:t>
          </a:r>
          <a:r>
            <a:rPr lang="ru-RU" sz="105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US" sz="1050" kern="1200" dirty="0" smtClean="0">
              <a:latin typeface="Times New Roman" pitchFamily="18" charset="0"/>
              <a:cs typeface="Times New Roman" pitchFamily="18" charset="0"/>
            </a:rPr>
            <a:t>contribution of science to sustainable development</a:t>
          </a:r>
          <a:endParaRPr lang="fr-FR" sz="105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5438" y="3254649"/>
        <a:ext cx="3012414" cy="640801"/>
      </dsp:txXfrm>
    </dsp:sp>
    <dsp:sp modelId="{93890AE9-F9A9-42DC-BFC0-0DC1B540662B}">
      <dsp:nvSpPr>
        <dsp:cNvPr id="0" name=""/>
        <dsp:cNvSpPr/>
      </dsp:nvSpPr>
      <dsp:spPr>
        <a:xfrm>
          <a:off x="4105475" y="0"/>
          <a:ext cx="3815357" cy="4343400"/>
        </a:xfrm>
        <a:prstGeom prst="roundRect">
          <a:avLst>
            <a:gd name="adj" fmla="val 10000"/>
          </a:avLst>
        </a:prstGeom>
        <a:solidFill>
          <a:srgbClr val="7FD1D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latin typeface="Times New Roman" pitchFamily="18" charset="0"/>
              <a:cs typeface="Times New Roman" pitchFamily="18" charset="0"/>
            </a:rPr>
            <a:t>Sets of indicators</a:t>
          </a: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br>
            <a:rPr lang="ru-RU" sz="2000" b="1" kern="1200" dirty="0" smtClean="0">
              <a:latin typeface="Times New Roman" pitchFamily="18" charset="0"/>
              <a:cs typeface="Times New Roman" pitchFamily="18" charset="0"/>
            </a:rPr>
          </a:br>
          <a:r>
            <a:rPr lang="en-GB" sz="2000" b="1" kern="1200" dirty="0" smtClean="0">
              <a:latin typeface="Times New Roman" pitchFamily="18" charset="0"/>
              <a:cs typeface="Times New Roman" pitchFamily="18" charset="0"/>
            </a:rPr>
            <a:t>Ukraine</a:t>
          </a: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en-GB" sz="2000" b="1" kern="1200" dirty="0" smtClean="0">
              <a:latin typeface="Times New Roman" pitchFamily="18" charset="0"/>
              <a:cs typeface="Times New Roman" pitchFamily="18" charset="0"/>
            </a:rPr>
            <a:t>draft</a:t>
          </a: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)</a:t>
          </a:r>
          <a:endParaRPr lang="fr-FR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05475" y="0"/>
        <a:ext cx="3815357" cy="1303020"/>
      </dsp:txXfrm>
    </dsp:sp>
    <dsp:sp modelId="{791D2375-CC3F-4696-AA9A-A58EC0F92FE1}">
      <dsp:nvSpPr>
        <dsp:cNvPr id="0" name=""/>
        <dsp:cNvSpPr/>
      </dsp:nvSpPr>
      <dsp:spPr>
        <a:xfrm>
          <a:off x="4487011" y="1083728"/>
          <a:ext cx="3052286" cy="853304"/>
        </a:xfrm>
        <a:prstGeom prst="roundRect">
          <a:avLst>
            <a:gd name="adj" fmla="val 10000"/>
          </a:avLst>
        </a:prstGeom>
        <a:solidFill>
          <a:srgbClr val="349698"/>
        </a:solidFill>
        <a:ln w="25400" cap="flat" cmpd="sng" algn="ctr">
          <a:solidFill>
            <a:srgbClr val="347098">
              <a:alpha val="45098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>
              <a:latin typeface="Times New Roman" pitchFamily="18" charset="0"/>
              <a:cs typeface="Times New Roman" pitchFamily="18" charset="0"/>
            </a:rPr>
            <a:t>Environmental:</a:t>
          </a:r>
          <a:r>
            <a:rPr lang="ru-RU" sz="1050" kern="1200" dirty="0" smtClean="0">
              <a:latin typeface="Times New Roman" pitchFamily="18" charset="0"/>
              <a:cs typeface="Times New Roman" pitchFamily="18" charset="0"/>
            </a:rPr>
            <a:t> 114 </a:t>
          </a:r>
          <a:r>
            <a:rPr lang="en-GB" sz="1050" kern="1200" dirty="0" smtClean="0">
              <a:latin typeface="Times New Roman" pitchFamily="18" charset="0"/>
              <a:cs typeface="Times New Roman" pitchFamily="18" charset="0"/>
            </a:rPr>
            <a:t>indicators</a:t>
          </a:r>
          <a:r>
            <a:rPr lang="ru-RU" sz="105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GB" sz="1050" kern="1200" dirty="0" smtClean="0">
              <a:latin typeface="Times New Roman" pitchFamily="18" charset="0"/>
              <a:cs typeface="Times New Roman" pitchFamily="18" charset="0"/>
            </a:rPr>
            <a:t>including</a:t>
          </a:r>
          <a:r>
            <a:rPr lang="ru-RU" sz="105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050" kern="1200" dirty="0" smtClean="0">
              <a:latin typeface="Times New Roman" pitchFamily="18" charset="0"/>
              <a:cs typeface="Times New Roman" pitchFamily="18" charset="0"/>
            </a:rPr>
            <a:t>quality </a:t>
          </a:r>
          <a:br>
            <a:rPr lang="en-US" sz="1050" kern="1200" dirty="0" smtClean="0">
              <a:latin typeface="Times New Roman" pitchFamily="18" charset="0"/>
              <a:cs typeface="Times New Roman" pitchFamily="18" charset="0"/>
            </a:rPr>
          </a:br>
          <a:r>
            <a:rPr lang="en-US" sz="1050" kern="1200" dirty="0" smtClean="0">
              <a:latin typeface="Times New Roman" pitchFamily="18" charset="0"/>
              <a:cs typeface="Times New Roman" pitchFamily="18" charset="0"/>
            </a:rPr>
            <a:t>and stock of fresh water (17); forests protection (13); atmosphere protection (21), solid waste </a:t>
          </a:r>
          <a:br>
            <a:rPr lang="en-US" sz="1050" kern="1200" dirty="0" smtClean="0">
              <a:latin typeface="Times New Roman" pitchFamily="18" charset="0"/>
              <a:cs typeface="Times New Roman" pitchFamily="18" charset="0"/>
            </a:rPr>
          </a:br>
          <a:r>
            <a:rPr lang="en-US" sz="1050" kern="1200" dirty="0" smtClean="0">
              <a:latin typeface="Times New Roman" pitchFamily="18" charset="0"/>
              <a:cs typeface="Times New Roman" pitchFamily="18" charset="0"/>
            </a:rPr>
            <a:t>management (8) etc.</a:t>
          </a:r>
          <a:endParaRPr lang="fr-FR" sz="105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12003" y="1108720"/>
        <a:ext cx="3002302" cy="803320"/>
      </dsp:txXfrm>
    </dsp:sp>
    <dsp:sp modelId="{55E7D940-6529-458B-8F62-76FB23A1FD49}">
      <dsp:nvSpPr>
        <dsp:cNvPr id="0" name=""/>
        <dsp:cNvSpPr/>
      </dsp:nvSpPr>
      <dsp:spPr>
        <a:xfrm>
          <a:off x="4487011" y="2068310"/>
          <a:ext cx="3052286" cy="853304"/>
        </a:xfrm>
        <a:prstGeom prst="roundRect">
          <a:avLst>
            <a:gd name="adj" fmla="val 10000"/>
          </a:avLst>
        </a:prstGeom>
        <a:solidFill>
          <a:srgbClr val="349698"/>
        </a:solidFill>
        <a:ln w="25400" cap="flat" cmpd="sng" algn="ctr">
          <a:solidFill>
            <a:srgbClr val="347098">
              <a:alpha val="45098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>
              <a:latin typeface="Times New Roman" pitchFamily="18" charset="0"/>
              <a:cs typeface="Times New Roman" pitchFamily="18" charset="0"/>
            </a:rPr>
            <a:t>Social</a:t>
          </a:r>
          <a:r>
            <a:rPr lang="ru-RU" sz="1050" kern="1200" dirty="0" smtClean="0">
              <a:latin typeface="Times New Roman" pitchFamily="18" charset="0"/>
              <a:cs typeface="Times New Roman" pitchFamily="18" charset="0"/>
            </a:rPr>
            <a:t>: 43 </a:t>
          </a:r>
          <a:r>
            <a:rPr lang="en-GB" sz="1050" kern="1200" dirty="0" smtClean="0">
              <a:latin typeface="Times New Roman" pitchFamily="18" charset="0"/>
              <a:cs typeface="Times New Roman" pitchFamily="18" charset="0"/>
            </a:rPr>
            <a:t>indicators</a:t>
          </a:r>
          <a:r>
            <a:rPr lang="ru-RU" sz="105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GB" sz="1050" kern="1200" dirty="0" smtClean="0">
              <a:latin typeface="Times New Roman" pitchFamily="18" charset="0"/>
              <a:cs typeface="Times New Roman" pitchFamily="18" charset="0"/>
            </a:rPr>
            <a:t>including </a:t>
          </a:r>
          <a:r>
            <a:rPr lang="en-US" sz="1050" kern="1200" dirty="0" smtClean="0">
              <a:latin typeface="Times New Roman" pitchFamily="18" charset="0"/>
              <a:cs typeface="Times New Roman" pitchFamily="18" charset="0"/>
            </a:rPr>
            <a:t>demographic dynamics and human development (10); protection of public health (9); support for the ecological status of settlements of people (20)</a:t>
          </a:r>
          <a:endParaRPr lang="fr-FR" sz="105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12003" y="2093302"/>
        <a:ext cx="3002302" cy="803320"/>
      </dsp:txXfrm>
    </dsp:sp>
    <dsp:sp modelId="{F419302F-FB30-43AA-B662-76CE9E0B2735}">
      <dsp:nvSpPr>
        <dsp:cNvPr id="0" name=""/>
        <dsp:cNvSpPr/>
      </dsp:nvSpPr>
      <dsp:spPr>
        <a:xfrm>
          <a:off x="4487011" y="3052891"/>
          <a:ext cx="3052286" cy="853304"/>
        </a:xfrm>
        <a:prstGeom prst="roundRect">
          <a:avLst>
            <a:gd name="adj" fmla="val 10000"/>
          </a:avLst>
        </a:prstGeom>
        <a:solidFill>
          <a:srgbClr val="349698"/>
        </a:solidFill>
        <a:ln w="25400" cap="flat" cmpd="sng" algn="ctr">
          <a:solidFill>
            <a:srgbClr val="347098">
              <a:alpha val="45098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b="1" kern="1200" dirty="0" smtClean="0">
              <a:latin typeface="Times New Roman" pitchFamily="18" charset="0"/>
              <a:cs typeface="Times New Roman" pitchFamily="18" charset="0"/>
            </a:rPr>
            <a:t>Economic</a:t>
          </a:r>
          <a:r>
            <a:rPr lang="ru-RU" sz="1050" kern="1200" dirty="0" smtClean="0">
              <a:latin typeface="Times New Roman" pitchFamily="18" charset="0"/>
              <a:cs typeface="Times New Roman" pitchFamily="18" charset="0"/>
            </a:rPr>
            <a:t>: 42 </a:t>
          </a:r>
          <a:r>
            <a:rPr lang="en-GB" sz="1050" kern="1200" dirty="0" smtClean="0">
              <a:latin typeface="Times New Roman" pitchFamily="18" charset="0"/>
              <a:cs typeface="Times New Roman" pitchFamily="18" charset="0"/>
            </a:rPr>
            <a:t>indicators</a:t>
          </a:r>
          <a:r>
            <a:rPr lang="ru-RU" sz="105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en-GB" sz="1050" kern="1200" dirty="0" smtClean="0">
              <a:latin typeface="Times New Roman" pitchFamily="18" charset="0"/>
              <a:cs typeface="Times New Roman" pitchFamily="18" charset="0"/>
            </a:rPr>
            <a:t>including</a:t>
          </a:r>
          <a:r>
            <a:rPr lang="ru-RU" sz="105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050" kern="1200" dirty="0" smtClean="0">
              <a:latin typeface="Times New Roman" pitchFamily="18" charset="0"/>
              <a:cs typeface="Times New Roman" pitchFamily="18" charset="0"/>
            </a:rPr>
            <a:t>national policies and international cooperation (13); change in consumption patterns (23); financial resources and mechanisms (6)</a:t>
          </a:r>
          <a:endParaRPr lang="fr-FR" sz="105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12003" y="3077883"/>
        <a:ext cx="3002302" cy="8033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6ABF5E-0477-4CF3-965B-F134EEF80B4A}">
      <dsp:nvSpPr>
        <dsp:cNvPr id="0" name=""/>
        <dsp:cNvSpPr/>
      </dsp:nvSpPr>
      <dsp:spPr>
        <a:xfrm>
          <a:off x="790451" y="744045"/>
          <a:ext cx="2494787" cy="3319954"/>
        </a:xfrm>
        <a:prstGeom prst="rect">
          <a:avLst/>
        </a:prstGeom>
        <a:solidFill>
          <a:srgbClr val="7FD1D3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>
              <a:latin typeface="Times New Roman" pitchFamily="18" charset="0"/>
              <a:cs typeface="Times New Roman" pitchFamily="18" charset="0"/>
            </a:rPr>
            <a:t>Sustainable Human Development Index</a:t>
          </a:r>
          <a:endParaRPr lang="ru-RU" sz="13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r>
                  <m:rPr>
                    <m:sty m:val="p"/>
                  </m:rPr>
                  <a:rPr lang="en-GB" sz="1300" kern="1200" smtClean="0">
                    <a:latin typeface="Cambria Math"/>
                  </a:rPr>
                  <m:t>HDIs</m:t>
                </m:r>
                <m:r>
                  <a:rPr lang="en-GB" sz="1300" kern="1200" smtClean="0">
                    <a:latin typeface="Cambria Math"/>
                  </a:rPr>
                  <m:t>= </m:t>
                </m:r>
                <m:rad>
                  <m:radPr>
                    <m:ctrlPr>
                      <a:rPr lang="fr-FR" sz="1300" i="1" kern="1200">
                        <a:latin typeface="Cambria Math"/>
                      </a:rPr>
                    </m:ctrlPr>
                  </m:radPr>
                  <m:deg>
                    <m:r>
                      <a:rPr lang="en-GB" sz="1300" kern="1200">
                        <a:latin typeface="Cambria Math"/>
                      </a:rPr>
                      <m:t>4</m:t>
                    </m:r>
                  </m:deg>
                  <m:e>
                    <m:sSub>
                      <m:sSubPr>
                        <m:ctrlPr>
                          <a:rPr lang="fr-FR" sz="1300" i="1" kern="120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sz="1300" kern="1200">
                            <a:latin typeface="Cambria Math"/>
                          </a:rPr>
                          <m:t>I</m:t>
                        </m:r>
                      </m:e>
                      <m:sub>
                        <m:r>
                          <a:rPr lang="en-GB" sz="1300" kern="120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GB" sz="1300" kern="1200">
                        <a:latin typeface="Cambria Math"/>
                      </a:rPr>
                      <m:t>×</m:t>
                    </m:r>
                    <m:sSub>
                      <m:sSubPr>
                        <m:ctrlPr>
                          <a:rPr lang="fr-FR" sz="1300" i="1" kern="120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sz="1300" kern="1200">
                            <a:latin typeface="Cambria Math"/>
                          </a:rPr>
                          <m:t>I</m:t>
                        </m:r>
                      </m:e>
                      <m:sub>
                        <m:r>
                          <a:rPr lang="en-GB" sz="1300" kern="120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GB" sz="1300" kern="1200">
                        <a:latin typeface="Cambria Math"/>
                      </a:rPr>
                      <m:t>×</m:t>
                    </m:r>
                    <m:sSub>
                      <m:sSubPr>
                        <m:ctrlPr>
                          <a:rPr lang="fr-FR" sz="1300" i="1" kern="120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sz="1300" kern="1200">
                            <a:latin typeface="Cambria Math"/>
                          </a:rPr>
                          <m:t>I</m:t>
                        </m:r>
                      </m:e>
                      <m:sub>
                        <m:r>
                          <a:rPr lang="en-GB" sz="1300" kern="120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GB" sz="1300" kern="1200">
                        <a:latin typeface="Cambria Math"/>
                      </a:rPr>
                      <m:t>×</m:t>
                    </m:r>
                    <m:sSub>
                      <m:sSubPr>
                        <m:ctrlPr>
                          <a:rPr lang="fr-FR" sz="1300" i="1" kern="120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sz="1300" kern="1200">
                            <a:latin typeface="Cambria Math"/>
                          </a:rPr>
                          <m:t>I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 sz="1300" kern="1200">
                            <a:latin typeface="Cambria Math"/>
                          </a:rPr>
                          <m:t>e</m:t>
                        </m:r>
                      </m:sub>
                    </m:sSub>
                  </m:e>
                </m:rad>
              </m:oMath>
            </m:oMathPara>
          </a14:m>
          <a:endParaRPr lang="fr-FR" sz="1300" kern="1200" dirty="0">
            <a:latin typeface="Times New Roman" pitchFamily="18" charset="0"/>
            <a:cs typeface="Times New Roman" pitchFamily="18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>
              <a:latin typeface="Times New Roman" pitchFamily="18" charset="0"/>
              <a:cs typeface="Times New Roman" pitchFamily="18" charset="0"/>
            </a:rPr>
            <a:t>where </a:t>
          </a:r>
          <a:r>
            <a:rPr lang="en-GB" sz="1300" i="1" kern="1200" dirty="0" smtClean="0">
              <a:latin typeface="Times New Roman" pitchFamily="18" charset="0"/>
              <a:cs typeface="Times New Roman" pitchFamily="18" charset="0"/>
            </a:rPr>
            <a:t>I</a:t>
          </a:r>
          <a:r>
            <a:rPr lang="en-GB" sz="1300" kern="1200" baseline="-25000" dirty="0" smtClean="0">
              <a:latin typeface="Times New Roman" pitchFamily="18" charset="0"/>
              <a:cs typeface="Times New Roman" pitchFamily="18" charset="0"/>
            </a:rPr>
            <a:t>1</a:t>
          </a:r>
          <a:r>
            <a:rPr lang="en-GB" sz="1300" kern="1200" dirty="0" smtClean="0">
              <a:latin typeface="Times New Roman" pitchFamily="18" charset="0"/>
              <a:cs typeface="Times New Roman" pitchFamily="18" charset="0"/>
            </a:rPr>
            <a:t> — </a:t>
          </a:r>
          <a:r>
            <a:rPr lang="en-US" sz="1300" kern="1200" dirty="0" smtClean="0">
              <a:latin typeface="Times New Roman" pitchFamily="18" charset="0"/>
              <a:cs typeface="Times New Roman" pitchFamily="18" charset="0"/>
            </a:rPr>
            <a:t>index of life expectancy</a:t>
          </a:r>
          <a:r>
            <a:rPr lang="en-GB" sz="1300" kern="1200" dirty="0" smtClean="0">
              <a:latin typeface="Times New Roman" pitchFamily="18" charset="0"/>
              <a:cs typeface="Times New Roman" pitchFamily="18" charset="0"/>
            </a:rPr>
            <a:t>,</a:t>
          </a:r>
          <a:endParaRPr lang="fr-FR" sz="1300" kern="1200" dirty="0">
            <a:latin typeface="Times New Roman" pitchFamily="18" charset="0"/>
            <a:cs typeface="Times New Roman" pitchFamily="18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i="1" kern="1200" dirty="0" smtClean="0">
              <a:latin typeface="Times New Roman" pitchFamily="18" charset="0"/>
              <a:cs typeface="Times New Roman" pitchFamily="18" charset="0"/>
            </a:rPr>
            <a:t>I</a:t>
          </a:r>
          <a:r>
            <a:rPr lang="en-GB" sz="1300" kern="1200" baseline="-25000" dirty="0" smtClean="0">
              <a:latin typeface="Times New Roman" pitchFamily="18" charset="0"/>
              <a:cs typeface="Times New Roman" pitchFamily="18" charset="0"/>
            </a:rPr>
            <a:t>2</a:t>
          </a:r>
          <a:r>
            <a:rPr lang="en-GB" sz="1300" kern="1200" dirty="0" smtClean="0">
              <a:latin typeface="Times New Roman" pitchFamily="18" charset="0"/>
              <a:cs typeface="Times New Roman" pitchFamily="18" charset="0"/>
            </a:rPr>
            <a:t> — education index,</a:t>
          </a:r>
          <a:endParaRPr lang="fr-FR" sz="1300" kern="1200" dirty="0">
            <a:latin typeface="Times New Roman" pitchFamily="18" charset="0"/>
            <a:cs typeface="Times New Roman" pitchFamily="18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i="1" kern="1200" dirty="0" smtClean="0">
              <a:latin typeface="Times New Roman" pitchFamily="18" charset="0"/>
              <a:cs typeface="Times New Roman" pitchFamily="18" charset="0"/>
            </a:rPr>
            <a:t>I</a:t>
          </a:r>
          <a:r>
            <a:rPr lang="en-GB" sz="1300" kern="1200" baseline="-25000" dirty="0" smtClean="0">
              <a:latin typeface="Times New Roman" pitchFamily="18" charset="0"/>
              <a:cs typeface="Times New Roman" pitchFamily="18" charset="0"/>
            </a:rPr>
            <a:t>3</a:t>
          </a:r>
          <a:r>
            <a:rPr lang="en-GB" sz="1300" kern="1200" dirty="0" smtClean="0">
              <a:latin typeface="Times New Roman" pitchFamily="18" charset="0"/>
              <a:cs typeface="Times New Roman" pitchFamily="18" charset="0"/>
            </a:rPr>
            <a:t> — adjusted GDP index,</a:t>
          </a:r>
          <a:endParaRPr lang="fr-FR" sz="1300" kern="1200" dirty="0">
            <a:latin typeface="Times New Roman" pitchFamily="18" charset="0"/>
            <a:cs typeface="Times New Roman" pitchFamily="18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i="1" kern="1200" dirty="0" smtClean="0">
              <a:latin typeface="Times New Roman" pitchFamily="18" charset="0"/>
              <a:cs typeface="Times New Roman" pitchFamily="18" charset="0"/>
            </a:rPr>
            <a:t>I</a:t>
          </a:r>
          <a:r>
            <a:rPr lang="en-GB" sz="1300" kern="1200" baseline="-25000" dirty="0" smtClean="0">
              <a:latin typeface="Times New Roman" pitchFamily="18" charset="0"/>
              <a:cs typeface="Times New Roman" pitchFamily="18" charset="0"/>
            </a:rPr>
            <a:t>e</a:t>
          </a:r>
          <a:r>
            <a:rPr lang="en-GB" sz="1300" kern="1200" dirty="0" smtClean="0">
              <a:latin typeface="Times New Roman" pitchFamily="18" charset="0"/>
              <a:cs typeface="Times New Roman" pitchFamily="18" charset="0"/>
            </a:rPr>
            <a:t> — environmental factor index</a:t>
          </a:r>
          <a:endParaRPr lang="en-US" sz="1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189617" y="744045"/>
        <a:ext cx="2095621" cy="3319954"/>
      </dsp:txXfrm>
    </dsp:sp>
    <dsp:sp modelId="{E0A9E95D-458D-4D96-AD9D-A3BB925AAC88}">
      <dsp:nvSpPr>
        <dsp:cNvPr id="0" name=""/>
        <dsp:cNvSpPr/>
      </dsp:nvSpPr>
      <dsp:spPr>
        <a:xfrm>
          <a:off x="0" y="70344"/>
          <a:ext cx="1508391" cy="1508391"/>
        </a:xfrm>
        <a:prstGeom prst="ellipse">
          <a:avLst/>
        </a:prstGeom>
        <a:solidFill>
          <a:srgbClr val="34969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Armenia</a:t>
          </a:r>
          <a:endParaRPr lang="en-US" sz="2200" kern="1200" dirty="0"/>
        </a:p>
      </dsp:txBody>
      <dsp:txXfrm>
        <a:off x="220899" y="291243"/>
        <a:ext cx="1066593" cy="1066593"/>
      </dsp:txXfrm>
    </dsp:sp>
    <dsp:sp modelId="{98B4CF43-0349-48A9-A6B8-FE0E3D66ACA6}">
      <dsp:nvSpPr>
        <dsp:cNvPr id="0" name=""/>
        <dsp:cNvSpPr/>
      </dsp:nvSpPr>
      <dsp:spPr>
        <a:xfrm>
          <a:off x="4563778" y="728709"/>
          <a:ext cx="2639277" cy="3306538"/>
        </a:xfrm>
        <a:prstGeom prst="rect">
          <a:avLst/>
        </a:prstGeom>
        <a:solidFill>
          <a:srgbClr val="7FD1D3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92456" rIns="92456" bIns="92456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3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latin typeface="Times New Roman" pitchFamily="18" charset="0"/>
              <a:cs typeface="Times New Roman" pitchFamily="18" charset="0"/>
            </a:rPr>
            <a:t>Integrated indicator of sustainable development</a:t>
          </a:r>
          <a:endParaRPr lang="ru-RU" sz="13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fr-FR" sz="1300" i="1" kern="1200" dirty="0" smtClean="0">
              <a:latin typeface="Times New Roman" pitchFamily="18" charset="0"/>
              <a:cs typeface="Times New Roman" pitchFamily="18" charset="0"/>
            </a:rPr>
            <a:t>I</a:t>
          </a:r>
          <a:r>
            <a:rPr lang="fr-FR" sz="1300" kern="1200" baseline="-25000" dirty="0" smtClean="0">
              <a:latin typeface="Times New Roman" pitchFamily="18" charset="0"/>
              <a:cs typeface="Times New Roman" pitchFamily="18" charset="0"/>
            </a:rPr>
            <a:t>1</a:t>
          </a:r>
          <a:r>
            <a:rPr lang="fr-FR" sz="1300" kern="1200" dirty="0" smtClean="0">
              <a:latin typeface="Times New Roman" pitchFamily="18" charset="0"/>
              <a:cs typeface="Times New Roman" pitchFamily="18" charset="0"/>
            </a:rPr>
            <a:t> + </a:t>
          </a:r>
          <a:r>
            <a:rPr lang="fr-FR" sz="1300" i="1" kern="1200" dirty="0" smtClean="0">
              <a:latin typeface="Times New Roman" pitchFamily="18" charset="0"/>
              <a:cs typeface="Times New Roman" pitchFamily="18" charset="0"/>
            </a:rPr>
            <a:t>I</a:t>
          </a:r>
          <a:r>
            <a:rPr lang="fr-FR" sz="1300" kern="1200" baseline="-25000" dirty="0" smtClean="0">
              <a:latin typeface="Times New Roman" pitchFamily="18" charset="0"/>
              <a:cs typeface="Times New Roman" pitchFamily="18" charset="0"/>
            </a:rPr>
            <a:t>2</a:t>
          </a:r>
          <a:r>
            <a:rPr lang="fr-FR" sz="1300" kern="1200" dirty="0" smtClean="0">
              <a:latin typeface="Times New Roman" pitchFamily="18" charset="0"/>
              <a:cs typeface="Times New Roman" pitchFamily="18" charset="0"/>
            </a:rPr>
            <a:t> + </a:t>
          </a:r>
          <a:r>
            <a:rPr lang="fr-FR" sz="1300" i="1" kern="1200" dirty="0" smtClean="0">
              <a:latin typeface="Times New Roman" pitchFamily="18" charset="0"/>
              <a:cs typeface="Times New Roman" pitchFamily="18" charset="0"/>
            </a:rPr>
            <a:t>I</a:t>
          </a:r>
          <a:r>
            <a:rPr lang="fr-FR" sz="1300" kern="1200" baseline="-25000" dirty="0" smtClean="0">
              <a:latin typeface="Times New Roman" pitchFamily="18" charset="0"/>
              <a:cs typeface="Times New Roman" pitchFamily="18" charset="0"/>
            </a:rPr>
            <a:t>3</a:t>
          </a:r>
          <a:r>
            <a:rPr lang="fr-FR" sz="1300" kern="1200" dirty="0" smtClean="0">
              <a:latin typeface="Times New Roman" pitchFamily="18" charset="0"/>
              <a:cs typeface="Times New Roman" pitchFamily="18" charset="0"/>
            </a:rPr>
            <a:t> + </a:t>
          </a:r>
          <a:r>
            <a:rPr lang="fr-FR" sz="1300" i="1" kern="1200" dirty="0" smtClean="0">
              <a:latin typeface="Times New Roman" pitchFamily="18" charset="0"/>
              <a:cs typeface="Times New Roman" pitchFamily="18" charset="0"/>
            </a:rPr>
            <a:t>I</a:t>
          </a:r>
          <a:r>
            <a:rPr lang="en-GB" sz="1300" kern="1200" baseline="-25000" dirty="0" err="1" smtClean="0">
              <a:latin typeface="Times New Roman" pitchFamily="18" charset="0"/>
              <a:cs typeface="Times New Roman" pitchFamily="18" charset="0"/>
            </a:rPr>
            <a:t>env</a:t>
          </a:r>
          <a:r>
            <a:rPr lang="ru-RU" sz="1300" kern="1200" dirty="0" smtClean="0">
              <a:latin typeface="Times New Roman" pitchFamily="18" charset="0"/>
              <a:cs typeface="Times New Roman" pitchFamily="18" charset="0"/>
            </a:rPr>
            <a:t>)</a:t>
          </a:r>
          <a:r>
            <a:rPr lang="fr-FR" sz="1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300" kern="1200" dirty="0" smtClean="0">
              <a:latin typeface="Times New Roman" pitchFamily="18" charset="0"/>
              <a:cs typeface="Times New Roman" pitchFamily="18" charset="0"/>
            </a:rPr>
            <a:t>/ 4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>
              <a:latin typeface="Times New Roman" pitchFamily="18" charset="0"/>
              <a:cs typeface="Times New Roman" pitchFamily="18" charset="0"/>
            </a:rPr>
            <a:t>where </a:t>
          </a:r>
          <a:r>
            <a:rPr lang="en-GB" sz="1300" i="1" kern="1200" dirty="0" smtClean="0">
              <a:latin typeface="Times New Roman" pitchFamily="18" charset="0"/>
              <a:cs typeface="Times New Roman" pitchFamily="18" charset="0"/>
            </a:rPr>
            <a:t>I</a:t>
          </a:r>
          <a:r>
            <a:rPr lang="en-GB" sz="1300" kern="1200" baseline="-25000" dirty="0" smtClean="0">
              <a:latin typeface="Times New Roman" pitchFamily="18" charset="0"/>
              <a:cs typeface="Times New Roman" pitchFamily="18" charset="0"/>
            </a:rPr>
            <a:t>1</a:t>
          </a:r>
          <a:r>
            <a:rPr lang="en-GB" sz="1300" kern="1200" dirty="0" smtClean="0">
              <a:latin typeface="Times New Roman" pitchFamily="18" charset="0"/>
              <a:cs typeface="Times New Roman" pitchFamily="18" charset="0"/>
            </a:rPr>
            <a:t> — life expectancy index, </a:t>
          </a:r>
          <a:endParaRPr lang="ru-RU" sz="13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i="1" kern="1200" dirty="0" smtClean="0">
              <a:latin typeface="Times New Roman" pitchFamily="18" charset="0"/>
              <a:cs typeface="Times New Roman" pitchFamily="18" charset="0"/>
            </a:rPr>
            <a:t>I</a:t>
          </a:r>
          <a:r>
            <a:rPr lang="en-GB" sz="1300" kern="1200" baseline="-25000" dirty="0" smtClean="0">
              <a:latin typeface="Times New Roman" pitchFamily="18" charset="0"/>
              <a:cs typeface="Times New Roman" pitchFamily="18" charset="0"/>
            </a:rPr>
            <a:t>2</a:t>
          </a:r>
          <a:r>
            <a:rPr lang="en-GB" sz="1300" kern="1200" dirty="0" smtClean="0">
              <a:latin typeface="Times New Roman" pitchFamily="18" charset="0"/>
              <a:cs typeface="Times New Roman" pitchFamily="18" charset="0"/>
            </a:rPr>
            <a:t> — education index,</a:t>
          </a:r>
          <a:endParaRPr lang="fr-FR" sz="13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i="1" kern="1200" dirty="0" smtClean="0">
              <a:latin typeface="Times New Roman" pitchFamily="18" charset="0"/>
              <a:cs typeface="Times New Roman" pitchFamily="18" charset="0"/>
            </a:rPr>
            <a:t>I</a:t>
          </a:r>
          <a:r>
            <a:rPr lang="en-GB" sz="1300" kern="1200" baseline="-25000" dirty="0" smtClean="0">
              <a:latin typeface="Times New Roman" pitchFamily="18" charset="0"/>
              <a:cs typeface="Times New Roman" pitchFamily="18" charset="0"/>
            </a:rPr>
            <a:t>3</a:t>
          </a:r>
          <a:r>
            <a:rPr lang="en-GB" sz="1300" kern="1200" dirty="0" smtClean="0">
              <a:latin typeface="Times New Roman" pitchFamily="18" charset="0"/>
              <a:cs typeface="Times New Roman" pitchFamily="18" charset="0"/>
            </a:rPr>
            <a:t> —</a:t>
          </a:r>
          <a:r>
            <a:rPr lang="ru-RU" sz="1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GB" sz="1300" kern="1200" dirty="0" smtClean="0">
              <a:latin typeface="Times New Roman" pitchFamily="18" charset="0"/>
              <a:cs typeface="Times New Roman" pitchFamily="18" charset="0"/>
            </a:rPr>
            <a:t>GDP per capita,</a:t>
          </a:r>
          <a:endParaRPr lang="fr-FR" sz="13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i="1" kern="1200" dirty="0" smtClean="0">
              <a:latin typeface="Times New Roman" pitchFamily="18" charset="0"/>
              <a:cs typeface="Times New Roman" pitchFamily="18" charset="0"/>
            </a:rPr>
            <a:t>I</a:t>
          </a:r>
          <a:r>
            <a:rPr lang="ru-RU" sz="1300" kern="1200" baseline="-25000" dirty="0" smtClean="0">
              <a:latin typeface="Times New Roman" pitchFamily="18" charset="0"/>
              <a:cs typeface="Times New Roman" pitchFamily="18" charset="0"/>
            </a:rPr>
            <a:t>экол</a:t>
          </a:r>
          <a:r>
            <a:rPr lang="en-GB" sz="1300" kern="1200" dirty="0" smtClean="0">
              <a:latin typeface="Times New Roman" pitchFamily="18" charset="0"/>
              <a:cs typeface="Times New Roman" pitchFamily="18" charset="0"/>
            </a:rPr>
            <a:t> —</a:t>
          </a:r>
          <a:r>
            <a:rPr lang="ru-RU" sz="1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GB" sz="1300" kern="1200" dirty="0" smtClean="0">
              <a:latin typeface="Times New Roman" pitchFamily="18" charset="0"/>
              <a:cs typeface="Times New Roman" pitchFamily="18" charset="0"/>
            </a:rPr>
            <a:t>environmental situation indicator</a:t>
          </a:r>
          <a:endParaRPr lang="en-US" sz="1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986063" y="728709"/>
        <a:ext cx="2216993" cy="3306538"/>
      </dsp:txXfrm>
    </dsp:sp>
    <dsp:sp modelId="{B15EF625-5FE8-471D-929B-2E4CBAA5F625}">
      <dsp:nvSpPr>
        <dsp:cNvPr id="0" name=""/>
        <dsp:cNvSpPr/>
      </dsp:nvSpPr>
      <dsp:spPr>
        <a:xfrm>
          <a:off x="3733815" y="70344"/>
          <a:ext cx="1508391" cy="1508391"/>
        </a:xfrm>
        <a:prstGeom prst="ellipse">
          <a:avLst/>
        </a:prstGeom>
        <a:solidFill>
          <a:srgbClr val="34969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/>
            <a:t>Belarus</a:t>
          </a:r>
          <a:endParaRPr lang="en-US" sz="2200" kern="1200" dirty="0"/>
        </a:p>
      </dsp:txBody>
      <dsp:txXfrm>
        <a:off x="3954714" y="291243"/>
        <a:ext cx="1066593" cy="10665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800086-DACE-4158-A1FB-4BF3217A99B9}">
      <dsp:nvSpPr>
        <dsp:cNvPr id="0" name=""/>
        <dsp:cNvSpPr/>
      </dsp:nvSpPr>
      <dsp:spPr>
        <a:xfrm>
          <a:off x="0" y="140579"/>
          <a:ext cx="2209800" cy="304200"/>
        </a:xfrm>
        <a:prstGeom prst="roundRect">
          <a:avLst/>
        </a:prstGeom>
        <a:solidFill>
          <a:srgbClr val="7FD1D3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>
              <a:hlinkClick xmlns:r="http://schemas.openxmlformats.org/officeDocument/2006/relationships" r:id="rId1"/>
            </a:rPr>
            <a:t>www.armstat.am</a:t>
          </a:r>
          <a:endParaRPr lang="en-US" sz="1300" kern="1200" dirty="0"/>
        </a:p>
      </dsp:txBody>
      <dsp:txXfrm>
        <a:off x="14850" y="155429"/>
        <a:ext cx="2180100" cy="274500"/>
      </dsp:txXfrm>
    </dsp:sp>
    <dsp:sp modelId="{8ACB04A3-5818-40FB-94A6-68798A340708}">
      <dsp:nvSpPr>
        <dsp:cNvPr id="0" name=""/>
        <dsp:cNvSpPr/>
      </dsp:nvSpPr>
      <dsp:spPr>
        <a:xfrm>
          <a:off x="0" y="482219"/>
          <a:ext cx="2209800" cy="304200"/>
        </a:xfrm>
        <a:prstGeom prst="roundRect">
          <a:avLst/>
        </a:prstGeom>
        <a:solidFill>
          <a:srgbClr val="7FD1D3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>
              <a:hlinkClick xmlns:r="http://schemas.openxmlformats.org/officeDocument/2006/relationships" r:id="rId2"/>
            </a:rPr>
            <a:t>www.azstat.org</a:t>
          </a:r>
          <a:endParaRPr lang="en-US" sz="1300" kern="1200" dirty="0"/>
        </a:p>
      </dsp:txBody>
      <dsp:txXfrm>
        <a:off x="14850" y="497069"/>
        <a:ext cx="2180100" cy="274500"/>
      </dsp:txXfrm>
    </dsp:sp>
    <dsp:sp modelId="{316EB5EC-F92E-4727-96B3-11799438E532}">
      <dsp:nvSpPr>
        <dsp:cNvPr id="0" name=""/>
        <dsp:cNvSpPr/>
      </dsp:nvSpPr>
      <dsp:spPr>
        <a:xfrm>
          <a:off x="0" y="823859"/>
          <a:ext cx="2209800" cy="304200"/>
        </a:xfrm>
        <a:prstGeom prst="roundRect">
          <a:avLst/>
        </a:prstGeom>
        <a:solidFill>
          <a:srgbClr val="7FD1D3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>
              <a:hlinkClick xmlns:r="http://schemas.openxmlformats.org/officeDocument/2006/relationships" r:id="rId3"/>
            </a:rPr>
            <a:t>http://belstat.gov.by/</a:t>
          </a:r>
          <a:endParaRPr lang="en-US" sz="1300" kern="1200" dirty="0"/>
        </a:p>
      </dsp:txBody>
      <dsp:txXfrm>
        <a:off x="14850" y="838709"/>
        <a:ext cx="2180100" cy="274500"/>
      </dsp:txXfrm>
    </dsp:sp>
    <dsp:sp modelId="{78B1FC08-FE54-4C3C-BF2F-5CE11EFA27D9}">
      <dsp:nvSpPr>
        <dsp:cNvPr id="0" name=""/>
        <dsp:cNvSpPr/>
      </dsp:nvSpPr>
      <dsp:spPr>
        <a:xfrm>
          <a:off x="0" y="1165499"/>
          <a:ext cx="2209800" cy="304200"/>
        </a:xfrm>
        <a:prstGeom prst="roundRect">
          <a:avLst/>
        </a:prstGeom>
        <a:solidFill>
          <a:srgbClr val="7FD1D3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>
              <a:hlinkClick xmlns:r="http://schemas.openxmlformats.org/officeDocument/2006/relationships" r:id="rId4"/>
            </a:rPr>
            <a:t>http://geostat.ge/</a:t>
          </a:r>
          <a:endParaRPr lang="en-US" sz="1300" kern="1200" dirty="0"/>
        </a:p>
      </dsp:txBody>
      <dsp:txXfrm>
        <a:off x="14850" y="1180349"/>
        <a:ext cx="2180100" cy="274500"/>
      </dsp:txXfrm>
    </dsp:sp>
    <dsp:sp modelId="{A55EA2D8-C8A6-41F9-8E6D-ACFF01A7550A}">
      <dsp:nvSpPr>
        <dsp:cNvPr id="0" name=""/>
        <dsp:cNvSpPr/>
      </dsp:nvSpPr>
      <dsp:spPr>
        <a:xfrm>
          <a:off x="0" y="1507139"/>
          <a:ext cx="2209800" cy="304200"/>
        </a:xfrm>
        <a:prstGeom prst="roundRect">
          <a:avLst/>
        </a:prstGeom>
        <a:solidFill>
          <a:srgbClr val="7FD1D3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>
              <a:hlinkClick xmlns:r="http://schemas.openxmlformats.org/officeDocument/2006/relationships" r:id="rId5"/>
            </a:rPr>
            <a:t>http://www.stat.kz</a:t>
          </a:r>
          <a:endParaRPr lang="en-US" sz="1300" kern="1200" dirty="0"/>
        </a:p>
      </dsp:txBody>
      <dsp:txXfrm>
        <a:off x="14850" y="1521989"/>
        <a:ext cx="2180100" cy="274500"/>
      </dsp:txXfrm>
    </dsp:sp>
    <dsp:sp modelId="{1FB37213-BF4F-479F-83CC-0764A1221CC5}">
      <dsp:nvSpPr>
        <dsp:cNvPr id="0" name=""/>
        <dsp:cNvSpPr/>
      </dsp:nvSpPr>
      <dsp:spPr>
        <a:xfrm>
          <a:off x="0" y="1848779"/>
          <a:ext cx="2209800" cy="304200"/>
        </a:xfrm>
        <a:prstGeom prst="roundRect">
          <a:avLst/>
        </a:prstGeom>
        <a:solidFill>
          <a:srgbClr val="7FD1D3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>
              <a:hlinkClick xmlns:r="http://schemas.openxmlformats.org/officeDocument/2006/relationships" r:id="rId6"/>
            </a:rPr>
            <a:t>http://www.stat.kg/</a:t>
          </a:r>
          <a:endParaRPr lang="en-US" sz="1300" kern="1200" dirty="0"/>
        </a:p>
      </dsp:txBody>
      <dsp:txXfrm>
        <a:off x="14850" y="1863629"/>
        <a:ext cx="2180100" cy="274500"/>
      </dsp:txXfrm>
    </dsp:sp>
    <dsp:sp modelId="{BADC574F-4D77-456D-A4B8-214F42FCFB53}">
      <dsp:nvSpPr>
        <dsp:cNvPr id="0" name=""/>
        <dsp:cNvSpPr/>
      </dsp:nvSpPr>
      <dsp:spPr>
        <a:xfrm>
          <a:off x="0" y="2190419"/>
          <a:ext cx="2209800" cy="304200"/>
        </a:xfrm>
        <a:prstGeom prst="roundRect">
          <a:avLst/>
        </a:prstGeom>
        <a:solidFill>
          <a:srgbClr val="7FD1D3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>
              <a:hlinkClick xmlns:r="http://schemas.openxmlformats.org/officeDocument/2006/relationships" r:id="rId7"/>
            </a:rPr>
            <a:t>http://www.statistica.md/</a:t>
          </a:r>
          <a:endParaRPr lang="en-US" sz="1300" kern="1200" dirty="0"/>
        </a:p>
      </dsp:txBody>
      <dsp:txXfrm>
        <a:off x="14850" y="2205269"/>
        <a:ext cx="2180100" cy="274500"/>
      </dsp:txXfrm>
    </dsp:sp>
    <dsp:sp modelId="{CF46157B-A86F-40D7-B955-8F57E96FFFB6}">
      <dsp:nvSpPr>
        <dsp:cNvPr id="0" name=""/>
        <dsp:cNvSpPr/>
      </dsp:nvSpPr>
      <dsp:spPr>
        <a:xfrm>
          <a:off x="0" y="2532059"/>
          <a:ext cx="2209800" cy="304200"/>
        </a:xfrm>
        <a:prstGeom prst="roundRect">
          <a:avLst/>
        </a:prstGeom>
        <a:solidFill>
          <a:srgbClr val="7FD1D3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>
              <a:hlinkClick xmlns:r="http://schemas.openxmlformats.org/officeDocument/2006/relationships" r:id="rId8"/>
            </a:rPr>
            <a:t>http://www.gks.ru</a:t>
          </a:r>
          <a:endParaRPr lang="en-US" sz="1300" kern="1200" dirty="0"/>
        </a:p>
      </dsp:txBody>
      <dsp:txXfrm>
        <a:off x="14850" y="2546909"/>
        <a:ext cx="2180100" cy="274500"/>
      </dsp:txXfrm>
    </dsp:sp>
    <dsp:sp modelId="{1A8BE81A-CD19-4B77-80C6-3837503B7DAB}">
      <dsp:nvSpPr>
        <dsp:cNvPr id="0" name=""/>
        <dsp:cNvSpPr/>
      </dsp:nvSpPr>
      <dsp:spPr>
        <a:xfrm>
          <a:off x="0" y="2873700"/>
          <a:ext cx="2209800" cy="304200"/>
        </a:xfrm>
        <a:prstGeom prst="roundRect">
          <a:avLst/>
        </a:prstGeom>
        <a:solidFill>
          <a:srgbClr val="7FD1D3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>
              <a:hlinkClick xmlns:r="http://schemas.openxmlformats.org/officeDocument/2006/relationships" r:id="rId9"/>
            </a:rPr>
            <a:t>www.stat.tj</a:t>
          </a:r>
          <a:endParaRPr lang="en-US" sz="1300" kern="1200" dirty="0"/>
        </a:p>
      </dsp:txBody>
      <dsp:txXfrm>
        <a:off x="14850" y="2888550"/>
        <a:ext cx="2180100" cy="274500"/>
      </dsp:txXfrm>
    </dsp:sp>
    <dsp:sp modelId="{CA6E802B-13D4-4E31-AD4F-D616433CBD5B}">
      <dsp:nvSpPr>
        <dsp:cNvPr id="0" name=""/>
        <dsp:cNvSpPr/>
      </dsp:nvSpPr>
      <dsp:spPr>
        <a:xfrm>
          <a:off x="0" y="3215340"/>
          <a:ext cx="2209800" cy="304200"/>
        </a:xfrm>
        <a:prstGeom prst="roundRect">
          <a:avLst/>
        </a:prstGeom>
        <a:solidFill>
          <a:srgbClr val="7FD1D3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>
              <a:hlinkClick xmlns:r="http://schemas.openxmlformats.org/officeDocument/2006/relationships" r:id="rId10"/>
            </a:rPr>
            <a:t>http://www.stat.gov.tm/</a:t>
          </a:r>
          <a:endParaRPr lang="en-US" sz="1300" kern="1200" dirty="0"/>
        </a:p>
      </dsp:txBody>
      <dsp:txXfrm>
        <a:off x="14850" y="3230190"/>
        <a:ext cx="2180100" cy="274500"/>
      </dsp:txXfrm>
    </dsp:sp>
    <dsp:sp modelId="{A464C235-6149-494F-84FB-6535F8521AF2}">
      <dsp:nvSpPr>
        <dsp:cNvPr id="0" name=""/>
        <dsp:cNvSpPr/>
      </dsp:nvSpPr>
      <dsp:spPr>
        <a:xfrm>
          <a:off x="0" y="3556980"/>
          <a:ext cx="2209800" cy="304200"/>
        </a:xfrm>
        <a:prstGeom prst="roundRect">
          <a:avLst/>
        </a:prstGeom>
        <a:solidFill>
          <a:srgbClr val="7FD1D3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>
              <a:hlinkClick xmlns:r="http://schemas.openxmlformats.org/officeDocument/2006/relationships" r:id="rId11"/>
            </a:rPr>
            <a:t>http://www.stat.uz/</a:t>
          </a:r>
          <a:endParaRPr lang="en-US" sz="1300" kern="1200" dirty="0"/>
        </a:p>
      </dsp:txBody>
      <dsp:txXfrm>
        <a:off x="14850" y="3571830"/>
        <a:ext cx="2180100" cy="274500"/>
      </dsp:txXfrm>
    </dsp:sp>
    <dsp:sp modelId="{6BE2917E-4A0E-44A5-BCA6-9222A311E598}">
      <dsp:nvSpPr>
        <dsp:cNvPr id="0" name=""/>
        <dsp:cNvSpPr/>
      </dsp:nvSpPr>
      <dsp:spPr>
        <a:xfrm>
          <a:off x="0" y="3898620"/>
          <a:ext cx="2209800" cy="304200"/>
        </a:xfrm>
        <a:prstGeom prst="roundRect">
          <a:avLst/>
        </a:prstGeom>
        <a:solidFill>
          <a:srgbClr val="7FD1D3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>
              <a:hlinkClick xmlns:r="http://schemas.openxmlformats.org/officeDocument/2006/relationships" r:id="rId11"/>
            </a:rPr>
            <a:t>http://www.ukrstat.gov.ua/</a:t>
          </a:r>
          <a:endParaRPr lang="en-US" sz="1300" kern="1200" dirty="0"/>
        </a:p>
      </dsp:txBody>
      <dsp:txXfrm>
        <a:off x="14850" y="3913470"/>
        <a:ext cx="2180100" cy="2745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25A49E-5B59-4AC3-9604-6CCE05AA4E6A}">
      <dsp:nvSpPr>
        <dsp:cNvPr id="0" name=""/>
        <dsp:cNvSpPr/>
      </dsp:nvSpPr>
      <dsp:spPr>
        <a:xfrm>
          <a:off x="266699" y="0"/>
          <a:ext cx="4343400" cy="4343400"/>
        </a:xfrm>
        <a:prstGeom prst="diamond">
          <a:avLst/>
        </a:prstGeom>
        <a:solidFill>
          <a:srgbClr val="7FD1D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6CCC30-FB3F-4D95-BE90-5F6B84CD0931}">
      <dsp:nvSpPr>
        <dsp:cNvPr id="0" name=""/>
        <dsp:cNvSpPr/>
      </dsp:nvSpPr>
      <dsp:spPr>
        <a:xfrm>
          <a:off x="679323" y="412623"/>
          <a:ext cx="1693926" cy="1693926"/>
        </a:xfrm>
        <a:prstGeom prst="roundRect">
          <a:avLst/>
        </a:prstGeom>
        <a:solidFill>
          <a:srgbClr val="349698"/>
        </a:solidFill>
        <a:ln w="25400" cap="flat" cmpd="sng" algn="ctr">
          <a:solidFill>
            <a:srgbClr val="34969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Statistical </a:t>
          </a:r>
          <a:br>
            <a:rPr lang="en-GB" sz="1500" kern="1200" dirty="0" smtClean="0"/>
          </a:br>
          <a:r>
            <a:rPr lang="en-GB" sz="1500" kern="1200" dirty="0" smtClean="0"/>
            <a:t>yearbooks</a:t>
          </a:r>
          <a:endParaRPr lang="en-US" sz="1500" kern="1200" dirty="0"/>
        </a:p>
      </dsp:txBody>
      <dsp:txXfrm>
        <a:off x="762014" y="495314"/>
        <a:ext cx="1528544" cy="1528544"/>
      </dsp:txXfrm>
    </dsp:sp>
    <dsp:sp modelId="{D60433D5-DAAE-4F3B-91D8-153452C8F31A}">
      <dsp:nvSpPr>
        <dsp:cNvPr id="0" name=""/>
        <dsp:cNvSpPr/>
      </dsp:nvSpPr>
      <dsp:spPr>
        <a:xfrm>
          <a:off x="2503551" y="412623"/>
          <a:ext cx="1693926" cy="1693926"/>
        </a:xfrm>
        <a:prstGeom prst="roundRect">
          <a:avLst/>
        </a:prstGeom>
        <a:solidFill>
          <a:srgbClr val="349698"/>
        </a:solidFill>
        <a:ln w="25400" cap="flat" cmpd="sng" algn="ctr">
          <a:solidFill>
            <a:srgbClr val="34969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Statistical </a:t>
          </a:r>
          <a:r>
            <a:rPr lang="en-GB" sz="1500" kern="1200" dirty="0" smtClean="0"/>
            <a:t>publications on </a:t>
          </a:r>
          <a:r>
            <a:rPr lang="en-GB" sz="1500" kern="1200" dirty="0" smtClean="0"/>
            <a:t>different topics, such as environment protection, MDG, etc.</a:t>
          </a:r>
          <a:endParaRPr lang="en-US" sz="1500" kern="1200" dirty="0"/>
        </a:p>
      </dsp:txBody>
      <dsp:txXfrm>
        <a:off x="2586242" y="495314"/>
        <a:ext cx="1528544" cy="1528544"/>
      </dsp:txXfrm>
    </dsp:sp>
    <dsp:sp modelId="{B6673793-E211-41D7-96C1-D1A6356ABCD6}">
      <dsp:nvSpPr>
        <dsp:cNvPr id="0" name=""/>
        <dsp:cNvSpPr/>
      </dsp:nvSpPr>
      <dsp:spPr>
        <a:xfrm>
          <a:off x="679323" y="2236851"/>
          <a:ext cx="1693926" cy="1693926"/>
        </a:xfrm>
        <a:prstGeom prst="roundRect">
          <a:avLst/>
        </a:prstGeom>
        <a:solidFill>
          <a:srgbClr val="349698"/>
        </a:solidFill>
        <a:ln w="25400" cap="flat" cmpd="sng" algn="ctr">
          <a:solidFill>
            <a:srgbClr val="34969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Reports on implemented statistical surveys</a:t>
          </a:r>
          <a:endParaRPr lang="en-US" sz="1500" kern="1200" dirty="0"/>
        </a:p>
      </dsp:txBody>
      <dsp:txXfrm>
        <a:off x="762014" y="2319542"/>
        <a:ext cx="1528544" cy="1528544"/>
      </dsp:txXfrm>
    </dsp:sp>
    <dsp:sp modelId="{DEE52873-694F-44B4-AE17-DC2FBDE2D9A3}">
      <dsp:nvSpPr>
        <dsp:cNvPr id="0" name=""/>
        <dsp:cNvSpPr/>
      </dsp:nvSpPr>
      <dsp:spPr>
        <a:xfrm>
          <a:off x="2503551" y="2236851"/>
          <a:ext cx="1693926" cy="1693926"/>
        </a:xfrm>
        <a:prstGeom prst="roundRect">
          <a:avLst/>
        </a:prstGeom>
        <a:solidFill>
          <a:srgbClr val="349698"/>
        </a:solidFill>
        <a:ln w="25400" cap="flat" cmpd="sng" algn="ctr">
          <a:solidFill>
            <a:srgbClr val="34969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Web-sites of statistical </a:t>
          </a:r>
          <a:r>
            <a:rPr lang="en-GB" sz="1500" kern="1200" dirty="0" smtClean="0"/>
            <a:t>offices</a:t>
          </a:r>
          <a:endParaRPr lang="en-US" sz="1500" kern="1200" dirty="0"/>
        </a:p>
      </dsp:txBody>
      <dsp:txXfrm>
        <a:off x="2586242" y="2319542"/>
        <a:ext cx="1528544" cy="15285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340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2340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8AFB154-801D-4AD2-8315-EFDE4DD2A8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037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1700"/>
            <a:ext cx="4972050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340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3338" y="942340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69248AF-0A82-4D3E-8125-B858C84ECAB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69457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E171BF3-924D-4496-908E-4E7B88748C99}" type="slidenum">
              <a:rPr lang="en-GB" smtClean="0"/>
              <a:pPr eaLnBrk="1" hangingPunct="1"/>
              <a:t>1</a:t>
            </a:fld>
            <a:endParaRPr lang="en-GB" dirty="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26CBEC5-89F3-4045-8C4F-ED576D089826}" type="slidenum">
              <a:rPr lang="en-GB" smtClean="0"/>
              <a:pPr eaLnBrk="1" hangingPunct="1"/>
              <a:t>2</a:t>
            </a:fld>
            <a:endParaRPr lang="en-GB" dirty="0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2438" y="4711700"/>
            <a:ext cx="6027737" cy="4794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In the majority of countries where the strategy has not been adopted yet, the development of such a strategy is planned. Ukraine, for example, developed a concept of transition to sustainable development, and the preparation of the Sustainable Development Strategy is</a:t>
            </a:r>
            <a:r>
              <a:rPr lang="en-GB" baseline="0" dirty="0" smtClean="0"/>
              <a:t> at its final stage</a:t>
            </a:r>
            <a:r>
              <a:rPr lang="en-GB" dirty="0" smtClean="0"/>
              <a:t>, but they are not officially approved yet; On</a:t>
            </a:r>
            <a:r>
              <a:rPr lang="en-GB" baseline="0" dirty="0" smtClean="0"/>
              <a:t> </a:t>
            </a:r>
            <a:r>
              <a:rPr lang="en-GB" dirty="0" smtClean="0"/>
              <a:t>7/12/2012 President of the Kyrgyz Republic proposed a draft strategy for sustainable development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9248AF-0A82-4D3E-8125-B858C84ECAB4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7316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9248AF-0A82-4D3E-8125-B858C84ECAB4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37766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Indicators requiring clarification:</a:t>
            </a:r>
            <a:r>
              <a:rPr lang="en-GB" baseline="0" dirty="0" smtClean="0"/>
              <a:t> </a:t>
            </a:r>
            <a:r>
              <a:rPr lang="en-GB" sz="1200" dirty="0" smtClean="0"/>
              <a:t>Knowledge </a:t>
            </a:r>
            <a:r>
              <a:rPr lang="en-GB" sz="1200" dirty="0" err="1" smtClean="0"/>
              <a:t>spillovers</a:t>
            </a:r>
            <a:r>
              <a:rPr lang="en-GB" sz="1200" dirty="0" smtClean="0"/>
              <a:t>; Competencies; Expenditures on physical safety; Generalised trust; Assets minus liabilities</a:t>
            </a:r>
            <a:endParaRPr lang="en-GB" dirty="0" smtClean="0"/>
          </a:p>
          <a:p>
            <a:endParaRPr lang="ru-RU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9248AF-0A82-4D3E-8125-B858C84ECAB4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23379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Indicators comparability:</a:t>
            </a:r>
            <a:r>
              <a:rPr lang="en-GB" baseline="0" dirty="0" smtClean="0"/>
              <a:t> </a:t>
            </a:r>
            <a:r>
              <a:rPr lang="en-GB" sz="1200" dirty="0" smtClean="0"/>
              <a:t>Metadata, methods of calculation and measurement frequency </a:t>
            </a:r>
            <a:r>
              <a:rPr lang="en-GB" sz="12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may vary from country to country</a:t>
            </a:r>
            <a:endParaRPr lang="fr-FR" b="1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9248AF-0A82-4D3E-8125-B858C84ECAB4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32946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9248AF-0A82-4D3E-8125-B858C84ECAB4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18653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9248AF-0A82-4D3E-8125-B858C84ECAB4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226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UNECElogoDarkBlue200p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182"/>
          <a:stretch>
            <a:fillRect/>
          </a:stretch>
        </p:blipFill>
        <p:spPr bwMode="auto">
          <a:xfrm>
            <a:off x="533400" y="533400"/>
            <a:ext cx="10445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752600" y="609600"/>
            <a:ext cx="6477000" cy="6413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CH" b="1" dirty="0" smtClean="0">
                <a:latin typeface="Book Antiqua" pitchFamily="18" charset="0"/>
              </a:rPr>
              <a:t>United Nations Economic Commission for Europe</a:t>
            </a:r>
            <a:br>
              <a:rPr lang="fr-CH" b="1" dirty="0" smtClean="0">
                <a:latin typeface="Book Antiqua" pitchFamily="18" charset="0"/>
              </a:rPr>
            </a:br>
            <a:r>
              <a:rPr lang="fr-CH" b="1" dirty="0" smtClean="0">
                <a:latin typeface="Book Antiqua" pitchFamily="18" charset="0"/>
              </a:rPr>
              <a:t>Statistical Division</a:t>
            </a:r>
            <a:endParaRPr lang="en-GB" b="1" dirty="0" smtClean="0">
              <a:latin typeface="Book Antiqua" pitchFamily="18" charset="0"/>
            </a:endParaRP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5562600" y="6477000"/>
            <a:ext cx="3352800" cy="0"/>
          </a:xfrm>
          <a:prstGeom prst="line">
            <a:avLst/>
          </a:prstGeom>
          <a:noFill/>
          <a:ln w="38100">
            <a:solidFill>
              <a:srgbClr val="0066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8686800" y="5791200"/>
            <a:ext cx="0" cy="914400"/>
          </a:xfrm>
          <a:prstGeom prst="line">
            <a:avLst/>
          </a:prstGeom>
          <a:noFill/>
          <a:ln w="38100" cmpd="dbl">
            <a:solidFill>
              <a:srgbClr val="0066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1752600" y="533400"/>
            <a:ext cx="2057400" cy="0"/>
          </a:xfrm>
          <a:prstGeom prst="line">
            <a:avLst/>
          </a:prstGeom>
          <a:noFill/>
          <a:ln w="28575">
            <a:solidFill>
              <a:srgbClr val="0066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9" name="Picture 9" descr="UNECElogoDarkBlue200p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182"/>
          <a:stretch>
            <a:fillRect/>
          </a:stretch>
        </p:blipFill>
        <p:spPr bwMode="auto">
          <a:xfrm>
            <a:off x="533400" y="533400"/>
            <a:ext cx="10445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752600" y="609600"/>
            <a:ext cx="6477000" cy="6413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CH" b="1" dirty="0" smtClean="0">
                <a:latin typeface="Book Antiqua" pitchFamily="18" charset="0"/>
              </a:rPr>
              <a:t>United Nations Economic Commission for Europe</a:t>
            </a:r>
            <a:br>
              <a:rPr lang="fr-CH" b="1" dirty="0" smtClean="0">
                <a:latin typeface="Book Antiqua" pitchFamily="18" charset="0"/>
              </a:rPr>
            </a:br>
            <a:r>
              <a:rPr lang="fr-CH" b="1" dirty="0" smtClean="0">
                <a:latin typeface="Book Antiqua" pitchFamily="18" charset="0"/>
              </a:rPr>
              <a:t>Statistical Division</a:t>
            </a:r>
            <a:endParaRPr lang="en-GB" b="1" dirty="0" smtClean="0">
              <a:latin typeface="Book Antiqua" pitchFamily="18" charset="0"/>
            </a:endParaRP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5562600" y="6477000"/>
            <a:ext cx="3352800" cy="0"/>
          </a:xfrm>
          <a:prstGeom prst="line">
            <a:avLst/>
          </a:prstGeom>
          <a:noFill/>
          <a:ln w="38100">
            <a:solidFill>
              <a:srgbClr val="0066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8686800" y="5791200"/>
            <a:ext cx="0" cy="914400"/>
          </a:xfrm>
          <a:prstGeom prst="line">
            <a:avLst/>
          </a:prstGeom>
          <a:noFill/>
          <a:ln w="38100" cmpd="dbl">
            <a:solidFill>
              <a:srgbClr val="0066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1752600" y="533400"/>
            <a:ext cx="2057400" cy="0"/>
          </a:xfrm>
          <a:prstGeom prst="line">
            <a:avLst/>
          </a:prstGeom>
          <a:noFill/>
          <a:ln w="28575">
            <a:solidFill>
              <a:srgbClr val="0066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667000"/>
            <a:ext cx="8153400" cy="1143000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44196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fr-CH"/>
              <a:t>Click to add Presenter’s Name</a:t>
            </a:r>
          </a:p>
          <a:p>
            <a:r>
              <a:rPr lang="fr-CH"/>
              <a:t>Month Year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273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741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609600"/>
            <a:ext cx="200025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84835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161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0866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1752600"/>
            <a:ext cx="7924800" cy="43434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915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697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608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752600"/>
            <a:ext cx="38862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752600"/>
            <a:ext cx="38862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5227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59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213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0356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5741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6984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7086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</a:t>
            </a:r>
          </a:p>
        </p:txBody>
      </p:sp>
      <p:sp>
        <p:nvSpPr>
          <p:cNvPr id="102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752600"/>
            <a:ext cx="79248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Line 1028"/>
          <p:cNvSpPr>
            <a:spLocks noChangeShapeType="1"/>
          </p:cNvSpPr>
          <p:nvPr/>
        </p:nvSpPr>
        <p:spPr bwMode="auto">
          <a:xfrm>
            <a:off x="304800" y="6324600"/>
            <a:ext cx="8382000" cy="0"/>
          </a:xfrm>
          <a:prstGeom prst="line">
            <a:avLst/>
          </a:prstGeom>
          <a:noFill/>
          <a:ln w="19050">
            <a:solidFill>
              <a:srgbClr val="0066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0725" name="Rectangle 102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30" name="Rectangle 1030"/>
          <p:cNvSpPr>
            <a:spLocks noChangeArrowheads="1"/>
          </p:cNvSpPr>
          <p:nvPr/>
        </p:nvSpPr>
        <p:spPr bwMode="auto">
          <a:xfrm>
            <a:off x="2590800" y="6324600"/>
            <a:ext cx="441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fr-CH" sz="1200" b="1" dirty="0">
                <a:latin typeface="Arial" pitchFamily="34" charset="0"/>
              </a:rPr>
              <a:t> - UNECE Statistical Division</a:t>
            </a:r>
            <a:endParaRPr lang="en-GB" sz="1200" b="1" dirty="0">
              <a:latin typeface="Arial" pitchFamily="34" charset="0"/>
            </a:endParaRPr>
          </a:p>
        </p:txBody>
      </p:sp>
      <p:sp>
        <p:nvSpPr>
          <p:cNvPr id="1031" name="Rectangle 1031"/>
          <p:cNvSpPr>
            <a:spLocks noChangeArrowheads="1"/>
          </p:cNvSpPr>
          <p:nvPr/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r>
              <a:rPr lang="fr-CH" sz="1200" b="1" dirty="0">
                <a:latin typeface="Arial" pitchFamily="34" charset="0"/>
              </a:rPr>
              <a:t> Slide </a:t>
            </a:r>
            <a:fld id="{CF3D6D03-E57B-4E4F-93D6-33FB8BC9CA89}" type="slidenum">
              <a:rPr lang="en-GB" sz="1200" b="1">
                <a:latin typeface="Arial" pitchFamily="34" charset="0"/>
              </a:rPr>
              <a:pPr algn="r"/>
              <a:t>‹#›</a:t>
            </a:fld>
            <a:endParaRPr lang="en-GB" sz="1200" b="1" dirty="0">
              <a:latin typeface="Arial" pitchFamily="34" charset="0"/>
            </a:endParaRPr>
          </a:p>
        </p:txBody>
      </p:sp>
      <p:pic>
        <p:nvPicPr>
          <p:cNvPr id="1032" name="Picture 1032" descr="UNECElogoDarkBlue200px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425" y="228600"/>
            <a:ext cx="1044575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1033"/>
          <p:cNvSpPr>
            <a:spLocks noChangeShapeType="1"/>
          </p:cNvSpPr>
          <p:nvPr/>
        </p:nvSpPr>
        <p:spPr bwMode="auto">
          <a:xfrm>
            <a:off x="228600" y="381000"/>
            <a:ext cx="7229475" cy="0"/>
          </a:xfrm>
          <a:prstGeom prst="line">
            <a:avLst/>
          </a:prstGeom>
          <a:noFill/>
          <a:ln w="28575">
            <a:solidFill>
              <a:srgbClr val="0066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034" name="Picture 1034" descr="UNECElogoDarkBlue200px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425" y="228600"/>
            <a:ext cx="1044575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5" name="Line 1035"/>
          <p:cNvSpPr>
            <a:spLocks noChangeShapeType="1"/>
          </p:cNvSpPr>
          <p:nvPr/>
        </p:nvSpPr>
        <p:spPr bwMode="auto">
          <a:xfrm>
            <a:off x="228600" y="381000"/>
            <a:ext cx="7229475" cy="0"/>
          </a:xfrm>
          <a:prstGeom prst="line">
            <a:avLst/>
          </a:prstGeom>
          <a:noFill/>
          <a:ln w="28575">
            <a:solidFill>
              <a:srgbClr val="0066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55000"/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1.xls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133600"/>
            <a:ext cx="7848600" cy="1981200"/>
          </a:xfrm>
        </p:spPr>
        <p:txBody>
          <a:bodyPr/>
          <a:lstStyle/>
          <a:p>
            <a:pPr eaLnBrk="1" hangingPunct="1"/>
            <a:r>
              <a:rPr lang="en-GB" sz="4000" b="0" dirty="0" smtClean="0">
                <a:solidFill>
                  <a:schemeClr val="tx1"/>
                </a:solidFill>
                <a:latin typeface="Franklin Gothic Medium" pitchFamily="34" charset="0"/>
              </a:rPr>
              <a:t>Measuring sustainable development: </a:t>
            </a:r>
            <a:r>
              <a:rPr lang="ru-RU" sz="4000" b="0" dirty="0" smtClean="0">
                <a:solidFill>
                  <a:schemeClr val="tx1"/>
                </a:solidFill>
                <a:latin typeface="Franklin Gothic Medium" pitchFamily="34" charset="0"/>
              </a:rPr>
              <a:t/>
            </a:r>
            <a:br>
              <a:rPr lang="ru-RU" sz="4000" b="0" dirty="0" smtClean="0">
                <a:solidFill>
                  <a:schemeClr val="tx1"/>
                </a:solidFill>
                <a:latin typeface="Franklin Gothic Medium" pitchFamily="34" charset="0"/>
              </a:rPr>
            </a:br>
            <a:r>
              <a:rPr lang="en-GB" sz="4000" b="0" dirty="0" smtClean="0">
                <a:solidFill>
                  <a:schemeClr val="tx1"/>
                </a:solidFill>
                <a:latin typeface="Franklin Gothic Medium" pitchFamily="34" charset="0"/>
              </a:rPr>
              <a:t>Experience of the EECCA </a:t>
            </a:r>
            <a:r>
              <a:rPr lang="en-GB" sz="4000" b="0" dirty="0">
                <a:solidFill>
                  <a:schemeClr val="tx1"/>
                </a:solidFill>
                <a:latin typeface="Franklin Gothic Medium" pitchFamily="34" charset="0"/>
              </a:rPr>
              <a:t>countries</a:t>
            </a:r>
            <a:endParaRPr lang="en-GB" sz="4000" b="0" dirty="0" smtClean="0">
              <a:solidFill>
                <a:schemeClr val="tx1"/>
              </a:solidFill>
              <a:latin typeface="Franklin Gothic Medium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3500" y="4800600"/>
            <a:ext cx="6400800" cy="1219200"/>
          </a:xfrm>
        </p:spPr>
        <p:txBody>
          <a:bodyPr/>
          <a:lstStyle/>
          <a:p>
            <a:pPr eaLnBrk="1" hangingPunct="1"/>
            <a:r>
              <a:rPr lang="en-GB" sz="2000" dirty="0" smtClean="0">
                <a:solidFill>
                  <a:srgbClr val="003399"/>
                </a:solidFill>
                <a:latin typeface="Franklin Gothic Medium" pitchFamily="34" charset="0"/>
              </a:rPr>
              <a:t>Tiina Luige</a:t>
            </a:r>
          </a:p>
          <a:p>
            <a:pPr eaLnBrk="1" hangingPunct="1"/>
            <a:r>
              <a:rPr lang="en-GB" sz="2000" dirty="0" smtClean="0">
                <a:solidFill>
                  <a:srgbClr val="003399"/>
                </a:solidFill>
                <a:latin typeface="Franklin Gothic Medium" pitchFamily="34" charset="0"/>
              </a:rPr>
              <a:t>Statistical Division UNECE</a:t>
            </a:r>
          </a:p>
          <a:p>
            <a:pPr eaLnBrk="1" hangingPunct="1"/>
            <a:endParaRPr lang="en-GB" sz="2000" b="1" dirty="0" smtClean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conclusions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533400" y="1600200"/>
            <a:ext cx="6934200" cy="614009"/>
          </a:xfrm>
          <a:custGeom>
            <a:avLst/>
            <a:gdLst>
              <a:gd name="connsiteX0" fmla="*/ 0 w 6934200"/>
              <a:gd name="connsiteY0" fmla="*/ 93268 h 559595"/>
              <a:gd name="connsiteX1" fmla="*/ 93268 w 6934200"/>
              <a:gd name="connsiteY1" fmla="*/ 0 h 559595"/>
              <a:gd name="connsiteX2" fmla="*/ 6840932 w 6934200"/>
              <a:gd name="connsiteY2" fmla="*/ 0 h 559595"/>
              <a:gd name="connsiteX3" fmla="*/ 6934200 w 6934200"/>
              <a:gd name="connsiteY3" fmla="*/ 93268 h 559595"/>
              <a:gd name="connsiteX4" fmla="*/ 6934200 w 6934200"/>
              <a:gd name="connsiteY4" fmla="*/ 466327 h 559595"/>
              <a:gd name="connsiteX5" fmla="*/ 6840932 w 6934200"/>
              <a:gd name="connsiteY5" fmla="*/ 559595 h 559595"/>
              <a:gd name="connsiteX6" fmla="*/ 93268 w 6934200"/>
              <a:gd name="connsiteY6" fmla="*/ 559595 h 559595"/>
              <a:gd name="connsiteX7" fmla="*/ 0 w 6934200"/>
              <a:gd name="connsiteY7" fmla="*/ 466327 h 559595"/>
              <a:gd name="connsiteX8" fmla="*/ 0 w 6934200"/>
              <a:gd name="connsiteY8" fmla="*/ 93268 h 559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934200" h="559595">
                <a:moveTo>
                  <a:pt x="0" y="93268"/>
                </a:moveTo>
                <a:cubicBezTo>
                  <a:pt x="0" y="41758"/>
                  <a:pt x="41758" y="0"/>
                  <a:pt x="93268" y="0"/>
                </a:cubicBezTo>
                <a:lnTo>
                  <a:pt x="6840932" y="0"/>
                </a:lnTo>
                <a:cubicBezTo>
                  <a:pt x="6892442" y="0"/>
                  <a:pt x="6934200" y="41758"/>
                  <a:pt x="6934200" y="93268"/>
                </a:cubicBezTo>
                <a:lnTo>
                  <a:pt x="6934200" y="466327"/>
                </a:lnTo>
                <a:cubicBezTo>
                  <a:pt x="6934200" y="517837"/>
                  <a:pt x="6892442" y="559595"/>
                  <a:pt x="6840932" y="559595"/>
                </a:cubicBezTo>
                <a:lnTo>
                  <a:pt x="93268" y="559595"/>
                </a:lnTo>
                <a:cubicBezTo>
                  <a:pt x="41758" y="559595"/>
                  <a:pt x="0" y="517837"/>
                  <a:pt x="0" y="466327"/>
                </a:cubicBezTo>
                <a:lnTo>
                  <a:pt x="0" y="93268"/>
                </a:lnTo>
                <a:close/>
              </a:path>
            </a:pathLst>
          </a:custGeom>
          <a:solidFill>
            <a:srgbClr val="349698"/>
          </a:solidFill>
          <a:ln>
            <a:solidFill>
              <a:srgbClr val="349698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657" tIns="80657" rIns="80657" bIns="80657" numCol="1" spcCol="1270" anchor="ctr" anchorCtr="0">
            <a:noAutofit/>
          </a:bodyPr>
          <a:lstStyle/>
          <a:p>
            <a:pPr lvl="0" algn="l" defTabSz="600075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350" dirty="0" smtClean="0">
                <a:latin typeface="Times New Roman" pitchFamily="18" charset="0"/>
                <a:cs typeface="Times New Roman" pitchFamily="18" charset="0"/>
              </a:rPr>
              <a:t>The majority of the EECCA countries have an officially approved strategy of sustainable development</a:t>
            </a:r>
            <a:endParaRPr lang="en-US" sz="1350" kern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533400" y="2286000"/>
            <a:ext cx="6934200" cy="614009"/>
          </a:xfrm>
          <a:custGeom>
            <a:avLst/>
            <a:gdLst>
              <a:gd name="connsiteX0" fmla="*/ 0 w 6934200"/>
              <a:gd name="connsiteY0" fmla="*/ 93268 h 559595"/>
              <a:gd name="connsiteX1" fmla="*/ 93268 w 6934200"/>
              <a:gd name="connsiteY1" fmla="*/ 0 h 559595"/>
              <a:gd name="connsiteX2" fmla="*/ 6840932 w 6934200"/>
              <a:gd name="connsiteY2" fmla="*/ 0 h 559595"/>
              <a:gd name="connsiteX3" fmla="*/ 6934200 w 6934200"/>
              <a:gd name="connsiteY3" fmla="*/ 93268 h 559595"/>
              <a:gd name="connsiteX4" fmla="*/ 6934200 w 6934200"/>
              <a:gd name="connsiteY4" fmla="*/ 466327 h 559595"/>
              <a:gd name="connsiteX5" fmla="*/ 6840932 w 6934200"/>
              <a:gd name="connsiteY5" fmla="*/ 559595 h 559595"/>
              <a:gd name="connsiteX6" fmla="*/ 93268 w 6934200"/>
              <a:gd name="connsiteY6" fmla="*/ 559595 h 559595"/>
              <a:gd name="connsiteX7" fmla="*/ 0 w 6934200"/>
              <a:gd name="connsiteY7" fmla="*/ 466327 h 559595"/>
              <a:gd name="connsiteX8" fmla="*/ 0 w 6934200"/>
              <a:gd name="connsiteY8" fmla="*/ 93268 h 559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934200" h="559595">
                <a:moveTo>
                  <a:pt x="0" y="93268"/>
                </a:moveTo>
                <a:cubicBezTo>
                  <a:pt x="0" y="41758"/>
                  <a:pt x="41758" y="0"/>
                  <a:pt x="93268" y="0"/>
                </a:cubicBezTo>
                <a:lnTo>
                  <a:pt x="6840932" y="0"/>
                </a:lnTo>
                <a:cubicBezTo>
                  <a:pt x="6892442" y="0"/>
                  <a:pt x="6934200" y="41758"/>
                  <a:pt x="6934200" y="93268"/>
                </a:cubicBezTo>
                <a:lnTo>
                  <a:pt x="6934200" y="466327"/>
                </a:lnTo>
                <a:cubicBezTo>
                  <a:pt x="6934200" y="517837"/>
                  <a:pt x="6892442" y="559595"/>
                  <a:pt x="6840932" y="559595"/>
                </a:cubicBezTo>
                <a:lnTo>
                  <a:pt x="93268" y="559595"/>
                </a:lnTo>
                <a:cubicBezTo>
                  <a:pt x="41758" y="559595"/>
                  <a:pt x="0" y="517837"/>
                  <a:pt x="0" y="466327"/>
                </a:cubicBezTo>
                <a:lnTo>
                  <a:pt x="0" y="93268"/>
                </a:lnTo>
                <a:close/>
              </a:path>
            </a:pathLst>
          </a:custGeom>
          <a:solidFill>
            <a:srgbClr val="349698"/>
          </a:solidFill>
          <a:ln>
            <a:solidFill>
              <a:srgbClr val="349698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657" tIns="80657" rIns="80657" bIns="80657" numCol="1" spcCol="1270" anchor="ctr" anchorCtr="0">
            <a:noAutofit/>
          </a:bodyPr>
          <a:lstStyle/>
          <a:p>
            <a:pPr lvl="0" algn="l" defTabSz="600075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350" kern="1200" dirty="0" smtClean="0">
                <a:latin typeface="Times New Roman" pitchFamily="18" charset="0"/>
                <a:cs typeface="Times New Roman" pitchFamily="18" charset="0"/>
              </a:rPr>
              <a:t>Several countries’ strategies cover a broader set of goals (e.g</a:t>
            </a:r>
            <a:r>
              <a:rPr lang="en-GB" sz="1350" dirty="0" smtClean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en-GB" sz="1350" dirty="0" smtClean="0">
                <a:latin typeface="Times New Roman" pitchFamily="18" charset="0"/>
                <a:cs typeface="Times New Roman" pitchFamily="18" charset="0"/>
              </a:rPr>
              <a:t>reducing poverty</a:t>
            </a:r>
            <a:r>
              <a:rPr lang="en-GB" sz="1350" kern="1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1350" kern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533400" y="3009960"/>
            <a:ext cx="6934200" cy="614009"/>
          </a:xfrm>
          <a:custGeom>
            <a:avLst/>
            <a:gdLst>
              <a:gd name="connsiteX0" fmla="*/ 0 w 6934200"/>
              <a:gd name="connsiteY0" fmla="*/ 93268 h 559595"/>
              <a:gd name="connsiteX1" fmla="*/ 93268 w 6934200"/>
              <a:gd name="connsiteY1" fmla="*/ 0 h 559595"/>
              <a:gd name="connsiteX2" fmla="*/ 6840932 w 6934200"/>
              <a:gd name="connsiteY2" fmla="*/ 0 h 559595"/>
              <a:gd name="connsiteX3" fmla="*/ 6934200 w 6934200"/>
              <a:gd name="connsiteY3" fmla="*/ 93268 h 559595"/>
              <a:gd name="connsiteX4" fmla="*/ 6934200 w 6934200"/>
              <a:gd name="connsiteY4" fmla="*/ 466327 h 559595"/>
              <a:gd name="connsiteX5" fmla="*/ 6840932 w 6934200"/>
              <a:gd name="connsiteY5" fmla="*/ 559595 h 559595"/>
              <a:gd name="connsiteX6" fmla="*/ 93268 w 6934200"/>
              <a:gd name="connsiteY6" fmla="*/ 559595 h 559595"/>
              <a:gd name="connsiteX7" fmla="*/ 0 w 6934200"/>
              <a:gd name="connsiteY7" fmla="*/ 466327 h 559595"/>
              <a:gd name="connsiteX8" fmla="*/ 0 w 6934200"/>
              <a:gd name="connsiteY8" fmla="*/ 93268 h 559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934200" h="559595">
                <a:moveTo>
                  <a:pt x="0" y="93268"/>
                </a:moveTo>
                <a:cubicBezTo>
                  <a:pt x="0" y="41758"/>
                  <a:pt x="41758" y="0"/>
                  <a:pt x="93268" y="0"/>
                </a:cubicBezTo>
                <a:lnTo>
                  <a:pt x="6840932" y="0"/>
                </a:lnTo>
                <a:cubicBezTo>
                  <a:pt x="6892442" y="0"/>
                  <a:pt x="6934200" y="41758"/>
                  <a:pt x="6934200" y="93268"/>
                </a:cubicBezTo>
                <a:lnTo>
                  <a:pt x="6934200" y="466327"/>
                </a:lnTo>
                <a:cubicBezTo>
                  <a:pt x="6934200" y="517837"/>
                  <a:pt x="6892442" y="559595"/>
                  <a:pt x="6840932" y="559595"/>
                </a:cubicBezTo>
                <a:lnTo>
                  <a:pt x="93268" y="559595"/>
                </a:lnTo>
                <a:cubicBezTo>
                  <a:pt x="41758" y="559595"/>
                  <a:pt x="0" y="517837"/>
                  <a:pt x="0" y="466327"/>
                </a:cubicBezTo>
                <a:lnTo>
                  <a:pt x="0" y="93268"/>
                </a:lnTo>
                <a:close/>
              </a:path>
            </a:pathLst>
          </a:custGeom>
          <a:solidFill>
            <a:srgbClr val="349698"/>
          </a:solidFill>
          <a:ln>
            <a:solidFill>
              <a:srgbClr val="349698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657" tIns="80657" rIns="80657" bIns="80657" numCol="1" spcCol="1270" anchor="ctr" anchorCtr="0">
            <a:noAutofit/>
          </a:bodyPr>
          <a:lstStyle/>
          <a:p>
            <a:pPr lvl="0" defTabSz="600075">
              <a:lnSpc>
                <a:spcPct val="90000"/>
              </a:lnSpc>
              <a:spcAft>
                <a:spcPct val="35000"/>
              </a:spcAft>
            </a:pPr>
            <a:r>
              <a:rPr lang="en-GB" sz="1350" dirty="0" smtClean="0">
                <a:latin typeface="Times New Roman" pitchFamily="18" charset="0"/>
                <a:cs typeface="Times New Roman" pitchFamily="18" charset="0"/>
              </a:rPr>
              <a:t>Fifty per cent of the EECCA countries have officially approved SDI defined in </a:t>
            </a:r>
            <a:r>
              <a:rPr lang="en-GB" sz="1350" dirty="0">
                <a:latin typeface="Times New Roman" pitchFamily="18" charset="0"/>
                <a:cs typeface="Times New Roman" pitchFamily="18" charset="0"/>
              </a:rPr>
              <a:t>accordance with the goals </a:t>
            </a:r>
            <a:r>
              <a:rPr lang="en-GB" sz="1350" dirty="0" smtClean="0">
                <a:latin typeface="Times New Roman" pitchFamily="18" charset="0"/>
                <a:cs typeface="Times New Roman" pitchFamily="18" charset="0"/>
              </a:rPr>
              <a:t>set in SD </a:t>
            </a:r>
            <a:r>
              <a:rPr lang="en-GB" sz="1350" dirty="0">
                <a:latin typeface="Times New Roman" pitchFamily="18" charset="0"/>
                <a:cs typeface="Times New Roman" pitchFamily="18" charset="0"/>
              </a:rPr>
              <a:t>strategies</a:t>
            </a:r>
            <a:endParaRPr lang="en-US" sz="1350" kern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533400" y="3712575"/>
            <a:ext cx="6934200" cy="614009"/>
          </a:xfrm>
          <a:custGeom>
            <a:avLst/>
            <a:gdLst>
              <a:gd name="connsiteX0" fmla="*/ 0 w 6934200"/>
              <a:gd name="connsiteY0" fmla="*/ 93268 h 559595"/>
              <a:gd name="connsiteX1" fmla="*/ 93268 w 6934200"/>
              <a:gd name="connsiteY1" fmla="*/ 0 h 559595"/>
              <a:gd name="connsiteX2" fmla="*/ 6840932 w 6934200"/>
              <a:gd name="connsiteY2" fmla="*/ 0 h 559595"/>
              <a:gd name="connsiteX3" fmla="*/ 6934200 w 6934200"/>
              <a:gd name="connsiteY3" fmla="*/ 93268 h 559595"/>
              <a:gd name="connsiteX4" fmla="*/ 6934200 w 6934200"/>
              <a:gd name="connsiteY4" fmla="*/ 466327 h 559595"/>
              <a:gd name="connsiteX5" fmla="*/ 6840932 w 6934200"/>
              <a:gd name="connsiteY5" fmla="*/ 559595 h 559595"/>
              <a:gd name="connsiteX6" fmla="*/ 93268 w 6934200"/>
              <a:gd name="connsiteY6" fmla="*/ 559595 h 559595"/>
              <a:gd name="connsiteX7" fmla="*/ 0 w 6934200"/>
              <a:gd name="connsiteY7" fmla="*/ 466327 h 559595"/>
              <a:gd name="connsiteX8" fmla="*/ 0 w 6934200"/>
              <a:gd name="connsiteY8" fmla="*/ 93268 h 559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934200" h="559595">
                <a:moveTo>
                  <a:pt x="0" y="93268"/>
                </a:moveTo>
                <a:cubicBezTo>
                  <a:pt x="0" y="41758"/>
                  <a:pt x="41758" y="0"/>
                  <a:pt x="93268" y="0"/>
                </a:cubicBezTo>
                <a:lnTo>
                  <a:pt x="6840932" y="0"/>
                </a:lnTo>
                <a:cubicBezTo>
                  <a:pt x="6892442" y="0"/>
                  <a:pt x="6934200" y="41758"/>
                  <a:pt x="6934200" y="93268"/>
                </a:cubicBezTo>
                <a:lnTo>
                  <a:pt x="6934200" y="466327"/>
                </a:lnTo>
                <a:cubicBezTo>
                  <a:pt x="6934200" y="517837"/>
                  <a:pt x="6892442" y="559595"/>
                  <a:pt x="6840932" y="559595"/>
                </a:cubicBezTo>
                <a:lnTo>
                  <a:pt x="93268" y="559595"/>
                </a:lnTo>
                <a:cubicBezTo>
                  <a:pt x="41758" y="559595"/>
                  <a:pt x="0" y="517837"/>
                  <a:pt x="0" y="466327"/>
                </a:cubicBezTo>
                <a:lnTo>
                  <a:pt x="0" y="93268"/>
                </a:lnTo>
                <a:close/>
              </a:path>
            </a:pathLst>
          </a:custGeom>
          <a:solidFill>
            <a:srgbClr val="349698"/>
          </a:solidFill>
          <a:ln>
            <a:solidFill>
              <a:srgbClr val="349698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657" tIns="80657" rIns="80657" bIns="80657" numCol="1" spcCol="1270" anchor="ctr" anchorCtr="0">
            <a:noAutofit/>
          </a:bodyPr>
          <a:lstStyle/>
          <a:p>
            <a:pPr lvl="0" algn="l" defTabSz="600075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350" kern="1200" dirty="0" smtClean="0">
                <a:latin typeface="Times New Roman" pitchFamily="18" charset="0"/>
                <a:cs typeface="Times New Roman" pitchFamily="18" charset="0"/>
              </a:rPr>
              <a:t>Most of the indicators proposed by the TFSD Report are available in the EECCA countries</a:t>
            </a:r>
            <a:endParaRPr lang="en-US" sz="1350" kern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533400" y="4415191"/>
            <a:ext cx="6934200" cy="614009"/>
          </a:xfrm>
          <a:custGeom>
            <a:avLst/>
            <a:gdLst>
              <a:gd name="connsiteX0" fmla="*/ 0 w 6934200"/>
              <a:gd name="connsiteY0" fmla="*/ 93268 h 559595"/>
              <a:gd name="connsiteX1" fmla="*/ 93268 w 6934200"/>
              <a:gd name="connsiteY1" fmla="*/ 0 h 559595"/>
              <a:gd name="connsiteX2" fmla="*/ 6840932 w 6934200"/>
              <a:gd name="connsiteY2" fmla="*/ 0 h 559595"/>
              <a:gd name="connsiteX3" fmla="*/ 6934200 w 6934200"/>
              <a:gd name="connsiteY3" fmla="*/ 93268 h 559595"/>
              <a:gd name="connsiteX4" fmla="*/ 6934200 w 6934200"/>
              <a:gd name="connsiteY4" fmla="*/ 466327 h 559595"/>
              <a:gd name="connsiteX5" fmla="*/ 6840932 w 6934200"/>
              <a:gd name="connsiteY5" fmla="*/ 559595 h 559595"/>
              <a:gd name="connsiteX6" fmla="*/ 93268 w 6934200"/>
              <a:gd name="connsiteY6" fmla="*/ 559595 h 559595"/>
              <a:gd name="connsiteX7" fmla="*/ 0 w 6934200"/>
              <a:gd name="connsiteY7" fmla="*/ 466327 h 559595"/>
              <a:gd name="connsiteX8" fmla="*/ 0 w 6934200"/>
              <a:gd name="connsiteY8" fmla="*/ 93268 h 559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934200" h="559595">
                <a:moveTo>
                  <a:pt x="0" y="93268"/>
                </a:moveTo>
                <a:cubicBezTo>
                  <a:pt x="0" y="41758"/>
                  <a:pt x="41758" y="0"/>
                  <a:pt x="93268" y="0"/>
                </a:cubicBezTo>
                <a:lnTo>
                  <a:pt x="6840932" y="0"/>
                </a:lnTo>
                <a:cubicBezTo>
                  <a:pt x="6892442" y="0"/>
                  <a:pt x="6934200" y="41758"/>
                  <a:pt x="6934200" y="93268"/>
                </a:cubicBezTo>
                <a:lnTo>
                  <a:pt x="6934200" y="466327"/>
                </a:lnTo>
                <a:cubicBezTo>
                  <a:pt x="6934200" y="517837"/>
                  <a:pt x="6892442" y="559595"/>
                  <a:pt x="6840932" y="559595"/>
                </a:cubicBezTo>
                <a:lnTo>
                  <a:pt x="93268" y="559595"/>
                </a:lnTo>
                <a:cubicBezTo>
                  <a:pt x="41758" y="559595"/>
                  <a:pt x="0" y="517837"/>
                  <a:pt x="0" y="466327"/>
                </a:cubicBezTo>
                <a:lnTo>
                  <a:pt x="0" y="93268"/>
                </a:lnTo>
                <a:close/>
              </a:path>
            </a:pathLst>
          </a:custGeom>
          <a:solidFill>
            <a:srgbClr val="349698"/>
          </a:solidFill>
          <a:ln>
            <a:solidFill>
              <a:srgbClr val="349698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0657" tIns="80657" rIns="80657" bIns="80657" numCol="1" spcCol="1270" anchor="ctr" anchorCtr="0">
            <a:noAutofit/>
          </a:bodyPr>
          <a:lstStyle/>
          <a:p>
            <a:pPr lvl="0" algn="l" defTabSz="600075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350" kern="1200" dirty="0" smtClean="0">
                <a:latin typeface="Times New Roman" pitchFamily="18" charset="0"/>
                <a:cs typeface="Times New Roman" pitchFamily="18" charset="0"/>
              </a:rPr>
              <a:t>Several countries have established composite indicators of SD on the analogy of the Human Development Index by UNDP</a:t>
            </a:r>
            <a:endParaRPr lang="en-US" sz="1350" kern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533400" y="5105400"/>
            <a:ext cx="6934200" cy="914400"/>
          </a:xfrm>
          <a:custGeom>
            <a:avLst/>
            <a:gdLst>
              <a:gd name="connsiteX0" fmla="*/ 0 w 6934200"/>
              <a:gd name="connsiteY0" fmla="*/ 119658 h 717933"/>
              <a:gd name="connsiteX1" fmla="*/ 119658 w 6934200"/>
              <a:gd name="connsiteY1" fmla="*/ 0 h 717933"/>
              <a:gd name="connsiteX2" fmla="*/ 6814542 w 6934200"/>
              <a:gd name="connsiteY2" fmla="*/ 0 h 717933"/>
              <a:gd name="connsiteX3" fmla="*/ 6934200 w 6934200"/>
              <a:gd name="connsiteY3" fmla="*/ 119658 h 717933"/>
              <a:gd name="connsiteX4" fmla="*/ 6934200 w 6934200"/>
              <a:gd name="connsiteY4" fmla="*/ 598275 h 717933"/>
              <a:gd name="connsiteX5" fmla="*/ 6814542 w 6934200"/>
              <a:gd name="connsiteY5" fmla="*/ 717933 h 717933"/>
              <a:gd name="connsiteX6" fmla="*/ 119658 w 6934200"/>
              <a:gd name="connsiteY6" fmla="*/ 717933 h 717933"/>
              <a:gd name="connsiteX7" fmla="*/ 0 w 6934200"/>
              <a:gd name="connsiteY7" fmla="*/ 598275 h 717933"/>
              <a:gd name="connsiteX8" fmla="*/ 0 w 6934200"/>
              <a:gd name="connsiteY8" fmla="*/ 119658 h 717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934200" h="717933">
                <a:moveTo>
                  <a:pt x="0" y="119658"/>
                </a:moveTo>
                <a:cubicBezTo>
                  <a:pt x="0" y="53573"/>
                  <a:pt x="53573" y="0"/>
                  <a:pt x="119658" y="0"/>
                </a:cubicBezTo>
                <a:lnTo>
                  <a:pt x="6814542" y="0"/>
                </a:lnTo>
                <a:cubicBezTo>
                  <a:pt x="6880627" y="0"/>
                  <a:pt x="6934200" y="53573"/>
                  <a:pt x="6934200" y="119658"/>
                </a:cubicBezTo>
                <a:lnTo>
                  <a:pt x="6934200" y="598275"/>
                </a:lnTo>
                <a:cubicBezTo>
                  <a:pt x="6934200" y="664360"/>
                  <a:pt x="6880627" y="717933"/>
                  <a:pt x="6814542" y="717933"/>
                </a:cubicBezTo>
                <a:lnTo>
                  <a:pt x="119658" y="717933"/>
                </a:lnTo>
                <a:cubicBezTo>
                  <a:pt x="53573" y="717933"/>
                  <a:pt x="0" y="664360"/>
                  <a:pt x="0" y="598275"/>
                </a:cubicBezTo>
                <a:lnTo>
                  <a:pt x="0" y="119658"/>
                </a:lnTo>
                <a:close/>
              </a:path>
            </a:pathLst>
          </a:custGeom>
          <a:solidFill>
            <a:srgbClr val="349698"/>
          </a:solidFill>
          <a:ln>
            <a:solidFill>
              <a:srgbClr val="349698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387" tIns="88387" rIns="88387" bIns="88387" numCol="1" spcCol="1270" anchor="ctr" anchorCtr="0">
            <a:noAutofit/>
          </a:bodyPr>
          <a:lstStyle/>
          <a:p>
            <a:pPr lvl="0" defTabSz="600075">
              <a:lnSpc>
                <a:spcPct val="90000"/>
              </a:lnSpc>
              <a:spcAft>
                <a:spcPct val="35000"/>
              </a:spcAft>
            </a:pPr>
            <a:r>
              <a:rPr lang="en-GB" sz="1350" kern="1200" dirty="0" smtClean="0">
                <a:latin typeface="Times New Roman" pitchFamily="18" charset="0"/>
                <a:cs typeface="Times New Roman" pitchFamily="18" charset="0"/>
              </a:rPr>
              <a:t>SDI applied in the EECCA countries vary as they </a:t>
            </a:r>
            <a:r>
              <a:rPr lang="en-GB" sz="1350" dirty="0" smtClean="0">
                <a:latin typeface="Times New Roman" pitchFamily="18" charset="0"/>
                <a:cs typeface="Times New Roman" pitchFamily="18" charset="0"/>
              </a:rPr>
              <a:t>were established </a:t>
            </a:r>
            <a:r>
              <a:rPr lang="en-GB" sz="1350" kern="1200" dirty="0" smtClean="0">
                <a:latin typeface="Times New Roman" pitchFamily="18" charset="0"/>
                <a:cs typeface="Times New Roman" pitchFamily="18" charset="0"/>
              </a:rPr>
              <a:t>to meet different goals</a:t>
            </a:r>
            <a:r>
              <a:rPr lang="ru-RU" sz="1350" kern="1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1350" kern="1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1350" kern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1350" kern="1200" dirty="0" smtClean="0">
                <a:latin typeface="Times New Roman" pitchFamily="18" charset="0"/>
                <a:cs typeface="Times New Roman" pitchFamily="18" charset="0"/>
              </a:rPr>
              <a:t>In order to ensure the possibility </a:t>
            </a:r>
            <a:r>
              <a:rPr lang="en-GB" sz="1350" dirty="0" smtClean="0">
                <a:latin typeface="Times New Roman" pitchFamily="18" charset="0"/>
                <a:cs typeface="Times New Roman" pitchFamily="18" charset="0"/>
              </a:rPr>
              <a:t>of comparing  </a:t>
            </a:r>
            <a:r>
              <a:rPr lang="en-GB" sz="1350" kern="1200" dirty="0" smtClean="0">
                <a:latin typeface="Times New Roman" pitchFamily="18" charset="0"/>
                <a:cs typeface="Times New Roman" pitchFamily="18" charset="0"/>
              </a:rPr>
              <a:t>indicators </a:t>
            </a:r>
            <a:r>
              <a:rPr lang="en-GB" sz="1350" kern="1200" dirty="0" smtClean="0">
                <a:latin typeface="Times New Roman" pitchFamily="18" charset="0"/>
                <a:cs typeface="Times New Roman" pitchFamily="18" charset="0"/>
              </a:rPr>
              <a:t>across </a:t>
            </a:r>
            <a:r>
              <a:rPr lang="en-GB" sz="1350" kern="1200" dirty="0" smtClean="0">
                <a:latin typeface="Times New Roman" pitchFamily="18" charset="0"/>
                <a:cs typeface="Times New Roman" pitchFamily="18" charset="0"/>
              </a:rPr>
              <a:t>countries, a harmonised set of SDI </a:t>
            </a:r>
            <a:r>
              <a:rPr lang="en-GB" sz="1350" kern="12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GB" sz="1350" kern="1200" dirty="0" smtClean="0">
                <a:latin typeface="Times New Roman" pitchFamily="18" charset="0"/>
                <a:cs typeface="Times New Roman" pitchFamily="18" charset="0"/>
              </a:rPr>
              <a:t>needed</a:t>
            </a:r>
            <a:endParaRPr lang="en-US" sz="1350" kern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586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09600" y="2133600"/>
            <a:ext cx="78486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GB" sz="4000" b="0" dirty="0" smtClean="0">
                <a:solidFill>
                  <a:schemeClr val="tx1"/>
                </a:solidFill>
                <a:latin typeface="Franklin Gothic Medium" pitchFamily="34" charset="0"/>
              </a:rPr>
              <a:t>Thank you for your attention!</a:t>
            </a:r>
          </a:p>
        </p:txBody>
      </p:sp>
    </p:spTree>
    <p:extLst>
      <p:ext uri="{BB962C8B-B14F-4D97-AF65-F5344CB8AC3E}">
        <p14:creationId xmlns:p14="http://schemas.microsoft.com/office/powerpoint/2010/main" val="359957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7896224" y="1447800"/>
            <a:ext cx="63817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1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affirmative reply</a:t>
            </a:r>
          </a:p>
          <a:p>
            <a:pPr eaLnBrk="1" hangingPunct="1"/>
            <a:endParaRPr lang="en-GB" sz="12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GB" sz="1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negative reply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457200" y="609600"/>
            <a:ext cx="7086600" cy="990600"/>
          </a:xfrm>
        </p:spPr>
        <p:txBody>
          <a:bodyPr/>
          <a:lstStyle/>
          <a:p>
            <a:r>
              <a:rPr lang="en-GB" dirty="0"/>
              <a:t>Sustainable </a:t>
            </a:r>
            <a:r>
              <a:rPr lang="en-GB" dirty="0" smtClean="0"/>
              <a:t>development: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strategies and measurement 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7558845"/>
              </p:ext>
            </p:extLst>
          </p:nvPr>
        </p:nvGraphicFramePr>
        <p:xfrm>
          <a:off x="609600" y="1695450"/>
          <a:ext cx="7124700" cy="384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" name="Worksheet" r:id="rId4" imgW="7124803" imgH="3848049" progId="Excel.Sheet.12">
                  <p:embed/>
                </p:oleObj>
              </mc:Choice>
              <mc:Fallback>
                <p:oleObj name="Worksheet" r:id="rId4" imgW="7124803" imgH="384804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9600" y="1695450"/>
                        <a:ext cx="7124700" cy="3848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 rot="16200000">
            <a:off x="7810500" y="3114675"/>
            <a:ext cx="457200" cy="228600"/>
          </a:xfrm>
          <a:prstGeom prst="rect">
            <a:avLst/>
          </a:prstGeom>
          <a:solidFill>
            <a:srgbClr val="32A4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 rot="16200000">
            <a:off x="8191500" y="3114675"/>
            <a:ext cx="457200" cy="2286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 rot="16200000">
            <a:off x="7810500" y="5086347"/>
            <a:ext cx="457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6200000">
            <a:off x="8191499" y="5086348"/>
            <a:ext cx="457200" cy="228600"/>
          </a:xfrm>
          <a:prstGeom prst="rect">
            <a:avLst/>
          </a:prstGeom>
          <a:solidFill>
            <a:srgbClr val="FFC000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7896224" y="2819400"/>
            <a:ext cx="638176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1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not applicable</a:t>
            </a:r>
          </a:p>
          <a:p>
            <a:pPr eaLnBrk="1" hangingPunct="1"/>
            <a:endParaRPr lang="en-GB" sz="12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GB" sz="1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reply not provided</a:t>
            </a:r>
          </a:p>
        </p:txBody>
      </p:sp>
      <p:sp>
        <p:nvSpPr>
          <p:cNvPr id="2" name="Rectangle 1"/>
          <p:cNvSpPr/>
          <p:nvPr/>
        </p:nvSpPr>
        <p:spPr>
          <a:xfrm>
            <a:off x="533400" y="556260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/>
              <a:t>* </a:t>
            </a:r>
            <a:r>
              <a:rPr lang="en-GB" sz="1000" dirty="0" smtClean="0"/>
              <a:t>Presidential </a:t>
            </a:r>
            <a:r>
              <a:rPr lang="en-GB" sz="1000" dirty="0"/>
              <a:t>Decree of November 14, 2006 № 216 "On the Concept of Transition of Kazakhstan to Sustainable Development for 2007-2024" is declared repealed. Currently, the Ministry of Environment of the Republic of Kazakhstan </a:t>
            </a:r>
            <a:r>
              <a:rPr lang="en-GB" sz="1000" dirty="0" smtClean="0"/>
              <a:t>is working on the Strategy </a:t>
            </a:r>
            <a:r>
              <a:rPr lang="en-GB" sz="1000" dirty="0"/>
              <a:t>of </a:t>
            </a:r>
            <a:r>
              <a:rPr lang="en-GB" sz="1000" dirty="0" smtClean="0"/>
              <a:t>transition of the </a:t>
            </a:r>
            <a:r>
              <a:rPr lang="en-GB" sz="1000" dirty="0"/>
              <a:t>Republic of Kazakhstan </a:t>
            </a:r>
            <a:r>
              <a:rPr lang="en-GB" sz="1000" dirty="0" smtClean="0"/>
              <a:t>to green economy. Quantitative </a:t>
            </a:r>
            <a:r>
              <a:rPr lang="en-GB" sz="1000" dirty="0"/>
              <a:t>indicators will be developed to monitor the implementation of the </a:t>
            </a:r>
            <a:r>
              <a:rPr lang="en-GB" sz="1000" dirty="0" smtClean="0"/>
              <a:t>Strategy.</a:t>
            </a:r>
            <a:endParaRPr lang="en-GB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Examples of SDI sets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696502"/>
              </p:ext>
            </p:extLst>
          </p:nvPr>
        </p:nvGraphicFramePr>
        <p:xfrm>
          <a:off x="533400" y="1828800"/>
          <a:ext cx="79248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301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Availability of indicators by </a:t>
            </a:r>
            <a:r>
              <a:rPr lang="en-US" dirty="0" smtClean="0"/>
              <a:t>countries</a:t>
            </a:r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114785445"/>
              </p:ext>
            </p:extLst>
          </p:nvPr>
        </p:nvGraphicFramePr>
        <p:xfrm>
          <a:off x="533400" y="1676400"/>
          <a:ext cx="67056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1632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Availability </a:t>
            </a:r>
            <a:r>
              <a:rPr lang="en-GB" dirty="0"/>
              <a:t>of </a:t>
            </a:r>
            <a:r>
              <a:rPr lang="en-GB" dirty="0" smtClean="0"/>
              <a:t>indicators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by </a:t>
            </a:r>
            <a:r>
              <a:rPr lang="en-GB" dirty="0" smtClean="0"/>
              <a:t>themes</a:t>
            </a:r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297482800"/>
              </p:ext>
            </p:extLst>
          </p:nvPr>
        </p:nvGraphicFramePr>
        <p:xfrm>
          <a:off x="381000" y="1676400"/>
          <a:ext cx="73914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0095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086600" cy="762000"/>
          </a:xfrm>
        </p:spPr>
        <p:txBody>
          <a:bodyPr/>
          <a:lstStyle/>
          <a:p>
            <a:r>
              <a:rPr lang="en-US" dirty="0" smtClean="0"/>
              <a:t>Comparison with </a:t>
            </a:r>
            <a:br>
              <a:rPr lang="en-US" dirty="0" smtClean="0"/>
            </a:br>
            <a:r>
              <a:rPr lang="en-US" dirty="0" smtClean="0"/>
              <a:t>the EU Countries</a:t>
            </a:r>
            <a:r>
              <a:rPr lang="ru-RU" dirty="0" smtClean="0"/>
              <a:t> </a:t>
            </a:r>
            <a:r>
              <a:rPr lang="en-GB" dirty="0" smtClean="0"/>
              <a:t>(</a:t>
            </a:r>
            <a:r>
              <a:rPr lang="en-GB" dirty="0"/>
              <a:t>I)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1524000"/>
            <a:ext cx="708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Availability 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indicators 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themes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4168740"/>
              </p:ext>
            </p:extLst>
          </p:nvPr>
        </p:nvGraphicFramePr>
        <p:xfrm>
          <a:off x="533400" y="2009775"/>
          <a:ext cx="63246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3266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457200" y="1524000"/>
            <a:ext cx="7086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Availability of individual indicators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282640"/>
              </p:ext>
            </p:extLst>
          </p:nvPr>
        </p:nvGraphicFramePr>
        <p:xfrm>
          <a:off x="304800" y="1828800"/>
          <a:ext cx="83820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086600" cy="914400"/>
          </a:xfrm>
        </p:spPr>
        <p:txBody>
          <a:bodyPr/>
          <a:lstStyle/>
          <a:p>
            <a:r>
              <a:rPr lang="en-US" dirty="0" smtClean="0"/>
              <a:t>Comparison with </a:t>
            </a:r>
            <a:br>
              <a:rPr lang="en-US" dirty="0" smtClean="0"/>
            </a:br>
            <a:r>
              <a:rPr lang="en-US" dirty="0" smtClean="0"/>
              <a:t>the EU Countries</a:t>
            </a:r>
            <a:r>
              <a:rPr lang="ru-RU" dirty="0" smtClean="0"/>
              <a:t> </a:t>
            </a:r>
            <a:r>
              <a:rPr lang="en-GB" dirty="0" smtClean="0"/>
              <a:t>(II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5040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239000" cy="990600"/>
          </a:xfrm>
        </p:spPr>
        <p:txBody>
          <a:bodyPr/>
          <a:lstStyle/>
          <a:p>
            <a:r>
              <a:rPr lang="en-GB" dirty="0" smtClean="0"/>
              <a:t>Examples of composite indicators on </a:t>
            </a:r>
            <a:r>
              <a:rPr lang="en-GB" dirty="0" smtClean="0"/>
              <a:t>SD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Diagram 3"/>
              <p:cNvGraphicFramePr/>
              <p:nvPr>
                <p:extLst>
                  <p:ext uri="{D42A27DB-BD31-4B8C-83A1-F6EECF244321}">
                    <p14:modId xmlns:p14="http://schemas.microsoft.com/office/powerpoint/2010/main" val="3567546134"/>
                  </p:ext>
                </p:extLst>
              </p:nvPr>
            </p:nvGraphicFramePr>
            <p:xfrm>
              <a:off x="533400" y="1905000"/>
              <a:ext cx="7543800" cy="406400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</mc:Choice>
        <mc:Fallback xmlns="">
          <p:graphicFrame>
            <p:nvGraphicFramePr>
              <p:cNvPr id="4" name="Diagram 3"/>
              <p:cNvGraphicFramePr/>
              <p:nvPr>
                <p:extLst>
                  <p:ext uri="{D42A27DB-BD31-4B8C-83A1-F6EECF244321}">
                    <p14:modId xmlns:p14="http://schemas.microsoft.com/office/powerpoint/2010/main" val="3567546134"/>
                  </p:ext>
                </p:extLst>
              </p:nvPr>
            </p:nvGraphicFramePr>
            <p:xfrm>
              <a:off x="533400" y="1905000"/>
              <a:ext cx="7543800" cy="406400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8" r:lo="rId9" r:qs="rId10" r:cs="rId11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46288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dissemination</a:t>
            </a:r>
            <a:endParaRPr lang="fr-FR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1592462"/>
              </p:ext>
            </p:extLst>
          </p:nvPr>
        </p:nvGraphicFramePr>
        <p:xfrm>
          <a:off x="5257800" y="1752600"/>
          <a:ext cx="22098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806147578"/>
              </p:ext>
            </p:extLst>
          </p:nvPr>
        </p:nvGraphicFramePr>
        <p:xfrm>
          <a:off x="304800" y="1752600"/>
          <a:ext cx="48768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97083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tsUNE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FF"/>
      </a:hlink>
      <a:folHlink>
        <a:srgbClr val="B2B2B2"/>
      </a:folHlink>
    </a:clrScheme>
    <a:fontScheme name="StatsUNE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tsUNEC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tsUNEC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tsUNEC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tsUNEC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tsUNE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tsUNE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tsUNE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11649</TotalTime>
  <Words>675</Words>
  <Application>Microsoft Office PowerPoint</Application>
  <PresentationFormat>On-screen Show (4:3)</PresentationFormat>
  <Paragraphs>80</Paragraphs>
  <Slides>11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StatsUNECE</vt:lpstr>
      <vt:lpstr>Worksheet</vt:lpstr>
      <vt:lpstr>Measuring sustainable development:  Experience of the EECCA countries</vt:lpstr>
      <vt:lpstr>Sustainable development: strategies and measurement </vt:lpstr>
      <vt:lpstr>Examples of SDI sets</vt:lpstr>
      <vt:lpstr>Availability of indicators by countries</vt:lpstr>
      <vt:lpstr>Availability of indicators  by themes</vt:lpstr>
      <vt:lpstr>Comparison with  the EU Countries (I)</vt:lpstr>
      <vt:lpstr>Comparison with  the EU Countries (II)</vt:lpstr>
      <vt:lpstr>Examples of composite indicators on SD</vt:lpstr>
      <vt:lpstr>Data dissemination</vt:lpstr>
      <vt:lpstr>Main conclusions</vt:lpstr>
      <vt:lpstr>PowerPoint Presentation</vt:lpstr>
    </vt:vector>
  </TitlesOfParts>
  <Company>UNECE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UNECE Gender database and Website</dc:title>
  <dc:creator>Boko</dc:creator>
  <cp:lastModifiedBy>Olga Kharitonova</cp:lastModifiedBy>
  <cp:revision>1155</cp:revision>
  <dcterms:created xsi:type="dcterms:W3CDTF">2006-08-30T12:55:16Z</dcterms:created>
  <dcterms:modified xsi:type="dcterms:W3CDTF">2013-06-07T15:06:06Z</dcterms:modified>
</cp:coreProperties>
</file>