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297" r:id="rId3"/>
    <p:sldId id="298" r:id="rId4"/>
    <p:sldId id="299" r:id="rId5"/>
    <p:sldId id="300" r:id="rId6"/>
    <p:sldId id="301" r:id="rId7"/>
    <p:sldId id="302" r:id="rId8"/>
    <p:sldId id="307" r:id="rId9"/>
    <p:sldId id="308" r:id="rId10"/>
    <p:sldId id="303" r:id="rId11"/>
    <p:sldId id="304" r:id="rId12"/>
    <p:sldId id="305" r:id="rId13"/>
    <p:sldId id="306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71" autoAdjust="0"/>
    <p:restoredTop sz="93390" autoAdjust="0"/>
  </p:normalViewPr>
  <p:slideViewPr>
    <p:cSldViewPr>
      <p:cViewPr varScale="1">
        <p:scale>
          <a:sx n="72" d="100"/>
          <a:sy n="72" d="100"/>
        </p:scale>
        <p:origin x="-1404" y="-96"/>
      </p:cViewPr>
      <p:guideLst>
        <p:guide orient="horz" pos="1525"/>
        <p:guide pos="1610"/>
      </p:guideLst>
    </p:cSldViewPr>
  </p:slideViewPr>
  <p:outlineViewPr>
    <p:cViewPr>
      <p:scale>
        <a:sx n="33" d="100"/>
        <a:sy n="33" d="100"/>
      </p:scale>
      <p:origin x="42" y="37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E86630B-325E-4773-86EF-229D19AF7D6D}" type="datetimeFigureOut">
              <a:rPr lang="en-AU"/>
              <a:pPr>
                <a:defRPr/>
              </a:pPr>
              <a:t>9/06/2013</a:t>
            </a:fld>
            <a:endParaRPr lang="en-AU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7BD71DC-38E7-4CA1-B240-8CFC1335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24281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53BD4C6-C1CA-4088-808F-3AEB7528498C}" type="datetimeFigureOut">
              <a:rPr lang="en-AU"/>
              <a:pPr>
                <a:defRPr/>
              </a:pPr>
              <a:t>9/06/2013</a:t>
            </a:fld>
            <a:endParaRPr lang="en-AU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1DD3CC9-11A6-4FA2-A284-18507858BF8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733924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10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11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12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13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2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3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4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5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6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7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8</a:t>
            </a:fld>
            <a:endParaRPr lang="en-A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BE4279-512C-445C-9032-966FC332122E}" type="slidenum">
              <a:rPr lang="en-AU" smtClean="0"/>
              <a:pPr eaLnBrk="1" hangingPunct="1"/>
              <a:t>9</a:t>
            </a:fld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6617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78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41452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95288" y="476250"/>
            <a:ext cx="6985024" cy="187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ru-RU" sz="4000" dirty="0" smtClean="0"/>
              <a:t>Внедрение Системы Эколого-экономического Учета</a:t>
            </a:r>
            <a:br>
              <a:rPr lang="ru-RU" sz="4000" dirty="0" smtClean="0"/>
            </a:br>
            <a:r>
              <a:rPr lang="en-AU" sz="4000" dirty="0" smtClean="0"/>
              <a:t> (</a:t>
            </a:r>
            <a:r>
              <a:rPr lang="ru-RU" sz="4000" dirty="0"/>
              <a:t>СЭЭУ</a:t>
            </a:r>
            <a:r>
              <a:rPr lang="en-AU" sz="4000" dirty="0" smtClean="0"/>
              <a:t>)</a:t>
            </a: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dirty="0" smtClean="0">
                <a:solidFill>
                  <a:srgbClr val="FFFF00"/>
                </a:solidFill>
              </a:rPr>
              <a:t/>
            </a:r>
            <a:br>
              <a:rPr lang="en-AU" sz="3200" dirty="0" smtClean="0">
                <a:solidFill>
                  <a:srgbClr val="FFFF00"/>
                </a:solidFill>
              </a:rPr>
            </a:br>
            <a:r>
              <a:rPr lang="en-GB" sz="3200" dirty="0" smtClean="0">
                <a:solidFill>
                  <a:srgbClr val="FFFF00"/>
                </a:solidFill>
              </a:rPr>
              <a:t/>
            </a:r>
            <a:br>
              <a:rPr lang="en-GB" sz="3200" dirty="0" smtClean="0">
                <a:solidFill>
                  <a:srgbClr val="FFFF00"/>
                </a:solidFill>
              </a:rPr>
            </a:br>
            <a:endParaRPr lang="en-AU" sz="2000" dirty="0" smtClean="0">
              <a:solidFill>
                <a:srgbClr val="FFFF00"/>
              </a:solidFill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392113" y="4292600"/>
            <a:ext cx="849788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 smtClean="0">
                <a:solidFill>
                  <a:srgbClr val="FFFF00"/>
                </a:solidFill>
              </a:rPr>
              <a:t>Питер </a:t>
            </a:r>
            <a:r>
              <a:rPr lang="ru-RU" sz="2000" dirty="0" err="1" smtClean="0">
                <a:solidFill>
                  <a:srgbClr val="FFFF00"/>
                </a:solidFill>
              </a:rPr>
              <a:t>Харпер</a:t>
            </a:r>
            <a:r>
              <a:rPr lang="ru-RU" sz="2000" dirty="0" smtClean="0">
                <a:solidFill>
                  <a:srgbClr val="FFFF00"/>
                </a:solidFill>
              </a:rPr>
              <a:t>  </a:t>
            </a:r>
            <a:r>
              <a:rPr lang="en-GB" sz="2000" dirty="0" smtClean="0">
                <a:solidFill>
                  <a:srgbClr val="FFFF00"/>
                </a:solidFill>
              </a:rPr>
              <a:t/>
            </a:r>
            <a:br>
              <a:rPr lang="en-GB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Председатель </a:t>
            </a:r>
            <a:r>
              <a:rPr lang="en-GB" sz="2000" dirty="0">
                <a:solidFill>
                  <a:srgbClr val="FFFF00"/>
                </a:solidFill>
              </a:rPr>
              <a:t/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ru-RU" sz="2000" dirty="0">
                <a:solidFill>
                  <a:srgbClr val="FFFF00"/>
                </a:solidFill>
              </a:rPr>
              <a:t>Комитет экспертов ООН по эколого-экономическому </a:t>
            </a:r>
            <a:r>
              <a:rPr lang="ru-RU" sz="2000" dirty="0" smtClean="0">
                <a:solidFill>
                  <a:srgbClr val="FFFF00"/>
                </a:solidFill>
              </a:rPr>
              <a:t>учету</a:t>
            </a:r>
            <a:endParaRPr lang="en-GB" sz="2000" dirty="0">
              <a:solidFill>
                <a:srgbClr val="FFFF00"/>
              </a:solidFill>
            </a:endParaRPr>
          </a:p>
          <a:p>
            <a:pPr eaLnBrk="1" hangingPunct="1"/>
            <a:endParaRPr lang="en-GB" sz="1600" dirty="0">
              <a:solidFill>
                <a:srgbClr val="FFFF00"/>
              </a:solidFill>
            </a:endParaRPr>
          </a:p>
          <a:p>
            <a:pPr eaLnBrk="1" hangingPunct="1"/>
            <a:r>
              <a:rPr lang="ru-RU" sz="1600" dirty="0" smtClean="0">
                <a:solidFill>
                  <a:srgbClr val="FFFF00"/>
                </a:solidFill>
              </a:rPr>
              <a:t>Семинар </a:t>
            </a:r>
            <a:r>
              <a:rPr lang="ru-RU" sz="1600" dirty="0" smtClean="0">
                <a:solidFill>
                  <a:srgbClr val="FFFF00"/>
                </a:solidFill>
              </a:rPr>
              <a:t>высокого уровня </a:t>
            </a:r>
            <a:endParaRPr lang="en-GB" sz="16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ru-RU" sz="1600" dirty="0" smtClean="0">
                <a:solidFill>
                  <a:srgbClr val="FFFF00"/>
                </a:solidFill>
              </a:rPr>
              <a:t>Конференция Европейских Статистиков </a:t>
            </a:r>
            <a:endParaRPr lang="en-GB" sz="16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ru-RU" sz="1600" dirty="0">
                <a:solidFill>
                  <a:srgbClr val="FFFF00"/>
                </a:solidFill>
              </a:rPr>
              <a:t>Экономическая комиссия для (стран) </a:t>
            </a:r>
            <a:r>
              <a:rPr lang="ru-RU" sz="1600" dirty="0" smtClean="0">
                <a:solidFill>
                  <a:srgbClr val="FFFF00"/>
                </a:solidFill>
              </a:rPr>
              <a:t>Европы</a:t>
            </a:r>
          </a:p>
          <a:p>
            <a:pPr eaLnBrk="1" hangingPunct="1"/>
            <a:r>
              <a:rPr lang="ru-RU" sz="1600" dirty="0" smtClean="0">
                <a:solidFill>
                  <a:srgbClr val="FFFF00"/>
                </a:solidFill>
              </a:rPr>
              <a:t>Женева</a:t>
            </a:r>
            <a:r>
              <a:rPr lang="en-GB" sz="1600" dirty="0" smtClean="0">
                <a:solidFill>
                  <a:srgbClr val="FFFF00"/>
                </a:solidFill>
              </a:rPr>
              <a:t>, </a:t>
            </a:r>
            <a:r>
              <a:rPr lang="ru-RU" sz="1600" dirty="0">
                <a:solidFill>
                  <a:srgbClr val="FFFF00"/>
                </a:solidFill>
              </a:rPr>
              <a:t>Швейцария</a:t>
            </a:r>
            <a:r>
              <a:rPr lang="en-GB" sz="1600" dirty="0" smtClean="0">
                <a:solidFill>
                  <a:srgbClr val="FFFF00"/>
                </a:solidFill>
              </a:rPr>
              <a:t>, 13 </a:t>
            </a:r>
            <a:r>
              <a:rPr lang="ru-RU" sz="1600" dirty="0" smtClean="0">
                <a:solidFill>
                  <a:srgbClr val="FFFF00"/>
                </a:solidFill>
              </a:rPr>
              <a:t>июня </a:t>
            </a:r>
            <a:r>
              <a:rPr lang="en-GB" sz="1600" dirty="0" smtClean="0">
                <a:solidFill>
                  <a:srgbClr val="FFFF00"/>
                </a:solidFill>
              </a:rPr>
              <a:t>2013</a:t>
            </a:r>
            <a:r>
              <a:rPr lang="ru-RU" sz="1600" dirty="0" smtClean="0">
                <a:solidFill>
                  <a:srgbClr val="FFFF00"/>
                </a:solidFill>
              </a:rPr>
              <a:t>г.</a:t>
            </a:r>
            <a:endParaRPr lang="en-A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620688"/>
            <a:ext cx="6501408" cy="79208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Мероприятия </a:t>
            </a:r>
            <a:r>
              <a:rPr lang="ru-RU" sz="3600" b="1" dirty="0">
                <a:solidFill>
                  <a:srgbClr val="FF9900"/>
                </a:solidFill>
                <a:cs typeface="Times New Roman" pitchFamily="18" charset="0"/>
              </a:rPr>
              <a:t>по внедрению </a:t>
            </a:r>
            <a:r>
              <a:rPr lang="en-AU" sz="3600" dirty="0"/>
              <a:t/>
            </a:r>
            <a:br>
              <a:rPr lang="en-AU" sz="3600" dirty="0"/>
            </a:b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1628800"/>
            <a:ext cx="6480720" cy="496855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Обучение </a:t>
            </a:r>
            <a:r>
              <a:rPr lang="ru-RU" sz="2800" dirty="0"/>
              <a:t>и техническое обеспечение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Руководство и другой </a:t>
            </a:r>
            <a:r>
              <a:rPr lang="ru-RU" sz="2800" dirty="0"/>
              <a:t>учебный материал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Сотрудничество </a:t>
            </a:r>
            <a:r>
              <a:rPr lang="ru-RU" sz="2800" dirty="0"/>
              <a:t>с </a:t>
            </a:r>
            <a:r>
              <a:rPr lang="ru-RU" sz="2800" dirty="0" smtClean="0"/>
              <a:t>научными сообществами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Пропаганда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23093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Координация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7164288" cy="56166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Механизм координации</a:t>
            </a:r>
            <a:r>
              <a:rPr lang="en-AU" sz="2800" dirty="0" smtClean="0"/>
              <a:t>, </a:t>
            </a:r>
            <a:r>
              <a:rPr lang="ru-RU" sz="2800" dirty="0" smtClean="0"/>
              <a:t>мониторинг хода реализации </a:t>
            </a:r>
            <a:r>
              <a:rPr lang="ru-RU" sz="2800" dirty="0"/>
              <a:t>и </a:t>
            </a:r>
            <a:r>
              <a:rPr lang="ru-RU" sz="2800" dirty="0" smtClean="0"/>
              <a:t>содействие в сотрудничестве</a:t>
            </a:r>
            <a:endParaRPr lang="en-AU" sz="2800" dirty="0" smtClean="0"/>
          </a:p>
          <a:p>
            <a:pPr lvl="1" eaLnBrk="1" hangingPunct="1"/>
            <a:r>
              <a:rPr lang="ru-RU" sz="2400" dirty="0" smtClean="0"/>
              <a:t>Предложена </a:t>
            </a:r>
            <a:r>
              <a:rPr lang="ru-RU" sz="2400" dirty="0"/>
              <a:t>партнерская группа</a:t>
            </a:r>
            <a:r>
              <a:rPr lang="en-AU" sz="2400" dirty="0"/>
              <a:t>, </a:t>
            </a:r>
            <a:r>
              <a:rPr lang="ru-RU" sz="2400" dirty="0"/>
              <a:t>курируемая Комитетом экспертов ООН по эколого-экономическому учету и поддерживаемая доверительным фондом</a:t>
            </a:r>
            <a:endParaRPr lang="en-AU" sz="2400" dirty="0"/>
          </a:p>
          <a:p>
            <a:pPr eaLnBrk="1" hangingPunct="1"/>
            <a:r>
              <a:rPr lang="ru-RU" sz="2800" dirty="0" smtClean="0"/>
              <a:t>Информационная </a:t>
            </a:r>
            <a:r>
              <a:rPr lang="ru-RU" sz="2800" dirty="0"/>
              <a:t>структура </a:t>
            </a:r>
            <a:r>
              <a:rPr lang="ru-RU" sz="2800" dirty="0" smtClean="0"/>
              <a:t>по координации</a:t>
            </a:r>
            <a:r>
              <a:rPr lang="en-AU" sz="2800" dirty="0" smtClean="0"/>
              <a:t>, </a:t>
            </a:r>
            <a:r>
              <a:rPr lang="ru-RU" sz="2800" dirty="0" smtClean="0"/>
              <a:t>мониторингу </a:t>
            </a:r>
            <a:r>
              <a:rPr lang="ru-RU" sz="2800" dirty="0" smtClean="0"/>
              <a:t>и отчетности</a:t>
            </a:r>
            <a:endParaRPr lang="en-AU" sz="2800" dirty="0" smtClean="0"/>
          </a:p>
          <a:p>
            <a:pPr lvl="1" eaLnBrk="1" hangingPunct="1"/>
            <a:r>
              <a:rPr lang="ru-RU" sz="2400" dirty="0" smtClean="0"/>
              <a:t>Проектный менеджмент </a:t>
            </a:r>
            <a:endParaRPr lang="en-AU" sz="2400" dirty="0" smtClean="0"/>
          </a:p>
          <a:p>
            <a:pPr lvl="1" eaLnBrk="1" hangingPunct="1"/>
            <a:r>
              <a:rPr lang="ru-RU" sz="2400" dirty="0" smtClean="0"/>
              <a:t>Взаимодействие с заинтересованными лицами </a:t>
            </a:r>
            <a:endParaRPr lang="en-AU" sz="2400" dirty="0" smtClean="0"/>
          </a:p>
          <a:p>
            <a:pPr lvl="1" eaLnBrk="1" hangingPunct="1"/>
            <a:r>
              <a:rPr lang="ru-RU" sz="2400" dirty="0" smtClean="0"/>
              <a:t>Информационная </a:t>
            </a:r>
            <a:r>
              <a:rPr lang="ru-RU" sz="2400" dirty="0"/>
              <a:t>система </a:t>
            </a:r>
            <a:r>
              <a:rPr lang="ru-RU" sz="2400" dirty="0" smtClean="0"/>
              <a:t>для мониторинга и отчетности </a:t>
            </a:r>
            <a:endParaRPr lang="en-AU" sz="2400" dirty="0" smtClean="0"/>
          </a:p>
          <a:p>
            <a:pPr eaLnBrk="1" hangingPunct="1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279578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Стратегия финансирования 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08720"/>
            <a:ext cx="6984776" cy="568863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dirty="0" smtClean="0"/>
              <a:t>Необходимо включить внедрение </a:t>
            </a:r>
            <a:r>
              <a:rPr lang="ru-RU" sz="2400" dirty="0" err="1" smtClean="0"/>
              <a:t>СЭЭУ</a:t>
            </a:r>
            <a:r>
              <a:rPr lang="ru-RU" sz="2400" dirty="0" smtClean="0"/>
              <a:t> соответствующим образом в план развития национальной статистики и предусмотреть активное финансирование данной работы</a:t>
            </a:r>
            <a:endParaRPr lang="en-AU" sz="2400" dirty="0" smtClean="0"/>
          </a:p>
          <a:p>
            <a:pPr eaLnBrk="1" hangingPunct="1"/>
            <a:r>
              <a:rPr lang="ru-RU" sz="2400" dirty="0" smtClean="0"/>
              <a:t>Международным организациям будет оказано содействие в обеспечении технической помощи и финансовой поддержки</a:t>
            </a:r>
            <a:r>
              <a:rPr lang="en-AU" sz="2400" dirty="0" smtClean="0"/>
              <a:t>, </a:t>
            </a:r>
            <a:r>
              <a:rPr lang="ru-RU" sz="2400" dirty="0" smtClean="0"/>
              <a:t>включая на развитие общей статистики </a:t>
            </a:r>
            <a:r>
              <a:rPr lang="ru-RU" sz="2400" dirty="0"/>
              <a:t>окружающей среды</a:t>
            </a:r>
            <a:endParaRPr lang="en-AU" sz="2400" dirty="0" smtClean="0"/>
          </a:p>
          <a:p>
            <a:pPr eaLnBrk="1" hangingPunct="1"/>
            <a:r>
              <a:rPr lang="ru-RU" sz="2400" dirty="0" smtClean="0"/>
              <a:t>Будут найдены Доноры для обеспечения финансирования доверительного фонда</a:t>
            </a:r>
            <a:endParaRPr lang="en-AU" sz="2400" dirty="0" smtClean="0"/>
          </a:p>
          <a:p>
            <a:pPr eaLnBrk="1" hangingPunct="1"/>
            <a:r>
              <a:rPr lang="ru-RU" sz="2400" dirty="0"/>
              <a:t>Внедрение СЭЭУ </a:t>
            </a:r>
            <a:r>
              <a:rPr lang="ru-RU" sz="2400" dirty="0" smtClean="0"/>
              <a:t>должно осуществляться с учетом принципа синергизма с </a:t>
            </a:r>
            <a:r>
              <a:rPr lang="ru-RU" sz="2400" dirty="0"/>
              <a:t>другими </a:t>
            </a:r>
            <a:r>
              <a:rPr lang="ru-RU" sz="2400" dirty="0" smtClean="0"/>
              <a:t>программами </a:t>
            </a:r>
            <a:r>
              <a:rPr lang="ru-RU" sz="2400" dirty="0" smtClean="0"/>
              <a:t>работ </a:t>
            </a:r>
            <a:r>
              <a:rPr lang="en-AU" sz="2400" dirty="0" smtClean="0"/>
              <a:t>(</a:t>
            </a:r>
            <a:r>
              <a:rPr lang="ru-RU" sz="2400" dirty="0" smtClean="0"/>
              <a:t>например,</a:t>
            </a:r>
            <a:r>
              <a:rPr lang="en-AU" sz="2400" dirty="0" smtClean="0"/>
              <a:t> </a:t>
            </a:r>
            <a:r>
              <a:rPr lang="ru-RU" sz="2400" dirty="0" smtClean="0"/>
              <a:t>Париж </a:t>
            </a:r>
            <a:r>
              <a:rPr lang="en-AU" sz="2400" dirty="0" smtClean="0"/>
              <a:t>21)</a:t>
            </a:r>
          </a:p>
          <a:p>
            <a:pPr eaLnBrk="1" hangingPunct="1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8304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95736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Экспериментальный </a:t>
            </a:r>
            <a:r>
              <a:rPr lang="ru-RU" sz="3600" b="1" dirty="0" err="1" smtClean="0">
                <a:solidFill>
                  <a:srgbClr val="FF9900"/>
                </a:solidFill>
                <a:cs typeface="Times New Roman" pitchFamily="18" charset="0"/>
              </a:rPr>
              <a:t>экосистемный</a:t>
            </a:r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 учет </a:t>
            </a:r>
            <a:r>
              <a:rPr lang="en-AU" sz="3600" b="1" dirty="0">
                <a:solidFill>
                  <a:srgbClr val="FF9900"/>
                </a:solidFill>
                <a:cs typeface="Times New Roman" pitchFamily="18" charset="0"/>
              </a:rPr>
              <a:t/>
            </a:r>
            <a:br>
              <a:rPr lang="en-AU" sz="3600" b="1" dirty="0">
                <a:solidFill>
                  <a:srgbClr val="FF9900"/>
                </a:solidFill>
                <a:cs typeface="Times New Roman" pitchFamily="18" charset="0"/>
              </a:rPr>
            </a:br>
            <a:endParaRPr lang="en-AU" sz="3600" b="1" dirty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1772816"/>
            <a:ext cx="6480720" cy="4824536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dirty="0"/>
              <a:t>Экспериментальный </a:t>
            </a:r>
            <a:r>
              <a:rPr lang="ru-RU" sz="2400" dirty="0" err="1"/>
              <a:t>экосистемный</a:t>
            </a:r>
            <a:r>
              <a:rPr lang="ru-RU" sz="2400" dirty="0"/>
              <a:t> учет </a:t>
            </a:r>
            <a:r>
              <a:rPr lang="ru-RU" sz="2400" dirty="0" err="1"/>
              <a:t>СЭЭУ</a:t>
            </a:r>
            <a:r>
              <a:rPr lang="ru-RU" sz="2400" dirty="0"/>
              <a:t> не является международным стандартом</a:t>
            </a:r>
            <a:r>
              <a:rPr lang="en-AU" sz="2400" dirty="0"/>
              <a:t>, </a:t>
            </a:r>
            <a:r>
              <a:rPr lang="ru-RU" sz="2400" dirty="0"/>
              <a:t>это скорее руководство, определяющее </a:t>
            </a:r>
            <a:r>
              <a:rPr lang="ru-RU" sz="2400" dirty="0" smtClean="0"/>
              <a:t>текущее </a:t>
            </a:r>
            <a:r>
              <a:rPr lang="ru-RU" sz="2400" dirty="0" smtClean="0"/>
              <a:t>«</a:t>
            </a:r>
            <a:r>
              <a:rPr lang="ru-RU" sz="2400" dirty="0" smtClean="0"/>
              <a:t>состояние развития»</a:t>
            </a:r>
            <a:endParaRPr lang="en-AU" sz="2400" dirty="0" smtClean="0"/>
          </a:p>
          <a:p>
            <a:pPr eaLnBrk="1" hangingPunct="1"/>
            <a:r>
              <a:rPr lang="ru-RU" sz="2400" dirty="0" smtClean="0"/>
              <a:t>Тем </a:t>
            </a:r>
            <a:r>
              <a:rPr lang="ru-RU" sz="2400" dirty="0"/>
              <a:t>не </a:t>
            </a:r>
            <a:r>
              <a:rPr lang="ru-RU" sz="2400" dirty="0" smtClean="0"/>
              <a:t>менее, странам</a:t>
            </a:r>
            <a:r>
              <a:rPr lang="en-AU" sz="2400" dirty="0"/>
              <a:t>, </a:t>
            </a:r>
            <a:r>
              <a:rPr lang="ru-RU" sz="2400" dirty="0"/>
              <a:t>по возможности</a:t>
            </a:r>
            <a:r>
              <a:rPr lang="en-AU" sz="2400" dirty="0"/>
              <a:t>, </a:t>
            </a:r>
            <a:r>
              <a:rPr lang="ru-RU" sz="2400" dirty="0" smtClean="0"/>
              <a:t> оказывается содействие в проверке и проведении экспериментов в данной новой области статистики </a:t>
            </a:r>
            <a:endParaRPr lang="en-AU" sz="2400" dirty="0" smtClean="0"/>
          </a:p>
          <a:p>
            <a:pPr lvl="1" eaLnBrk="1" hangingPunct="1"/>
            <a:r>
              <a:rPr lang="ru-RU" sz="2200" dirty="0" smtClean="0"/>
              <a:t>При осуществлении</a:t>
            </a:r>
            <a:r>
              <a:rPr lang="en-AU" sz="2200" dirty="0" smtClean="0"/>
              <a:t> </a:t>
            </a:r>
            <a:r>
              <a:rPr lang="ru-RU" sz="2200" dirty="0" smtClean="0"/>
              <a:t>данные мероприятия должны дополнять </a:t>
            </a:r>
            <a:r>
              <a:rPr lang="ru-RU" sz="2200" dirty="0"/>
              <a:t>внедрение </a:t>
            </a:r>
            <a:r>
              <a:rPr lang="ru-RU" sz="2200" dirty="0" smtClean="0"/>
              <a:t>Центральной Рамочной программы </a:t>
            </a:r>
            <a:r>
              <a:rPr lang="ru-RU" sz="2200" dirty="0" smtClean="0"/>
              <a:t>СЭЭУ  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xmlns="" val="20714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573416" cy="93610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План презентации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2159224" y="1268760"/>
            <a:ext cx="6984776" cy="430993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Основы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Действующие инициативы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Цель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Гибкий и модульный </a:t>
            </a:r>
            <a:r>
              <a:rPr lang="ru-RU" sz="2800" dirty="0"/>
              <a:t>подход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Мероприятия по внедрению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Координация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Стратегия финансирования 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Экспериментальный </a:t>
            </a:r>
            <a:r>
              <a:rPr lang="ru-RU" sz="2800" dirty="0" err="1" smtClean="0"/>
              <a:t>экосистемный</a:t>
            </a:r>
            <a:r>
              <a:rPr lang="ru-RU" sz="2800" dirty="0" smtClean="0"/>
              <a:t> учет 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Основы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836712"/>
            <a:ext cx="7416824" cy="5904656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600" dirty="0" smtClean="0"/>
              <a:t>Центральная основа </a:t>
            </a:r>
            <a:r>
              <a:rPr lang="ru-RU" sz="2600" dirty="0" err="1" smtClean="0"/>
              <a:t>СЭЭУ</a:t>
            </a:r>
            <a:r>
              <a:rPr lang="ru-RU" sz="2600" dirty="0" smtClean="0"/>
              <a:t>, принятая </a:t>
            </a:r>
            <a:r>
              <a:rPr lang="ru-RU" sz="2600" dirty="0" err="1"/>
              <a:t>СК</a:t>
            </a:r>
            <a:r>
              <a:rPr lang="ru-RU" sz="2600" dirty="0"/>
              <a:t> ООН в </a:t>
            </a:r>
            <a:r>
              <a:rPr lang="en-AU" sz="2600" dirty="0"/>
              <a:t>2012</a:t>
            </a:r>
            <a:r>
              <a:rPr lang="ru-RU" sz="2600" dirty="0"/>
              <a:t>г.</a:t>
            </a:r>
            <a:endParaRPr lang="en-AU" sz="2600" dirty="0"/>
          </a:p>
          <a:p>
            <a:pPr lvl="1" eaLnBrk="1" hangingPunct="1"/>
            <a:r>
              <a:rPr lang="ru-RU" sz="1800" dirty="0" smtClean="0"/>
              <a:t>Внедрение </a:t>
            </a:r>
            <a:r>
              <a:rPr lang="ru-RU" sz="1800" dirty="0"/>
              <a:t>СЭЭУ </a:t>
            </a:r>
            <a:r>
              <a:rPr lang="ru-RU" sz="1800" dirty="0" smtClean="0"/>
              <a:t>должно </a:t>
            </a:r>
            <a:r>
              <a:rPr lang="ru-RU" sz="1800" dirty="0" smtClean="0"/>
              <a:t>представлять собой </a:t>
            </a:r>
            <a:r>
              <a:rPr lang="ru-RU" sz="1800" b="1" dirty="0" smtClean="0"/>
              <a:t>долгосрочную программу</a:t>
            </a:r>
            <a:r>
              <a:rPr lang="en-AU" sz="1800" dirty="0" smtClean="0"/>
              <a:t>, </a:t>
            </a:r>
            <a:r>
              <a:rPr lang="ru-RU" sz="1800" dirty="0" smtClean="0"/>
              <a:t>внедряемую </a:t>
            </a:r>
            <a:r>
              <a:rPr lang="ru-RU" sz="1800" b="1" dirty="0" smtClean="0"/>
              <a:t>гибко и постепенно</a:t>
            </a:r>
            <a:r>
              <a:rPr lang="en-AU" sz="1800" dirty="0"/>
              <a:t>, </a:t>
            </a:r>
            <a:r>
              <a:rPr lang="ru-RU" sz="1800" dirty="0" smtClean="0"/>
              <a:t>с полным учетом </a:t>
            </a:r>
            <a:r>
              <a:rPr lang="ru-RU" sz="1800" b="1" dirty="0" smtClean="0"/>
              <a:t>национальных условий и требований </a:t>
            </a:r>
            <a:endParaRPr lang="en-AU" sz="1800" b="1" dirty="0" smtClean="0"/>
          </a:p>
          <a:p>
            <a:pPr lvl="1" eaLnBrk="1" hangingPunct="1"/>
            <a:r>
              <a:rPr lang="ru-RU" sz="1800" dirty="0"/>
              <a:t>Запрос в Комитет экспертов ООН по эколого-экономическому учету </a:t>
            </a:r>
            <a:r>
              <a:rPr lang="ru-RU" sz="1800" dirty="0" smtClean="0"/>
              <a:t>на разработку </a:t>
            </a:r>
            <a:r>
              <a:rPr lang="ru-RU" sz="1800" dirty="0" smtClean="0"/>
              <a:t>стратегии </a:t>
            </a:r>
            <a:r>
              <a:rPr lang="ru-RU" sz="1800" dirty="0"/>
              <a:t>внедрения</a:t>
            </a:r>
          </a:p>
          <a:p>
            <a:pPr marL="457200" lvl="1" indent="0" eaLnBrk="1" hangingPunct="1">
              <a:buNone/>
            </a:pPr>
            <a:r>
              <a:rPr lang="ru-RU" sz="2600" dirty="0" smtClean="0"/>
              <a:t>Стратегия внедрения, утвержденная </a:t>
            </a:r>
            <a:r>
              <a:rPr lang="ru-RU" sz="2600" dirty="0" err="1" smtClean="0"/>
              <a:t>СК</a:t>
            </a:r>
            <a:r>
              <a:rPr lang="ru-RU" sz="2600" dirty="0" smtClean="0"/>
              <a:t> ООН в </a:t>
            </a:r>
            <a:r>
              <a:rPr lang="en-AU" sz="2600" dirty="0" smtClean="0"/>
              <a:t>2013</a:t>
            </a:r>
            <a:r>
              <a:rPr lang="ru-RU" sz="2600" dirty="0" smtClean="0"/>
              <a:t>г.</a:t>
            </a:r>
            <a:endParaRPr lang="en-AU" sz="2600" dirty="0" smtClean="0"/>
          </a:p>
          <a:p>
            <a:pPr lvl="1" eaLnBrk="1" hangingPunct="1"/>
            <a:r>
              <a:rPr lang="ru-RU" sz="1800" dirty="0" smtClean="0"/>
              <a:t>Практические действия, которые могут быть предприняты международными </a:t>
            </a:r>
            <a:r>
              <a:rPr lang="ru-RU" sz="1800" dirty="0" smtClean="0"/>
              <a:t>организациями, </a:t>
            </a:r>
            <a:r>
              <a:rPr lang="ru-RU" sz="1800" dirty="0" smtClean="0"/>
              <a:t>и </a:t>
            </a:r>
            <a:r>
              <a:rPr lang="ru-RU" sz="1800" dirty="0" smtClean="0"/>
              <a:t>национальные статистические системы </a:t>
            </a:r>
            <a:r>
              <a:rPr lang="ru-RU" sz="1800" dirty="0" smtClean="0"/>
              <a:t>с </a:t>
            </a:r>
            <a:r>
              <a:rPr lang="ru-RU" sz="1800" dirty="0"/>
              <a:t>целью максимизации </a:t>
            </a:r>
            <a:r>
              <a:rPr lang="ru-RU" sz="1800" dirty="0" smtClean="0"/>
              <a:t>уровня внедрения </a:t>
            </a:r>
            <a:r>
              <a:rPr lang="ru-RU" sz="1800" dirty="0"/>
              <a:t>СЭЭУ </a:t>
            </a:r>
            <a:r>
              <a:rPr lang="ru-RU" sz="1800" dirty="0" smtClean="0"/>
              <a:t>в краткосрочном - среднесрочном периоде</a:t>
            </a:r>
          </a:p>
          <a:p>
            <a:pPr marL="457200" lvl="1" indent="0" eaLnBrk="1" hangingPunct="1">
              <a:buNone/>
            </a:pPr>
            <a:r>
              <a:rPr lang="ru-RU" sz="2400" dirty="0" smtClean="0"/>
              <a:t>Международная </a:t>
            </a:r>
            <a:r>
              <a:rPr lang="ru-RU" sz="2400" dirty="0"/>
              <a:t>конференция </a:t>
            </a:r>
            <a:r>
              <a:rPr lang="ru-RU" sz="2400" dirty="0" smtClean="0"/>
              <a:t>по внедрению </a:t>
            </a:r>
            <a:endParaRPr lang="ru-RU" sz="2400" dirty="0" smtClean="0"/>
          </a:p>
          <a:p>
            <a:pPr marL="457200" lvl="1" indent="0" eaLnBrk="1" hangingPunct="1">
              <a:buNone/>
            </a:pPr>
            <a:r>
              <a:rPr lang="ru-RU" sz="2400" dirty="0" smtClean="0"/>
              <a:t>СЭЭУ </a:t>
            </a:r>
            <a:r>
              <a:rPr lang="ru-RU" sz="2400" dirty="0" smtClean="0"/>
              <a:t>в Нью-Йорке, </a:t>
            </a:r>
            <a:r>
              <a:rPr lang="en-AU" sz="2400" dirty="0" smtClean="0"/>
              <a:t>17-19 </a:t>
            </a:r>
            <a:r>
              <a:rPr lang="ru-RU" sz="2400" dirty="0" smtClean="0"/>
              <a:t>июня </a:t>
            </a:r>
            <a:r>
              <a:rPr lang="en-AU" sz="2400" dirty="0" smtClean="0"/>
              <a:t>2013</a:t>
            </a:r>
            <a:r>
              <a:rPr lang="ru-RU" sz="2400" dirty="0" smtClean="0"/>
              <a:t>г. </a:t>
            </a: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9468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Текущее состояние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2087216" y="1052736"/>
            <a:ext cx="7056784" cy="56166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600" dirty="0" smtClean="0"/>
              <a:t>На национальном уровне</a:t>
            </a:r>
            <a:r>
              <a:rPr lang="en-AU" sz="2600" dirty="0" smtClean="0"/>
              <a:t> </a:t>
            </a:r>
            <a:r>
              <a:rPr lang="ru-RU" sz="2600" dirty="0" smtClean="0"/>
              <a:t>многие страны уже имеют подробные программы эколого-экономического учета</a:t>
            </a:r>
            <a:endParaRPr lang="en-AU" sz="2600" dirty="0" smtClean="0"/>
          </a:p>
          <a:p>
            <a:pPr lvl="1" eaLnBrk="1" hangingPunct="1"/>
            <a:r>
              <a:rPr lang="ru-RU" sz="2000" dirty="0" smtClean="0"/>
              <a:t>Например</a:t>
            </a:r>
            <a:r>
              <a:rPr lang="ru-RU" sz="2000" dirty="0"/>
              <a:t>, Австралия</a:t>
            </a:r>
            <a:r>
              <a:rPr lang="en-AU" sz="2000" dirty="0" smtClean="0"/>
              <a:t>, </a:t>
            </a:r>
            <a:r>
              <a:rPr lang="ru-RU" sz="2000" dirty="0"/>
              <a:t>Канада</a:t>
            </a:r>
            <a:r>
              <a:rPr lang="en-AU" sz="2000" dirty="0" smtClean="0"/>
              <a:t>, </a:t>
            </a:r>
            <a:r>
              <a:rPr lang="ru-RU" sz="2000" dirty="0"/>
              <a:t>Китай</a:t>
            </a:r>
            <a:r>
              <a:rPr lang="en-AU" sz="2000" dirty="0" smtClean="0"/>
              <a:t>, </a:t>
            </a:r>
            <a:r>
              <a:rPr lang="ru-RU" sz="2000" dirty="0"/>
              <a:t>Колумбия</a:t>
            </a:r>
            <a:r>
              <a:rPr lang="en-AU" sz="2000" dirty="0" smtClean="0"/>
              <a:t>, </a:t>
            </a:r>
            <a:r>
              <a:rPr lang="ru-RU" sz="2000" dirty="0"/>
              <a:t>Италия, Мексика</a:t>
            </a:r>
            <a:r>
              <a:rPr lang="en-AU" sz="2000" dirty="0" smtClean="0"/>
              <a:t>, </a:t>
            </a:r>
            <a:r>
              <a:rPr lang="ru-RU" sz="2000" dirty="0"/>
              <a:t>Норвегия, Филиппины</a:t>
            </a:r>
            <a:r>
              <a:rPr lang="en-AU" sz="2000" dirty="0" smtClean="0"/>
              <a:t>, </a:t>
            </a:r>
            <a:r>
              <a:rPr lang="ru-RU" sz="2000" dirty="0"/>
              <a:t>Южная Африка</a:t>
            </a:r>
            <a:r>
              <a:rPr lang="en-AU" sz="2000" dirty="0"/>
              <a:t>, </a:t>
            </a:r>
            <a:r>
              <a:rPr lang="ru-RU" sz="2000" dirty="0"/>
              <a:t>Швеция</a:t>
            </a:r>
            <a:endParaRPr lang="en-AU" sz="2000" dirty="0" smtClean="0"/>
          </a:p>
          <a:p>
            <a:pPr eaLnBrk="1" hangingPunct="1"/>
            <a:r>
              <a:rPr lang="ru-RU" sz="2600" dirty="0" smtClean="0"/>
              <a:t>Также существует ряд международных инициатив, относящихся к эколого-экономическому учету</a:t>
            </a:r>
            <a:endParaRPr lang="en-AU" sz="2600" dirty="0" smtClean="0"/>
          </a:p>
          <a:p>
            <a:pPr lvl="1" eaLnBrk="1" hangingPunct="1"/>
            <a:r>
              <a:rPr lang="en-AU" sz="2000" dirty="0" smtClean="0"/>
              <a:t>WAVES (</a:t>
            </a:r>
            <a:r>
              <a:rPr lang="ru-RU" sz="2000" dirty="0"/>
              <a:t>Учет благосостояния и оценка </a:t>
            </a:r>
            <a:r>
              <a:rPr lang="ru-RU" sz="2000" dirty="0" err="1"/>
              <a:t>экосистемных</a:t>
            </a:r>
            <a:r>
              <a:rPr lang="ru-RU" sz="2000" dirty="0"/>
              <a:t> услуг</a:t>
            </a:r>
            <a:r>
              <a:rPr lang="en-AU" sz="2000" dirty="0" smtClean="0"/>
              <a:t>) – </a:t>
            </a:r>
            <a:r>
              <a:rPr lang="ru-RU" sz="2000" dirty="0"/>
              <a:t>Всемирный банк</a:t>
            </a:r>
            <a:endParaRPr lang="en-AU" sz="2000" dirty="0" smtClean="0"/>
          </a:p>
          <a:p>
            <a:pPr lvl="1" eaLnBrk="1" hangingPunct="1"/>
            <a:r>
              <a:rPr lang="ru-RU" sz="2000" dirty="0"/>
              <a:t>Стратегия </a:t>
            </a:r>
            <a:r>
              <a:rPr lang="ru-RU" sz="2000" dirty="0" smtClean="0"/>
              <a:t>зеленого роста </a:t>
            </a:r>
            <a:r>
              <a:rPr lang="en-AU" sz="2000" dirty="0" smtClean="0"/>
              <a:t>– </a:t>
            </a:r>
            <a:r>
              <a:rPr lang="ru-RU" sz="2000" dirty="0" err="1"/>
              <a:t>ОЭСР</a:t>
            </a:r>
            <a:endParaRPr lang="en-AU" sz="2000" dirty="0" smtClean="0"/>
          </a:p>
          <a:p>
            <a:pPr lvl="1" eaLnBrk="1" hangingPunct="1"/>
            <a:r>
              <a:rPr lang="ru-RU" sz="2000" dirty="0" smtClean="0"/>
              <a:t>Инициатива по зеленой экономике </a:t>
            </a:r>
            <a:r>
              <a:rPr lang="en-AU" sz="2000" dirty="0" smtClean="0"/>
              <a:t>– </a:t>
            </a:r>
            <a:r>
              <a:rPr lang="ru-RU" sz="2000" dirty="0" err="1"/>
              <a:t>ЮНЕП</a:t>
            </a:r>
            <a:endParaRPr lang="en-AU" sz="2000" dirty="0" smtClean="0"/>
          </a:p>
          <a:p>
            <a:pPr lvl="1" eaLnBrk="1" hangingPunct="1"/>
            <a:r>
              <a:rPr lang="ru-RU" sz="2000" dirty="0" smtClean="0"/>
              <a:t>Стратегия </a:t>
            </a:r>
            <a:r>
              <a:rPr lang="ru-RU" sz="2000" dirty="0" smtClean="0"/>
              <a:t>ЕС по </a:t>
            </a:r>
            <a:r>
              <a:rPr lang="ru-RU" sz="2000" dirty="0" smtClean="0"/>
              <a:t>экологическому  учету</a:t>
            </a:r>
            <a:r>
              <a:rPr lang="en-AU" sz="2000" dirty="0" smtClean="0"/>
              <a:t>– </a:t>
            </a:r>
            <a:r>
              <a:rPr lang="ru-RU" sz="2000" dirty="0"/>
              <a:t>Европейская комиссия</a:t>
            </a: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906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Цель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Оказать содействие странам в </a:t>
            </a:r>
            <a:r>
              <a:rPr lang="ru-RU" sz="2800" dirty="0"/>
              <a:t>принятии </a:t>
            </a:r>
            <a:r>
              <a:rPr lang="ru-RU" sz="2800" dirty="0" smtClean="0"/>
              <a:t>Центральной </a:t>
            </a:r>
            <a:r>
              <a:rPr lang="ru-RU" sz="2800" dirty="0" smtClean="0"/>
              <a:t>Рамочной программы СЭЭУ </a:t>
            </a:r>
            <a:r>
              <a:rPr lang="ru-RU" sz="2800" dirty="0" smtClean="0"/>
              <a:t>в качестве </a:t>
            </a:r>
            <a:r>
              <a:rPr lang="ru-RU" sz="2800" dirty="0" smtClean="0"/>
              <a:t>основы измерения эколого-экономических </a:t>
            </a:r>
            <a:r>
              <a:rPr lang="ru-RU" sz="2800" dirty="0" smtClean="0"/>
              <a:t>счетов и поддержки статистики</a:t>
            </a:r>
            <a:r>
              <a:rPr lang="en-US" sz="2800" dirty="0" smtClean="0"/>
              <a:t>, </a:t>
            </a:r>
            <a:r>
              <a:rPr lang="ru-RU" sz="2800" dirty="0" smtClean="0"/>
              <a:t>и</a:t>
            </a:r>
            <a:endParaRPr lang="en-AU" sz="2800" dirty="0"/>
          </a:p>
          <a:p>
            <a:pPr eaLnBrk="1" hangingPunct="1"/>
            <a:r>
              <a:rPr lang="ru-RU" sz="2800" dirty="0" smtClean="0"/>
              <a:t>Установить поэтапно технические возможности для регулярной отчетности по минимальному набору эколого-экономических счетов </a:t>
            </a:r>
            <a:r>
              <a:rPr lang="ru-RU" sz="2800" dirty="0"/>
              <a:t>с </a:t>
            </a:r>
            <a:r>
              <a:rPr lang="ru-RU" sz="2800" dirty="0" smtClean="0"/>
              <a:t>соответствующими охватом</a:t>
            </a:r>
            <a:r>
              <a:rPr lang="en-US" sz="2800" dirty="0" smtClean="0"/>
              <a:t>, </a:t>
            </a:r>
            <a:r>
              <a:rPr lang="ru-RU" sz="2800" dirty="0" smtClean="0"/>
              <a:t>деталями и качеством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38038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Гибкий </a:t>
            </a:r>
            <a:r>
              <a:rPr lang="ru-RU" sz="3600" b="1" dirty="0">
                <a:solidFill>
                  <a:srgbClr val="FF9900"/>
                </a:solidFill>
                <a:cs typeface="Times New Roman" pitchFamily="18" charset="0"/>
              </a:rPr>
              <a:t>и модульный подход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Страны </a:t>
            </a:r>
            <a:r>
              <a:rPr lang="ru-RU" sz="2800" dirty="0"/>
              <a:t>отличаются </a:t>
            </a:r>
            <a:r>
              <a:rPr lang="ru-RU" sz="2800" dirty="0" smtClean="0"/>
              <a:t>специфическими проблемами эколого-экономической политики и уровнем развития статистики</a:t>
            </a:r>
            <a:r>
              <a:rPr lang="en-US" sz="2800" dirty="0" smtClean="0"/>
              <a:t>. </a:t>
            </a:r>
            <a:r>
              <a:rPr lang="ru-RU" sz="2800" dirty="0" smtClean="0"/>
              <a:t>Соответственно</a:t>
            </a:r>
            <a:r>
              <a:rPr lang="en-US" sz="2800" dirty="0" smtClean="0"/>
              <a:t>, </a:t>
            </a:r>
            <a:r>
              <a:rPr lang="ru-RU" sz="2800" dirty="0" smtClean="0"/>
              <a:t>страны могут устанавливать приоритетность счетов, планируемых к внедрению </a:t>
            </a:r>
            <a:r>
              <a:rPr lang="en-US" sz="2800" dirty="0" smtClean="0"/>
              <a:t> </a:t>
            </a:r>
            <a:r>
              <a:rPr lang="ru-RU" sz="2800" dirty="0" smtClean="0"/>
              <a:t>в краткосрочный- среднесрочный период на основе  наиболее актуальных потребностей политики </a:t>
            </a:r>
            <a:endParaRPr lang="en-US" sz="2800" dirty="0" smtClean="0"/>
          </a:p>
          <a:p>
            <a:pPr eaLnBrk="1" hangingPunct="1"/>
            <a:r>
              <a:rPr lang="ru-RU" sz="2800" dirty="0" smtClean="0"/>
              <a:t>Применение гибкого </a:t>
            </a:r>
            <a:r>
              <a:rPr lang="ru-RU" sz="2800" dirty="0"/>
              <a:t>и </a:t>
            </a:r>
            <a:r>
              <a:rPr lang="ru-RU" sz="2800" dirty="0" smtClean="0"/>
              <a:t>модульного подхода охватывает несколько фаз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19531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Четыре фазы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1979712" y="980728"/>
            <a:ext cx="6480720" cy="56166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Первая </a:t>
            </a:r>
            <a:r>
              <a:rPr lang="ru-RU" sz="2800" dirty="0" smtClean="0"/>
              <a:t>фаза </a:t>
            </a:r>
            <a:r>
              <a:rPr lang="en-AU" sz="2800" dirty="0" smtClean="0"/>
              <a:t>– </a:t>
            </a:r>
            <a:r>
              <a:rPr lang="ru-RU" sz="2800" dirty="0" smtClean="0"/>
              <a:t>определение </a:t>
            </a:r>
            <a:r>
              <a:rPr lang="ru-RU" sz="2800" dirty="0"/>
              <a:t>национальных </a:t>
            </a:r>
            <a:r>
              <a:rPr lang="ru-RU" sz="2800" dirty="0" smtClean="0"/>
              <a:t>организационных структур</a:t>
            </a:r>
          </a:p>
          <a:p>
            <a:pPr eaLnBrk="1" hangingPunct="1"/>
            <a:r>
              <a:rPr lang="ru-RU" sz="2800" dirty="0" smtClean="0"/>
              <a:t>Вторая </a:t>
            </a:r>
            <a:r>
              <a:rPr lang="ru-RU" sz="2800" dirty="0" smtClean="0"/>
              <a:t>фаза </a:t>
            </a:r>
            <a:r>
              <a:rPr lang="en-AU" sz="2800" dirty="0" smtClean="0"/>
              <a:t>– </a:t>
            </a:r>
            <a:r>
              <a:rPr lang="ru-RU" sz="2800" dirty="0" smtClean="0"/>
              <a:t>самостоятельная оценка с помощью </a:t>
            </a:r>
            <a:r>
              <a:rPr lang="ru-RU" sz="2800" dirty="0"/>
              <a:t>средства диагностики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Третья фаза </a:t>
            </a:r>
            <a:r>
              <a:rPr lang="en-AU" sz="2800" dirty="0" smtClean="0"/>
              <a:t>–</a:t>
            </a:r>
            <a:r>
              <a:rPr lang="ru-RU" sz="2800" dirty="0" smtClean="0"/>
              <a:t> оценка</a:t>
            </a:r>
            <a:r>
              <a:rPr lang="en-AU" sz="2800" dirty="0" smtClean="0"/>
              <a:t> </a:t>
            </a:r>
            <a:r>
              <a:rPr lang="ru-RU" sz="2800" dirty="0" smtClean="0"/>
              <a:t>качества </a:t>
            </a:r>
            <a:r>
              <a:rPr lang="ru-RU" sz="2800" dirty="0"/>
              <a:t>данных</a:t>
            </a:r>
            <a:endParaRPr lang="en-AU" sz="2800" dirty="0" smtClean="0"/>
          </a:p>
          <a:p>
            <a:pPr eaLnBrk="1" hangingPunct="1"/>
            <a:r>
              <a:rPr lang="ru-RU" sz="2800" dirty="0" smtClean="0"/>
              <a:t>Четвертая фаза </a:t>
            </a:r>
            <a:r>
              <a:rPr lang="en-AU" sz="2800" dirty="0" smtClean="0"/>
              <a:t>– </a:t>
            </a:r>
            <a:r>
              <a:rPr lang="ru-RU" sz="2800" dirty="0" smtClean="0"/>
              <a:t>подготовка стратегического плана развития </a:t>
            </a:r>
            <a:endParaRPr lang="en-AU" sz="2800" dirty="0" smtClean="0"/>
          </a:p>
          <a:p>
            <a:pPr eaLnBrk="1" hangingPunct="1"/>
            <a:endParaRPr lang="en-AU" sz="2800" dirty="0"/>
          </a:p>
          <a:p>
            <a:pPr eaLnBrk="1" hangingPunct="1"/>
            <a:r>
              <a:rPr lang="ru-RU" sz="2800" dirty="0" smtClean="0"/>
              <a:t>Данные  фазы будут </a:t>
            </a:r>
            <a:r>
              <a:rPr lang="ru-RU" sz="2800" dirty="0" smtClean="0"/>
              <a:t>сопровождаться международной деятельностью</a:t>
            </a:r>
            <a:endParaRPr lang="en-AU" sz="2800" dirty="0" smtClean="0"/>
          </a:p>
          <a:p>
            <a:pPr eaLnBrk="1" hangingPunct="1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128385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Средства </a:t>
            </a:r>
            <a:r>
              <a:rPr lang="ru-RU" sz="3600" b="1" dirty="0">
                <a:solidFill>
                  <a:srgbClr val="FF9900"/>
                </a:solidFill>
                <a:cs typeface="Times New Roman" pitchFamily="18" charset="0"/>
              </a:rPr>
              <a:t>диагностики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3454" y="4079820"/>
            <a:ext cx="292388" cy="32957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700" b="1" dirty="0" smtClean="0"/>
              <a:t>Счета </a:t>
            </a:r>
            <a:endParaRPr lang="ru-RU" sz="7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8639175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342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6501408" cy="7200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Пример </a:t>
            </a:r>
            <a:r>
              <a:rPr lang="en-AU" sz="3600" b="1" dirty="0" smtClean="0">
                <a:solidFill>
                  <a:srgbClr val="FF9900"/>
                </a:solidFill>
                <a:cs typeface="Times New Roman" pitchFamily="18" charset="0"/>
              </a:rPr>
              <a:t>– </a:t>
            </a:r>
            <a:r>
              <a:rPr lang="ru-RU" sz="3600" b="1" dirty="0" smtClean="0">
                <a:solidFill>
                  <a:srgbClr val="FF9900"/>
                </a:solidFill>
                <a:cs typeface="Times New Roman" pitchFamily="18" charset="0"/>
              </a:rPr>
              <a:t>счета потоков энергии </a:t>
            </a:r>
            <a:endParaRPr lang="en-AU" sz="3600" b="1" dirty="0" smtClean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397675"/>
            <a:ext cx="5886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2000" b="1" dirty="0" smtClean="0"/>
              <a:t>Источники </a:t>
            </a:r>
            <a:r>
              <a:rPr lang="ru-RU" sz="2000" b="1" dirty="0" smtClean="0"/>
              <a:t>данных</a:t>
            </a:r>
            <a:r>
              <a:rPr lang="en-GB" sz="2000" b="1" dirty="0" smtClean="0"/>
              <a:t>:</a:t>
            </a:r>
            <a:r>
              <a:rPr lang="en-GB" sz="2000" dirty="0" smtClean="0"/>
              <a:t> </a:t>
            </a:r>
            <a:r>
              <a:rPr lang="ru-RU" sz="2000" dirty="0"/>
              <a:t>статистика энергетики</a:t>
            </a:r>
            <a:r>
              <a:rPr lang="en-GB" sz="2000" dirty="0" smtClean="0"/>
              <a:t>, </a:t>
            </a:r>
            <a:r>
              <a:rPr lang="ru-RU" sz="2000" dirty="0"/>
              <a:t>национальные счета</a:t>
            </a:r>
            <a:r>
              <a:rPr lang="en-GB" sz="2000" dirty="0" smtClean="0"/>
              <a:t>, </a:t>
            </a:r>
            <a:r>
              <a:rPr lang="ru-RU" sz="2000" dirty="0" smtClean="0"/>
              <a:t>статистика международной торговли</a:t>
            </a:r>
            <a:r>
              <a:rPr lang="en-GB" sz="2000" dirty="0" smtClean="0"/>
              <a:t>, </a:t>
            </a:r>
            <a:r>
              <a:rPr lang="ru-RU" sz="2000" dirty="0" smtClean="0"/>
              <a:t>статистика перевозок </a:t>
            </a:r>
            <a:endParaRPr lang="en-GB" sz="2000" dirty="0"/>
          </a:p>
          <a:p>
            <a:pPr eaLnBrk="1" hangingPunct="1"/>
            <a:r>
              <a:rPr lang="ru-RU" sz="2000" b="1" dirty="0" smtClean="0"/>
              <a:t>Счета</a:t>
            </a:r>
            <a:r>
              <a:rPr lang="en-GB" sz="2000" b="1" dirty="0" smtClean="0"/>
              <a:t>:</a:t>
            </a:r>
            <a:r>
              <a:rPr lang="en-GB" sz="2000" dirty="0" smtClean="0"/>
              <a:t> </a:t>
            </a:r>
            <a:r>
              <a:rPr lang="ru-RU" sz="2000" dirty="0" smtClean="0"/>
              <a:t>таблицы </a:t>
            </a:r>
            <a:r>
              <a:rPr lang="ru-RU" sz="2000" dirty="0"/>
              <a:t>ресурсов и использования для </a:t>
            </a:r>
            <a:r>
              <a:rPr lang="ru-RU" sz="2000" dirty="0" smtClean="0"/>
              <a:t>энергетики  </a:t>
            </a:r>
            <a:endParaRPr lang="en-GB" sz="2000" dirty="0"/>
          </a:p>
          <a:p>
            <a:pPr eaLnBrk="1" hangingPunct="1"/>
            <a:r>
              <a:rPr lang="ru-RU" sz="2000" b="1" dirty="0" smtClean="0"/>
              <a:t>Показатели</a:t>
            </a:r>
            <a:r>
              <a:rPr lang="en-GB" sz="2000" b="1" dirty="0" smtClean="0"/>
              <a:t>: </a:t>
            </a:r>
            <a:r>
              <a:rPr lang="ru-RU" sz="2000" dirty="0" smtClean="0"/>
              <a:t>использование</a:t>
            </a:r>
            <a:r>
              <a:rPr lang="ru-RU" sz="2000" b="1" dirty="0" smtClean="0"/>
              <a:t> </a:t>
            </a:r>
            <a:r>
              <a:rPr lang="ru-RU" altLang="ja-JP" sz="2000" dirty="0" smtClean="0"/>
              <a:t>полезной внутренней энергии</a:t>
            </a:r>
            <a:r>
              <a:rPr lang="en-GB" altLang="ja-JP" sz="2000" dirty="0" smtClean="0"/>
              <a:t>, </a:t>
            </a:r>
            <a:r>
              <a:rPr lang="ru-RU" sz="2000" dirty="0" err="1" smtClean="0"/>
              <a:t>энергоинтенсивность</a:t>
            </a:r>
            <a:r>
              <a:rPr lang="ru-RU" sz="2000" dirty="0" smtClean="0"/>
              <a:t> по отраслям  </a:t>
            </a:r>
            <a:r>
              <a:rPr lang="ru-RU" sz="2000" dirty="0"/>
              <a:t>промышленности</a:t>
            </a:r>
            <a:r>
              <a:rPr lang="en-GB" sz="2000" dirty="0" smtClean="0"/>
              <a:t>, </a:t>
            </a:r>
            <a:r>
              <a:rPr lang="ru-RU" sz="2000" dirty="0" smtClean="0"/>
              <a:t>коэффициенты </a:t>
            </a:r>
            <a:r>
              <a:rPr lang="ru-RU" sz="2000" dirty="0" smtClean="0"/>
              <a:t>энергетической </a:t>
            </a:r>
            <a:r>
              <a:rPr lang="ru-RU" sz="2000" dirty="0" smtClean="0"/>
              <a:t>зависимости.</a:t>
            </a:r>
            <a:endParaRPr lang="en-GB" sz="2000" dirty="0"/>
          </a:p>
          <a:p>
            <a:pPr eaLnBrk="1" hangingPunct="1"/>
            <a:r>
              <a:rPr lang="ru-RU" sz="2000" b="1" dirty="0" smtClean="0"/>
              <a:t>Анализы</a:t>
            </a:r>
            <a:r>
              <a:rPr lang="en-GB" sz="2000" b="1" dirty="0" smtClean="0"/>
              <a:t>: </a:t>
            </a:r>
            <a:r>
              <a:rPr lang="ru-RU" sz="2000" dirty="0" smtClean="0"/>
              <a:t>разделение экономического роста </a:t>
            </a:r>
            <a:r>
              <a:rPr lang="ru-RU" sz="2000" dirty="0" smtClean="0"/>
              <a:t>использования </a:t>
            </a:r>
            <a:r>
              <a:rPr lang="ru-RU" sz="2000" dirty="0" smtClean="0"/>
              <a:t>энергии</a:t>
            </a:r>
            <a:r>
              <a:rPr lang="en-GB" sz="2000" dirty="0" smtClean="0"/>
              <a:t>,</a:t>
            </a:r>
            <a:r>
              <a:rPr lang="en-GB" sz="2000" b="1" dirty="0" smtClean="0"/>
              <a:t> </a:t>
            </a:r>
            <a:r>
              <a:rPr lang="ru-RU" sz="2000" dirty="0" smtClean="0"/>
              <a:t>структурные </a:t>
            </a:r>
            <a:r>
              <a:rPr lang="ru-RU" sz="2000" dirty="0" err="1" smtClean="0"/>
              <a:t>декомпозицинные</a:t>
            </a:r>
            <a:r>
              <a:rPr lang="ru-RU" sz="2000" dirty="0"/>
              <a:t> аналитические </a:t>
            </a:r>
            <a:r>
              <a:rPr lang="ru-RU" sz="2000" dirty="0" smtClean="0"/>
              <a:t>отчеты по использованию энергии</a:t>
            </a:r>
            <a:r>
              <a:rPr lang="en-GB" sz="2000" dirty="0" smtClean="0"/>
              <a:t>, </a:t>
            </a:r>
            <a:r>
              <a:rPr lang="ru-RU" sz="2000" dirty="0" smtClean="0"/>
              <a:t>энергетический или углеродный след</a:t>
            </a:r>
            <a:r>
              <a:rPr lang="en-GB" sz="2000" dirty="0" smtClean="0"/>
              <a:t> </a:t>
            </a:r>
            <a:r>
              <a:rPr lang="ru-RU" sz="2000" dirty="0" smtClean="0"/>
              <a:t>и </a:t>
            </a:r>
            <a:r>
              <a:rPr lang="ru-RU" sz="2000" dirty="0" err="1" smtClean="0"/>
              <a:t>т.д</a:t>
            </a:r>
            <a:r>
              <a:rPr lang="en-GB" sz="2000" dirty="0" smtClean="0"/>
              <a:t>.</a:t>
            </a:r>
            <a:endParaRPr lang="en-GB" sz="2000" b="1" dirty="0"/>
          </a:p>
          <a:p>
            <a:pPr eaLnBrk="1" hangingPunct="1"/>
            <a:r>
              <a:rPr lang="ru-RU" sz="2000" b="1" dirty="0" smtClean="0"/>
              <a:t>Обслуживаемые направления политики</a:t>
            </a:r>
            <a:r>
              <a:rPr lang="en-GB" sz="2000" b="1" dirty="0" smtClean="0"/>
              <a:t>: </a:t>
            </a:r>
            <a:r>
              <a:rPr lang="ru-RU" sz="2000" dirty="0" smtClean="0"/>
              <a:t>энергетическая </a:t>
            </a:r>
            <a:r>
              <a:rPr lang="ru-RU" sz="2000" dirty="0"/>
              <a:t>зависимость</a:t>
            </a:r>
            <a:r>
              <a:rPr lang="en-GB" sz="2000" dirty="0" smtClean="0"/>
              <a:t>, </a:t>
            </a:r>
            <a:r>
              <a:rPr lang="ru-RU" sz="2000" dirty="0" smtClean="0"/>
              <a:t>нехватка энерги</a:t>
            </a:r>
            <a:r>
              <a:rPr lang="ru-RU" sz="2000" dirty="0"/>
              <a:t>и</a:t>
            </a:r>
            <a:r>
              <a:rPr lang="en-GB" sz="2000" dirty="0" smtClean="0"/>
              <a:t>, </a:t>
            </a:r>
            <a:r>
              <a:rPr lang="ru-RU" sz="2000" dirty="0"/>
              <a:t>энергоэффективность</a:t>
            </a:r>
            <a:r>
              <a:rPr lang="en-GB" sz="2000" dirty="0" smtClean="0"/>
              <a:t>, </a:t>
            </a:r>
            <a:r>
              <a:rPr lang="ru-RU" sz="2000" dirty="0"/>
              <a:t>изменение климата </a:t>
            </a:r>
            <a:r>
              <a:rPr lang="ru-RU" sz="2000" dirty="0" smtClean="0"/>
              <a:t>и т.д.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4959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6265</TotalTime>
  <Words>595</Words>
  <Application>Microsoft Office PowerPoint</Application>
  <PresentationFormat>Экран (4:3)</PresentationFormat>
  <Paragraphs>86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Внедрение Системы Эколого-экономического Учета  (СЭЭУ)    </vt:lpstr>
      <vt:lpstr>План презентации </vt:lpstr>
      <vt:lpstr>Основы </vt:lpstr>
      <vt:lpstr>Текущее состояние</vt:lpstr>
      <vt:lpstr>Цель </vt:lpstr>
      <vt:lpstr>Гибкий и модульный подход</vt:lpstr>
      <vt:lpstr>Четыре фазы </vt:lpstr>
      <vt:lpstr>Средства диагностики</vt:lpstr>
      <vt:lpstr>Пример – счета потоков энергии </vt:lpstr>
      <vt:lpstr>Мероприятия по внедрению  </vt:lpstr>
      <vt:lpstr>Координация </vt:lpstr>
      <vt:lpstr>Стратегия финансирования  </vt:lpstr>
      <vt:lpstr>Экспериментальный экосистемный учет  </vt:lpstr>
    </vt:vector>
  </TitlesOfParts>
  <Company>ABS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Philip</dc:creator>
  <cp:lastModifiedBy>Анастасия</cp:lastModifiedBy>
  <cp:revision>222</cp:revision>
  <cp:lastPrinted>2011-03-23T23:46:37Z</cp:lastPrinted>
  <dcterms:created xsi:type="dcterms:W3CDTF">2011-02-21T21:40:39Z</dcterms:created>
  <dcterms:modified xsi:type="dcterms:W3CDTF">2013-06-09T07:36:04Z</dcterms:modified>
</cp:coreProperties>
</file>