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297" r:id="rId3"/>
    <p:sldId id="298" r:id="rId4"/>
    <p:sldId id="299" r:id="rId5"/>
    <p:sldId id="300" r:id="rId6"/>
    <p:sldId id="301" r:id="rId7"/>
    <p:sldId id="302" r:id="rId8"/>
    <p:sldId id="307" r:id="rId9"/>
    <p:sldId id="308" r:id="rId10"/>
    <p:sldId id="303" r:id="rId11"/>
    <p:sldId id="304" r:id="rId12"/>
    <p:sldId id="305" r:id="rId13"/>
    <p:sldId id="306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2" autoAdjust="0"/>
    <p:restoredTop sz="85546" autoAdjust="0"/>
  </p:normalViewPr>
  <p:slideViewPr>
    <p:cSldViewPr>
      <p:cViewPr varScale="1">
        <p:scale>
          <a:sx n="100" d="100"/>
          <a:sy n="100" d="100"/>
        </p:scale>
        <p:origin x="-1944" y="-84"/>
      </p:cViewPr>
      <p:guideLst>
        <p:guide orient="horz" pos="1525"/>
        <p:guide pos="1610"/>
      </p:guideLst>
    </p:cSldViewPr>
  </p:slideViewPr>
  <p:outlineViewPr>
    <p:cViewPr>
      <p:scale>
        <a:sx n="33" d="100"/>
        <a:sy n="33" d="100"/>
      </p:scale>
      <p:origin x="42" y="37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E86630B-325E-4773-86EF-229D19AF7D6D}" type="datetimeFigureOut">
              <a:rPr lang="en-AU"/>
              <a:pPr>
                <a:defRPr/>
              </a:pPr>
              <a:t>4/06/2013</a:t>
            </a:fld>
            <a:endParaRPr lang="en-AU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7BD71DC-38E7-4CA1-B240-8CFC1335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281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53BD4C6-C1CA-4088-808F-3AEB7528498C}" type="datetimeFigureOut">
              <a:rPr lang="en-AU"/>
              <a:pPr>
                <a:defRPr/>
              </a:pPr>
              <a:t>4/06/2013</a:t>
            </a:fld>
            <a:endParaRPr lang="en-AU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1DD3CC9-11A6-4FA2-A284-18507858BF8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3924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10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11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12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13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2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3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4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5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6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7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8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9</a:t>
            </a:fld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17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78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52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95288" y="476250"/>
            <a:ext cx="6985024" cy="187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AU" sz="4000" dirty="0" smtClean="0"/>
              <a:t>Implementing the System of Environmental-Economic Accounting (SEEA)</a:t>
            </a: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smtClean="0">
                <a:solidFill>
                  <a:srgbClr val="FFFF00"/>
                </a:solidFill>
              </a:rPr>
              <a:t/>
            </a:r>
            <a:br>
              <a:rPr lang="en-AU" sz="3200" dirty="0" smtClean="0">
                <a:solidFill>
                  <a:srgbClr val="FFFF00"/>
                </a:solidFill>
              </a:rPr>
            </a:br>
            <a:r>
              <a:rPr lang="en-GB" sz="3200" dirty="0" smtClean="0">
                <a:solidFill>
                  <a:srgbClr val="FFFF00"/>
                </a:solidFill>
              </a:rPr>
              <a:t/>
            </a:r>
            <a:br>
              <a:rPr lang="en-GB" sz="3200" dirty="0" smtClean="0">
                <a:solidFill>
                  <a:srgbClr val="FFFF00"/>
                </a:solidFill>
              </a:rPr>
            </a:br>
            <a:endParaRPr lang="en-AU" sz="2000" dirty="0" smtClean="0">
              <a:solidFill>
                <a:srgbClr val="FFFF00"/>
              </a:solidFill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392113" y="4292600"/>
            <a:ext cx="84978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000" dirty="0" smtClean="0">
                <a:solidFill>
                  <a:srgbClr val="FFFF00"/>
                </a:solidFill>
              </a:rPr>
              <a:t>Peter Harper</a:t>
            </a:r>
            <a:r>
              <a:rPr lang="en-GB" sz="2000" dirty="0">
                <a:solidFill>
                  <a:srgbClr val="FFFF00"/>
                </a:solidFill>
              </a:rPr>
              <a:t/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Chair</a:t>
            </a:r>
            <a:r>
              <a:rPr lang="en-GB" sz="2000" dirty="0">
                <a:solidFill>
                  <a:srgbClr val="FFFF00"/>
                </a:solidFill>
              </a:rPr>
              <a:t/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United Nations Committee of Experts on Environmental-Economic Accounting</a:t>
            </a:r>
            <a:endParaRPr lang="en-GB" sz="2000" dirty="0">
              <a:solidFill>
                <a:srgbClr val="FFFF00"/>
              </a:solidFill>
            </a:endParaRPr>
          </a:p>
          <a:p>
            <a:pPr eaLnBrk="1" hangingPunct="1"/>
            <a:endParaRPr lang="en-GB" sz="1600" dirty="0">
              <a:solidFill>
                <a:srgbClr val="FFFF00"/>
              </a:solidFill>
            </a:endParaRPr>
          </a:p>
          <a:p>
            <a:pPr eaLnBrk="1" hangingPunct="1"/>
            <a:r>
              <a:rPr lang="en-GB" sz="1600" dirty="0" smtClean="0">
                <a:solidFill>
                  <a:srgbClr val="FFFF00"/>
                </a:solidFill>
              </a:rPr>
              <a:t>High-Level Workshop</a:t>
            </a:r>
          </a:p>
          <a:p>
            <a:pPr eaLnBrk="1" hangingPunct="1"/>
            <a:r>
              <a:rPr lang="en-GB" sz="1600" dirty="0" smtClean="0">
                <a:solidFill>
                  <a:srgbClr val="FFFF00"/>
                </a:solidFill>
              </a:rPr>
              <a:t>Conference of European Statisticians</a:t>
            </a:r>
          </a:p>
          <a:p>
            <a:pPr eaLnBrk="1" hangingPunct="1"/>
            <a:r>
              <a:rPr lang="en-GB" sz="1600" dirty="0" smtClean="0">
                <a:solidFill>
                  <a:srgbClr val="FFFF00"/>
                </a:solidFill>
              </a:rPr>
              <a:t>Economic Commission for Europe</a:t>
            </a:r>
          </a:p>
          <a:p>
            <a:pPr eaLnBrk="1" hangingPunct="1"/>
            <a:r>
              <a:rPr lang="en-GB" sz="1600" dirty="0" smtClean="0">
                <a:solidFill>
                  <a:srgbClr val="FFFF00"/>
                </a:solidFill>
              </a:rPr>
              <a:t>Geneva, Switzerland, 13 June 2013</a:t>
            </a:r>
            <a:endParaRPr lang="en-A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620688"/>
            <a:ext cx="6501408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Implementation activities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1628800"/>
            <a:ext cx="6480720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Training and technical assistance</a:t>
            </a:r>
          </a:p>
          <a:p>
            <a:pPr eaLnBrk="1" hangingPunct="1"/>
            <a:r>
              <a:rPr lang="en-AU" sz="2800" dirty="0" smtClean="0"/>
              <a:t>Manuals and other training materials</a:t>
            </a:r>
          </a:p>
          <a:p>
            <a:pPr eaLnBrk="1" hangingPunct="1"/>
            <a:r>
              <a:rPr lang="en-AU" sz="2800" dirty="0" smtClean="0"/>
              <a:t>Cooperation with the research communities</a:t>
            </a:r>
          </a:p>
          <a:p>
            <a:pPr eaLnBrk="1" hangingPunct="1"/>
            <a:r>
              <a:rPr lang="en-AU" sz="2800" dirty="0" smtClean="0"/>
              <a:t>Advocacy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3093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Coordination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Mechanism for coordination, monitoring progress and facilitating cooperation</a:t>
            </a:r>
          </a:p>
          <a:p>
            <a:pPr lvl="1" eaLnBrk="1" hangingPunct="1"/>
            <a:r>
              <a:rPr lang="en-AU" sz="2400" dirty="0" smtClean="0"/>
              <a:t>Proposed Partnership Group, overseen by UNCEEA and supported by trust fund</a:t>
            </a:r>
          </a:p>
          <a:p>
            <a:pPr eaLnBrk="1" hangingPunct="1"/>
            <a:r>
              <a:rPr lang="en-AU" sz="2800" dirty="0" smtClean="0"/>
              <a:t>Information structure for coordination, monitoring and reporting</a:t>
            </a:r>
          </a:p>
          <a:p>
            <a:pPr lvl="1" eaLnBrk="1" hangingPunct="1"/>
            <a:r>
              <a:rPr lang="en-AU" sz="2400" dirty="0" smtClean="0"/>
              <a:t>Project management</a:t>
            </a:r>
          </a:p>
          <a:p>
            <a:pPr lvl="1" eaLnBrk="1" hangingPunct="1"/>
            <a:r>
              <a:rPr lang="en-AU" sz="2400" dirty="0" smtClean="0"/>
              <a:t>Stakeholder communication</a:t>
            </a:r>
          </a:p>
          <a:p>
            <a:pPr lvl="1" eaLnBrk="1" hangingPunct="1"/>
            <a:r>
              <a:rPr lang="en-AU" sz="2400" dirty="0" smtClean="0"/>
              <a:t>Information system for monitoring and reporting</a:t>
            </a:r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79578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Strategy for funding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08720"/>
            <a:ext cx="6984776" cy="56886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SEEA implementation should be included, as appropriate in national statistical development plan and actively funding should actively sought for this work</a:t>
            </a:r>
          </a:p>
          <a:p>
            <a:pPr eaLnBrk="1" hangingPunct="1"/>
            <a:r>
              <a:rPr lang="en-AU" sz="2800" dirty="0" smtClean="0"/>
              <a:t>International agencies will be encouraged to provide technical assistance and financial support, including for the development of basic environmental statistics</a:t>
            </a:r>
          </a:p>
          <a:p>
            <a:pPr eaLnBrk="1" hangingPunct="1"/>
            <a:r>
              <a:rPr lang="en-AU" sz="2800" dirty="0" smtClean="0"/>
              <a:t>Donors will be approached to provide funding for the trust fund</a:t>
            </a:r>
          </a:p>
          <a:p>
            <a:pPr eaLnBrk="1" hangingPunct="1"/>
            <a:r>
              <a:rPr lang="en-AU" sz="2800" dirty="0" smtClean="0"/>
              <a:t>SEEA implementation should build on synergies with other programs of work (eg PARIS 21)</a:t>
            </a:r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8304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Experimental ecosystem accounting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1772816"/>
            <a:ext cx="6480720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SEEA Experimental ecosystem accounting is not an international standard, rather it is handbook setting out the current ‘state of the art’</a:t>
            </a:r>
          </a:p>
          <a:p>
            <a:pPr eaLnBrk="1" hangingPunct="1"/>
            <a:r>
              <a:rPr lang="en-AU" sz="2800" dirty="0" smtClean="0"/>
              <a:t>Nonetheless countries are encouraged, where possible, to test and experiment in this new field of statistics</a:t>
            </a:r>
          </a:p>
          <a:p>
            <a:pPr lvl="1" eaLnBrk="1" hangingPunct="1"/>
            <a:r>
              <a:rPr lang="en-AU" sz="2400" dirty="0" smtClean="0"/>
              <a:t>Where this is done, it should complement the implementation of the SEEA Central Framework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0714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573416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Outline of presentation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2051720" y="1196752"/>
            <a:ext cx="6984776" cy="43099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Background</a:t>
            </a:r>
          </a:p>
          <a:p>
            <a:pPr eaLnBrk="1" hangingPunct="1"/>
            <a:r>
              <a:rPr lang="en-AU" sz="2800" dirty="0" smtClean="0"/>
              <a:t>Current initiatives</a:t>
            </a:r>
          </a:p>
          <a:p>
            <a:pPr eaLnBrk="1" hangingPunct="1"/>
            <a:r>
              <a:rPr lang="en-AU" sz="2800" dirty="0" smtClean="0"/>
              <a:t>Objective</a:t>
            </a:r>
          </a:p>
          <a:p>
            <a:pPr eaLnBrk="1" hangingPunct="1"/>
            <a:r>
              <a:rPr lang="en-AU" sz="2800" dirty="0" smtClean="0"/>
              <a:t>Flexible and modular approach</a:t>
            </a:r>
          </a:p>
          <a:p>
            <a:pPr eaLnBrk="1" hangingPunct="1"/>
            <a:r>
              <a:rPr lang="en-AU" sz="2800" dirty="0" smtClean="0"/>
              <a:t>Implementation activities</a:t>
            </a:r>
          </a:p>
          <a:p>
            <a:pPr eaLnBrk="1" hangingPunct="1"/>
            <a:r>
              <a:rPr lang="en-AU" sz="2800" dirty="0" smtClean="0"/>
              <a:t>Coordination</a:t>
            </a:r>
          </a:p>
          <a:p>
            <a:pPr eaLnBrk="1" hangingPunct="1"/>
            <a:r>
              <a:rPr lang="en-AU" sz="2800" dirty="0" smtClean="0"/>
              <a:t>Strategy for funding</a:t>
            </a:r>
          </a:p>
          <a:p>
            <a:pPr eaLnBrk="1" hangingPunct="1"/>
            <a:r>
              <a:rPr lang="en-AU" sz="2800" dirty="0" smtClean="0"/>
              <a:t>Experimental ecosystem accounting</a:t>
            </a:r>
          </a:p>
          <a:p>
            <a:pPr eaLnBrk="1" hangingPunct="1"/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Background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836712"/>
            <a:ext cx="7056784" cy="59046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SEEA CF adopted by UNSC in 2012</a:t>
            </a:r>
          </a:p>
          <a:p>
            <a:pPr lvl="1" eaLnBrk="1" hangingPunct="1"/>
            <a:r>
              <a:rPr lang="en-AU" sz="2200" dirty="0" smtClean="0"/>
              <a:t>SEEA implementation should be a </a:t>
            </a:r>
            <a:r>
              <a:rPr lang="en-AU" sz="2200" b="1" dirty="0" smtClean="0"/>
              <a:t>long-term program</a:t>
            </a:r>
            <a:r>
              <a:rPr lang="en-AU" sz="2200" dirty="0" smtClean="0"/>
              <a:t>, to be implemented </a:t>
            </a:r>
            <a:r>
              <a:rPr lang="en-AU" sz="2200" b="1" dirty="0" smtClean="0"/>
              <a:t>flexibly and incrementally</a:t>
            </a:r>
            <a:r>
              <a:rPr lang="en-AU" sz="2200" dirty="0" smtClean="0"/>
              <a:t>, giving full consideration to </a:t>
            </a:r>
            <a:r>
              <a:rPr lang="en-AU" sz="2200" b="1" dirty="0" smtClean="0"/>
              <a:t>national circumstances and requirements</a:t>
            </a:r>
          </a:p>
          <a:p>
            <a:pPr lvl="1" eaLnBrk="1" hangingPunct="1"/>
            <a:r>
              <a:rPr lang="en-AU" sz="2200" dirty="0" smtClean="0"/>
              <a:t>Requested UNCEEA to develop an implementation strategy</a:t>
            </a:r>
          </a:p>
          <a:p>
            <a:pPr eaLnBrk="1" hangingPunct="1"/>
            <a:r>
              <a:rPr lang="en-AU" sz="2800" dirty="0" smtClean="0"/>
              <a:t>Implementation strategy endorsed by 2013 UNSC</a:t>
            </a:r>
          </a:p>
          <a:p>
            <a:pPr lvl="1" eaLnBrk="1" hangingPunct="1"/>
            <a:r>
              <a:rPr lang="en-AU" sz="2200" dirty="0" smtClean="0"/>
              <a:t>Practical actions that can be taken by international organizations and national statistical systems to maximise the extent to which SEEA is implemented in the short to medium-term</a:t>
            </a:r>
          </a:p>
          <a:p>
            <a:pPr eaLnBrk="1" hangingPunct="1"/>
            <a:r>
              <a:rPr lang="en-AU" sz="2600" dirty="0" smtClean="0"/>
              <a:t>International conference on SEEA implementation in New York 17-19 June 2013</a:t>
            </a:r>
          </a:p>
        </p:txBody>
      </p:sp>
    </p:spTree>
    <p:extLst>
      <p:ext uri="{BB962C8B-B14F-4D97-AF65-F5344CB8AC3E}">
        <p14:creationId xmlns:p14="http://schemas.microsoft.com/office/powerpoint/2010/main" val="29468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Current state of play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7056784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At the national level, many countries already have extensive environmental-economic accounting programs</a:t>
            </a:r>
          </a:p>
          <a:p>
            <a:pPr lvl="1" eaLnBrk="1" hangingPunct="1"/>
            <a:r>
              <a:rPr lang="en-AU" sz="2200" dirty="0" smtClean="0"/>
              <a:t>Eg Australia, Canada, China, Colombia, Italy, Mexico, Norway, Philippines, South Africa, Sweden</a:t>
            </a:r>
          </a:p>
          <a:p>
            <a:pPr eaLnBrk="1" hangingPunct="1"/>
            <a:r>
              <a:rPr lang="en-AU" sz="2800" dirty="0" smtClean="0"/>
              <a:t>There are also a range of international initiatives relevant to environmental-economic accounting</a:t>
            </a:r>
          </a:p>
          <a:p>
            <a:pPr lvl="1" eaLnBrk="1" hangingPunct="1"/>
            <a:r>
              <a:rPr lang="en-AU" sz="2200" dirty="0" smtClean="0"/>
              <a:t>WAVES (Wealth Accounting and the Valuation of Ecosystem Services) – World Bank</a:t>
            </a:r>
          </a:p>
          <a:p>
            <a:pPr lvl="1" eaLnBrk="1" hangingPunct="1"/>
            <a:r>
              <a:rPr lang="en-AU" sz="2200" dirty="0" smtClean="0"/>
              <a:t>Green Growth Strategy – OECD</a:t>
            </a:r>
          </a:p>
          <a:p>
            <a:pPr lvl="1" eaLnBrk="1" hangingPunct="1"/>
            <a:r>
              <a:rPr lang="en-AU" sz="2200" dirty="0" smtClean="0"/>
              <a:t>Green Economy Initiative – UNEP</a:t>
            </a:r>
          </a:p>
          <a:p>
            <a:pPr lvl="1" eaLnBrk="1" hangingPunct="1"/>
            <a:r>
              <a:rPr lang="en-AU" sz="2200" dirty="0" smtClean="0"/>
              <a:t>EU strategy for Environmental Accounting  – European Commission</a:t>
            </a:r>
          </a:p>
          <a:p>
            <a:pPr lvl="1" eaLnBrk="1" hangingPunct="1"/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4906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Objective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To </a:t>
            </a:r>
            <a:r>
              <a:rPr lang="en-US" sz="2800" dirty="0" smtClean="0"/>
              <a:t>assist </a:t>
            </a:r>
            <a:r>
              <a:rPr lang="en-US" sz="2800" dirty="0"/>
              <a:t>countries in the adoption of the SEEA Central Framework as the measurement framework for environmental-economic accounts and supporting statistics, and </a:t>
            </a:r>
            <a:endParaRPr lang="en-AU" sz="2800" dirty="0"/>
          </a:p>
          <a:p>
            <a:pPr eaLnBrk="1" hangingPunct="1"/>
            <a:r>
              <a:rPr lang="en-US" sz="2800" dirty="0"/>
              <a:t>To establish incrementally the technical capacity for regular reporting on a minimum set of environmental-economic accounts with the appropriate scope, detail and quality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8038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Flexible and modular approach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Countries differ </a:t>
            </a:r>
            <a:r>
              <a:rPr lang="en-US" sz="2800" dirty="0" smtClean="0"/>
              <a:t>in </a:t>
            </a:r>
            <a:r>
              <a:rPr lang="en-US" sz="2800" dirty="0"/>
              <a:t>terms of their specific environmental-economic policy issues and their level of statistical </a:t>
            </a:r>
            <a:r>
              <a:rPr lang="en-US" sz="2800" smtClean="0"/>
              <a:t>development.  </a:t>
            </a:r>
            <a:r>
              <a:rPr lang="en-US" sz="2800" dirty="0" smtClean="0"/>
              <a:t>Accordingly</a:t>
            </a:r>
            <a:r>
              <a:rPr lang="en-US" sz="2800" dirty="0"/>
              <a:t>, countries may </a:t>
            </a:r>
            <a:r>
              <a:rPr lang="en-US" sz="2800" dirty="0" smtClean="0"/>
              <a:t>prioritise </a:t>
            </a:r>
            <a:r>
              <a:rPr lang="en-US" sz="2800" dirty="0"/>
              <a:t>the accounts they want to implement over the short to medium-term based on the most pressing policy demands 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The flexible and modular approach is operationalised by a number of phases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9531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Four phases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800" dirty="0" smtClean="0"/>
              <a:t>First phase – establish national institutional arrangements</a:t>
            </a:r>
          </a:p>
          <a:p>
            <a:pPr eaLnBrk="1" hangingPunct="1"/>
            <a:r>
              <a:rPr lang="en-AU" sz="2800" dirty="0" smtClean="0"/>
              <a:t>Second phase – self assessment using diagnostic tool</a:t>
            </a:r>
          </a:p>
          <a:p>
            <a:pPr eaLnBrk="1" hangingPunct="1"/>
            <a:r>
              <a:rPr lang="en-AU" sz="2800" dirty="0" smtClean="0"/>
              <a:t>Third phase -- data quality assessment</a:t>
            </a:r>
          </a:p>
          <a:p>
            <a:pPr eaLnBrk="1" hangingPunct="1"/>
            <a:r>
              <a:rPr lang="en-AU" sz="2800" dirty="0" smtClean="0"/>
              <a:t>Fourth phase – preparation of strategic development plan</a:t>
            </a:r>
          </a:p>
          <a:p>
            <a:pPr eaLnBrk="1" hangingPunct="1"/>
            <a:endParaRPr lang="en-AU" sz="2800" dirty="0"/>
          </a:p>
          <a:p>
            <a:pPr eaLnBrk="1" hangingPunct="1"/>
            <a:r>
              <a:rPr lang="en-AU" sz="2800" dirty="0" smtClean="0"/>
              <a:t>These phases would be supported by international activities</a:t>
            </a:r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28385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Diagnostic tool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268760"/>
            <a:ext cx="8209160" cy="540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2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Example – energy flow accounts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1397675"/>
            <a:ext cx="5886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/>
              <a:t>Data sources:</a:t>
            </a:r>
            <a:r>
              <a:rPr lang="en-GB" sz="2400" dirty="0"/>
              <a:t> energy statistics, national accounts, international trade statistics, traffic statistics</a:t>
            </a:r>
          </a:p>
          <a:p>
            <a:pPr eaLnBrk="1" hangingPunct="1"/>
            <a:r>
              <a:rPr lang="en-GB" sz="2400" b="1" dirty="0"/>
              <a:t>Accounts:</a:t>
            </a:r>
            <a:r>
              <a:rPr lang="en-GB" sz="2400" dirty="0"/>
              <a:t> Physical supply and use tables for energy</a:t>
            </a:r>
          </a:p>
          <a:p>
            <a:pPr eaLnBrk="1" hangingPunct="1"/>
            <a:r>
              <a:rPr lang="en-GB" sz="2400" b="1" dirty="0"/>
              <a:t>Indicators: </a:t>
            </a:r>
            <a:r>
              <a:rPr lang="en-GB" altLang="ja-JP" sz="2400" dirty="0"/>
              <a:t>Net domestic energy use, </a:t>
            </a:r>
            <a:r>
              <a:rPr lang="en-GB" sz="2400" dirty="0"/>
              <a:t>energy intensity for industries, energy dependency ratios etc. </a:t>
            </a:r>
          </a:p>
          <a:p>
            <a:pPr eaLnBrk="1" hangingPunct="1"/>
            <a:r>
              <a:rPr lang="en-GB" sz="2400" b="1" dirty="0"/>
              <a:t>Analyses: </a:t>
            </a:r>
            <a:r>
              <a:rPr lang="en-GB" sz="2400" dirty="0"/>
              <a:t>Decoupling energy use economic growth,</a:t>
            </a:r>
            <a:r>
              <a:rPr lang="en-GB" sz="2400" b="1" dirty="0"/>
              <a:t> </a:t>
            </a:r>
            <a:r>
              <a:rPr lang="en-GB" sz="2400" dirty="0"/>
              <a:t>structural decomposition analyses for energy use, energy or carbon footprint, etc.</a:t>
            </a:r>
            <a:endParaRPr lang="en-GB" sz="2400" b="1" dirty="0"/>
          </a:p>
          <a:p>
            <a:pPr eaLnBrk="1" hangingPunct="1"/>
            <a:r>
              <a:rPr lang="en-GB" sz="2400" b="1" dirty="0"/>
              <a:t>Policy areas served: </a:t>
            </a:r>
            <a:r>
              <a:rPr lang="en-GB" sz="2400" dirty="0"/>
              <a:t>Energy dependence, energy scarcity, energy efficiency, climate change etc.</a:t>
            </a:r>
          </a:p>
        </p:txBody>
      </p:sp>
    </p:spTree>
    <p:extLst>
      <p:ext uri="{BB962C8B-B14F-4D97-AF65-F5344CB8AC3E}">
        <p14:creationId xmlns:p14="http://schemas.microsoft.com/office/powerpoint/2010/main" val="24959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627</Words>
  <Application>Microsoft Office PowerPoint</Application>
  <PresentationFormat>On-screen Show (4:3)</PresentationFormat>
  <Paragraphs>84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Implementing the System of Environmental-Economic Accounting (SEEA)    </vt:lpstr>
      <vt:lpstr>Outline of presentation</vt:lpstr>
      <vt:lpstr>Background</vt:lpstr>
      <vt:lpstr>Current state of play</vt:lpstr>
      <vt:lpstr>Objective</vt:lpstr>
      <vt:lpstr>Flexible and modular approach</vt:lpstr>
      <vt:lpstr>Four phases</vt:lpstr>
      <vt:lpstr>Diagnostic tool</vt:lpstr>
      <vt:lpstr>Example – energy flow accounts</vt:lpstr>
      <vt:lpstr>Implementation activities</vt:lpstr>
      <vt:lpstr>Coordination</vt:lpstr>
      <vt:lpstr>Strategy for funding</vt:lpstr>
      <vt:lpstr>Experimental ecosystem accounting</vt:lpstr>
    </vt:vector>
  </TitlesOfParts>
  <Company>ABS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Philip</dc:creator>
  <cp:lastModifiedBy>Vania Etropolska</cp:lastModifiedBy>
  <cp:revision>177</cp:revision>
  <cp:lastPrinted>2011-03-23T23:46:37Z</cp:lastPrinted>
  <dcterms:created xsi:type="dcterms:W3CDTF">2011-02-21T21:40:39Z</dcterms:created>
  <dcterms:modified xsi:type="dcterms:W3CDTF">2013-06-04T14:44:20Z</dcterms:modified>
</cp:coreProperties>
</file>