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6" r:id="rId1"/>
  </p:sldMasterIdLst>
  <p:notesMasterIdLst>
    <p:notesMasterId r:id="rId37"/>
  </p:notesMasterIdLst>
  <p:sldIdLst>
    <p:sldId id="281" r:id="rId2"/>
    <p:sldId id="262" r:id="rId3"/>
    <p:sldId id="263" r:id="rId4"/>
    <p:sldId id="264" r:id="rId5"/>
    <p:sldId id="267" r:id="rId6"/>
    <p:sldId id="300" r:id="rId7"/>
    <p:sldId id="282" r:id="rId8"/>
    <p:sldId id="283" r:id="rId9"/>
    <p:sldId id="301" r:id="rId10"/>
    <p:sldId id="302" r:id="rId11"/>
    <p:sldId id="284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1" r:id="rId21"/>
    <p:sldId id="285" r:id="rId22"/>
    <p:sldId id="286" r:id="rId23"/>
    <p:sldId id="287" r:id="rId24"/>
    <p:sldId id="288" r:id="rId25"/>
    <p:sldId id="320" r:id="rId26"/>
    <p:sldId id="295" r:id="rId27"/>
    <p:sldId id="296" r:id="rId28"/>
    <p:sldId id="297" r:id="rId29"/>
    <p:sldId id="311" r:id="rId30"/>
    <p:sldId id="291" r:id="rId31"/>
    <p:sldId id="271" r:id="rId32"/>
    <p:sldId id="292" r:id="rId33"/>
    <p:sldId id="298" r:id="rId34"/>
    <p:sldId id="293" r:id="rId35"/>
    <p:sldId id="299" r:id="rId36"/>
  </p:sldIdLst>
  <p:sldSz cx="9144000" cy="6858000" type="screen4x3"/>
  <p:notesSz cx="6769100" cy="9906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5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5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5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5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5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0000"/>
    <a:srgbClr val="0020AF"/>
    <a:srgbClr val="00A52D"/>
    <a:srgbClr val="EE6600"/>
    <a:srgbClr val="007ADB"/>
    <a:srgbClr val="4270FF"/>
    <a:srgbClr val="EB002D"/>
    <a:srgbClr val="009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83669" autoAdjust="0"/>
  </p:normalViewPr>
  <p:slideViewPr>
    <p:cSldViewPr>
      <p:cViewPr>
        <p:scale>
          <a:sx n="71" d="100"/>
          <a:sy n="71" d="100"/>
        </p:scale>
        <p:origin x="-1026" y="-168"/>
      </p:cViewPr>
      <p:guideLst>
        <p:guide orient="horz" pos="799"/>
        <p:guide pos="793"/>
      </p:guideLst>
    </p:cSldViewPr>
  </p:slideViewPr>
  <p:outlineViewPr>
    <p:cViewPr varScale="1">
      <p:scale>
        <a:sx n="170" d="200"/>
        <a:sy n="170" d="200"/>
      </p:scale>
      <p:origin x="15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8"/>
    </p:cViewPr>
  </p:sorterViewPr>
  <p:notesViewPr>
    <p:cSldViewPr>
      <p:cViewPr varScale="1">
        <p:scale>
          <a:sx n="45" d="100"/>
          <a:sy n="45" d="100"/>
        </p:scale>
        <p:origin x="-2754" y="-90"/>
      </p:cViewPr>
      <p:guideLst>
        <p:guide orient="horz" pos="3120"/>
        <p:guide pos="2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36613" y="881063"/>
            <a:ext cx="578485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46125" y="5502275"/>
            <a:ext cx="5967413" cy="5210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36913" cy="577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 typeface="Times New Roman" pitchFamily="-2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-2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22750" y="0"/>
            <a:ext cx="3236913" cy="577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 typeface="Times New Roman" pitchFamily="-2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-2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1002963"/>
            <a:ext cx="3236913" cy="577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 typeface="Times New Roman" pitchFamily="-2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-2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22750" y="11002963"/>
            <a:ext cx="3236913" cy="577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49CA217B-DE5F-41F2-9BBB-86ADEC33A49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3797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-28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-28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-28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-28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-2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2474A-FEDB-4CB7-A532-1D295E6D58D0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9302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2474A-FEDB-4CB7-A532-1D295E6D58D0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4689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 typeface="Times New Roman" pitchFamily="-28" charset="0"/>
              <a:buNone/>
              <a:defRPr/>
            </a:pPr>
            <a:endParaRPr lang="en-US" sz="1800"/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 typeface="Times New Roman" pitchFamily="-28" charset="0"/>
              <a:buNone/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>
                <a:solidFill>
                  <a:srgbClr val="454545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C5C83C4C-1F1F-4D1E-BFBC-3E3F5250CA60}" type="datetime2">
              <a:rPr lang="en-US"/>
              <a:pPr>
                <a:defRPr/>
              </a:pPr>
              <a:t>Wednesday, October 28, 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F046A-F980-4E85-BE1E-91D9FC1B277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994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>
                <a:solidFill>
                  <a:srgbClr val="454545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108ADF92-7C58-46B3-B0DF-2C4EA40E1028}" type="datetime2">
              <a:rPr lang="en-US"/>
              <a:pPr>
                <a:defRPr/>
              </a:pPr>
              <a:t>Wednesday, October 28,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AE9CB-8C3A-475E-9D44-30745883EC4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084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208951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7F03A8-6CF1-44ED-8468-6DAE82756AE0}" type="slidenum">
              <a:rPr lang="it-IT" smtClean="0"/>
              <a:pPr>
                <a:defRPr/>
              </a:pPr>
              <a:t>‹N›</a:t>
            </a:fld>
            <a:fld id="{6EC92428-0DE3-441D-B6B1-B1F7729D248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632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12863" y="387350"/>
            <a:ext cx="7412037" cy="7207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312863" y="1536700"/>
            <a:ext cx="3629025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5094288" y="1536700"/>
            <a:ext cx="3630612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5094288" y="3875088"/>
            <a:ext cx="3630612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985810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>
                <a:solidFill>
                  <a:srgbClr val="454545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96919270-DED8-474C-8AAC-26DDF9FFB83D}" type="datetime2">
              <a:rPr lang="en-US"/>
              <a:pPr>
                <a:defRPr/>
              </a:pPr>
              <a:t>Wednesday, October 28,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5074F-9693-4193-9CBF-740CE02E4D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4502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 typeface="Times New Roman" pitchFamily="-28" charset="0"/>
              <a:buNone/>
              <a:defRPr/>
            </a:pPr>
            <a:endParaRPr lang="en-US" sz="1800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 typeface="Times New Roman" pitchFamily="-28" charset="0"/>
              <a:buNone/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>
                <a:solidFill>
                  <a:srgbClr val="454545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E7453F29-AF8A-4F9D-8BBD-0F5F5082D36C}" type="datetime2">
              <a:rPr lang="en-US"/>
              <a:pPr>
                <a:defRPr/>
              </a:pPr>
              <a:t>Wednesday, October 28, 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D1CC6-9AAF-4CA2-82FF-AEB41AD8297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6766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>
                <a:solidFill>
                  <a:srgbClr val="454545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7133A3BB-92FD-4661-B160-EB4D21FF4CB7}" type="datetime2">
              <a:rPr lang="en-US"/>
              <a:pPr>
                <a:defRPr/>
              </a:pPr>
              <a:t>Wednesday, October 28,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B5954-5A3F-48F9-87CB-5023B3E810F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1556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>
                <a:solidFill>
                  <a:srgbClr val="454545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3E344E17-4491-4D83-AE85-9B479E344338}" type="datetime2">
              <a:rPr lang="en-US"/>
              <a:pPr>
                <a:defRPr/>
              </a:pPr>
              <a:t>Wednesday, October 28, 2015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D3951-10CE-46B3-A75E-6D48E46BD76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2921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>
                <a:solidFill>
                  <a:srgbClr val="454545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34449012-C375-4AE1-BCCE-ACFD59F51F69}" type="datetime2">
              <a:rPr lang="en-US"/>
              <a:pPr>
                <a:defRPr/>
              </a:pPr>
              <a:t>Wednesday, October 28,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E5489-1FEB-4C97-A460-C5C55ED8D4A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2254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>
                <a:solidFill>
                  <a:srgbClr val="454545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472FFB7E-46A1-47BF-90FA-60A265A8F27D}" type="datetime2">
              <a:rPr lang="en-US"/>
              <a:pPr>
                <a:defRPr/>
              </a:pPr>
              <a:t>Wednesday, October 28, 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0CE23-E2D7-478F-BCFD-6F6488C0DFC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7002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>
                <a:solidFill>
                  <a:srgbClr val="454545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6C316FFF-5B34-4C2F-9227-74C1A082B7E3}" type="datetime2">
              <a:rPr lang="en-US"/>
              <a:pPr>
                <a:defRPr/>
              </a:pPr>
              <a:t>Wednesday, October 28,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99A9E-1D21-41D5-A2E8-20252925BF2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3579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>
                <a:solidFill>
                  <a:srgbClr val="454545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95C6FF75-EA8D-48EF-9C46-E4278A11A699}" type="datetime2">
              <a:rPr lang="en-US"/>
              <a:pPr>
                <a:defRPr/>
              </a:pPr>
              <a:t>Wednesday, October 28,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5920F-2F7F-463D-82A3-A6439641CE9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404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  <a:endParaRPr lang="en-US" altLang="it-IT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ct val="0"/>
              </a:spcBef>
              <a:buFont typeface="Times New Roman" pitchFamily="-28" charset="0"/>
              <a:buNone/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0"/>
              </a:spcBef>
              <a:buFont typeface="Times New Roman" pitchFamily="-28" charset="0"/>
              <a:buNone/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400">
                <a:solidFill>
                  <a:srgbClr val="262626"/>
                </a:solidFill>
                <a:latin typeface="Impact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87F03A8-6CF1-44ED-8468-6DAE82756AE0}" type="slidenum">
              <a:rPr lang="it-IT"/>
              <a:pPr>
                <a:defRPr/>
              </a:pPr>
              <a:t>‹N›</a:t>
            </a:fld>
            <a:fld id="{6EC92428-0DE3-441D-B6B1-B1F7729D248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 typeface="Times New Roman" pitchFamily="-28" charset="0"/>
              <a:buNone/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 typeface="Times New Roman" pitchFamily="-28" charset="0"/>
              <a:buNone/>
              <a:defRPr/>
            </a:pPr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5" r:id="rId1"/>
    <p:sldLayoutId id="2147485156" r:id="rId2"/>
    <p:sldLayoutId id="2147485157" r:id="rId3"/>
    <p:sldLayoutId id="2147485158" r:id="rId4"/>
    <p:sldLayoutId id="2147485159" r:id="rId5"/>
    <p:sldLayoutId id="2147485160" r:id="rId6"/>
    <p:sldLayoutId id="2147485161" r:id="rId7"/>
    <p:sldLayoutId id="2147485162" r:id="rId8"/>
    <p:sldLayoutId id="2147485163" r:id="rId9"/>
    <p:sldLayoutId id="2147485164" r:id="rId10"/>
    <p:sldLayoutId id="2147485165" r:id="rId11"/>
    <p:sldLayoutId id="2147485166" r:id="rId12"/>
    <p:sldLayoutId id="2147485167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28013" cy="2448272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 and challenges for presentation of gender statistics: </a:t>
            </a:r>
            <a:br>
              <a:rPr lang="en-US" sz="40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000" b="1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Istat</a:t>
            </a:r>
            <a:r>
              <a:rPr lang="en-US" sz="40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experience</a:t>
            </a:r>
            <a:endParaRPr lang="en-US" sz="40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66712" y="528536"/>
            <a:ext cx="3672408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Workshop on  Gender Statistics, Moldova, 3 - 4 November 2015</a:t>
            </a:r>
            <a:endParaRPr lang="en-US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55576" y="5805264"/>
            <a:ext cx="2880320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Maria Giuseppina Muratore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2877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1971110"/>
            <a:ext cx="7643480" cy="1904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End of Nineties Citizen Safety Survey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6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First estimation of violence and sexual harassment, telephone harassment, exhibitionism. Underestimation of domestic violence</a:t>
            </a:r>
          </a:p>
          <a:p>
            <a:pPr lvl="6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6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2196" y="593325"/>
            <a:ext cx="7538462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CHRONOLOGY OF THE MAINSTREAMING IN ITALY</a:t>
            </a:r>
            <a:endParaRPr lang="it-IT" sz="2400" b="1" dirty="0">
              <a:solidFill>
                <a:srgbClr val="FF0000"/>
              </a:solidFill>
            </a:endParaRPr>
          </a:p>
        </p:txBody>
      </p:sp>
      <p:cxnSp>
        <p:nvCxnSpPr>
          <p:cNvPr id="6" name="Connettore 2 5"/>
          <p:cNvCxnSpPr/>
          <p:nvPr/>
        </p:nvCxnSpPr>
        <p:spPr>
          <a:xfrm>
            <a:off x="2645571" y="2675882"/>
            <a:ext cx="7573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403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993" y="-243408"/>
            <a:ext cx="8228013" cy="1143000"/>
          </a:xfrm>
        </p:spPr>
        <p:txBody>
          <a:bodyPr/>
          <a:lstStyle/>
          <a:p>
            <a:r>
              <a:rPr lang="it-IT" sz="2400" b="1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+mn-cs"/>
              </a:rPr>
              <a:t>IN THE LAST DECADE</a:t>
            </a:r>
            <a:endParaRPr lang="it-IT" sz="2400" b="1" dirty="0">
              <a:solidFill>
                <a:srgbClr val="FF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67544" y="980728"/>
            <a:ext cx="7200800" cy="5154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accent5"/>
                </a:solidFill>
              </a:rPr>
              <a:t>Istat</a:t>
            </a:r>
            <a:r>
              <a:rPr lang="en-US" sz="3200" dirty="0" smtClean="0">
                <a:solidFill>
                  <a:schemeClr val="accent5"/>
                </a:solidFill>
              </a:rPr>
              <a:t> surveyed new areas</a:t>
            </a:r>
          </a:p>
          <a:p>
            <a:pPr marL="628650" indent="-628650">
              <a:buFont typeface="Wingdings"/>
              <a:buChar char="à"/>
            </a:pPr>
            <a:r>
              <a:rPr lang="en-US" sz="3200" dirty="0" smtClean="0">
                <a:solidFill>
                  <a:schemeClr val="accent5"/>
                </a:solidFill>
              </a:rPr>
              <a:t>as </a:t>
            </a:r>
            <a:r>
              <a:rPr lang="en-US" sz="3200" dirty="0">
                <a:solidFill>
                  <a:schemeClr val="accent5"/>
                </a:solidFill>
              </a:rPr>
              <a:t>violence against </a:t>
            </a:r>
            <a:r>
              <a:rPr lang="en-US" sz="3200" dirty="0" smtClean="0">
                <a:solidFill>
                  <a:schemeClr val="accent5"/>
                </a:solidFill>
              </a:rPr>
              <a:t>women</a:t>
            </a:r>
          </a:p>
          <a:p>
            <a:pPr marL="628650" indent="-628650">
              <a:buFont typeface="Wingdings"/>
              <a:buChar char="à"/>
            </a:pPr>
            <a:r>
              <a:rPr lang="en-US" sz="3200" dirty="0" smtClean="0">
                <a:solidFill>
                  <a:schemeClr val="accent5"/>
                </a:solidFill>
              </a:rPr>
              <a:t>gender discrimination</a:t>
            </a:r>
          </a:p>
          <a:p>
            <a:pPr marL="628650" indent="-628650">
              <a:buFont typeface="Wingdings"/>
              <a:buChar char="à"/>
            </a:pPr>
            <a:r>
              <a:rPr lang="en-US" sz="3200" dirty="0" smtClean="0">
                <a:solidFill>
                  <a:schemeClr val="accent5"/>
                </a:solidFill>
              </a:rPr>
              <a:t>gender stereotypes</a:t>
            </a:r>
          </a:p>
          <a:p>
            <a:pPr algn="ctr"/>
            <a:r>
              <a:rPr lang="en-US" sz="3200" dirty="0" smtClean="0">
                <a:solidFill>
                  <a:schemeClr val="accent5"/>
                </a:solidFill>
              </a:rPr>
              <a:t>Important topics to </a:t>
            </a:r>
            <a:r>
              <a:rPr lang="en-US" sz="3200" dirty="0">
                <a:solidFill>
                  <a:schemeClr val="accent5"/>
                </a:solidFill>
              </a:rPr>
              <a:t>complete the framework on gender equality </a:t>
            </a:r>
            <a:r>
              <a:rPr lang="en-US" sz="3200" dirty="0" smtClean="0">
                <a:solidFill>
                  <a:schemeClr val="accent5"/>
                </a:solidFill>
              </a:rPr>
              <a:t>measurement </a:t>
            </a:r>
            <a:r>
              <a:rPr lang="en-US" sz="3200" dirty="0" smtClean="0">
                <a:solidFill>
                  <a:schemeClr val="accent5"/>
                </a:solidFill>
              </a:rPr>
              <a:t> </a:t>
            </a:r>
          </a:p>
          <a:p>
            <a:pPr algn="ctr"/>
            <a:r>
              <a:rPr lang="en-US" sz="2400" dirty="0" smtClean="0">
                <a:solidFill>
                  <a:schemeClr val="accent5"/>
                </a:solidFill>
              </a:rPr>
              <a:t>(involvement of ONG and policymakers </a:t>
            </a:r>
            <a:r>
              <a:rPr lang="en-US" sz="2400" dirty="0">
                <a:solidFill>
                  <a:schemeClr val="accent5"/>
                </a:solidFill>
              </a:rPr>
              <a:t>in the planning phase: focus groups </a:t>
            </a:r>
            <a:r>
              <a:rPr lang="en-US" sz="2400" dirty="0" smtClean="0">
                <a:solidFill>
                  <a:schemeClr val="accent5"/>
                </a:solidFill>
              </a:rPr>
              <a:t>… </a:t>
            </a:r>
            <a:r>
              <a:rPr lang="en-US" sz="2400" dirty="0">
                <a:solidFill>
                  <a:schemeClr val="accent5"/>
                </a:solidFill>
              </a:rPr>
              <a:t>)</a:t>
            </a:r>
            <a:endParaRPr lang="it-IT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42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89832" y="1692873"/>
            <a:ext cx="7852204" cy="3824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>
                <a:solidFill>
                  <a:srgbClr val="505150"/>
                </a:solidFill>
              </a:rPr>
              <a:t>High level commitment</a:t>
            </a:r>
          </a:p>
          <a:p>
            <a:pPr marL="285750" indent="-285750">
              <a:buFont typeface="Arial"/>
              <a:buChar char="•"/>
            </a:pPr>
            <a:endParaRPr lang="en-US" sz="3200" dirty="0" smtClean="0">
              <a:solidFill>
                <a:srgbClr val="50515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solidFill>
                  <a:srgbClr val="505150"/>
                </a:solidFill>
              </a:rPr>
              <a:t>Involvement of the entire statistical system at national and international level</a:t>
            </a:r>
          </a:p>
          <a:p>
            <a:pPr marL="285750" indent="-285750">
              <a:buFont typeface="Arial"/>
              <a:buChar char="•"/>
            </a:pPr>
            <a:endParaRPr lang="en-US" sz="3200" dirty="0" smtClean="0">
              <a:solidFill>
                <a:srgbClr val="50515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solidFill>
                  <a:srgbClr val="505150"/>
                </a:solidFill>
              </a:rPr>
              <a:t>Gender sensitive indicators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73952" y="663079"/>
            <a:ext cx="8283964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HOW TO INTEGRATE GENDER IN OFFICIAL STATISTICS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01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91432" y="1249529"/>
            <a:ext cx="7643480" cy="460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505150"/>
                </a:solidFill>
              </a:rPr>
              <a:t>Assure the support, with regular resources, to a sustainable gender statistics program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505150"/>
                </a:solidFill>
              </a:rPr>
              <a:t>Assure that the process of gender mainstreaming is applied to all stages of statistical activities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505150"/>
                </a:solidFill>
              </a:rPr>
              <a:t>Guarantee, at national level, the conduction of surveys with a gender perspective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505150"/>
                </a:solidFill>
              </a:rPr>
              <a:t>Guarantee, at international level, a leading role in supporting gender statistics and re-launching a global attention to this subject (Statistical Commission)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505150"/>
                </a:solidFill>
              </a:rPr>
              <a:t>Assure a close collaboration with policy makers</a:t>
            </a:r>
            <a:endParaRPr lang="en-US" sz="2400" dirty="0" smtClean="0">
              <a:solidFill>
                <a:srgbClr val="50515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2196" y="593325"/>
            <a:ext cx="7538462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HIGH-LEVEL COMMITMENT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83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91432" y="1556792"/>
            <a:ext cx="7643480" cy="3942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505150"/>
                </a:solidFill>
              </a:rPr>
              <a:t>Specific questions on male fertility in the survey “Family and Social Subjects” 		</a:t>
            </a:r>
          </a:p>
          <a:p>
            <a:r>
              <a:rPr lang="en-US" sz="2000" dirty="0" smtClean="0">
                <a:solidFill>
                  <a:srgbClr val="505150"/>
                </a:solidFill>
              </a:rPr>
              <a:t>		</a:t>
            </a:r>
            <a:r>
              <a:rPr lang="en-US" sz="2000" dirty="0" smtClean="0">
                <a:solidFill>
                  <a:srgbClr val="505150"/>
                </a:solidFill>
              </a:rPr>
              <a:t>		 Lack of children also due to men’s problems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rgbClr val="50515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505150"/>
                </a:solidFill>
              </a:rPr>
              <a:t>Specific questions on the reasons that lead to leave the job</a:t>
            </a:r>
          </a:p>
          <a:p>
            <a:pPr lvl="6"/>
            <a:r>
              <a:rPr lang="en-US" sz="2000" dirty="0" smtClean="0">
                <a:solidFill>
                  <a:srgbClr val="505150"/>
                </a:solidFill>
              </a:rPr>
              <a:t>In Italy 800.000 women forced to quit their jobs after the pregnancy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505150"/>
                </a:solidFill>
              </a:rPr>
              <a:t>Dedicated survey on “Gender stereotypes and gender based discrimination”</a:t>
            </a:r>
          </a:p>
          <a:p>
            <a:pPr lvl="6"/>
            <a:r>
              <a:rPr lang="en-US" sz="2000" dirty="0" smtClean="0">
                <a:solidFill>
                  <a:srgbClr val="505150"/>
                </a:solidFill>
              </a:rPr>
              <a:t> Men’s condition better than women’s  </a:t>
            </a:r>
          </a:p>
          <a:p>
            <a:pPr lvl="6"/>
            <a:r>
              <a:rPr lang="en-US" sz="2000" dirty="0" smtClean="0">
                <a:solidFill>
                  <a:srgbClr val="505150"/>
                </a:solidFill>
              </a:rPr>
              <a:t> condition</a:t>
            </a:r>
            <a:endParaRPr lang="en-US" sz="2000" dirty="0" smtClean="0">
              <a:solidFill>
                <a:srgbClr val="50515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2196" y="593325"/>
            <a:ext cx="7538462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SOME PRACTICAL EXAMPLES</a:t>
            </a:r>
            <a:endParaRPr lang="it-IT" sz="2400" b="1" dirty="0">
              <a:solidFill>
                <a:srgbClr val="FF0000"/>
              </a:solidFill>
            </a:endParaRPr>
          </a:p>
        </p:txBody>
      </p:sp>
      <p:cxnSp>
        <p:nvCxnSpPr>
          <p:cNvPr id="3" name="Connettore 2 2"/>
          <p:cNvCxnSpPr/>
          <p:nvPr/>
        </p:nvCxnSpPr>
        <p:spPr>
          <a:xfrm>
            <a:off x="1727200" y="2420888"/>
            <a:ext cx="7573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2484582" y="3680691"/>
            <a:ext cx="7573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2576946" y="5085184"/>
            <a:ext cx="7573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411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54183" y="2060848"/>
            <a:ext cx="7643480" cy="3209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505150"/>
                </a:solidFill>
              </a:rPr>
              <a:t>Extend the existing gender statistics programs to areas that have been traditionally perceived as not gender-relevant (economic statistics, business statistics, transport, agriculture…)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solidFill>
                <a:srgbClr val="50515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505150"/>
                </a:solidFill>
              </a:rPr>
              <a:t>Sensitize and training statisticians to the benefits of producing gender-sensitive data that improve the overall quality of statistics</a:t>
            </a:r>
            <a:endParaRPr lang="en-US" sz="2400" dirty="0" smtClean="0">
              <a:solidFill>
                <a:srgbClr val="50515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54183" y="561408"/>
            <a:ext cx="8476696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ENVOLVEMENT </a:t>
            </a:r>
            <a:r>
              <a:rPr lang="it-IT" sz="2400" b="1" dirty="0">
                <a:solidFill>
                  <a:srgbClr val="FF0000"/>
                </a:solidFill>
              </a:rPr>
              <a:t>OF THE ENTIRE NATIONAL STATISTICAL SYSTEM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1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1397310"/>
            <a:ext cx="7643480" cy="429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505150"/>
                </a:solidFill>
              </a:rPr>
              <a:t>U</a:t>
            </a:r>
            <a:r>
              <a:rPr lang="en-US" sz="2400" dirty="0" smtClean="0">
                <a:solidFill>
                  <a:srgbClr val="505150"/>
                </a:solidFill>
              </a:rPr>
              <a:t>se </a:t>
            </a:r>
            <a:r>
              <a:rPr lang="en-US" sz="2400" dirty="0">
                <a:solidFill>
                  <a:srgbClr val="505150"/>
                </a:solidFill>
              </a:rPr>
              <a:t>gender-sensitive indicators to understand the </a:t>
            </a:r>
            <a:r>
              <a:rPr lang="en-US" sz="2400" dirty="0" smtClean="0">
                <a:solidFill>
                  <a:srgbClr val="505150"/>
                </a:solidFill>
              </a:rPr>
              <a:t>causes </a:t>
            </a:r>
            <a:r>
              <a:rPr lang="en-US" sz="2400" dirty="0">
                <a:solidFill>
                  <a:srgbClr val="505150"/>
                </a:solidFill>
              </a:rPr>
              <a:t>of the </a:t>
            </a:r>
            <a:r>
              <a:rPr lang="en-US" sz="2400" dirty="0" smtClean="0">
                <a:solidFill>
                  <a:srgbClr val="505150"/>
                </a:solidFill>
              </a:rPr>
              <a:t>differences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505150"/>
                </a:solidFill>
              </a:rPr>
              <a:t>Development </a:t>
            </a:r>
            <a:r>
              <a:rPr lang="en-US" sz="2400" dirty="0" smtClean="0">
                <a:solidFill>
                  <a:srgbClr val="505150"/>
                </a:solidFill>
              </a:rPr>
              <a:t>of </a:t>
            </a:r>
            <a:r>
              <a:rPr lang="en-US" sz="2400" dirty="0">
                <a:solidFill>
                  <a:srgbClr val="505150"/>
                </a:solidFill>
              </a:rPr>
              <a:t>indicators </a:t>
            </a:r>
            <a:r>
              <a:rPr lang="en-US" sz="2400" dirty="0" smtClean="0">
                <a:solidFill>
                  <a:srgbClr val="505150"/>
                </a:solidFill>
              </a:rPr>
              <a:t>able </a:t>
            </a:r>
            <a:r>
              <a:rPr lang="en-US" sz="2400" dirty="0">
                <a:solidFill>
                  <a:srgbClr val="505150"/>
                </a:solidFill>
              </a:rPr>
              <a:t>to highlight the </a:t>
            </a:r>
            <a:r>
              <a:rPr lang="en-US" sz="2400" dirty="0" smtClean="0">
                <a:solidFill>
                  <a:srgbClr val="505150"/>
                </a:solidFill>
              </a:rPr>
              <a:t>differences</a:t>
            </a:r>
          </a:p>
          <a:p>
            <a:endParaRPr lang="it-IT" sz="2400" dirty="0" smtClean="0">
              <a:solidFill>
                <a:srgbClr val="505150"/>
              </a:solidFill>
            </a:endParaRPr>
          </a:p>
          <a:p>
            <a:r>
              <a:rPr lang="it-IT" sz="2400" dirty="0" err="1" smtClean="0">
                <a:solidFill>
                  <a:srgbClr val="505150"/>
                </a:solidFill>
              </a:rPr>
              <a:t>Examples</a:t>
            </a:r>
            <a:r>
              <a:rPr lang="it-IT" sz="2400" dirty="0" smtClean="0">
                <a:solidFill>
                  <a:srgbClr val="505150"/>
                </a:solidFill>
              </a:rPr>
              <a:t>:</a:t>
            </a:r>
          </a:p>
          <a:p>
            <a:r>
              <a:rPr lang="it-IT" sz="2400" dirty="0" smtClean="0">
                <a:solidFill>
                  <a:srgbClr val="505150"/>
                </a:solidFill>
              </a:rPr>
              <a:t>-   </a:t>
            </a:r>
            <a:r>
              <a:rPr lang="it-IT" sz="2400" dirty="0" smtClean="0">
                <a:solidFill>
                  <a:srgbClr val="505150"/>
                </a:solidFill>
              </a:rPr>
              <a:t>From </a:t>
            </a:r>
            <a:r>
              <a:rPr lang="it-IT" sz="2400" dirty="0" err="1">
                <a:solidFill>
                  <a:srgbClr val="505150"/>
                </a:solidFill>
              </a:rPr>
              <a:t>L</a:t>
            </a:r>
            <a:r>
              <a:rPr lang="it-IT" sz="2400" dirty="0" err="1" smtClean="0">
                <a:solidFill>
                  <a:srgbClr val="505150"/>
                </a:solidFill>
              </a:rPr>
              <a:t>abour</a:t>
            </a:r>
            <a:r>
              <a:rPr lang="it-IT" sz="2400" dirty="0" smtClean="0">
                <a:solidFill>
                  <a:srgbClr val="505150"/>
                </a:solidFill>
              </a:rPr>
              <a:t> Force </a:t>
            </a:r>
            <a:r>
              <a:rPr lang="it-IT" sz="2400" dirty="0" err="1" smtClean="0">
                <a:solidFill>
                  <a:srgbClr val="505150"/>
                </a:solidFill>
              </a:rPr>
              <a:t>Survey</a:t>
            </a:r>
            <a:endParaRPr lang="it-IT" sz="2400" dirty="0" smtClean="0">
              <a:solidFill>
                <a:srgbClr val="50515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505150"/>
                </a:solidFill>
              </a:rPr>
              <a:t>From </a:t>
            </a:r>
            <a:r>
              <a:rPr lang="en-US" sz="2400" dirty="0" smtClean="0">
                <a:solidFill>
                  <a:srgbClr val="505150"/>
                </a:solidFill>
              </a:rPr>
              <a:t>Time Use Survey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505150"/>
                </a:solidFill>
              </a:rPr>
              <a:t>From </a:t>
            </a:r>
            <a:r>
              <a:rPr lang="en-US" sz="2400" dirty="0" smtClean="0">
                <a:solidFill>
                  <a:srgbClr val="505150"/>
                </a:solidFill>
              </a:rPr>
              <a:t>Income and Living Conditions </a:t>
            </a:r>
            <a:r>
              <a:rPr lang="en-US" sz="2400" dirty="0" smtClean="0">
                <a:solidFill>
                  <a:srgbClr val="505150"/>
                </a:solidFill>
              </a:rPr>
              <a:t>Survey</a:t>
            </a:r>
            <a:endParaRPr lang="en-US" sz="2400" dirty="0">
              <a:solidFill>
                <a:srgbClr val="50515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2196" y="593325"/>
            <a:ext cx="7538462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GENDER SENSITIVE INDICATORS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961" y="3408216"/>
            <a:ext cx="2276715" cy="160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67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1397310"/>
            <a:ext cx="7643480" cy="711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505150"/>
                </a:solidFill>
              </a:rPr>
              <a:t>Examples:</a:t>
            </a:r>
          </a:p>
          <a:p>
            <a:endParaRPr lang="en-US" sz="2000" dirty="0" smtClean="0">
              <a:solidFill>
                <a:srgbClr val="50515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rgbClr val="505150"/>
                </a:solidFill>
              </a:rPr>
              <a:t>From </a:t>
            </a:r>
            <a:r>
              <a:rPr lang="en-US" sz="2000" dirty="0" err="1" smtClean="0">
                <a:solidFill>
                  <a:srgbClr val="505150"/>
                </a:solidFill>
              </a:rPr>
              <a:t>Labour</a:t>
            </a:r>
            <a:r>
              <a:rPr lang="en-US" sz="2000" dirty="0" smtClean="0">
                <a:solidFill>
                  <a:srgbClr val="505150"/>
                </a:solidFill>
              </a:rPr>
              <a:t> Force Survey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     Employment rate + role within the household</a:t>
            </a:r>
          </a:p>
          <a:p>
            <a:r>
              <a:rPr lang="en-US" sz="2000" dirty="0" smtClean="0">
                <a:solidFill>
                  <a:srgbClr val="505150"/>
                </a:solidFill>
              </a:rPr>
              <a:t>     	</a:t>
            </a:r>
          </a:p>
          <a:p>
            <a:r>
              <a:rPr lang="en-US" sz="2000" dirty="0" smtClean="0">
                <a:solidFill>
                  <a:srgbClr val="505150"/>
                </a:solidFill>
              </a:rPr>
              <a:t>	When the number of children increases the rate of employment for women decrease, while it remains unchanged for men. </a:t>
            </a:r>
          </a:p>
          <a:p>
            <a:r>
              <a:rPr lang="en-US" sz="2000" dirty="0" smtClean="0">
                <a:solidFill>
                  <a:srgbClr val="505150"/>
                </a:solidFill>
              </a:rPr>
              <a:t>Only for single women the rates are similar to those of men.</a:t>
            </a:r>
          </a:p>
          <a:p>
            <a:pPr marL="285750" indent="-285750">
              <a:buFontTx/>
              <a:buChar char="-"/>
            </a:pPr>
            <a:endParaRPr lang="en-US" sz="2000" dirty="0" smtClean="0">
              <a:solidFill>
                <a:srgbClr val="505150"/>
              </a:solidFill>
            </a:endParaRPr>
          </a:p>
          <a:p>
            <a:pPr marL="285750" indent="-285750">
              <a:buFontTx/>
              <a:buChar char="-"/>
            </a:pPr>
            <a:endParaRPr lang="en-US" sz="2000" dirty="0" smtClean="0">
              <a:solidFill>
                <a:srgbClr val="505150"/>
              </a:solidFill>
            </a:endParaRPr>
          </a:p>
          <a:p>
            <a:pPr marL="285750" indent="-285750">
              <a:buFontTx/>
              <a:buChar char="-"/>
            </a:pPr>
            <a:endParaRPr lang="en-US" sz="2000" dirty="0" smtClean="0">
              <a:solidFill>
                <a:srgbClr val="505150"/>
              </a:solidFill>
            </a:endParaRPr>
          </a:p>
          <a:p>
            <a:pPr marL="285750" indent="-285750">
              <a:buFontTx/>
              <a:buChar char="-"/>
            </a:pPr>
            <a:endParaRPr lang="en-US" sz="2000" dirty="0" smtClean="0">
              <a:solidFill>
                <a:srgbClr val="505150"/>
              </a:solidFill>
            </a:endParaRPr>
          </a:p>
          <a:p>
            <a:pPr marL="285750" indent="-285750">
              <a:buFontTx/>
              <a:buChar char="-"/>
            </a:pPr>
            <a:endParaRPr lang="en-US" sz="2000" dirty="0" smtClean="0">
              <a:solidFill>
                <a:srgbClr val="505150"/>
              </a:solidFill>
            </a:endParaRPr>
          </a:p>
          <a:p>
            <a:endParaRPr lang="en-US" sz="2000" dirty="0" smtClean="0">
              <a:solidFill>
                <a:srgbClr val="505150"/>
              </a:solidFill>
            </a:endParaRPr>
          </a:p>
          <a:p>
            <a:endParaRPr lang="en-US" sz="2000" dirty="0" smtClean="0">
              <a:solidFill>
                <a:srgbClr val="50515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solidFill>
                <a:srgbClr val="50515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2196" y="593325"/>
            <a:ext cx="7538462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GENDER SENSITIVE INDICATORS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90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1397310"/>
            <a:ext cx="7643480" cy="5163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505150"/>
                </a:solidFill>
              </a:rPr>
              <a:t>Examples</a:t>
            </a:r>
            <a:r>
              <a:rPr lang="it-IT" sz="2400" dirty="0" smtClean="0">
                <a:solidFill>
                  <a:srgbClr val="505150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505150"/>
                </a:solidFill>
              </a:rPr>
              <a:t>From </a:t>
            </a:r>
            <a:r>
              <a:rPr lang="en-US" sz="2400" dirty="0" smtClean="0">
                <a:solidFill>
                  <a:srgbClr val="505150"/>
                </a:solidFill>
              </a:rPr>
              <a:t>Time Use Survey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Hours </a:t>
            </a:r>
            <a:r>
              <a:rPr lang="en-US" sz="2400" b="1" dirty="0" smtClean="0">
                <a:solidFill>
                  <a:srgbClr val="FF0000"/>
                </a:solidFill>
              </a:rPr>
              <a:t>devoted to paid work + hours devoted to unpaid works</a:t>
            </a:r>
          </a:p>
          <a:p>
            <a:r>
              <a:rPr lang="en-US" sz="2400" dirty="0" smtClean="0">
                <a:solidFill>
                  <a:srgbClr val="505150"/>
                </a:solidFill>
              </a:rPr>
              <a:t>	</a:t>
            </a:r>
          </a:p>
          <a:p>
            <a:r>
              <a:rPr lang="en-US" sz="2400" dirty="0">
                <a:solidFill>
                  <a:srgbClr val="505150"/>
                </a:solidFill>
              </a:rPr>
              <a:t>	</a:t>
            </a:r>
            <a:r>
              <a:rPr lang="en-US" sz="2400" dirty="0" smtClean="0">
                <a:solidFill>
                  <a:srgbClr val="505150"/>
                </a:solidFill>
              </a:rPr>
              <a:t>Index of asymmetry in the couple.</a:t>
            </a:r>
          </a:p>
          <a:p>
            <a:r>
              <a:rPr lang="en-US" sz="2400" dirty="0">
                <a:solidFill>
                  <a:srgbClr val="505150"/>
                </a:solidFill>
              </a:rPr>
              <a:t>	The working day of a woman is longer than that of a </a:t>
            </a:r>
            <a:r>
              <a:rPr lang="en-US" sz="2400" dirty="0" smtClean="0">
                <a:solidFill>
                  <a:srgbClr val="505150"/>
                </a:solidFill>
              </a:rPr>
              <a:t>man.</a:t>
            </a:r>
          </a:p>
          <a:p>
            <a:r>
              <a:rPr lang="en-US" sz="2400" dirty="0" smtClean="0">
                <a:solidFill>
                  <a:srgbClr val="505150"/>
                </a:solidFill>
              </a:rPr>
              <a:t>Women </a:t>
            </a:r>
            <a:r>
              <a:rPr lang="en-US" sz="2400" dirty="0" smtClean="0">
                <a:solidFill>
                  <a:srgbClr val="505150"/>
                </a:solidFill>
              </a:rPr>
              <a:t>spend a lot of time in the care work, men only some minutes</a:t>
            </a:r>
            <a:r>
              <a:rPr lang="en-US" sz="2400" dirty="0" smtClean="0">
                <a:solidFill>
                  <a:srgbClr val="505150"/>
                </a:solidFill>
              </a:rPr>
              <a:t>.</a:t>
            </a:r>
            <a:endParaRPr lang="en-US" sz="2400" dirty="0" smtClean="0">
              <a:solidFill>
                <a:srgbClr val="505150"/>
              </a:solidFill>
            </a:endParaRPr>
          </a:p>
          <a:p>
            <a:endParaRPr lang="en-US" sz="2400" dirty="0">
              <a:solidFill>
                <a:srgbClr val="50515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2196" y="593325"/>
            <a:ext cx="7538462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GENDER SENSITIVE INDICATORS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02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1397310"/>
            <a:ext cx="7643480" cy="429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505150"/>
                </a:solidFill>
              </a:rPr>
              <a:t>Examples</a:t>
            </a:r>
            <a:r>
              <a:rPr lang="it-IT" sz="2400" dirty="0" smtClean="0">
                <a:solidFill>
                  <a:srgbClr val="505150"/>
                </a:solidFill>
              </a:rPr>
              <a:t>:</a:t>
            </a:r>
          </a:p>
          <a:p>
            <a:endParaRPr lang="it-IT" sz="2400" dirty="0">
              <a:solidFill>
                <a:srgbClr val="50515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505150"/>
                </a:solidFill>
              </a:rPr>
              <a:t>From Income and Living Conditions Survey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Income </a:t>
            </a:r>
            <a:r>
              <a:rPr lang="en-US" sz="2400" b="1" dirty="0" smtClean="0">
                <a:solidFill>
                  <a:srgbClr val="FF0000"/>
                </a:solidFill>
              </a:rPr>
              <a:t>+ role within the household</a:t>
            </a:r>
          </a:p>
          <a:p>
            <a:pPr lvl="1"/>
            <a:endParaRPr lang="en-US" sz="2400" dirty="0" smtClean="0">
              <a:solidFill>
                <a:srgbClr val="505150"/>
              </a:solidFill>
            </a:endParaRPr>
          </a:p>
          <a:p>
            <a:pPr lvl="1"/>
            <a:r>
              <a:rPr lang="en-US" sz="2400" dirty="0" smtClean="0">
                <a:solidFill>
                  <a:srgbClr val="505150"/>
                </a:solidFill>
              </a:rPr>
              <a:t>Index </a:t>
            </a:r>
            <a:r>
              <a:rPr lang="en-US" sz="2400" dirty="0">
                <a:solidFill>
                  <a:srgbClr val="505150"/>
                </a:solidFill>
              </a:rPr>
              <a:t>of </a:t>
            </a:r>
            <a:r>
              <a:rPr lang="en-US" sz="2400" dirty="0" smtClean="0">
                <a:solidFill>
                  <a:srgbClr val="505150"/>
                </a:solidFill>
              </a:rPr>
              <a:t>asymmetry of the economic resources.</a:t>
            </a:r>
          </a:p>
          <a:p>
            <a:pPr lvl="1"/>
            <a:r>
              <a:rPr lang="en-US" sz="2400" dirty="0" smtClean="0">
                <a:solidFill>
                  <a:srgbClr val="505150"/>
                </a:solidFill>
              </a:rPr>
              <a:t>Women </a:t>
            </a:r>
            <a:r>
              <a:rPr lang="en-US" sz="2400" dirty="0">
                <a:solidFill>
                  <a:srgbClr val="505150"/>
                </a:solidFill>
              </a:rPr>
              <a:t>earn less than the men except that in </a:t>
            </a:r>
            <a:r>
              <a:rPr lang="en-US" sz="2400" dirty="0" smtClean="0">
                <a:solidFill>
                  <a:srgbClr val="505150"/>
                </a:solidFill>
              </a:rPr>
              <a:t>few </a:t>
            </a:r>
            <a:r>
              <a:rPr lang="en-US" sz="2400" dirty="0">
                <a:solidFill>
                  <a:srgbClr val="505150"/>
                </a:solidFill>
              </a:rPr>
              <a:t>cases, they have less power </a:t>
            </a:r>
            <a:r>
              <a:rPr lang="en-US" sz="2400" dirty="0" smtClean="0">
                <a:solidFill>
                  <a:srgbClr val="505150"/>
                </a:solidFill>
              </a:rPr>
              <a:t>within </a:t>
            </a:r>
            <a:r>
              <a:rPr lang="en-US" sz="2400" dirty="0">
                <a:solidFill>
                  <a:srgbClr val="505150"/>
                </a:solidFill>
              </a:rPr>
              <a:t>the </a:t>
            </a:r>
            <a:r>
              <a:rPr lang="en-US" sz="2400" dirty="0" smtClean="0">
                <a:solidFill>
                  <a:srgbClr val="505150"/>
                </a:solidFill>
              </a:rPr>
              <a:t>household</a:t>
            </a:r>
            <a:r>
              <a:rPr lang="en-US" sz="2400" dirty="0" smtClean="0">
                <a:solidFill>
                  <a:srgbClr val="505150"/>
                </a:solidFill>
              </a:rPr>
              <a:t>.</a:t>
            </a:r>
            <a:endParaRPr lang="en-US" sz="2400" dirty="0">
              <a:solidFill>
                <a:srgbClr val="50515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2196" y="593325"/>
            <a:ext cx="7538462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GENDER SENSITIVE INDICATORS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50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29687" y="1494569"/>
            <a:ext cx="7045731" cy="4335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 important instrument to know what women and men have</a:t>
            </a:r>
            <a:endParaRPr lang="en-US" sz="2400" dirty="0" smtClean="0">
              <a:solidFill>
                <a:srgbClr val="5051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05150"/>
                </a:solidFill>
              </a:rPr>
              <a:t>different roles in society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505150"/>
                </a:solidFill>
              </a:rPr>
              <a:t>different needs, access to and control over resources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505150"/>
                </a:solidFill>
              </a:rPr>
              <a:t>different constraints in responding to economic change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505150"/>
                </a:solidFill>
              </a:rPr>
              <a:t>different skills and interests</a:t>
            </a:r>
          </a:p>
          <a:p>
            <a:endParaRPr lang="en-US" sz="2400" dirty="0">
              <a:solidFill>
                <a:srgbClr val="50515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2196" y="593325"/>
            <a:ext cx="7538462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OFFICIAL STATISTICS</a:t>
            </a:r>
            <a:endParaRPr lang="it-IT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1844824"/>
            <a:ext cx="8228013" cy="1143000"/>
          </a:xfrm>
        </p:spPr>
        <p:txBody>
          <a:bodyPr/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+mn-cs"/>
              </a:rPr>
              <a:t>THE NETWORK APPROACH </a:t>
            </a:r>
            <a:br>
              <a:rPr lang="it-IT" sz="3200" b="1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+mn-cs"/>
              </a:rPr>
            </a:br>
            <a:r>
              <a:rPr lang="it-IT" sz="3200" b="1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+mn-cs"/>
              </a:rPr>
              <a:t>TO CHANGE INEQUALITY</a:t>
            </a:r>
            <a:endParaRPr lang="it-IT" sz="3200" b="1" dirty="0">
              <a:solidFill>
                <a:srgbClr val="FF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07754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8013" cy="723354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+mn-cs"/>
              </a:rPr>
              <a:t>NEED FOR A NEW AND MORE COMPLEX APPROACH </a:t>
            </a:r>
            <a:endParaRPr lang="it-IT" sz="2400" b="1" dirty="0">
              <a:solidFill>
                <a:srgbClr val="FF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95536" y="1284418"/>
            <a:ext cx="8640960" cy="4952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</a:rPr>
              <a:t>But it is not enough…. To give impulse to gender statistics</a:t>
            </a:r>
          </a:p>
          <a:p>
            <a:r>
              <a:rPr lang="en-US" sz="2400" dirty="0" smtClean="0">
                <a:solidFill>
                  <a:schemeClr val="accent5"/>
                </a:solidFill>
              </a:rPr>
              <a:t>Also very good indicators that describe the situation are not enough.</a:t>
            </a:r>
          </a:p>
          <a:p>
            <a:r>
              <a:rPr lang="en-US" sz="2400" dirty="0" smtClean="0">
                <a:solidFill>
                  <a:schemeClr val="accent5"/>
                </a:solidFill>
              </a:rPr>
              <a:t>We need to establish a synergy between the  Government, the Department of Equal Opportunity, </a:t>
            </a:r>
            <a:r>
              <a:rPr lang="en-US" sz="2400" dirty="0" err="1" smtClean="0">
                <a:solidFill>
                  <a:schemeClr val="accent5"/>
                </a:solidFill>
              </a:rPr>
              <a:t>Istat</a:t>
            </a:r>
            <a:r>
              <a:rPr lang="en-US" sz="2400" dirty="0" smtClean="0">
                <a:solidFill>
                  <a:schemeClr val="accent5"/>
                </a:solidFill>
              </a:rPr>
              <a:t> and the Ministries or other institutions involved and ONG involved too to address the topic and achieve gender equality. </a:t>
            </a:r>
          </a:p>
          <a:p>
            <a:r>
              <a:rPr lang="en-US" sz="2400" dirty="0" smtClean="0">
                <a:solidFill>
                  <a:schemeClr val="accent5"/>
                </a:solidFill>
              </a:rPr>
              <a:t>Policies need be based on good data, but political are not used to do it.</a:t>
            </a:r>
          </a:p>
          <a:p>
            <a:r>
              <a:rPr lang="en-US" sz="2400" dirty="0" smtClean="0">
                <a:solidFill>
                  <a:schemeClr val="accent5"/>
                </a:solidFill>
              </a:rPr>
              <a:t>We have to increase awareness on data importance and data use. Only working at the political  level, we can be really propulsive in promoting gender equality. </a:t>
            </a:r>
            <a:endParaRPr lang="en-US" sz="2400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55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95536" y="1268760"/>
            <a:ext cx="8424936" cy="5811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</a:rPr>
              <a:t>This new approach takes the first steps working on the networking method.</a:t>
            </a:r>
          </a:p>
          <a:p>
            <a:r>
              <a:rPr lang="en-US" sz="2400" dirty="0" smtClean="0">
                <a:solidFill>
                  <a:schemeClr val="accent5"/>
                </a:solidFill>
              </a:rPr>
              <a:t>This is a step by step process based on the interaction between all the actors involved </a:t>
            </a:r>
          </a:p>
          <a:p>
            <a:r>
              <a:rPr lang="en-US" sz="2400" dirty="0">
                <a:solidFill>
                  <a:schemeClr val="accent5"/>
                </a:solidFill>
              </a:rPr>
              <a:t>(</a:t>
            </a:r>
            <a:r>
              <a:rPr lang="en-US" sz="2400" dirty="0" smtClean="0">
                <a:solidFill>
                  <a:schemeClr val="accent5"/>
                </a:solidFill>
              </a:rPr>
              <a:t>interactive network between Public Institutions, political Agencies, ONG and researchers)</a:t>
            </a:r>
          </a:p>
          <a:p>
            <a:r>
              <a:rPr lang="en-US" sz="2400" dirty="0" smtClean="0">
                <a:solidFill>
                  <a:schemeClr val="accent5"/>
                </a:solidFill>
              </a:rPr>
              <a:t>In this way </a:t>
            </a:r>
            <a:r>
              <a:rPr lang="en-US" sz="2400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 t</a:t>
            </a:r>
            <a:r>
              <a:rPr lang="en-US" sz="2400" dirty="0" smtClean="0">
                <a:solidFill>
                  <a:schemeClr val="accent5"/>
                </a:solidFill>
              </a:rPr>
              <a:t>he development of gender statistics must be placed side by side with the </a:t>
            </a:r>
            <a:r>
              <a:rPr lang="en-US" sz="2400" dirty="0">
                <a:solidFill>
                  <a:schemeClr val="accent5"/>
                </a:solidFill>
              </a:rPr>
              <a:t>increasing awareness of </a:t>
            </a:r>
            <a:r>
              <a:rPr lang="en-US" sz="2400" dirty="0" smtClean="0">
                <a:solidFill>
                  <a:schemeClr val="accent5"/>
                </a:solidFill>
              </a:rPr>
              <a:t>policy makers.</a:t>
            </a:r>
          </a:p>
          <a:p>
            <a:r>
              <a:rPr lang="en-US" sz="2400" dirty="0" smtClean="0">
                <a:solidFill>
                  <a:schemeClr val="accent5"/>
                </a:solidFill>
              </a:rPr>
              <a:t>In Italy we are working in this way and we are having good results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smtClean="0">
                <a:solidFill>
                  <a:schemeClr val="accent5"/>
                </a:solidFill>
              </a:rPr>
              <a:t>on</a:t>
            </a:r>
            <a:r>
              <a:rPr lang="en-US" sz="2800" b="1" dirty="0" smtClean="0">
                <a:solidFill>
                  <a:schemeClr val="accent5"/>
                </a:solidFill>
              </a:rPr>
              <a:t> Violence Topic </a:t>
            </a:r>
          </a:p>
          <a:p>
            <a:endParaRPr lang="en-US" sz="2800" b="1" dirty="0">
              <a:solidFill>
                <a:schemeClr val="accent5"/>
              </a:solidFill>
            </a:endParaRPr>
          </a:p>
          <a:p>
            <a:endParaRPr lang="en-US" sz="2400" b="1" dirty="0" smtClean="0">
              <a:solidFill>
                <a:schemeClr val="accent5"/>
              </a:solidFill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8013" cy="651346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+mn-cs"/>
              </a:rPr>
              <a:t>NEED FOR A NEW AND MORE COMPLEX APPROACH </a:t>
            </a:r>
            <a:endParaRPr lang="it-IT" sz="2400" b="1" dirty="0">
              <a:solidFill>
                <a:srgbClr val="FF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572397" y="6379691"/>
            <a:ext cx="8228013" cy="36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  <a:ea typeface="ＭＳ Ｐゴシック" charset="0"/>
                <a:cs typeface="ＭＳ Ｐゴシック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</a:pPr>
            <a:r>
              <a:rPr lang="it-IT" sz="2800" b="1" dirty="0" smtClean="0">
                <a:solidFill>
                  <a:schemeClr val="accent5"/>
                </a:solidFill>
                <a:latin typeface="Arial" charset="0"/>
                <a:ea typeface="ＭＳ Ｐゴシック" pitchFamily="34" charset="-128"/>
                <a:cs typeface="+mn-cs"/>
              </a:rPr>
              <a:t/>
            </a:r>
            <a:br>
              <a:rPr lang="it-IT" sz="2800" b="1" dirty="0" smtClean="0">
                <a:solidFill>
                  <a:schemeClr val="accent5"/>
                </a:solidFill>
                <a:latin typeface="Arial" charset="0"/>
                <a:ea typeface="ＭＳ Ｐゴシック" pitchFamily="34" charset="-128"/>
                <a:cs typeface="+mn-cs"/>
              </a:rPr>
            </a:br>
            <a:r>
              <a:rPr lang="it-IT" sz="2800" dirty="0">
                <a:solidFill>
                  <a:schemeClr val="accent5"/>
                </a:solidFill>
              </a:rPr>
              <a:t>for a </a:t>
            </a:r>
            <a:r>
              <a:rPr lang="en-US" sz="2800" dirty="0" smtClean="0">
                <a:solidFill>
                  <a:schemeClr val="accent5"/>
                </a:solidFill>
              </a:rPr>
              <a:t>comprehensive approach: The VAW system</a:t>
            </a:r>
            <a:endParaRPr lang="it-IT" sz="2800" b="1" dirty="0">
              <a:solidFill>
                <a:schemeClr val="accent5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954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aborazione 27"/>
          <p:cNvSpPr/>
          <p:nvPr/>
        </p:nvSpPr>
        <p:spPr>
          <a:xfrm>
            <a:off x="3110661" y="4653136"/>
            <a:ext cx="4125635" cy="120582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9329" y="-243408"/>
            <a:ext cx="6781800" cy="1600200"/>
          </a:xfrm>
        </p:spPr>
        <p:txBody>
          <a:bodyPr/>
          <a:lstStyle/>
          <a:p>
            <a:r>
              <a:rPr lang="it-IT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STEPS</a:t>
            </a:r>
            <a:endParaRPr lang="it-IT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389329" y="1939102"/>
            <a:ext cx="8280920" cy="2088232"/>
            <a:chOff x="689659" y="3933180"/>
            <a:chExt cx="7373063" cy="490800"/>
          </a:xfrm>
        </p:grpSpPr>
        <p:sp>
          <p:nvSpPr>
            <p:cNvPr id="9" name="Figura a mano libera 8"/>
            <p:cNvSpPr/>
            <p:nvPr/>
          </p:nvSpPr>
          <p:spPr>
            <a:xfrm>
              <a:off x="689659" y="3933180"/>
              <a:ext cx="981601" cy="490800"/>
            </a:xfrm>
            <a:custGeom>
              <a:avLst/>
              <a:gdLst>
                <a:gd name="connsiteX0" fmla="*/ 0 w 981601"/>
                <a:gd name="connsiteY0" fmla="*/ 49080 h 490800"/>
                <a:gd name="connsiteX1" fmla="*/ 49080 w 981601"/>
                <a:gd name="connsiteY1" fmla="*/ 0 h 490800"/>
                <a:gd name="connsiteX2" fmla="*/ 932521 w 981601"/>
                <a:gd name="connsiteY2" fmla="*/ 0 h 490800"/>
                <a:gd name="connsiteX3" fmla="*/ 981601 w 981601"/>
                <a:gd name="connsiteY3" fmla="*/ 49080 h 490800"/>
                <a:gd name="connsiteX4" fmla="*/ 981601 w 981601"/>
                <a:gd name="connsiteY4" fmla="*/ 441720 h 490800"/>
                <a:gd name="connsiteX5" fmla="*/ 932521 w 981601"/>
                <a:gd name="connsiteY5" fmla="*/ 490800 h 490800"/>
                <a:gd name="connsiteX6" fmla="*/ 49080 w 981601"/>
                <a:gd name="connsiteY6" fmla="*/ 490800 h 490800"/>
                <a:gd name="connsiteX7" fmla="*/ 0 w 981601"/>
                <a:gd name="connsiteY7" fmla="*/ 441720 h 490800"/>
                <a:gd name="connsiteX8" fmla="*/ 0 w 981601"/>
                <a:gd name="connsiteY8" fmla="*/ 49080 h 4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1601" h="490800">
                  <a:moveTo>
                    <a:pt x="0" y="49080"/>
                  </a:moveTo>
                  <a:cubicBezTo>
                    <a:pt x="0" y="21974"/>
                    <a:pt x="21974" y="0"/>
                    <a:pt x="49080" y="0"/>
                  </a:cubicBezTo>
                  <a:lnTo>
                    <a:pt x="932521" y="0"/>
                  </a:lnTo>
                  <a:cubicBezTo>
                    <a:pt x="959627" y="0"/>
                    <a:pt x="981601" y="21974"/>
                    <a:pt x="981601" y="49080"/>
                  </a:cubicBezTo>
                  <a:lnTo>
                    <a:pt x="981601" y="441720"/>
                  </a:lnTo>
                  <a:cubicBezTo>
                    <a:pt x="981601" y="468826"/>
                    <a:pt x="959627" y="490800"/>
                    <a:pt x="932521" y="490800"/>
                  </a:cubicBezTo>
                  <a:lnTo>
                    <a:pt x="49080" y="490800"/>
                  </a:lnTo>
                  <a:cubicBezTo>
                    <a:pt x="21974" y="490800"/>
                    <a:pt x="0" y="468826"/>
                    <a:pt x="0" y="441720"/>
                  </a:cubicBezTo>
                  <a:lnTo>
                    <a:pt x="0" y="4908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615" tIns="24535" rIns="29615" bIns="24535" numCol="1" spcCol="1270" anchor="ctr" anchorCtr="0">
              <a:noAutofit/>
            </a:bodyPr>
            <a:lstStyle/>
            <a:p>
              <a:pPr lvl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Task force on data </a:t>
              </a:r>
              <a:endParaRPr lang="it-IT" sz="1800" kern="1200" dirty="0"/>
            </a:p>
          </p:txBody>
        </p:sp>
        <p:sp>
          <p:nvSpPr>
            <p:cNvPr id="10" name="Figura a mano libera 9"/>
            <p:cNvSpPr/>
            <p:nvPr/>
          </p:nvSpPr>
          <p:spPr>
            <a:xfrm>
              <a:off x="1916661" y="3933180"/>
              <a:ext cx="981601" cy="490800"/>
            </a:xfrm>
            <a:custGeom>
              <a:avLst/>
              <a:gdLst>
                <a:gd name="connsiteX0" fmla="*/ 0 w 981601"/>
                <a:gd name="connsiteY0" fmla="*/ 49080 h 490800"/>
                <a:gd name="connsiteX1" fmla="*/ 49080 w 981601"/>
                <a:gd name="connsiteY1" fmla="*/ 0 h 490800"/>
                <a:gd name="connsiteX2" fmla="*/ 932521 w 981601"/>
                <a:gd name="connsiteY2" fmla="*/ 0 h 490800"/>
                <a:gd name="connsiteX3" fmla="*/ 981601 w 981601"/>
                <a:gd name="connsiteY3" fmla="*/ 49080 h 490800"/>
                <a:gd name="connsiteX4" fmla="*/ 981601 w 981601"/>
                <a:gd name="connsiteY4" fmla="*/ 441720 h 490800"/>
                <a:gd name="connsiteX5" fmla="*/ 932521 w 981601"/>
                <a:gd name="connsiteY5" fmla="*/ 490800 h 490800"/>
                <a:gd name="connsiteX6" fmla="*/ 49080 w 981601"/>
                <a:gd name="connsiteY6" fmla="*/ 490800 h 490800"/>
                <a:gd name="connsiteX7" fmla="*/ 0 w 981601"/>
                <a:gd name="connsiteY7" fmla="*/ 441720 h 490800"/>
                <a:gd name="connsiteX8" fmla="*/ 0 w 981601"/>
                <a:gd name="connsiteY8" fmla="*/ 49080 h 4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1601" h="490800">
                  <a:moveTo>
                    <a:pt x="0" y="49080"/>
                  </a:moveTo>
                  <a:cubicBezTo>
                    <a:pt x="0" y="21974"/>
                    <a:pt x="21974" y="0"/>
                    <a:pt x="49080" y="0"/>
                  </a:cubicBezTo>
                  <a:lnTo>
                    <a:pt x="932521" y="0"/>
                  </a:lnTo>
                  <a:cubicBezTo>
                    <a:pt x="959627" y="0"/>
                    <a:pt x="981601" y="21974"/>
                    <a:pt x="981601" y="49080"/>
                  </a:cubicBezTo>
                  <a:lnTo>
                    <a:pt x="981601" y="441720"/>
                  </a:lnTo>
                  <a:cubicBezTo>
                    <a:pt x="981601" y="468826"/>
                    <a:pt x="959627" y="490800"/>
                    <a:pt x="932521" y="490800"/>
                  </a:cubicBezTo>
                  <a:lnTo>
                    <a:pt x="49080" y="490800"/>
                  </a:lnTo>
                  <a:cubicBezTo>
                    <a:pt x="21974" y="490800"/>
                    <a:pt x="0" y="468826"/>
                    <a:pt x="0" y="441720"/>
                  </a:cubicBezTo>
                  <a:lnTo>
                    <a:pt x="0" y="4908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615" tIns="24535" rIns="29615" bIns="24535" numCol="1" spcCol="1270" anchor="ctr" anchorCtr="0">
              <a:noAutofit/>
            </a:bodyPr>
            <a:lstStyle/>
            <a:p>
              <a:pPr lvl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gaps Identification</a:t>
              </a:r>
              <a:endParaRPr lang="it-IT" sz="1800" kern="1200" dirty="0"/>
            </a:p>
          </p:txBody>
        </p:sp>
        <p:sp>
          <p:nvSpPr>
            <p:cNvPr id="11" name="Figura a mano libera 10"/>
            <p:cNvSpPr/>
            <p:nvPr/>
          </p:nvSpPr>
          <p:spPr>
            <a:xfrm>
              <a:off x="3143662" y="3933180"/>
              <a:ext cx="981601" cy="490800"/>
            </a:xfrm>
            <a:custGeom>
              <a:avLst/>
              <a:gdLst>
                <a:gd name="connsiteX0" fmla="*/ 0 w 981601"/>
                <a:gd name="connsiteY0" fmla="*/ 49080 h 490800"/>
                <a:gd name="connsiteX1" fmla="*/ 49080 w 981601"/>
                <a:gd name="connsiteY1" fmla="*/ 0 h 490800"/>
                <a:gd name="connsiteX2" fmla="*/ 932521 w 981601"/>
                <a:gd name="connsiteY2" fmla="*/ 0 h 490800"/>
                <a:gd name="connsiteX3" fmla="*/ 981601 w 981601"/>
                <a:gd name="connsiteY3" fmla="*/ 49080 h 490800"/>
                <a:gd name="connsiteX4" fmla="*/ 981601 w 981601"/>
                <a:gd name="connsiteY4" fmla="*/ 441720 h 490800"/>
                <a:gd name="connsiteX5" fmla="*/ 932521 w 981601"/>
                <a:gd name="connsiteY5" fmla="*/ 490800 h 490800"/>
                <a:gd name="connsiteX6" fmla="*/ 49080 w 981601"/>
                <a:gd name="connsiteY6" fmla="*/ 490800 h 490800"/>
                <a:gd name="connsiteX7" fmla="*/ 0 w 981601"/>
                <a:gd name="connsiteY7" fmla="*/ 441720 h 490800"/>
                <a:gd name="connsiteX8" fmla="*/ 0 w 981601"/>
                <a:gd name="connsiteY8" fmla="*/ 49080 h 4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1601" h="490800">
                  <a:moveTo>
                    <a:pt x="0" y="49080"/>
                  </a:moveTo>
                  <a:cubicBezTo>
                    <a:pt x="0" y="21974"/>
                    <a:pt x="21974" y="0"/>
                    <a:pt x="49080" y="0"/>
                  </a:cubicBezTo>
                  <a:lnTo>
                    <a:pt x="932521" y="0"/>
                  </a:lnTo>
                  <a:cubicBezTo>
                    <a:pt x="959627" y="0"/>
                    <a:pt x="981601" y="21974"/>
                    <a:pt x="981601" y="49080"/>
                  </a:cubicBezTo>
                  <a:lnTo>
                    <a:pt x="981601" y="441720"/>
                  </a:lnTo>
                  <a:cubicBezTo>
                    <a:pt x="981601" y="468826"/>
                    <a:pt x="959627" y="490800"/>
                    <a:pt x="932521" y="490800"/>
                  </a:cubicBezTo>
                  <a:lnTo>
                    <a:pt x="49080" y="490800"/>
                  </a:lnTo>
                  <a:cubicBezTo>
                    <a:pt x="21974" y="490800"/>
                    <a:pt x="0" y="468826"/>
                    <a:pt x="0" y="441720"/>
                  </a:cubicBezTo>
                  <a:lnTo>
                    <a:pt x="0" y="4908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615" tIns="24535" rIns="29615" bIns="24535" numCol="1" spcCol="1270" anchor="ctr" anchorCtr="0">
              <a:noAutofit/>
            </a:bodyPr>
            <a:lstStyle/>
            <a:p>
              <a:pPr lvl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measuring and </a:t>
              </a:r>
              <a:r>
                <a:rPr lang="en-US" sz="1800" kern="1200" dirty="0" err="1" smtClean="0"/>
                <a:t>understan</a:t>
              </a:r>
              <a:r>
                <a:rPr lang="en-US" sz="1800" kern="1200" dirty="0" smtClean="0"/>
                <a:t>-ding the gaps </a:t>
              </a:r>
            </a:p>
            <a:p>
              <a:pPr lvl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by type of agency </a:t>
              </a:r>
              <a:endParaRPr lang="it-IT" sz="1800" kern="1200" dirty="0"/>
            </a:p>
          </p:txBody>
        </p:sp>
        <p:sp>
          <p:nvSpPr>
            <p:cNvPr id="12" name="Figura a mano libera 11"/>
            <p:cNvSpPr/>
            <p:nvPr/>
          </p:nvSpPr>
          <p:spPr>
            <a:xfrm>
              <a:off x="4370664" y="3933180"/>
              <a:ext cx="981601" cy="490800"/>
            </a:xfrm>
            <a:custGeom>
              <a:avLst/>
              <a:gdLst>
                <a:gd name="connsiteX0" fmla="*/ 0 w 981601"/>
                <a:gd name="connsiteY0" fmla="*/ 49080 h 490800"/>
                <a:gd name="connsiteX1" fmla="*/ 49080 w 981601"/>
                <a:gd name="connsiteY1" fmla="*/ 0 h 490800"/>
                <a:gd name="connsiteX2" fmla="*/ 932521 w 981601"/>
                <a:gd name="connsiteY2" fmla="*/ 0 h 490800"/>
                <a:gd name="connsiteX3" fmla="*/ 981601 w 981601"/>
                <a:gd name="connsiteY3" fmla="*/ 49080 h 490800"/>
                <a:gd name="connsiteX4" fmla="*/ 981601 w 981601"/>
                <a:gd name="connsiteY4" fmla="*/ 441720 h 490800"/>
                <a:gd name="connsiteX5" fmla="*/ 932521 w 981601"/>
                <a:gd name="connsiteY5" fmla="*/ 490800 h 490800"/>
                <a:gd name="connsiteX6" fmla="*/ 49080 w 981601"/>
                <a:gd name="connsiteY6" fmla="*/ 490800 h 490800"/>
                <a:gd name="connsiteX7" fmla="*/ 0 w 981601"/>
                <a:gd name="connsiteY7" fmla="*/ 441720 h 490800"/>
                <a:gd name="connsiteX8" fmla="*/ 0 w 981601"/>
                <a:gd name="connsiteY8" fmla="*/ 49080 h 4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1601" h="490800">
                  <a:moveTo>
                    <a:pt x="0" y="49080"/>
                  </a:moveTo>
                  <a:cubicBezTo>
                    <a:pt x="0" y="21974"/>
                    <a:pt x="21974" y="0"/>
                    <a:pt x="49080" y="0"/>
                  </a:cubicBezTo>
                  <a:lnTo>
                    <a:pt x="932521" y="0"/>
                  </a:lnTo>
                  <a:cubicBezTo>
                    <a:pt x="959627" y="0"/>
                    <a:pt x="981601" y="21974"/>
                    <a:pt x="981601" y="49080"/>
                  </a:cubicBezTo>
                  <a:lnTo>
                    <a:pt x="981601" y="441720"/>
                  </a:lnTo>
                  <a:cubicBezTo>
                    <a:pt x="981601" y="468826"/>
                    <a:pt x="959627" y="490800"/>
                    <a:pt x="932521" y="490800"/>
                  </a:cubicBezTo>
                  <a:lnTo>
                    <a:pt x="49080" y="490800"/>
                  </a:lnTo>
                  <a:cubicBezTo>
                    <a:pt x="21974" y="490800"/>
                    <a:pt x="0" y="468826"/>
                    <a:pt x="0" y="441720"/>
                  </a:cubicBezTo>
                  <a:lnTo>
                    <a:pt x="0" y="4908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615" tIns="24535" rIns="29615" bIns="24535" numCol="1" spcCol="1270" anchor="ctr" anchorCtr="0">
              <a:noAutofit/>
            </a:bodyPr>
            <a:lstStyle/>
            <a:p>
              <a:pPr lvl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give input for policies </a:t>
              </a:r>
              <a:endParaRPr lang="it-IT" sz="1800" kern="1200" dirty="0"/>
            </a:p>
          </p:txBody>
        </p:sp>
        <p:sp>
          <p:nvSpPr>
            <p:cNvPr id="13" name="Figura a mano libera 12"/>
            <p:cNvSpPr/>
            <p:nvPr/>
          </p:nvSpPr>
          <p:spPr>
            <a:xfrm>
              <a:off x="5597665" y="3933180"/>
              <a:ext cx="981601" cy="490800"/>
            </a:xfrm>
            <a:custGeom>
              <a:avLst/>
              <a:gdLst>
                <a:gd name="connsiteX0" fmla="*/ 0 w 981601"/>
                <a:gd name="connsiteY0" fmla="*/ 49080 h 490800"/>
                <a:gd name="connsiteX1" fmla="*/ 49080 w 981601"/>
                <a:gd name="connsiteY1" fmla="*/ 0 h 490800"/>
                <a:gd name="connsiteX2" fmla="*/ 932521 w 981601"/>
                <a:gd name="connsiteY2" fmla="*/ 0 h 490800"/>
                <a:gd name="connsiteX3" fmla="*/ 981601 w 981601"/>
                <a:gd name="connsiteY3" fmla="*/ 49080 h 490800"/>
                <a:gd name="connsiteX4" fmla="*/ 981601 w 981601"/>
                <a:gd name="connsiteY4" fmla="*/ 441720 h 490800"/>
                <a:gd name="connsiteX5" fmla="*/ 932521 w 981601"/>
                <a:gd name="connsiteY5" fmla="*/ 490800 h 490800"/>
                <a:gd name="connsiteX6" fmla="*/ 49080 w 981601"/>
                <a:gd name="connsiteY6" fmla="*/ 490800 h 490800"/>
                <a:gd name="connsiteX7" fmla="*/ 0 w 981601"/>
                <a:gd name="connsiteY7" fmla="*/ 441720 h 490800"/>
                <a:gd name="connsiteX8" fmla="*/ 0 w 981601"/>
                <a:gd name="connsiteY8" fmla="*/ 49080 h 4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1601" h="490800">
                  <a:moveTo>
                    <a:pt x="0" y="49080"/>
                  </a:moveTo>
                  <a:cubicBezTo>
                    <a:pt x="0" y="21974"/>
                    <a:pt x="21974" y="0"/>
                    <a:pt x="49080" y="0"/>
                  </a:cubicBezTo>
                  <a:lnTo>
                    <a:pt x="932521" y="0"/>
                  </a:lnTo>
                  <a:cubicBezTo>
                    <a:pt x="959627" y="0"/>
                    <a:pt x="981601" y="21974"/>
                    <a:pt x="981601" y="49080"/>
                  </a:cubicBezTo>
                  <a:lnTo>
                    <a:pt x="981601" y="441720"/>
                  </a:lnTo>
                  <a:cubicBezTo>
                    <a:pt x="981601" y="468826"/>
                    <a:pt x="959627" y="490800"/>
                    <a:pt x="932521" y="490800"/>
                  </a:cubicBezTo>
                  <a:lnTo>
                    <a:pt x="49080" y="490800"/>
                  </a:lnTo>
                  <a:cubicBezTo>
                    <a:pt x="21974" y="490800"/>
                    <a:pt x="0" y="468826"/>
                    <a:pt x="0" y="441720"/>
                  </a:cubicBezTo>
                  <a:lnTo>
                    <a:pt x="0" y="4908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615" tIns="24535" rIns="29615" bIns="24535" numCol="1" spcCol="1270" anchor="ctr" anchorCtr="0">
              <a:noAutofit/>
            </a:bodyPr>
            <a:lstStyle/>
            <a:p>
              <a:pPr lvl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designing input for the Piano </a:t>
              </a:r>
              <a:r>
                <a:rPr lang="en-US" sz="1800" kern="1200" dirty="0" err="1" smtClean="0"/>
                <a:t>Nazionale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Antiviolenza</a:t>
              </a:r>
              <a:endParaRPr lang="it-IT" sz="1800" kern="1200" dirty="0"/>
            </a:p>
          </p:txBody>
        </p:sp>
        <p:sp>
          <p:nvSpPr>
            <p:cNvPr id="14" name="Figura a mano libera 13"/>
            <p:cNvSpPr/>
            <p:nvPr/>
          </p:nvSpPr>
          <p:spPr>
            <a:xfrm>
              <a:off x="6824667" y="3933180"/>
              <a:ext cx="1238055" cy="490800"/>
            </a:xfrm>
            <a:custGeom>
              <a:avLst/>
              <a:gdLst>
                <a:gd name="connsiteX0" fmla="*/ 0 w 981601"/>
                <a:gd name="connsiteY0" fmla="*/ 49080 h 490800"/>
                <a:gd name="connsiteX1" fmla="*/ 49080 w 981601"/>
                <a:gd name="connsiteY1" fmla="*/ 0 h 490800"/>
                <a:gd name="connsiteX2" fmla="*/ 932521 w 981601"/>
                <a:gd name="connsiteY2" fmla="*/ 0 h 490800"/>
                <a:gd name="connsiteX3" fmla="*/ 981601 w 981601"/>
                <a:gd name="connsiteY3" fmla="*/ 49080 h 490800"/>
                <a:gd name="connsiteX4" fmla="*/ 981601 w 981601"/>
                <a:gd name="connsiteY4" fmla="*/ 441720 h 490800"/>
                <a:gd name="connsiteX5" fmla="*/ 932521 w 981601"/>
                <a:gd name="connsiteY5" fmla="*/ 490800 h 490800"/>
                <a:gd name="connsiteX6" fmla="*/ 49080 w 981601"/>
                <a:gd name="connsiteY6" fmla="*/ 490800 h 490800"/>
                <a:gd name="connsiteX7" fmla="*/ 0 w 981601"/>
                <a:gd name="connsiteY7" fmla="*/ 441720 h 490800"/>
                <a:gd name="connsiteX8" fmla="*/ 0 w 981601"/>
                <a:gd name="connsiteY8" fmla="*/ 49080 h 4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1601" h="490800">
                  <a:moveTo>
                    <a:pt x="0" y="49080"/>
                  </a:moveTo>
                  <a:cubicBezTo>
                    <a:pt x="0" y="21974"/>
                    <a:pt x="21974" y="0"/>
                    <a:pt x="49080" y="0"/>
                  </a:cubicBezTo>
                  <a:lnTo>
                    <a:pt x="932521" y="0"/>
                  </a:lnTo>
                  <a:cubicBezTo>
                    <a:pt x="959627" y="0"/>
                    <a:pt x="981601" y="21974"/>
                    <a:pt x="981601" y="49080"/>
                  </a:cubicBezTo>
                  <a:lnTo>
                    <a:pt x="981601" y="441720"/>
                  </a:lnTo>
                  <a:cubicBezTo>
                    <a:pt x="981601" y="468826"/>
                    <a:pt x="959627" y="490800"/>
                    <a:pt x="932521" y="490800"/>
                  </a:cubicBezTo>
                  <a:lnTo>
                    <a:pt x="49080" y="490800"/>
                  </a:lnTo>
                  <a:cubicBezTo>
                    <a:pt x="21974" y="490800"/>
                    <a:pt x="0" y="468826"/>
                    <a:pt x="0" y="441720"/>
                  </a:cubicBezTo>
                  <a:lnTo>
                    <a:pt x="0" y="4908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615" tIns="24535" rIns="29615" bIns="24535" numCol="1" spcCol="1270" anchor="ctr" anchorCtr="0">
              <a:noAutofit/>
            </a:bodyPr>
            <a:lstStyle/>
            <a:p>
              <a:pPr lvl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A mandatory, funded national VAW plan </a:t>
              </a:r>
              <a:endParaRPr lang="it-IT" sz="1800" kern="1200" dirty="0"/>
            </a:p>
          </p:txBody>
        </p:sp>
      </p:grpSp>
      <p:sp>
        <p:nvSpPr>
          <p:cNvPr id="15" name="Freccia a destra 14"/>
          <p:cNvSpPr/>
          <p:nvPr/>
        </p:nvSpPr>
        <p:spPr>
          <a:xfrm flipV="1">
            <a:off x="1498003" y="2852936"/>
            <a:ext cx="337693" cy="51377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a destra 21"/>
          <p:cNvSpPr/>
          <p:nvPr/>
        </p:nvSpPr>
        <p:spPr>
          <a:xfrm flipV="1">
            <a:off x="2884704" y="2909279"/>
            <a:ext cx="337693" cy="401084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a destra 22"/>
          <p:cNvSpPr/>
          <p:nvPr/>
        </p:nvSpPr>
        <p:spPr>
          <a:xfrm flipV="1">
            <a:off x="4185889" y="2852936"/>
            <a:ext cx="337693" cy="401084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a destra 23"/>
          <p:cNvSpPr/>
          <p:nvPr/>
        </p:nvSpPr>
        <p:spPr>
          <a:xfrm flipV="1">
            <a:off x="5673180" y="2909279"/>
            <a:ext cx="337693" cy="401084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a destra 24"/>
          <p:cNvSpPr/>
          <p:nvPr/>
        </p:nvSpPr>
        <p:spPr>
          <a:xfrm flipV="1">
            <a:off x="6948546" y="2852936"/>
            <a:ext cx="337693" cy="401084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reccia in giù 25"/>
          <p:cNvSpPr/>
          <p:nvPr/>
        </p:nvSpPr>
        <p:spPr>
          <a:xfrm>
            <a:off x="4995940" y="4149080"/>
            <a:ext cx="355074" cy="25309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3562015" y="4774058"/>
            <a:ext cx="3251211" cy="963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To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design prevention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and protection </a:t>
            </a:r>
            <a:r>
              <a:rPr lang="en-US" sz="2400" dirty="0">
                <a:solidFill>
                  <a:schemeClr val="bg1"/>
                </a:solidFill>
              </a:rPr>
              <a:t>policies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21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04740" y="764704"/>
            <a:ext cx="8731755" cy="5524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/>
            <a:r>
              <a:rPr lang="en-US" sz="2400" b="1" dirty="0" smtClean="0">
                <a:solidFill>
                  <a:schemeClr val="accent5"/>
                </a:solidFill>
              </a:rPr>
              <a:t>An Informative system on VAW</a:t>
            </a:r>
          </a:p>
          <a:p>
            <a:pPr marL="273050" lvl="1" indent="-2730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5"/>
                </a:solidFill>
              </a:rPr>
              <a:t>Developed and managed by </a:t>
            </a:r>
            <a:r>
              <a:rPr lang="en-US" sz="2400" dirty="0" err="1" smtClean="0">
                <a:solidFill>
                  <a:schemeClr val="accent5"/>
                </a:solidFill>
              </a:rPr>
              <a:t>Istat</a:t>
            </a:r>
            <a:r>
              <a:rPr lang="en-US" sz="2400" dirty="0" smtClean="0">
                <a:solidFill>
                  <a:schemeClr val="accent5"/>
                </a:solidFill>
              </a:rPr>
              <a:t>, in coordination with the VAW network</a:t>
            </a:r>
            <a:endParaRPr lang="en-US" sz="2400" dirty="0">
              <a:solidFill>
                <a:schemeClr val="accent5"/>
              </a:solidFill>
            </a:endParaRPr>
          </a:p>
          <a:p>
            <a:pPr marL="273050" lvl="1" indent="-2730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5"/>
                </a:solidFill>
              </a:rPr>
              <a:t>A Comprehensive tool</a:t>
            </a:r>
          </a:p>
          <a:p>
            <a:pPr marL="273050" lvl="1" indent="-2730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5"/>
                </a:solidFill>
              </a:rPr>
              <a:t>Periodically updated</a:t>
            </a:r>
          </a:p>
          <a:p>
            <a:pPr marL="273050" lvl="1" indent="-2730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5"/>
                </a:solidFill>
              </a:rPr>
              <a:t>Storage for data (micro, macro and metadata), and analysis reports</a:t>
            </a:r>
          </a:p>
          <a:p>
            <a:pPr marL="273050" lvl="1" indent="-2730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5"/>
                </a:solidFill>
              </a:rPr>
              <a:t>Build on several sources: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5"/>
                </a:solidFill>
              </a:rPr>
              <a:t>VAW survey and social perception of VAW survey 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5"/>
                </a:solidFill>
              </a:rPr>
              <a:t>Administrative data (Health, Police, Justice Ministries) </a:t>
            </a:r>
          </a:p>
          <a:p>
            <a:pPr marL="0" lvl="3" indent="0" algn="ctr" defTabSz="182563"/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NEW:</a:t>
            </a: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having </a:t>
            </a:r>
            <a:r>
              <a:rPr lang="en-US" sz="2000" dirty="0" smtClean="0">
                <a:solidFill>
                  <a:srgbClr val="FF0000"/>
                </a:solidFill>
              </a:rPr>
              <a:t>data by </a:t>
            </a:r>
            <a:r>
              <a:rPr lang="en-US" sz="2000" b="1" dirty="0" smtClean="0">
                <a:solidFill>
                  <a:srgbClr val="FF0000"/>
                </a:solidFill>
              </a:rPr>
              <a:t>gender</a:t>
            </a:r>
            <a:r>
              <a:rPr lang="en-US" sz="2000" dirty="0" smtClean="0">
                <a:solidFill>
                  <a:srgbClr val="FF0000"/>
                </a:solidFill>
              </a:rPr>
              <a:t> and </a:t>
            </a:r>
            <a:r>
              <a:rPr lang="en-US" sz="2000" b="1" dirty="0" smtClean="0">
                <a:solidFill>
                  <a:srgbClr val="FF0000"/>
                </a:solidFill>
              </a:rPr>
              <a:t>victim-perpetrator relationship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5"/>
                </a:solidFill>
              </a:rPr>
              <a:t>Data from Shelters and ONG</a:t>
            </a:r>
          </a:p>
        </p:txBody>
      </p:sp>
      <p:sp>
        <p:nvSpPr>
          <p:cNvPr id="5" name="Rettangolo 4"/>
          <p:cNvSpPr/>
          <p:nvPr/>
        </p:nvSpPr>
        <p:spPr>
          <a:xfrm>
            <a:off x="296480" y="404664"/>
            <a:ext cx="4923592" cy="435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TASK FORCE PROPOSAL   </a:t>
            </a:r>
            <a:endParaRPr lang="it-IT" sz="2400" b="1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11560" y="6288780"/>
            <a:ext cx="7560840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Only</a:t>
            </a:r>
            <a:r>
              <a:rPr lang="it-IT" b="1" dirty="0" smtClean="0"/>
              <a:t> </a:t>
            </a:r>
            <a:r>
              <a:rPr lang="it-IT" b="1" dirty="0" err="1" smtClean="0"/>
              <a:t>if</a:t>
            </a:r>
            <a:r>
              <a:rPr lang="it-IT" b="1" dirty="0" smtClean="0"/>
              <a:t> the </a:t>
            </a:r>
            <a:r>
              <a:rPr lang="it-IT" b="1" dirty="0" err="1" smtClean="0"/>
              <a:t>Government</a:t>
            </a:r>
            <a:r>
              <a:rPr lang="it-IT" b="1" dirty="0" smtClean="0"/>
              <a:t>/DPO </a:t>
            </a:r>
            <a:r>
              <a:rPr lang="it-IT" b="1" dirty="0" err="1" smtClean="0"/>
              <a:t>asks</a:t>
            </a:r>
            <a:r>
              <a:rPr lang="it-IT" b="1" dirty="0" smtClean="0"/>
              <a:t> </a:t>
            </a:r>
            <a:r>
              <a:rPr lang="it-IT" b="1" dirty="0" err="1" smtClean="0"/>
              <a:t>it</a:t>
            </a:r>
            <a:r>
              <a:rPr lang="it-IT" b="1" dirty="0" smtClean="0"/>
              <a:t>, </a:t>
            </a:r>
            <a:r>
              <a:rPr lang="it-IT" b="1" dirty="0" err="1" smtClean="0"/>
              <a:t>it</a:t>
            </a:r>
            <a:r>
              <a:rPr lang="it-IT" b="1" dirty="0" smtClean="0"/>
              <a:t> </a:t>
            </a:r>
            <a:r>
              <a:rPr lang="it-IT" b="1" smtClean="0"/>
              <a:t>become </a:t>
            </a:r>
            <a:r>
              <a:rPr lang="it-IT" b="1" dirty="0" err="1" smtClean="0"/>
              <a:t>mandatory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8579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43608" y="2564904"/>
            <a:ext cx="6624736" cy="1399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/>
            <a:r>
              <a:rPr lang="it-IT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PRESENTATION </a:t>
            </a:r>
            <a:endParaRPr lang="it-IT" sz="3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/>
            <a:r>
              <a:rPr lang="it-IT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GENDER </a:t>
            </a:r>
            <a:r>
              <a:rPr lang="it-IT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</a:t>
            </a:r>
            <a:endParaRPr lang="it-IT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021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78019" y="1268760"/>
            <a:ext cx="8280920" cy="5048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Survey Report </a:t>
            </a:r>
            <a:r>
              <a:rPr lang="en-US" sz="32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Fdl</a:t>
            </a:r>
            <a:r>
              <a:rPr lang="en-US" sz="32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TUS, AVQ, …)</a:t>
            </a:r>
          </a:p>
          <a:p>
            <a:pPr marL="1028700" lvl="1">
              <a:buFont typeface="Arial"/>
              <a:buChar char="•"/>
            </a:pPr>
            <a:r>
              <a:rPr lang="en-US" sz="28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disaggregated by sex, </a:t>
            </a:r>
          </a:p>
          <a:p>
            <a:pPr marL="1028700" lvl="1">
              <a:buFont typeface="Arial"/>
              <a:buChar char="•"/>
            </a:pPr>
            <a:r>
              <a:rPr lang="en-US" sz="28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considering specific indicators dealing with gender issue </a:t>
            </a:r>
          </a:p>
          <a:p>
            <a:pPr marL="273050" lvl="1" indent="-273050">
              <a:buFont typeface="Arial"/>
              <a:buChar char="•"/>
            </a:pPr>
            <a:r>
              <a:rPr lang="en-US" sz="28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and focus for women celebration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hoc reports : Stereotypes, discrimination, VAW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Books ‘‘How change women life’’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Datawarehouse</a:t>
            </a:r>
            <a:endParaRPr lang="en-US" sz="2800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 bwMode="auto">
          <a:xfrm>
            <a:off x="144478" y="188640"/>
            <a:ext cx="874800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it-IT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PRESENTATION IN A GENDER PERSPECTIVE</a:t>
            </a:r>
          </a:p>
        </p:txBody>
      </p:sp>
    </p:spTree>
    <p:extLst>
      <p:ext uri="{BB962C8B-B14F-4D97-AF65-F5344CB8AC3E}">
        <p14:creationId xmlns:p14="http://schemas.microsoft.com/office/powerpoint/2010/main" val="8240179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91880" y="4077072"/>
            <a:ext cx="4374971" cy="89383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Training for journalist and media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40298" y="703668"/>
            <a:ext cx="4374971" cy="49308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Clear </a:t>
            </a:r>
            <a:r>
              <a:rPr lang="en-US" sz="2800" b="1" dirty="0" smtClean="0">
                <a:solidFill>
                  <a:schemeClr val="bg1"/>
                </a:solidFill>
              </a:rPr>
              <a:t>messages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622513" y="1773595"/>
            <a:ext cx="4374971" cy="169533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Explicative notes about how to interpret the phenomenon for users and politicians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123728" y="5498519"/>
            <a:ext cx="4374971" cy="49308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From data to </a:t>
            </a:r>
            <a:r>
              <a:rPr lang="en-US" sz="2800" b="1" dirty="0" smtClean="0">
                <a:solidFill>
                  <a:schemeClr val="bg1"/>
                </a:solidFill>
              </a:rPr>
              <a:t>campaign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35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7" descr="Immagin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68638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6842" name="Picture 26" descr="Immagin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412875"/>
            <a:ext cx="30353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6844" name="Picture 28" descr="Immagin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636838"/>
            <a:ext cx="3189288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6845" name="Picture 29" descr="Immagine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0"/>
            <a:ext cx="2973388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6846" name="Picture 30" descr="Immagine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0"/>
            <a:ext cx="297180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6847" name="Picture 31" descr="Immagine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8" y="3141663"/>
            <a:ext cx="304006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6848" name="Picture 32" descr="Immagine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28924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886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6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46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46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4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46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827584" y="2132856"/>
            <a:ext cx="7416824" cy="212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ADDRESSING COMPARABILITY</a:t>
            </a:r>
          </a:p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AND </a:t>
            </a:r>
          </a:p>
          <a:p>
            <a:r>
              <a:rPr lang="it-IT" sz="2800" b="1" dirty="0" smtClean="0">
                <a:solidFill>
                  <a:srgbClr val="FF0000"/>
                </a:solidFill>
              </a:rPr>
              <a:t>THE DEVELOPMENT OF INTERNATIONAL </a:t>
            </a:r>
            <a:r>
              <a:rPr lang="it-IT" sz="2800" b="1" dirty="0">
                <a:solidFill>
                  <a:srgbClr val="FF0000"/>
                </a:solidFill>
              </a:rPr>
              <a:t>STANDARDS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84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53153" y="1598904"/>
            <a:ext cx="7643480" cy="4459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505150"/>
                </a:solidFill>
              </a:rPr>
              <a:t>Data disaggregated by sex are not exhaustive</a:t>
            </a:r>
          </a:p>
          <a:p>
            <a:pPr marL="285750" indent="-285750">
              <a:buFont typeface="Arial"/>
              <a:buChar char="•"/>
            </a:pPr>
            <a:endParaRPr lang="en-US" sz="1000" dirty="0" smtClean="0">
              <a:solidFill>
                <a:srgbClr val="50515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505150"/>
                </a:solidFill>
              </a:rPr>
              <a:t>Social relationship between women and men are more relevant than  biological differences</a:t>
            </a:r>
          </a:p>
          <a:p>
            <a:pPr marL="285750" indent="-285750">
              <a:buFont typeface="Arial"/>
              <a:buChar char="•"/>
            </a:pPr>
            <a:endParaRPr lang="en-US" sz="1000" dirty="0" smtClean="0">
              <a:solidFill>
                <a:srgbClr val="50515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505150"/>
                </a:solidFill>
              </a:rPr>
              <a:t>A chance to evaluate women and men’s contributions to the society, their different needs and problems</a:t>
            </a:r>
          </a:p>
          <a:p>
            <a:pPr marL="285750" indent="-285750">
              <a:buFont typeface="Arial"/>
              <a:buChar char="•"/>
            </a:pPr>
            <a:endParaRPr lang="en-US" sz="1000" dirty="0" smtClean="0">
              <a:solidFill>
                <a:srgbClr val="50515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505150"/>
                </a:solidFill>
              </a:rPr>
              <a:t>Fundamental tool to develop gender policies</a:t>
            </a:r>
          </a:p>
          <a:p>
            <a:endParaRPr lang="en-US" sz="1000" dirty="0" smtClean="0">
              <a:solidFill>
                <a:srgbClr val="50515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505150"/>
                </a:solidFill>
              </a:rPr>
              <a:t>Important instrument for evaluations</a:t>
            </a:r>
            <a:endParaRPr lang="en-US" sz="2400" dirty="0" smtClean="0">
              <a:solidFill>
                <a:srgbClr val="50515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1520" y="590678"/>
            <a:ext cx="7537699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WHY A GENDER PERSPECTIVE IN STATISTICS</a:t>
            </a:r>
          </a:p>
        </p:txBody>
      </p:sp>
    </p:spTree>
    <p:extLst>
      <p:ext uri="{BB962C8B-B14F-4D97-AF65-F5344CB8AC3E}">
        <p14:creationId xmlns:p14="http://schemas.microsoft.com/office/powerpoint/2010/main" val="3502407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73952" y="1052735"/>
            <a:ext cx="8446520" cy="5691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05150"/>
                </a:solidFill>
              </a:rPr>
              <a:t>What we need from International Organizations: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505150"/>
                </a:solidFill>
              </a:rPr>
              <a:t>The will to address  topics  in a gender perspective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505150"/>
                </a:solidFill>
              </a:rPr>
              <a:t>Development of regional and international standards in areas relevant for gender analysis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505150"/>
                </a:solidFill>
              </a:rPr>
              <a:t>Focus on areas not yet integrated with a gender perspective</a:t>
            </a:r>
          </a:p>
          <a:p>
            <a:pPr marL="285750" indent="-285750">
              <a:buFont typeface="Arial"/>
              <a:buChar char="•"/>
            </a:pPr>
            <a:endParaRPr lang="en-US" sz="1000" dirty="0" smtClean="0">
              <a:solidFill>
                <a:srgbClr val="50515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505150"/>
                </a:solidFill>
              </a:rPr>
              <a:t>Building up the statistical capability of Countries</a:t>
            </a:r>
          </a:p>
          <a:p>
            <a:endParaRPr lang="en-US" sz="800" dirty="0" smtClean="0">
              <a:solidFill>
                <a:srgbClr val="505150"/>
              </a:solidFill>
              <a:sym typeface="Wingdings" panose="05000000000000000000" pitchFamily="2" charset="2"/>
            </a:endParaRPr>
          </a:p>
          <a:p>
            <a:endParaRPr lang="en-US" sz="800" dirty="0" smtClean="0">
              <a:solidFill>
                <a:srgbClr val="505150"/>
              </a:solidFill>
              <a:sym typeface="Wingdings" panose="05000000000000000000" pitchFamily="2" charset="2"/>
            </a:endParaRPr>
          </a:p>
          <a:p>
            <a:r>
              <a:rPr lang="en-US" sz="2400" dirty="0" smtClean="0">
                <a:solidFill>
                  <a:srgbClr val="505150"/>
                </a:solidFill>
              </a:rPr>
              <a:t>guarantee for better quality, statistics periodicity, clear help in changing the process, in taking own political responsibility</a:t>
            </a:r>
          </a:p>
          <a:p>
            <a:pPr algn="ctr"/>
            <a:endParaRPr lang="en-US" sz="1800" dirty="0" smtClean="0">
              <a:solidFill>
                <a:srgbClr val="50515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!!!! give support !!!!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73952" y="455018"/>
            <a:ext cx="8283964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ADDRESSING COMPARABILITY</a:t>
            </a:r>
          </a:p>
        </p:txBody>
      </p:sp>
      <p:sp>
        <p:nvSpPr>
          <p:cNvPr id="6" name="Freccia in giù 5"/>
          <p:cNvSpPr/>
          <p:nvPr/>
        </p:nvSpPr>
        <p:spPr>
          <a:xfrm>
            <a:off x="3773486" y="4516376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0937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84628" y="946420"/>
            <a:ext cx="8363835" cy="5796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05150"/>
                </a:solidFill>
              </a:rPr>
              <a:t>Different perspectives: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05150"/>
                </a:solidFill>
              </a:rPr>
              <a:t>Standardization versus Harmonization </a:t>
            </a:r>
          </a:p>
          <a:p>
            <a:pPr lvl="1" indent="0"/>
            <a:r>
              <a:rPr lang="en-US" sz="2400" dirty="0" smtClean="0">
                <a:solidFill>
                  <a:srgbClr val="505150"/>
                </a:solidFill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solidFill>
                  <a:srgbClr val="505150"/>
                </a:solidFill>
              </a:rPr>
              <a:t>Attention to «false friends»</a:t>
            </a:r>
          </a:p>
          <a:p>
            <a:pPr lvl="1" indent="0"/>
            <a:r>
              <a:rPr lang="en-US" sz="2400" dirty="0" smtClean="0">
                <a:solidFill>
                  <a:srgbClr val="505150"/>
                </a:solidFill>
                <a:sym typeface="Wingdings" panose="05000000000000000000" pitchFamily="2" charset="2"/>
              </a:rPr>
              <a:t> what seems similar but similar is not </a:t>
            </a:r>
            <a:endParaRPr lang="en-US" sz="2400" dirty="0" smtClean="0">
              <a:solidFill>
                <a:srgbClr val="50515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505150"/>
                </a:solidFill>
              </a:rPr>
              <a:t>The myth of the same questionnaire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solidFill>
                  <a:srgbClr val="505150"/>
                </a:solidFill>
              </a:rPr>
              <a:t>Attention to country specificity</a:t>
            </a:r>
          </a:p>
          <a:p>
            <a:pPr lvl="1" indent="0"/>
            <a:r>
              <a:rPr lang="en-US" sz="2400" dirty="0" smtClean="0">
                <a:solidFill>
                  <a:srgbClr val="505150"/>
                </a:solidFill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solidFill>
                  <a:srgbClr val="505150"/>
                </a:solidFill>
              </a:rPr>
              <a:t>sometimes it is really better to have different questionnaires to improve comparability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solidFill>
                  <a:srgbClr val="0020AF"/>
                </a:solidFill>
              </a:rPr>
              <a:t>Example from Italian VAW survey </a:t>
            </a:r>
          </a:p>
          <a:p>
            <a:pPr marL="1028700" lvl="1">
              <a:buFont typeface="Arial"/>
              <a:buChar char="•"/>
            </a:pPr>
            <a:r>
              <a:rPr lang="en-US" sz="2000" b="1" dirty="0" smtClean="0">
                <a:solidFill>
                  <a:srgbClr val="0020AF"/>
                </a:solidFill>
              </a:rPr>
              <a:t>On rape</a:t>
            </a:r>
          </a:p>
          <a:p>
            <a:pPr marL="1028700" lvl="1">
              <a:buFont typeface="Arial"/>
              <a:buChar char="•"/>
            </a:pPr>
            <a:r>
              <a:rPr lang="en-US" sz="2000" b="1" dirty="0" smtClean="0">
                <a:solidFill>
                  <a:srgbClr val="0020AF"/>
                </a:solidFill>
              </a:rPr>
              <a:t>On intimate relationship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rgbClr val="50515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53760" y="466893"/>
            <a:ext cx="8283964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ADDRESSING COMPARABILITY</a:t>
            </a:r>
          </a:p>
        </p:txBody>
      </p:sp>
    </p:spTree>
    <p:extLst>
      <p:ext uri="{BB962C8B-B14F-4D97-AF65-F5344CB8AC3E}">
        <p14:creationId xmlns:p14="http://schemas.microsoft.com/office/powerpoint/2010/main" val="571108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51499" y="980728"/>
            <a:ext cx="8496965" cy="5031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solidFill>
                  <a:srgbClr val="505150"/>
                </a:solidFill>
              </a:rPr>
              <a:t>Harmonization ex-post?</a:t>
            </a:r>
          </a:p>
          <a:p>
            <a:pPr marL="1085850" lvl="1" indent="-342900">
              <a:buFont typeface="Wingdings"/>
              <a:buChar char="à"/>
            </a:pPr>
            <a:r>
              <a:rPr lang="en-US" sz="2400" dirty="0" smtClean="0">
                <a:solidFill>
                  <a:srgbClr val="505150"/>
                </a:solidFill>
              </a:rPr>
              <a:t>only core indicators</a:t>
            </a:r>
          </a:p>
          <a:p>
            <a:pPr marL="1085850" lvl="1" indent="-342900">
              <a:buFont typeface="Wingdings"/>
              <a:buChar char="à"/>
            </a:pPr>
            <a:r>
              <a:rPr lang="en-US" sz="2400" b="1" dirty="0" smtClean="0">
                <a:solidFill>
                  <a:srgbClr val="0020AF"/>
                </a:solidFill>
              </a:rPr>
              <a:t>The </a:t>
            </a:r>
            <a:r>
              <a:rPr lang="en-US" sz="2400" b="1" dirty="0" err="1" smtClean="0">
                <a:solidFill>
                  <a:srgbClr val="0020AF"/>
                </a:solidFill>
              </a:rPr>
              <a:t>Eusilc</a:t>
            </a:r>
            <a:r>
              <a:rPr lang="en-US" sz="2400" b="1" dirty="0" smtClean="0">
                <a:solidFill>
                  <a:srgbClr val="0020AF"/>
                </a:solidFill>
              </a:rPr>
              <a:t> case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500" dirty="0" smtClean="0">
              <a:solidFill>
                <a:srgbClr val="505150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505150"/>
                </a:solidFill>
              </a:rPr>
              <a:t>Harmonization ex-ante?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05150"/>
                </a:solidFill>
              </a:rPr>
              <a:t>Attention to countries specificity and to the study feasibility</a:t>
            </a:r>
          </a:p>
          <a:p>
            <a:pPr marL="742950" lvl="2" indent="-342900">
              <a:buFont typeface="Wingdings"/>
              <a:buChar char="à"/>
            </a:pPr>
            <a:r>
              <a:rPr lang="en-US" sz="2400" b="1" dirty="0" smtClean="0">
                <a:solidFill>
                  <a:srgbClr val="0020AF"/>
                </a:solidFill>
              </a:rPr>
              <a:t>Focus group and qualitative methods can be useful tools in this phase</a:t>
            </a:r>
          </a:p>
          <a:p>
            <a:pPr marL="450850" lvl="2" indent="-4508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505150"/>
                </a:solidFill>
              </a:rPr>
              <a:t>Attention to methodology</a:t>
            </a:r>
            <a:r>
              <a:rPr lang="en-US" sz="2400" dirty="0" smtClean="0">
                <a:solidFill>
                  <a:srgbClr val="505150"/>
                </a:solidFill>
              </a:rPr>
              <a:t> </a:t>
            </a:r>
            <a:r>
              <a:rPr lang="en-US" sz="2200" dirty="0" smtClean="0">
                <a:solidFill>
                  <a:srgbClr val="505150"/>
                </a:solidFill>
              </a:rPr>
              <a:t>(interview technique, response rates, sample size and design, type and length of training, interviewers recruitment, process monitoring…)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54523" y="478769"/>
            <a:ext cx="8283964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ADDRESSING COMPARABILITY</a:t>
            </a:r>
          </a:p>
        </p:txBody>
      </p:sp>
    </p:spTree>
    <p:extLst>
      <p:ext uri="{BB962C8B-B14F-4D97-AF65-F5344CB8AC3E}">
        <p14:creationId xmlns:p14="http://schemas.microsoft.com/office/powerpoint/2010/main" val="527105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67544" y="764704"/>
            <a:ext cx="7920880" cy="5264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For administrative statistics: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5"/>
                </a:solidFill>
              </a:rPr>
              <a:t>Counting rule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5"/>
                </a:solidFill>
              </a:rPr>
              <a:t>Multiple offenses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5"/>
                </a:solidFill>
              </a:rPr>
              <a:t>Input/output statistics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5"/>
                </a:solidFill>
              </a:rPr>
              <a:t>Operative system according to legal definition</a:t>
            </a:r>
          </a:p>
          <a:p>
            <a:endParaRPr lang="en-US" sz="2800" dirty="0" smtClean="0">
              <a:solidFill>
                <a:schemeClr val="accent5"/>
              </a:solidFill>
            </a:endParaRPr>
          </a:p>
          <a:p>
            <a:r>
              <a:rPr lang="en-US" sz="2800" b="1" dirty="0" smtClean="0">
                <a:solidFill>
                  <a:schemeClr val="accent5"/>
                </a:solidFill>
              </a:rPr>
              <a:t>Identify and describe clearly the  event-based definition at the EU level</a:t>
            </a:r>
          </a:p>
          <a:p>
            <a:pPr algn="ctr"/>
            <a:r>
              <a:rPr lang="en-US" sz="2800" dirty="0" smtClean="0">
                <a:solidFill>
                  <a:schemeClr val="accent5"/>
                </a:solidFill>
              </a:rPr>
              <a:t>Example from human trafficking data collection</a:t>
            </a:r>
            <a:endParaRPr lang="en-US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22428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73952" y="476672"/>
            <a:ext cx="8283964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ADDRESSING COMPARABILITY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09472" y="1772816"/>
            <a:ext cx="8014472" cy="3824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505150"/>
                </a:solidFill>
              </a:rPr>
              <a:t>Clear definitions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505150"/>
                </a:solidFill>
              </a:rPr>
              <a:t>Meaningful indicators, specific indicators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05150"/>
                </a:solidFill>
              </a:rPr>
              <a:t>Considering the </a:t>
            </a:r>
            <a:r>
              <a:rPr lang="en-US" sz="3200" dirty="0" smtClean="0">
                <a:solidFill>
                  <a:srgbClr val="505150"/>
                </a:solidFill>
              </a:rPr>
              <a:t>country/region </a:t>
            </a:r>
            <a:r>
              <a:rPr lang="en-US" sz="3200" dirty="0">
                <a:solidFill>
                  <a:srgbClr val="505150"/>
                </a:solidFill>
              </a:rPr>
              <a:t>specificity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505150"/>
                </a:solidFill>
              </a:rPr>
              <a:t>Look at the “reason” of the phenomenon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505150"/>
                </a:solidFill>
              </a:rPr>
              <a:t>Explicative and exhaustive Metadata on methodology and 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232312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911139" y="1091790"/>
            <a:ext cx="7627347" cy="536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505150"/>
                </a:solidFill>
              </a:rPr>
              <a:t>Go behind….the results</a:t>
            </a:r>
          </a:p>
          <a:p>
            <a:r>
              <a:rPr lang="en-US" sz="2800" dirty="0" smtClean="0">
                <a:solidFill>
                  <a:srgbClr val="505150"/>
                </a:solidFill>
              </a:rPr>
              <a:t>Some </a:t>
            </a:r>
            <a:r>
              <a:rPr lang="en-US" sz="2800" dirty="0">
                <a:solidFill>
                  <a:srgbClr val="505150"/>
                </a:solidFill>
              </a:rPr>
              <a:t>countries have higher prevalence rate: better statistics or really higher phenomenon?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505150"/>
                </a:solidFill>
              </a:rPr>
              <a:t>How to read the increasing or </a:t>
            </a:r>
            <a:r>
              <a:rPr lang="en-US" sz="2800" b="1" dirty="0" smtClean="0">
                <a:solidFill>
                  <a:srgbClr val="505150"/>
                </a:solidFill>
              </a:rPr>
              <a:t>decreasing </a:t>
            </a:r>
            <a:r>
              <a:rPr lang="en-US" sz="2800" b="1" dirty="0" smtClean="0">
                <a:solidFill>
                  <a:srgbClr val="505150"/>
                </a:solidFill>
              </a:rPr>
              <a:t>trend</a:t>
            </a:r>
          </a:p>
          <a:p>
            <a:r>
              <a:rPr lang="en-US" sz="2800" dirty="0" smtClean="0">
                <a:solidFill>
                  <a:srgbClr val="505150"/>
                </a:solidFill>
              </a:rPr>
              <a:t>Changes </a:t>
            </a:r>
            <a:r>
              <a:rPr lang="en-US" sz="2800" dirty="0">
                <a:solidFill>
                  <a:srgbClr val="505150"/>
                </a:solidFill>
              </a:rPr>
              <a:t>in </a:t>
            </a:r>
            <a:r>
              <a:rPr lang="en-US" sz="2800" dirty="0" smtClean="0">
                <a:solidFill>
                  <a:srgbClr val="505150"/>
                </a:solidFill>
              </a:rPr>
              <a:t>the Phenomenon </a:t>
            </a:r>
            <a:r>
              <a:rPr lang="en-US" sz="2800" dirty="0">
                <a:solidFill>
                  <a:srgbClr val="505150"/>
                </a:solidFill>
              </a:rPr>
              <a:t>or in methodology or cultural </a:t>
            </a:r>
            <a:r>
              <a:rPr lang="en-US" sz="2800" dirty="0" smtClean="0">
                <a:solidFill>
                  <a:srgbClr val="505150"/>
                </a:solidFill>
              </a:rPr>
              <a:t>attitudes or legislation or both?</a:t>
            </a:r>
            <a:endParaRPr lang="en-US" sz="2800" dirty="0">
              <a:solidFill>
                <a:srgbClr val="505150"/>
              </a:solidFill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Sexual violence Reports to the Police in Italy: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400% from 1996 to 2013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54523" y="478769"/>
            <a:ext cx="8283964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ADDRESSING COMPARABILITY</a:t>
            </a:r>
          </a:p>
        </p:txBody>
      </p:sp>
      <p:sp>
        <p:nvSpPr>
          <p:cNvPr id="5" name="Freccia a destra 4"/>
          <p:cNvSpPr/>
          <p:nvPr/>
        </p:nvSpPr>
        <p:spPr>
          <a:xfrm>
            <a:off x="219113" y="4149080"/>
            <a:ext cx="717077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/>
          <p:cNvSpPr/>
          <p:nvPr/>
        </p:nvSpPr>
        <p:spPr>
          <a:xfrm>
            <a:off x="338078" y="1988840"/>
            <a:ext cx="573061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746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43553" y="1120163"/>
            <a:ext cx="7643480" cy="3125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 dirty="0" smtClean="0">
                <a:solidFill>
                  <a:srgbClr val="505150"/>
                </a:solidFill>
              </a:rPr>
              <a:t>elimination </a:t>
            </a:r>
            <a:r>
              <a:rPr lang="en-US" sz="2600" dirty="0" smtClean="0">
                <a:solidFill>
                  <a:schemeClr val="accent5"/>
                </a:solidFill>
              </a:rPr>
              <a:t>of</a:t>
            </a:r>
            <a:r>
              <a:rPr lang="en-US" sz="2600" dirty="0" smtClean="0">
                <a:solidFill>
                  <a:srgbClr val="505150"/>
                </a:solidFill>
              </a:rPr>
              <a:t> stereotypes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 smtClean="0">
                <a:solidFill>
                  <a:srgbClr val="505150"/>
                </a:solidFill>
              </a:rPr>
              <a:t>arising consciousness, persuading policy makers to read data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 smtClean="0">
                <a:solidFill>
                  <a:srgbClr val="505150"/>
                </a:solidFill>
              </a:rPr>
              <a:t>inspiring the formulation of policies for changes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 smtClean="0">
                <a:solidFill>
                  <a:srgbClr val="505150"/>
                </a:solidFill>
              </a:rPr>
              <a:t>monitoring and evaluating policies and </a:t>
            </a:r>
            <a:r>
              <a:rPr lang="en-US" sz="2600" dirty="0" smtClean="0">
                <a:solidFill>
                  <a:schemeClr val="accent5"/>
                </a:solidFill>
              </a:rPr>
              <a:t>measures</a:t>
            </a:r>
            <a:r>
              <a:rPr lang="en-US" sz="2600" dirty="0" smtClean="0">
                <a:solidFill>
                  <a:srgbClr val="505150"/>
                </a:solidFill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 smtClean="0">
                <a:solidFill>
                  <a:srgbClr val="505150"/>
                </a:solidFill>
              </a:rPr>
              <a:t>monitoring progress towards full equality</a:t>
            </a:r>
            <a:endParaRPr lang="en-US" sz="2600" dirty="0">
              <a:solidFill>
                <a:srgbClr val="50515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57965" y="577115"/>
            <a:ext cx="7538462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THE GOALS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979712" y="5028213"/>
            <a:ext cx="5328592" cy="89383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505150"/>
                </a:solidFill>
              </a:rPr>
              <a:t>In </a:t>
            </a:r>
            <a:r>
              <a:rPr lang="en-US" sz="2800" b="1" dirty="0" smtClean="0">
                <a:solidFill>
                  <a:srgbClr val="505150"/>
                </a:solidFill>
              </a:rPr>
              <a:t>network </a:t>
            </a:r>
            <a:r>
              <a:rPr lang="en-US" sz="2800" dirty="0" smtClean="0">
                <a:solidFill>
                  <a:srgbClr val="505150"/>
                </a:solidFill>
              </a:rPr>
              <a:t>with Policy makers, Researchers, Media, NGO</a:t>
            </a:r>
            <a:endParaRPr lang="en-US" sz="2800" dirty="0">
              <a:solidFill>
                <a:srgbClr val="505150"/>
              </a:solidFill>
            </a:endParaRPr>
          </a:p>
        </p:txBody>
      </p:sp>
      <p:sp>
        <p:nvSpPr>
          <p:cNvPr id="14" name="Freccia in giù 13"/>
          <p:cNvSpPr/>
          <p:nvPr/>
        </p:nvSpPr>
        <p:spPr>
          <a:xfrm>
            <a:off x="4069249" y="4357585"/>
            <a:ext cx="792088" cy="4470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7235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77178" y="940603"/>
            <a:ext cx="7643480" cy="529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505150"/>
                </a:solidFill>
              </a:rPr>
              <a:t>Selection of topics to be investigated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505150"/>
                </a:solidFill>
              </a:rPr>
              <a:t>Identification of statistics to be collected to reflect gender issues in society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505150"/>
                </a:solidFill>
              </a:rPr>
              <a:t>Formulation of concepts and definitions used in data collection that adequately reflect the diversities of women and men in society and capture all aspects of their lives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505150"/>
                </a:solidFill>
              </a:rPr>
              <a:t>Development of data collection methods that take into account stereotypes and social and cultural factors that might produce gender-based biases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505150"/>
                </a:solidFill>
              </a:rPr>
              <a:t>Development of analyses and presentation of data that can easily reach policy makers, planners and the largest audience possible</a:t>
            </a:r>
            <a:endParaRPr lang="en-US" sz="2400" dirty="0" smtClean="0">
              <a:solidFill>
                <a:srgbClr val="50515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2196" y="472895"/>
            <a:ext cx="7538462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STATISTICIANS’  TASKS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14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67544" y="1556792"/>
            <a:ext cx="7643480" cy="4450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From the beginning to the end of the statistical process: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Planning: questionnaire design, choice of questions 				with a gender approach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Analyzing: with a gender perspective, choice of 					gender sensitive indicators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Disseminating: works and publications useful to 					understand  gender differences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2196" y="593325"/>
            <a:ext cx="7538462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SINGLE STEPS……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116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8013" cy="1143000"/>
          </a:xfrm>
        </p:spPr>
        <p:txBody>
          <a:bodyPr/>
          <a:lstStyle/>
          <a:p>
            <a:r>
              <a:rPr lang="it-IT" sz="2400" b="1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+mn-cs"/>
              </a:rPr>
              <a:t>GENDER ISSUE AS OUR PRIORITY </a:t>
            </a:r>
            <a:endParaRPr lang="it-IT" sz="2400" b="1" dirty="0">
              <a:solidFill>
                <a:srgbClr val="FF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67544" y="1124743"/>
            <a:ext cx="8280920" cy="516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27275" indent="-2327275"/>
            <a:r>
              <a:rPr lang="en-US" sz="2400" dirty="0" smtClean="0">
                <a:solidFill>
                  <a:schemeClr val="accent5"/>
                </a:solidFill>
              </a:rPr>
              <a:t>Gender issue </a:t>
            </a:r>
            <a:r>
              <a:rPr lang="en-US" sz="2400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solidFill>
                  <a:schemeClr val="accent5"/>
                </a:solidFill>
              </a:rPr>
              <a:t>one of the most important topic in </a:t>
            </a:r>
            <a:r>
              <a:rPr lang="en-US" sz="2400" dirty="0" err="1" smtClean="0">
                <a:solidFill>
                  <a:schemeClr val="accent5"/>
                </a:solidFill>
              </a:rPr>
              <a:t>Istat</a:t>
            </a:r>
            <a:r>
              <a:rPr lang="en-US" sz="2400" dirty="0" smtClean="0">
                <a:solidFill>
                  <a:schemeClr val="accent5"/>
                </a:solidFill>
              </a:rPr>
              <a:t>, at least in social statistics</a:t>
            </a:r>
          </a:p>
          <a:p>
            <a:r>
              <a:rPr lang="en-US" sz="2400" dirty="0" smtClean="0">
                <a:solidFill>
                  <a:schemeClr val="accent5"/>
                </a:solidFill>
              </a:rPr>
              <a:t>This means: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5"/>
                </a:solidFill>
              </a:rPr>
              <a:t>To have </a:t>
            </a:r>
            <a:r>
              <a:rPr lang="en-US" sz="2400" dirty="0">
                <a:solidFill>
                  <a:schemeClr val="accent5"/>
                </a:solidFill>
              </a:rPr>
              <a:t>disaggregated data by </a:t>
            </a:r>
            <a:r>
              <a:rPr lang="en-US" sz="2400" dirty="0" smtClean="0">
                <a:solidFill>
                  <a:schemeClr val="accent5"/>
                </a:solidFill>
              </a:rPr>
              <a:t>gender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5"/>
                </a:solidFill>
              </a:rPr>
              <a:t>To find “meaningful” indicators that show differences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5"/>
                </a:solidFill>
              </a:rPr>
              <a:t>To give </a:t>
            </a:r>
            <a:r>
              <a:rPr lang="en-US" sz="2400" dirty="0">
                <a:solidFill>
                  <a:schemeClr val="accent5"/>
                </a:solidFill>
              </a:rPr>
              <a:t>correct courageous interpreting </a:t>
            </a:r>
            <a:r>
              <a:rPr lang="en-US" sz="2400" dirty="0" smtClean="0">
                <a:solidFill>
                  <a:schemeClr val="accent5"/>
                </a:solidFill>
              </a:rPr>
              <a:t>analysis</a:t>
            </a:r>
          </a:p>
          <a:p>
            <a:pPr algn="ctr"/>
            <a:r>
              <a:rPr lang="en-US" sz="2400" dirty="0" smtClean="0">
                <a:solidFill>
                  <a:schemeClr val="accent5"/>
                </a:solidFill>
              </a:rPr>
              <a:t>but </a:t>
            </a:r>
            <a:r>
              <a:rPr lang="en-US" sz="2400" dirty="0">
                <a:solidFill>
                  <a:schemeClr val="accent5"/>
                </a:solidFill>
              </a:rPr>
              <a:t>also </a:t>
            </a:r>
            <a:endParaRPr lang="en-US" sz="2400" dirty="0" smtClean="0">
              <a:solidFill>
                <a:schemeClr val="accent5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5"/>
                </a:solidFill>
              </a:rPr>
              <a:t>To give </a:t>
            </a:r>
            <a:r>
              <a:rPr lang="en-US" sz="2400" dirty="0">
                <a:solidFill>
                  <a:schemeClr val="accent5"/>
                </a:solidFill>
              </a:rPr>
              <a:t>the light to some </a:t>
            </a:r>
            <a:r>
              <a:rPr lang="en-US" sz="2400" dirty="0" smtClean="0">
                <a:solidFill>
                  <a:schemeClr val="accent5"/>
                </a:solidFill>
              </a:rPr>
              <a:t>issues </a:t>
            </a:r>
            <a:r>
              <a:rPr lang="en-US" sz="2400" dirty="0">
                <a:solidFill>
                  <a:schemeClr val="accent5"/>
                </a:solidFill>
              </a:rPr>
              <a:t>essential to address gender </a:t>
            </a:r>
            <a:r>
              <a:rPr lang="en-US" sz="2400" dirty="0" smtClean="0">
                <a:solidFill>
                  <a:schemeClr val="accent5"/>
                </a:solidFill>
              </a:rPr>
              <a:t>equality</a:t>
            </a:r>
          </a:p>
          <a:p>
            <a:pPr marL="534988" indent="-534988" algn="ctr"/>
            <a:r>
              <a:rPr lang="en-US" sz="2400" dirty="0">
                <a:solidFill>
                  <a:schemeClr val="accent5"/>
                </a:solidFill>
              </a:rPr>
              <a:t>	</a:t>
            </a:r>
            <a:r>
              <a:rPr lang="en-US" sz="2400" dirty="0" smtClean="0">
                <a:solidFill>
                  <a:schemeClr val="accent5"/>
                </a:solidFill>
              </a:rPr>
              <a:t>as </a:t>
            </a:r>
            <a:r>
              <a:rPr lang="en-US" sz="2400" dirty="0">
                <a:solidFill>
                  <a:schemeClr val="accent5"/>
                </a:solidFill>
              </a:rPr>
              <a:t>discrimination, gender stereotypes and violence against women </a:t>
            </a:r>
            <a:r>
              <a:rPr lang="en-US" sz="2400" dirty="0" smtClean="0">
                <a:solidFill>
                  <a:schemeClr val="accent5"/>
                </a:solidFill>
              </a:rPr>
              <a:t>are  </a:t>
            </a:r>
            <a:endParaRPr lang="it-IT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941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8013" cy="1143000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+mn-cs"/>
              </a:rPr>
              <a:t>SINCE EARLY 90S</a:t>
            </a:r>
            <a:endParaRPr lang="it-IT" sz="2400" b="1" dirty="0">
              <a:solidFill>
                <a:srgbClr val="FF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39552" y="1340768"/>
            <a:ext cx="7518318" cy="4160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accent5"/>
                </a:solidFill>
              </a:rPr>
              <a:t>Istat</a:t>
            </a:r>
            <a:r>
              <a:rPr lang="en-US" sz="2800" dirty="0" smtClean="0">
                <a:solidFill>
                  <a:schemeClr val="accent5"/>
                </a:solidFill>
              </a:rPr>
              <a:t> developed gender statistics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5"/>
                </a:solidFill>
              </a:rPr>
              <a:t>Set </a:t>
            </a:r>
            <a:r>
              <a:rPr lang="en-US" sz="2800" dirty="0">
                <a:solidFill>
                  <a:schemeClr val="accent5"/>
                </a:solidFill>
              </a:rPr>
              <a:t>of indicators </a:t>
            </a:r>
            <a:r>
              <a:rPr lang="en-US" sz="2800" dirty="0" smtClean="0">
                <a:solidFill>
                  <a:schemeClr val="accent5"/>
                </a:solidFill>
              </a:rPr>
              <a:t>to </a:t>
            </a:r>
            <a:r>
              <a:rPr lang="en-US" sz="2800" dirty="0">
                <a:solidFill>
                  <a:schemeClr val="accent5"/>
                </a:solidFill>
              </a:rPr>
              <a:t>measure gender </a:t>
            </a:r>
            <a:r>
              <a:rPr lang="en-US" sz="2800" dirty="0" smtClean="0">
                <a:solidFill>
                  <a:schemeClr val="accent5"/>
                </a:solidFill>
              </a:rPr>
              <a:t>equality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5"/>
                </a:solidFill>
              </a:rPr>
              <a:t>Alongside </a:t>
            </a:r>
            <a:r>
              <a:rPr lang="en-US" sz="2800" dirty="0">
                <a:solidFill>
                  <a:schemeClr val="accent5"/>
                </a:solidFill>
              </a:rPr>
              <a:t>to the most traditional areas, </a:t>
            </a:r>
            <a:r>
              <a:rPr lang="en-US" sz="2800" dirty="0" smtClean="0">
                <a:solidFill>
                  <a:schemeClr val="accent5"/>
                </a:solidFill>
              </a:rPr>
              <a:t>important </a:t>
            </a:r>
            <a:r>
              <a:rPr lang="en-US" sz="2800" dirty="0">
                <a:solidFill>
                  <a:schemeClr val="accent5"/>
                </a:solidFill>
              </a:rPr>
              <a:t>to highlight gender </a:t>
            </a:r>
            <a:r>
              <a:rPr lang="en-US" sz="2800" dirty="0" smtClean="0">
                <a:solidFill>
                  <a:schemeClr val="accent5"/>
                </a:solidFill>
              </a:rPr>
              <a:t>differences</a:t>
            </a:r>
          </a:p>
          <a:p>
            <a:pPr marL="628650" indent="-355600">
              <a:buFont typeface="Wingdings"/>
              <a:buChar char="à"/>
            </a:pPr>
            <a:r>
              <a:rPr lang="en-US" sz="2800" dirty="0" smtClean="0">
                <a:solidFill>
                  <a:schemeClr val="accent5"/>
                </a:solidFill>
              </a:rPr>
              <a:t> as </a:t>
            </a:r>
            <a:r>
              <a:rPr lang="en-US" sz="2800" dirty="0">
                <a:solidFill>
                  <a:schemeClr val="accent5"/>
                </a:solidFill>
              </a:rPr>
              <a:t>work, education, pay gap, health, time </a:t>
            </a:r>
            <a:r>
              <a:rPr lang="en-US" sz="2800" dirty="0" smtClean="0">
                <a:solidFill>
                  <a:schemeClr val="accent5"/>
                </a:solidFill>
              </a:rPr>
              <a:t>use, spare time</a:t>
            </a:r>
            <a:r>
              <a:rPr lang="en-US" sz="2800" dirty="0">
                <a:solidFill>
                  <a:schemeClr val="accent5"/>
                </a:solidFill>
              </a:rPr>
              <a:t> </a:t>
            </a:r>
            <a:r>
              <a:rPr lang="en-US" sz="2800" dirty="0" smtClean="0">
                <a:solidFill>
                  <a:schemeClr val="accent5"/>
                </a:solidFill>
              </a:rPr>
              <a:t>…… </a:t>
            </a:r>
          </a:p>
          <a:p>
            <a:pPr marL="273050"/>
            <a:r>
              <a:rPr lang="en-US" sz="2800" dirty="0" smtClean="0">
                <a:solidFill>
                  <a:schemeClr val="accent5"/>
                </a:solidFill>
              </a:rPr>
              <a:t>Then we </a:t>
            </a:r>
            <a:r>
              <a:rPr lang="en-US" sz="2800" dirty="0">
                <a:solidFill>
                  <a:schemeClr val="accent5"/>
                </a:solidFill>
              </a:rPr>
              <a:t>introduced </a:t>
            </a:r>
            <a:r>
              <a:rPr lang="en-US" sz="2800" dirty="0" smtClean="0">
                <a:solidFill>
                  <a:schemeClr val="accent5"/>
                </a:solidFill>
              </a:rPr>
              <a:t>some </a:t>
            </a:r>
            <a:r>
              <a:rPr lang="en-US" sz="2800" dirty="0">
                <a:solidFill>
                  <a:schemeClr val="accent5"/>
                </a:solidFill>
              </a:rPr>
              <a:t>important topics generally neglected in statistics. </a:t>
            </a:r>
            <a:endParaRPr lang="it-IT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83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29687" y="1333801"/>
            <a:ext cx="7643480" cy="4543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1983 Structure and family behaviors Survey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6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First estimation of informal support networks</a:t>
            </a:r>
          </a:p>
          <a:p>
            <a:pPr lvl="6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6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1988 Time Use Survey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6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First estimation of care work</a:t>
            </a:r>
          </a:p>
          <a:p>
            <a:pPr lvl="6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6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Nineties Multipurpose Surveys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6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the social phenomena under a gender perspective. First estimation of the differences between women and men with regard to leisure and culture, social and political participation…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56054" y="554597"/>
            <a:ext cx="7538462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>
              <a:spcBef>
                <a:spcPct val="0"/>
              </a:spcBef>
            </a:pPr>
            <a:r>
              <a:rPr lang="it-IT" sz="2400" b="1" dirty="0">
                <a:solidFill>
                  <a:srgbClr val="FF0000"/>
                </a:solidFill>
              </a:rPr>
              <a:t>CHRONOLOGY OF THE MAINSTREAMING IN ITALY</a:t>
            </a:r>
            <a:endParaRPr lang="it-IT" sz="2400" b="1" dirty="0">
              <a:solidFill>
                <a:srgbClr val="FF0000"/>
              </a:solidFill>
            </a:endParaRPr>
          </a:p>
        </p:txBody>
      </p:sp>
      <p:cxnSp>
        <p:nvCxnSpPr>
          <p:cNvPr id="6" name="Connettore 2 5"/>
          <p:cNvCxnSpPr/>
          <p:nvPr/>
        </p:nvCxnSpPr>
        <p:spPr>
          <a:xfrm>
            <a:off x="2540000" y="2075519"/>
            <a:ext cx="7573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2484582" y="3437883"/>
            <a:ext cx="7573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2484582" y="4853003"/>
            <a:ext cx="7573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553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9812</TotalTime>
  <Words>1541</Words>
  <Application>Microsoft Office PowerPoint</Application>
  <PresentationFormat>Presentazione su schermo (4:3)</PresentationFormat>
  <Paragraphs>250</Paragraphs>
  <Slides>35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6" baseType="lpstr">
      <vt:lpstr>NewsPrint</vt:lpstr>
      <vt:lpstr>Goals and challenges for presentation of gender statistics:  the Istat experience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GENDER ISSUE AS OUR PRIORITY </vt:lpstr>
      <vt:lpstr>SINCE EARLY 90S</vt:lpstr>
      <vt:lpstr>Presentazione standard di PowerPoint</vt:lpstr>
      <vt:lpstr>Presentazione standard di PowerPoint</vt:lpstr>
      <vt:lpstr>IN THE LAST DECADE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THE NETWORK APPROACH  TO CHANGE INEQUALITY</vt:lpstr>
      <vt:lpstr>NEED FOR A NEW AND MORE COMPLEX APPROACH </vt:lpstr>
      <vt:lpstr>NEED FOR A NEW AND MORE COMPLEX APPROACH </vt:lpstr>
      <vt:lpstr>THE STEPS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Eurostat_4 Marzo 2013</dc:title>
  <dc:creator>Istat</dc:creator>
  <cp:lastModifiedBy>Utente</cp:lastModifiedBy>
  <cp:revision>881</cp:revision>
  <cp:lastPrinted>2013-01-10T14:03:04Z</cp:lastPrinted>
  <dcterms:created xsi:type="dcterms:W3CDTF">2009-04-22T19:24:48Z</dcterms:created>
  <dcterms:modified xsi:type="dcterms:W3CDTF">2015-10-28T08:00:47Z</dcterms:modified>
</cp:coreProperties>
</file>