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380" r:id="rId2"/>
    <p:sldId id="381" r:id="rId3"/>
    <p:sldId id="385" r:id="rId4"/>
    <p:sldId id="382" r:id="rId5"/>
    <p:sldId id="386" r:id="rId6"/>
    <p:sldId id="387" r:id="rId7"/>
    <p:sldId id="384" r:id="rId8"/>
    <p:sldId id="388" r:id="rId9"/>
    <p:sldId id="389" r:id="rId10"/>
    <p:sldId id="383" r:id="rId11"/>
    <p:sldId id="391" r:id="rId12"/>
    <p:sldId id="348" r:id="rId13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CCFF"/>
    <a:srgbClr val="04C7FC"/>
    <a:srgbClr val="C6E1F2"/>
    <a:srgbClr val="33CCFF"/>
    <a:srgbClr val="66FFFF"/>
    <a:srgbClr val="00FFFF"/>
    <a:srgbClr val="00C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86400" autoAdjust="0"/>
  </p:normalViewPr>
  <p:slideViewPr>
    <p:cSldViewPr>
      <p:cViewPr>
        <p:scale>
          <a:sx n="72" d="100"/>
          <a:sy n="72" d="100"/>
        </p:scale>
        <p:origin x="-64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72;%202015\&#1048;&#1089;&#1093;&#1086;&#1076;&#1085;&#1080;&#1082;&#1080;%20&#1076;&#1083;&#1103;%20&#1073;&#1091;&#1082;&#1083;&#1077;&#1090;&#1072;%20&#1087;&#1086;%20&#1075;&#1077;&#1085;&#1076;&#1077;&#1088;&#1091;\5.%20&#1086;&#1078;&#1080;&#1076;&#1072;&#1077;&#1084;&#1072;&#1103;%20&#1087;&#1088;&#1086;&#1076;&#1086;&#1083;&#1078;&#1080;&#1090;&#1077;&#1083;&#1100;&#1085;&#1086;&#1089;&#1090;&#1100;%20&#1078;&#1080;&#1079;&#1085;&#108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72;%202015\&#1048;&#1089;&#1093;&#1086;&#1076;&#1085;&#1080;&#1082;&#1080;%20&#1076;&#1083;&#1103;%20&#1073;&#1091;&#1082;&#1083;&#1077;&#1090;&#1072;%20&#1087;&#1086;%20&#1075;&#1077;&#1085;&#1076;&#1077;&#1088;&#1091;\3.%20&#1074;&#1086;&#1079;&#1088;&#1072;&#1089;&#1090;&#1085;&#1099;&#1077;%20&#1075;&#1088;&#1091;&#1087;&#1087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PEN\&#1048;&#1089;&#1093;&#1086;&#1076;&#1085;&#1080;&#1082;&#1080;%20&#1076;&#1083;&#1103;%20&#1073;&#1091;&#1082;&#1083;&#1077;&#1090;&#1072;%20&#1087;&#1086;%20&#1075;&#1077;&#1085;&#1076;&#1077;&#1088;&#1091;\7.%20&#1054;&#1073;&#1088;&#1072;&#1079;&#1086;&#1074;&#1072;&#1085;&#1080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PEN\&#1048;&#1089;&#1093;&#1086;&#1076;&#1085;&#1080;&#1082;&#1080;%20&#1076;&#1083;&#1103;%20&#1073;&#1091;&#1082;&#1083;&#1077;&#1090;&#1072;%20&#1087;&#1086;%20&#1075;&#1077;&#1085;&#1076;&#1077;&#1088;&#1091;\12%20&#1078;&#1077;&#1085;&#1097;&#1080;&#1085;&#1099;-&#1088;&#1072;&#1073;&#1086;&#1090;&#1086;&#1076;&#1072;&#1090;&#1077;&#1083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PEN\&#1048;&#1089;&#1093;&#1086;&#1076;&#1085;&#1080;&#1082;&#1080;%20&#1076;&#1083;&#1103;%20&#1073;&#1091;&#1082;&#1083;&#1077;&#1090;&#1072;%20&#1087;&#1086;%20&#1075;&#1077;&#1085;&#1076;&#1077;&#1088;&#1091;\10.%20&#1052;&#1091;&#1078;&#1095;&#1080;&#1085;&#1099;%20&#1080;%20&#1078;&#1077;&#1085;&#1097;&#1080;&#1085;&#1099;%20&#1074;%20&#1085;&#1072;&#1094;&#1080;&#1086;&#1085;&#1072;&#1083;&#1100;&#1085;&#1099;&#1093;%20&#1087;&#1072;&#1088;&#1083;&#1072;&#1084;&#1077;&#1085;&#1090;&#1072;&#1093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I:\&#1043;&#1077;&#1085;&#1076;&#1077;&#1088;\3%20&#1085;&#1086;&#1074;&#1099;&#1077;%20&#1090;&#1072;&#1073;&#1083;&#1080;&#1094;&#109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PEN\&#1048;&#1089;&#1093;&#1086;&#1076;&#1085;&#1080;&#1082;&#1080;%20&#1076;&#1083;&#1103;%20&#1073;&#1091;&#1082;&#1083;&#1077;&#1090;&#1072;%20&#1087;&#1086;%20&#1075;&#1077;&#1085;&#1076;&#1077;&#1088;&#1091;\16.%20&#1056;&#1072;&#1079;&#1074;&#1086;&#1076;&#109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PEN\&#1048;&#1089;&#1093;&#1086;&#1076;&#1085;&#1080;&#1082;&#1080;%20&#1076;&#1083;&#1103;%20&#1073;&#1091;&#1082;&#1083;&#1077;&#1090;&#1072;%20&#1087;&#1086;%20&#1075;&#1077;&#1085;&#1076;&#1077;&#1088;&#1091;\16.%20&#1056;&#1072;&#1079;&#1074;&#1086;&#1076;&#109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4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Ожидаемая продолжительность жизни при рождении, </a:t>
            </a:r>
            <a:r>
              <a:rPr lang="ru-RU" dirty="0" smtClean="0"/>
              <a:t>число </a:t>
            </a:r>
            <a:r>
              <a:rPr lang="ru-RU" dirty="0"/>
              <a:t>лет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5745078740157479"/>
          <c:y val="0.16429373823499477"/>
          <c:w val="0.58531140638670165"/>
          <c:h val="0.671480248107849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ОПЖ!$B$1</c:f>
              <c:strCache>
                <c:ptCount val="1"/>
                <c:pt idx="0">
                  <c:v>Мужчины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ОПЖ!$A$2:$A$11</c:f>
              <c:strCache>
                <c:ptCount val="10"/>
                <c:pt idx="0">
                  <c:v>Азербайджан</c:v>
                </c:pt>
                <c:pt idx="1">
                  <c:v>Армения</c:v>
                </c:pt>
                <c:pt idx="2">
                  <c:v>Беларусь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8">
                  <c:v>Узбекистан</c:v>
                </c:pt>
                <c:pt idx="9">
                  <c:v>Украина </c:v>
                </c:pt>
              </c:strCache>
            </c:strRef>
          </c:cat>
          <c:val>
            <c:numRef>
              <c:f>ОПЖ!$B$2:$B$11</c:f>
              <c:numCache>
                <c:formatCode>General</c:formatCode>
                <c:ptCount val="10"/>
                <c:pt idx="0">
                  <c:v>71.599999999999994</c:v>
                </c:pt>
                <c:pt idx="1">
                  <c:v>71.8</c:v>
                </c:pt>
                <c:pt idx="2">
                  <c:v>67.8</c:v>
                </c:pt>
                <c:pt idx="3">
                  <c:v>67.099999999999994</c:v>
                </c:pt>
                <c:pt idx="4">
                  <c:v>66.5</c:v>
                </c:pt>
                <c:pt idx="5">
                  <c:v>67.5</c:v>
                </c:pt>
                <c:pt idx="6">
                  <c:v>65.3</c:v>
                </c:pt>
                <c:pt idx="7">
                  <c:v>71.599999999999994</c:v>
                </c:pt>
                <c:pt idx="8">
                  <c:v>71.099999999999994</c:v>
                </c:pt>
                <c:pt idx="9">
                  <c:v>66.3</c:v>
                </c:pt>
              </c:numCache>
            </c:numRef>
          </c:val>
        </c:ser>
        <c:ser>
          <c:idx val="1"/>
          <c:order val="1"/>
          <c:tx>
            <c:strRef>
              <c:f>ОПЖ!$C$1</c:f>
              <c:strCache>
                <c:ptCount val="1"/>
                <c:pt idx="0">
                  <c:v>Женщины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ОПЖ!$A$2:$A$11</c:f>
              <c:strCache>
                <c:ptCount val="10"/>
                <c:pt idx="0">
                  <c:v>Азербайджан</c:v>
                </c:pt>
                <c:pt idx="1">
                  <c:v>Армения</c:v>
                </c:pt>
                <c:pt idx="2">
                  <c:v>Беларусь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8">
                  <c:v>Узбекистан</c:v>
                </c:pt>
                <c:pt idx="9">
                  <c:v>Украина </c:v>
                </c:pt>
              </c:strCache>
            </c:strRef>
          </c:cat>
          <c:val>
            <c:numRef>
              <c:f>ОПЖ!$C$2:$C$11</c:f>
              <c:numCache>
                <c:formatCode>General</c:formatCode>
                <c:ptCount val="10"/>
                <c:pt idx="0">
                  <c:v>76.8</c:v>
                </c:pt>
                <c:pt idx="1">
                  <c:v>78.099999999999994</c:v>
                </c:pt>
                <c:pt idx="2">
                  <c:v>78.400000000000006</c:v>
                </c:pt>
                <c:pt idx="3">
                  <c:v>75.900000000000006</c:v>
                </c:pt>
                <c:pt idx="4">
                  <c:v>74.5</c:v>
                </c:pt>
                <c:pt idx="5">
                  <c:v>75.400000000000006</c:v>
                </c:pt>
                <c:pt idx="6">
                  <c:v>76.5</c:v>
                </c:pt>
                <c:pt idx="7">
                  <c:v>75.3</c:v>
                </c:pt>
                <c:pt idx="8">
                  <c:v>75.8</c:v>
                </c:pt>
                <c:pt idx="9">
                  <c:v>76.400000000000006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823680"/>
        <c:axId val="86825216"/>
      </c:barChart>
      <c:catAx>
        <c:axId val="86823680"/>
        <c:scaling>
          <c:orientation val="maxMin"/>
        </c:scaling>
        <c:delete val="0"/>
        <c:axPos val="l"/>
        <c:majorTickMark val="out"/>
        <c:minorTickMark val="none"/>
        <c:tickLblPos val="nextTo"/>
        <c:crossAx val="86825216"/>
        <c:crosses val="autoZero"/>
        <c:auto val="1"/>
        <c:lblAlgn val="ctr"/>
        <c:lblOffset val="100"/>
        <c:noMultiLvlLbl val="0"/>
      </c:catAx>
      <c:valAx>
        <c:axId val="86825216"/>
        <c:scaling>
          <c:orientation val="minMax"/>
          <c:max val="80"/>
        </c:scaling>
        <c:delete val="0"/>
        <c:axPos val="b"/>
        <c:numFmt formatCode="General" sourceLinked="1"/>
        <c:majorTickMark val="out"/>
        <c:minorTickMark val="none"/>
        <c:tickLblPos val="nextTo"/>
        <c:crossAx val="86823680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15142662720015237"/>
          <c:y val="0.902877921696143"/>
          <c:w val="0.71949475065616797"/>
          <c:h val="9.712204886995859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200" dirty="0"/>
              <a:t>Смертность населения от злокачественных новообразований, </a:t>
            </a:r>
          </a:p>
          <a:p>
            <a:pPr>
              <a:defRPr sz="1400"/>
            </a:pPr>
            <a:r>
              <a:rPr lang="ru-RU" sz="1200" b="0" dirty="0"/>
              <a:t>(2014, на 100000 человек)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Азербайджан</c:v>
                </c:pt>
                <c:pt idx="1">
                  <c:v>Армения</c:v>
                </c:pt>
                <c:pt idx="2">
                  <c:v>Беларусь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8">
                  <c:v>Украина (2012)</c:v>
                </c:pt>
              </c:strCache>
            </c:strRef>
          </c:cat>
          <c:val>
            <c:numRef>
              <c:f>Лист1!$B$2:$B$10</c:f>
              <c:numCache>
                <c:formatCode>0</c:formatCode>
                <c:ptCount val="9"/>
                <c:pt idx="0">
                  <c:v>83</c:v>
                </c:pt>
                <c:pt idx="1">
                  <c:v>220</c:v>
                </c:pt>
                <c:pt idx="2">
                  <c:v>228</c:v>
                </c:pt>
                <c:pt idx="3">
                  <c:v>102</c:v>
                </c:pt>
                <c:pt idx="4">
                  <c:v>68</c:v>
                </c:pt>
                <c:pt idx="5">
                  <c:v>200</c:v>
                </c:pt>
                <c:pt idx="6">
                  <c:v>229</c:v>
                </c:pt>
                <c:pt idx="7">
                  <c:v>34</c:v>
                </c:pt>
                <c:pt idx="8">
                  <c:v>241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Азербайджан</c:v>
                </c:pt>
                <c:pt idx="1">
                  <c:v>Армения</c:v>
                </c:pt>
                <c:pt idx="2">
                  <c:v>Беларусь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8">
                  <c:v>Украина (2012)</c:v>
                </c:pt>
              </c:strCache>
            </c:strRef>
          </c:cat>
          <c:val>
            <c:numRef>
              <c:f>Лист1!$C$2:$C$10</c:f>
              <c:numCache>
                <c:formatCode>0</c:formatCode>
                <c:ptCount val="9"/>
                <c:pt idx="0">
                  <c:v>66</c:v>
                </c:pt>
                <c:pt idx="1">
                  <c:v>169</c:v>
                </c:pt>
                <c:pt idx="2">
                  <c:v>138</c:v>
                </c:pt>
                <c:pt idx="3">
                  <c:v>81</c:v>
                </c:pt>
                <c:pt idx="4">
                  <c:v>59</c:v>
                </c:pt>
                <c:pt idx="5">
                  <c:v>136</c:v>
                </c:pt>
                <c:pt idx="6">
                  <c:v>174</c:v>
                </c:pt>
                <c:pt idx="7">
                  <c:v>34</c:v>
                </c:pt>
                <c:pt idx="8">
                  <c:v>168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175936"/>
        <c:axId val="69341568"/>
      </c:barChart>
      <c:catAx>
        <c:axId val="69175936"/>
        <c:scaling>
          <c:orientation val="minMax"/>
        </c:scaling>
        <c:delete val="0"/>
        <c:axPos val="b"/>
        <c:majorTickMark val="out"/>
        <c:minorTickMark val="none"/>
        <c:tickLblPos val="nextTo"/>
        <c:crossAx val="69341568"/>
        <c:crosses val="autoZero"/>
        <c:auto val="1"/>
        <c:lblAlgn val="ctr"/>
        <c:lblOffset val="100"/>
        <c:noMultiLvlLbl val="0"/>
      </c:catAx>
      <c:valAx>
        <c:axId val="6934156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691759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Возрастной состав населения</a:t>
            </a:r>
          </a:p>
          <a:p>
            <a:pPr>
              <a:defRPr/>
            </a:pPr>
            <a:r>
              <a:rPr lang="ru-RU"/>
              <a:t>(в % к общей численности)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459340287726314"/>
          <c:y val="0.1792704054944953"/>
          <c:w val="0.78109194007683358"/>
          <c:h val="0.7000173327927153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0-14</c:v>
                </c:pt>
              </c:strCache>
            </c:strRef>
          </c:tx>
          <c:invertIfNegative val="0"/>
          <c:cat>
            <c:strRef>
              <c:f>Лист1!$B$4:$U$4</c:f>
              <c:strCache>
                <c:ptCount val="20"/>
                <c:pt idx="0">
                  <c:v>Азербайджан-мужчины</c:v>
                </c:pt>
                <c:pt idx="1">
                  <c:v>Азербайджан-женщины</c:v>
                </c:pt>
                <c:pt idx="2">
                  <c:v>Армения-мужчины</c:v>
                </c:pt>
                <c:pt idx="3">
                  <c:v>Армения-женщины</c:v>
                </c:pt>
                <c:pt idx="4">
                  <c:v>Беларусь-мужчины</c:v>
                </c:pt>
                <c:pt idx="5">
                  <c:v>Беларусь-женщины</c:v>
                </c:pt>
                <c:pt idx="6">
                  <c:v>Казахстан-мужчины</c:v>
                </c:pt>
                <c:pt idx="7">
                  <c:v>Казахстан-женщины</c:v>
                </c:pt>
                <c:pt idx="8">
                  <c:v>Кыргызстан-мужчины</c:v>
                </c:pt>
                <c:pt idx="9">
                  <c:v>Кыргызстан-женщины</c:v>
                </c:pt>
                <c:pt idx="10">
                  <c:v>Молдова-мужчины</c:v>
                </c:pt>
                <c:pt idx="11">
                  <c:v>Молдова-женщины</c:v>
                </c:pt>
                <c:pt idx="12">
                  <c:v>Россия-мужчины</c:v>
                </c:pt>
                <c:pt idx="13">
                  <c:v>Россия-женщины</c:v>
                </c:pt>
                <c:pt idx="14">
                  <c:v>Таджикистан-мужчины</c:v>
                </c:pt>
                <c:pt idx="15">
                  <c:v>Таджикистан-женщины</c:v>
                </c:pt>
                <c:pt idx="16">
                  <c:v>Узбекистан-мужчины</c:v>
                </c:pt>
                <c:pt idx="17">
                  <c:v>Узбекистан-женщины</c:v>
                </c:pt>
                <c:pt idx="18">
                  <c:v>Украина-мужчины</c:v>
                </c:pt>
                <c:pt idx="19">
                  <c:v>Украина-женщины</c:v>
                </c:pt>
              </c:strCache>
            </c:strRef>
          </c:cat>
          <c:val>
            <c:numRef>
              <c:f>Лист1!$B$5:$U$5</c:f>
              <c:numCache>
                <c:formatCode>0.0</c:formatCode>
                <c:ptCount val="20"/>
                <c:pt idx="0">
                  <c:v>24.127389601959838</c:v>
                </c:pt>
                <c:pt idx="1">
                  <c:v>20.767250685045255</c:v>
                </c:pt>
                <c:pt idx="2">
                  <c:v>21.602279043913285</c:v>
                </c:pt>
                <c:pt idx="3">
                  <c:v>17.289214126630608</c:v>
                </c:pt>
                <c:pt idx="4">
                  <c:v>17.712963802957454</c:v>
                </c:pt>
                <c:pt idx="5">
                  <c:v>14.54541869590078</c:v>
                </c:pt>
                <c:pt idx="6">
                  <c:v>28.270247786558915</c:v>
                </c:pt>
                <c:pt idx="7">
                  <c:v>25.022214323795989</c:v>
                </c:pt>
                <c:pt idx="8">
                  <c:v>32.379156667809397</c:v>
                </c:pt>
                <c:pt idx="9">
                  <c:v>30.344850743762802</c:v>
                </c:pt>
                <c:pt idx="10">
                  <c:v>17.108109688358766</c:v>
                </c:pt>
                <c:pt idx="11">
                  <c:v>14.92221800639601</c:v>
                </c:pt>
                <c:pt idx="12">
                  <c:v>18.454523992209172</c:v>
                </c:pt>
                <c:pt idx="13">
                  <c:v>15.141091789285943</c:v>
                </c:pt>
                <c:pt idx="14">
                  <c:v>35.345501029756413</c:v>
                </c:pt>
                <c:pt idx="15">
                  <c:v>33.892967027642513</c:v>
                </c:pt>
                <c:pt idx="16">
                  <c:v>30.717722140402547</c:v>
                </c:pt>
                <c:pt idx="17">
                  <c:v>29.074024173036349</c:v>
                </c:pt>
                <c:pt idx="18">
                  <c:v>16.776078068699242</c:v>
                </c:pt>
                <c:pt idx="19">
                  <c:v>13.62322499760576</c:v>
                </c:pt>
              </c:numCache>
            </c:numRef>
          </c:val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15-64</c:v>
                </c:pt>
              </c:strCache>
            </c:strRef>
          </c:tx>
          <c:invertIfNegative val="0"/>
          <c:cat>
            <c:strRef>
              <c:f>Лист1!$B$4:$U$4</c:f>
              <c:strCache>
                <c:ptCount val="20"/>
                <c:pt idx="0">
                  <c:v>Азербайджан-мужчины</c:v>
                </c:pt>
                <c:pt idx="1">
                  <c:v>Азербайджан-женщины</c:v>
                </c:pt>
                <c:pt idx="2">
                  <c:v>Армения-мужчины</c:v>
                </c:pt>
                <c:pt idx="3">
                  <c:v>Армения-женщины</c:v>
                </c:pt>
                <c:pt idx="4">
                  <c:v>Беларусь-мужчины</c:v>
                </c:pt>
                <c:pt idx="5">
                  <c:v>Беларусь-женщины</c:v>
                </c:pt>
                <c:pt idx="6">
                  <c:v>Казахстан-мужчины</c:v>
                </c:pt>
                <c:pt idx="7">
                  <c:v>Казахстан-женщины</c:v>
                </c:pt>
                <c:pt idx="8">
                  <c:v>Кыргызстан-мужчины</c:v>
                </c:pt>
                <c:pt idx="9">
                  <c:v>Кыргызстан-женщины</c:v>
                </c:pt>
                <c:pt idx="10">
                  <c:v>Молдова-мужчины</c:v>
                </c:pt>
                <c:pt idx="11">
                  <c:v>Молдова-женщины</c:v>
                </c:pt>
                <c:pt idx="12">
                  <c:v>Россия-мужчины</c:v>
                </c:pt>
                <c:pt idx="13">
                  <c:v>Россия-женщины</c:v>
                </c:pt>
                <c:pt idx="14">
                  <c:v>Таджикистан-мужчины</c:v>
                </c:pt>
                <c:pt idx="15">
                  <c:v>Таджикистан-женщины</c:v>
                </c:pt>
                <c:pt idx="16">
                  <c:v>Узбекистан-мужчины</c:v>
                </c:pt>
                <c:pt idx="17">
                  <c:v>Узбекистан-женщины</c:v>
                </c:pt>
                <c:pt idx="18">
                  <c:v>Украина-мужчины</c:v>
                </c:pt>
                <c:pt idx="19">
                  <c:v>Украина-женщины</c:v>
                </c:pt>
              </c:strCache>
            </c:strRef>
          </c:cat>
          <c:val>
            <c:numRef>
              <c:f>Лист1!$B$6:$U$6</c:f>
              <c:numCache>
                <c:formatCode>0.0</c:formatCode>
                <c:ptCount val="20"/>
                <c:pt idx="0">
                  <c:v>70.866224167172675</c:v>
                </c:pt>
                <c:pt idx="1">
                  <c:v>72.347006559827292</c:v>
                </c:pt>
                <c:pt idx="2">
                  <c:v>69.503891050583661</c:v>
                </c:pt>
                <c:pt idx="3">
                  <c:v>70.289532293986639</c:v>
                </c:pt>
                <c:pt idx="4">
                  <c:v>72.473464574072395</c:v>
                </c:pt>
                <c:pt idx="5">
                  <c:v>67.391604393004314</c:v>
                </c:pt>
                <c:pt idx="6">
                  <c:v>66.730049319626843</c:v>
                </c:pt>
                <c:pt idx="7">
                  <c:v>66.459703216634097</c:v>
                </c:pt>
                <c:pt idx="8">
                  <c:v>64.175522797394578</c:v>
                </c:pt>
                <c:pt idx="9">
                  <c:v>64.447130720929451</c:v>
                </c:pt>
                <c:pt idx="10">
                  <c:v>74.793895807753017</c:v>
                </c:pt>
                <c:pt idx="11">
                  <c:v>72.654344408911058</c:v>
                </c:pt>
                <c:pt idx="12">
                  <c:v>72.147789647642085</c:v>
                </c:pt>
                <c:pt idx="13">
                  <c:v>67.741894388177599</c:v>
                </c:pt>
                <c:pt idx="14">
                  <c:v>61.68595980399121</c:v>
                </c:pt>
                <c:pt idx="15">
                  <c:v>62.884899580880393</c:v>
                </c:pt>
                <c:pt idx="16">
                  <c:v>63.460644738995263</c:v>
                </c:pt>
                <c:pt idx="17">
                  <c:v>63.831800884635861</c:v>
                </c:pt>
                <c:pt idx="18">
                  <c:v>72.012917115177615</c:v>
                </c:pt>
                <c:pt idx="19">
                  <c:v>66.973419584011708</c:v>
                </c:pt>
              </c:numCache>
            </c:numRef>
          </c:val>
        </c:ser>
        <c:ser>
          <c:idx val="2"/>
          <c:order val="2"/>
          <c:tx>
            <c:strRef>
              <c:f>Лист1!$A$7</c:f>
              <c:strCache>
                <c:ptCount val="1"/>
                <c:pt idx="0">
                  <c:v>65+</c:v>
                </c:pt>
              </c:strCache>
            </c:strRef>
          </c:tx>
          <c:invertIfNegative val="0"/>
          <c:cat>
            <c:strRef>
              <c:f>Лист1!$B$4:$U$4</c:f>
              <c:strCache>
                <c:ptCount val="20"/>
                <c:pt idx="0">
                  <c:v>Азербайджан-мужчины</c:v>
                </c:pt>
                <c:pt idx="1">
                  <c:v>Азербайджан-женщины</c:v>
                </c:pt>
                <c:pt idx="2">
                  <c:v>Армения-мужчины</c:v>
                </c:pt>
                <c:pt idx="3">
                  <c:v>Армения-женщины</c:v>
                </c:pt>
                <c:pt idx="4">
                  <c:v>Беларусь-мужчины</c:v>
                </c:pt>
                <c:pt idx="5">
                  <c:v>Беларусь-женщины</c:v>
                </c:pt>
                <c:pt idx="6">
                  <c:v>Казахстан-мужчины</c:v>
                </c:pt>
                <c:pt idx="7">
                  <c:v>Казахстан-женщины</c:v>
                </c:pt>
                <c:pt idx="8">
                  <c:v>Кыргызстан-мужчины</c:v>
                </c:pt>
                <c:pt idx="9">
                  <c:v>Кыргызстан-женщины</c:v>
                </c:pt>
                <c:pt idx="10">
                  <c:v>Молдова-мужчины</c:v>
                </c:pt>
                <c:pt idx="11">
                  <c:v>Молдова-женщины</c:v>
                </c:pt>
                <c:pt idx="12">
                  <c:v>Россия-мужчины</c:v>
                </c:pt>
                <c:pt idx="13">
                  <c:v>Россия-женщины</c:v>
                </c:pt>
                <c:pt idx="14">
                  <c:v>Таджикистан-мужчины</c:v>
                </c:pt>
                <c:pt idx="15">
                  <c:v>Таджикистан-женщины</c:v>
                </c:pt>
                <c:pt idx="16">
                  <c:v>Узбекистан-мужчины</c:v>
                </c:pt>
                <c:pt idx="17">
                  <c:v>Узбекистан-женщины</c:v>
                </c:pt>
                <c:pt idx="18">
                  <c:v>Украина-мужчины</c:v>
                </c:pt>
                <c:pt idx="19">
                  <c:v>Украина-женщины</c:v>
                </c:pt>
              </c:strCache>
            </c:strRef>
          </c:cat>
          <c:val>
            <c:numRef>
              <c:f>Лист1!$B$7:$U$7</c:f>
              <c:numCache>
                <c:formatCode>0.0</c:formatCode>
                <c:ptCount val="20"/>
                <c:pt idx="0">
                  <c:v>5.0063862308674798</c:v>
                </c:pt>
                <c:pt idx="1">
                  <c:v>6.8857427551274597</c:v>
                </c:pt>
                <c:pt idx="2">
                  <c:v>8.8938299055030594</c:v>
                </c:pt>
                <c:pt idx="3">
                  <c:v>12.421253579382755</c:v>
                </c:pt>
                <c:pt idx="4">
                  <c:v>9.8135716229701533</c:v>
                </c:pt>
                <c:pt idx="5">
                  <c:v>18.062976911094896</c:v>
                </c:pt>
                <c:pt idx="6">
                  <c:v>4.9997028938142494</c:v>
                </c:pt>
                <c:pt idx="7">
                  <c:v>8.518082459569932</c:v>
                </c:pt>
                <c:pt idx="8">
                  <c:v>3.4453205347960232</c:v>
                </c:pt>
                <c:pt idx="9">
                  <c:v>5.2080185353077466</c:v>
                </c:pt>
                <c:pt idx="10">
                  <c:v>8.0979945038882057</c:v>
                </c:pt>
                <c:pt idx="11">
                  <c:v>12.423437584692936</c:v>
                </c:pt>
                <c:pt idx="12">
                  <c:v>9.3976863601487342</c:v>
                </c:pt>
                <c:pt idx="13">
                  <c:v>17.117013822536467</c:v>
                </c:pt>
                <c:pt idx="14">
                  <c:v>2.9685391662523974</c:v>
                </c:pt>
                <c:pt idx="15">
                  <c:v>3.2221333914770938</c:v>
                </c:pt>
                <c:pt idx="16">
                  <c:v>5.8216331206021925</c:v>
                </c:pt>
                <c:pt idx="17">
                  <c:v>7.094174942327788</c:v>
                </c:pt>
                <c:pt idx="18">
                  <c:v>11.211004816123147</c:v>
                </c:pt>
                <c:pt idx="19">
                  <c:v>19.403355418382539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95539968"/>
        <c:axId val="95541504"/>
      </c:barChart>
      <c:catAx>
        <c:axId val="95539968"/>
        <c:scaling>
          <c:orientation val="maxMin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95541504"/>
        <c:crosses val="autoZero"/>
        <c:auto val="1"/>
        <c:lblAlgn val="ctr"/>
        <c:lblOffset val="100"/>
        <c:noMultiLvlLbl val="0"/>
      </c:catAx>
      <c:valAx>
        <c:axId val="9554150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5539968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6.836435815123855E-2"/>
          <c:y val="0.93673164925537078"/>
          <c:w val="0.8719590367152189"/>
          <c:h val="4.750571860846986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ru-RU" sz="1100" b="1"/>
              <a:t>Мужчины и женщины в возрасте 15 лет и старше по уровню образования</a:t>
            </a:r>
          </a:p>
          <a:p>
            <a:pPr>
              <a:defRPr sz="1100"/>
            </a:pPr>
            <a:r>
              <a:rPr lang="ru-RU" sz="800" b="0"/>
              <a:t>(на 1000 человек соответствующего пола; по данным переписей населения)</a:t>
            </a:r>
          </a:p>
        </c:rich>
      </c:tx>
      <c:layout>
        <c:manualLayout>
          <c:xMode val="edge"/>
          <c:yMode val="edge"/>
          <c:x val="0.1201614925522844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9320116864884622E-2"/>
          <c:y val="7.803994000666592E-2"/>
          <c:w val="0.82408325153954431"/>
          <c:h val="0.7652435319686701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Лист1!$C$37</c:f>
              <c:strCache>
                <c:ptCount val="1"/>
                <c:pt idx="0">
                  <c:v>Высшее и неполное высшее</c:v>
                </c:pt>
              </c:strCache>
            </c:strRef>
          </c:tx>
          <c:invertIfNegative val="0"/>
          <c:cat>
            <c:strRef>
              <c:f>Лист1!$B$38:$B$64</c:f>
              <c:strCache>
                <c:ptCount val="27"/>
                <c:pt idx="0">
                  <c:v>Азербайджан</c:v>
                </c:pt>
                <c:pt idx="1">
                  <c:v>мужчины 2009</c:v>
                </c:pt>
                <c:pt idx="2">
                  <c:v>женщины 2009</c:v>
                </c:pt>
                <c:pt idx="3">
                  <c:v>Армения</c:v>
                </c:pt>
                <c:pt idx="4">
                  <c:v>мужчины 2011</c:v>
                </c:pt>
                <c:pt idx="5">
                  <c:v>женщины 2011</c:v>
                </c:pt>
                <c:pt idx="6">
                  <c:v>Беларусь</c:v>
                </c:pt>
                <c:pt idx="7">
                  <c:v>мужчины 2009</c:v>
                </c:pt>
                <c:pt idx="8">
                  <c:v>женщины 2009</c:v>
                </c:pt>
                <c:pt idx="9">
                  <c:v>Казахстан</c:v>
                </c:pt>
                <c:pt idx="10">
                  <c:v>мужчины 2009</c:v>
                </c:pt>
                <c:pt idx="11">
                  <c:v>женщины 2009</c:v>
                </c:pt>
                <c:pt idx="12">
                  <c:v>Кыргызстан</c:v>
                </c:pt>
                <c:pt idx="13">
                  <c:v>мужчины 2009</c:v>
                </c:pt>
                <c:pt idx="14">
                  <c:v>женщины 2009</c:v>
                </c:pt>
                <c:pt idx="15">
                  <c:v>Молдова</c:v>
                </c:pt>
                <c:pt idx="16">
                  <c:v>мужчины 2004</c:v>
                </c:pt>
                <c:pt idx="17">
                  <c:v>женщины 2004</c:v>
                </c:pt>
                <c:pt idx="18">
                  <c:v>Россия</c:v>
                </c:pt>
                <c:pt idx="19">
                  <c:v>мужчины 2010</c:v>
                </c:pt>
                <c:pt idx="20">
                  <c:v>женщины 2010</c:v>
                </c:pt>
                <c:pt idx="21">
                  <c:v>Таджикистан</c:v>
                </c:pt>
                <c:pt idx="22">
                  <c:v>мужчины 2010</c:v>
                </c:pt>
                <c:pt idx="23">
                  <c:v>женщины 2010</c:v>
                </c:pt>
                <c:pt idx="24">
                  <c:v>Украина</c:v>
                </c:pt>
                <c:pt idx="25">
                  <c:v>мужчины 2001</c:v>
                </c:pt>
                <c:pt idx="26">
                  <c:v>женщины 2001</c:v>
                </c:pt>
              </c:strCache>
            </c:strRef>
          </c:cat>
          <c:val>
            <c:numRef>
              <c:f>Лист1!$C$38:$C$64</c:f>
              <c:numCache>
                <c:formatCode>General</c:formatCode>
                <c:ptCount val="27"/>
                <c:pt idx="1">
                  <c:v>161.5</c:v>
                </c:pt>
                <c:pt idx="2">
                  <c:v>114.9</c:v>
                </c:pt>
                <c:pt idx="4">
                  <c:v>221.1</c:v>
                </c:pt>
                <c:pt idx="5">
                  <c:v>228.4</c:v>
                </c:pt>
                <c:pt idx="7">
                  <c:v>176.3</c:v>
                </c:pt>
                <c:pt idx="8">
                  <c:v>199.5</c:v>
                </c:pt>
                <c:pt idx="10">
                  <c:v>207</c:v>
                </c:pt>
                <c:pt idx="11">
                  <c:v>249</c:v>
                </c:pt>
                <c:pt idx="13">
                  <c:v>147</c:v>
                </c:pt>
                <c:pt idx="14">
                  <c:v>171</c:v>
                </c:pt>
                <c:pt idx="16">
                  <c:v>103</c:v>
                </c:pt>
                <c:pt idx="17">
                  <c:v>119</c:v>
                </c:pt>
                <c:pt idx="19">
                  <c:v>263</c:v>
                </c:pt>
                <c:pt idx="20">
                  <c:v>294</c:v>
                </c:pt>
                <c:pt idx="22">
                  <c:v>137</c:v>
                </c:pt>
                <c:pt idx="23">
                  <c:v>59</c:v>
                </c:pt>
                <c:pt idx="25">
                  <c:v>151.4</c:v>
                </c:pt>
                <c:pt idx="26">
                  <c:v>145.4</c:v>
                </c:pt>
              </c:numCache>
            </c:numRef>
          </c:val>
        </c:ser>
        <c:ser>
          <c:idx val="1"/>
          <c:order val="1"/>
          <c:tx>
            <c:strRef>
              <c:f>Лист1!$D$37</c:f>
              <c:strCache>
                <c:ptCount val="1"/>
                <c:pt idx="0">
                  <c:v>Среднее специальное и начальное профессиональное</c:v>
                </c:pt>
              </c:strCache>
            </c:strRef>
          </c:tx>
          <c:invertIfNegative val="0"/>
          <c:cat>
            <c:strRef>
              <c:f>Лист1!$B$38:$B$64</c:f>
              <c:strCache>
                <c:ptCount val="27"/>
                <c:pt idx="0">
                  <c:v>Азербайджан</c:v>
                </c:pt>
                <c:pt idx="1">
                  <c:v>мужчины 2009</c:v>
                </c:pt>
                <c:pt idx="2">
                  <c:v>женщины 2009</c:v>
                </c:pt>
                <c:pt idx="3">
                  <c:v>Армения</c:v>
                </c:pt>
                <c:pt idx="4">
                  <c:v>мужчины 2011</c:v>
                </c:pt>
                <c:pt idx="5">
                  <c:v>женщины 2011</c:v>
                </c:pt>
                <c:pt idx="6">
                  <c:v>Беларусь</c:v>
                </c:pt>
                <c:pt idx="7">
                  <c:v>мужчины 2009</c:v>
                </c:pt>
                <c:pt idx="8">
                  <c:v>женщины 2009</c:v>
                </c:pt>
                <c:pt idx="9">
                  <c:v>Казахстан</c:v>
                </c:pt>
                <c:pt idx="10">
                  <c:v>мужчины 2009</c:v>
                </c:pt>
                <c:pt idx="11">
                  <c:v>женщины 2009</c:v>
                </c:pt>
                <c:pt idx="12">
                  <c:v>Кыргызстан</c:v>
                </c:pt>
                <c:pt idx="13">
                  <c:v>мужчины 2009</c:v>
                </c:pt>
                <c:pt idx="14">
                  <c:v>женщины 2009</c:v>
                </c:pt>
                <c:pt idx="15">
                  <c:v>Молдова</c:v>
                </c:pt>
                <c:pt idx="16">
                  <c:v>мужчины 2004</c:v>
                </c:pt>
                <c:pt idx="17">
                  <c:v>женщины 2004</c:v>
                </c:pt>
                <c:pt idx="18">
                  <c:v>Россия</c:v>
                </c:pt>
                <c:pt idx="19">
                  <c:v>мужчины 2010</c:v>
                </c:pt>
                <c:pt idx="20">
                  <c:v>женщины 2010</c:v>
                </c:pt>
                <c:pt idx="21">
                  <c:v>Таджикистан</c:v>
                </c:pt>
                <c:pt idx="22">
                  <c:v>мужчины 2010</c:v>
                </c:pt>
                <c:pt idx="23">
                  <c:v>женщины 2010</c:v>
                </c:pt>
                <c:pt idx="24">
                  <c:v>Украина</c:v>
                </c:pt>
                <c:pt idx="25">
                  <c:v>мужчины 2001</c:v>
                </c:pt>
                <c:pt idx="26">
                  <c:v>женщины 2001</c:v>
                </c:pt>
              </c:strCache>
            </c:strRef>
          </c:cat>
          <c:val>
            <c:numRef>
              <c:f>Лист1!$D$38:$D$64</c:f>
              <c:numCache>
                <c:formatCode>General</c:formatCode>
                <c:ptCount val="27"/>
                <c:pt idx="1">
                  <c:v>131.4</c:v>
                </c:pt>
                <c:pt idx="2">
                  <c:v>117.1</c:v>
                </c:pt>
                <c:pt idx="4">
                  <c:v>177.8</c:v>
                </c:pt>
                <c:pt idx="5">
                  <c:v>225.5</c:v>
                </c:pt>
                <c:pt idx="7">
                  <c:v>388.7</c:v>
                </c:pt>
                <c:pt idx="8">
                  <c:v>374.9</c:v>
                </c:pt>
                <c:pt idx="10">
                  <c:v>239</c:v>
                </c:pt>
                <c:pt idx="11">
                  <c:v>260</c:v>
                </c:pt>
                <c:pt idx="13">
                  <c:v>50</c:v>
                </c:pt>
                <c:pt idx="14">
                  <c:v>90</c:v>
                </c:pt>
                <c:pt idx="16">
                  <c:v>80</c:v>
                </c:pt>
                <c:pt idx="17">
                  <c:v>127</c:v>
                </c:pt>
                <c:pt idx="19">
                  <c:v>371</c:v>
                </c:pt>
                <c:pt idx="20">
                  <c:v>365</c:v>
                </c:pt>
                <c:pt idx="22">
                  <c:v>93</c:v>
                </c:pt>
                <c:pt idx="23">
                  <c:v>54</c:v>
                </c:pt>
                <c:pt idx="25">
                  <c:v>161.80000000000001</c:v>
                </c:pt>
                <c:pt idx="26">
                  <c:v>216.1</c:v>
                </c:pt>
              </c:numCache>
            </c:numRef>
          </c:val>
        </c:ser>
        <c:ser>
          <c:idx val="2"/>
          <c:order val="2"/>
          <c:tx>
            <c:strRef>
              <c:f>Лист1!$E$37</c:f>
              <c:strCache>
                <c:ptCount val="1"/>
                <c:pt idx="0">
                  <c:v>Среднее общее</c:v>
                </c:pt>
              </c:strCache>
            </c:strRef>
          </c:tx>
          <c:invertIfNegative val="0"/>
          <c:cat>
            <c:strRef>
              <c:f>Лист1!$B$38:$B$64</c:f>
              <c:strCache>
                <c:ptCount val="27"/>
                <c:pt idx="0">
                  <c:v>Азербайджан</c:v>
                </c:pt>
                <c:pt idx="1">
                  <c:v>мужчины 2009</c:v>
                </c:pt>
                <c:pt idx="2">
                  <c:v>женщины 2009</c:v>
                </c:pt>
                <c:pt idx="3">
                  <c:v>Армения</c:v>
                </c:pt>
                <c:pt idx="4">
                  <c:v>мужчины 2011</c:v>
                </c:pt>
                <c:pt idx="5">
                  <c:v>женщины 2011</c:v>
                </c:pt>
                <c:pt idx="6">
                  <c:v>Беларусь</c:v>
                </c:pt>
                <c:pt idx="7">
                  <c:v>мужчины 2009</c:v>
                </c:pt>
                <c:pt idx="8">
                  <c:v>женщины 2009</c:v>
                </c:pt>
                <c:pt idx="9">
                  <c:v>Казахстан</c:v>
                </c:pt>
                <c:pt idx="10">
                  <c:v>мужчины 2009</c:v>
                </c:pt>
                <c:pt idx="11">
                  <c:v>женщины 2009</c:v>
                </c:pt>
                <c:pt idx="12">
                  <c:v>Кыргызстан</c:v>
                </c:pt>
                <c:pt idx="13">
                  <c:v>мужчины 2009</c:v>
                </c:pt>
                <c:pt idx="14">
                  <c:v>женщины 2009</c:v>
                </c:pt>
                <c:pt idx="15">
                  <c:v>Молдова</c:v>
                </c:pt>
                <c:pt idx="16">
                  <c:v>мужчины 2004</c:v>
                </c:pt>
                <c:pt idx="17">
                  <c:v>женщины 2004</c:v>
                </c:pt>
                <c:pt idx="18">
                  <c:v>Россия</c:v>
                </c:pt>
                <c:pt idx="19">
                  <c:v>мужчины 2010</c:v>
                </c:pt>
                <c:pt idx="20">
                  <c:v>женщины 2010</c:v>
                </c:pt>
                <c:pt idx="21">
                  <c:v>Таджикистан</c:v>
                </c:pt>
                <c:pt idx="22">
                  <c:v>мужчины 2010</c:v>
                </c:pt>
                <c:pt idx="23">
                  <c:v>женщины 2010</c:v>
                </c:pt>
                <c:pt idx="24">
                  <c:v>Украина</c:v>
                </c:pt>
                <c:pt idx="25">
                  <c:v>мужчины 2001</c:v>
                </c:pt>
                <c:pt idx="26">
                  <c:v>женщины 2001</c:v>
                </c:pt>
              </c:strCache>
            </c:strRef>
          </c:cat>
          <c:val>
            <c:numRef>
              <c:f>Лист1!$E$38:$E$64</c:f>
              <c:numCache>
                <c:formatCode>General</c:formatCode>
                <c:ptCount val="27"/>
                <c:pt idx="1">
                  <c:v>561</c:v>
                </c:pt>
                <c:pt idx="2">
                  <c:v>576.70000000000005</c:v>
                </c:pt>
                <c:pt idx="4">
                  <c:v>468.9</c:v>
                </c:pt>
                <c:pt idx="5">
                  <c:v>427.4</c:v>
                </c:pt>
                <c:pt idx="7">
                  <c:v>258.39999999999998</c:v>
                </c:pt>
                <c:pt idx="8">
                  <c:v>217.6</c:v>
                </c:pt>
                <c:pt idx="10">
                  <c:v>368</c:v>
                </c:pt>
                <c:pt idx="11">
                  <c:v>306</c:v>
                </c:pt>
                <c:pt idx="13">
                  <c:v>615</c:v>
                </c:pt>
                <c:pt idx="14">
                  <c:v>547</c:v>
                </c:pt>
                <c:pt idx="16">
                  <c:v>359</c:v>
                </c:pt>
                <c:pt idx="17">
                  <c:v>309</c:v>
                </c:pt>
                <c:pt idx="19">
                  <c:v>201</c:v>
                </c:pt>
                <c:pt idx="20">
                  <c:v>167</c:v>
                </c:pt>
                <c:pt idx="22">
                  <c:v>511</c:v>
                </c:pt>
                <c:pt idx="23">
                  <c:v>544</c:v>
                </c:pt>
                <c:pt idx="25">
                  <c:v>433</c:v>
                </c:pt>
                <c:pt idx="26">
                  <c:v>333.5</c:v>
                </c:pt>
              </c:numCache>
            </c:numRef>
          </c:val>
        </c:ser>
        <c:ser>
          <c:idx val="3"/>
          <c:order val="3"/>
          <c:tx>
            <c:strRef>
              <c:f>Лист1!$F$37</c:f>
              <c:strCache>
                <c:ptCount val="1"/>
                <c:pt idx="0">
                  <c:v>Основное общее</c:v>
                </c:pt>
              </c:strCache>
            </c:strRef>
          </c:tx>
          <c:invertIfNegative val="0"/>
          <c:cat>
            <c:strRef>
              <c:f>Лист1!$B$38:$B$64</c:f>
              <c:strCache>
                <c:ptCount val="27"/>
                <c:pt idx="0">
                  <c:v>Азербайджан</c:v>
                </c:pt>
                <c:pt idx="1">
                  <c:v>мужчины 2009</c:v>
                </c:pt>
                <c:pt idx="2">
                  <c:v>женщины 2009</c:v>
                </c:pt>
                <c:pt idx="3">
                  <c:v>Армения</c:v>
                </c:pt>
                <c:pt idx="4">
                  <c:v>мужчины 2011</c:v>
                </c:pt>
                <c:pt idx="5">
                  <c:v>женщины 2011</c:v>
                </c:pt>
                <c:pt idx="6">
                  <c:v>Беларусь</c:v>
                </c:pt>
                <c:pt idx="7">
                  <c:v>мужчины 2009</c:v>
                </c:pt>
                <c:pt idx="8">
                  <c:v>женщины 2009</c:v>
                </c:pt>
                <c:pt idx="9">
                  <c:v>Казахстан</c:v>
                </c:pt>
                <c:pt idx="10">
                  <c:v>мужчины 2009</c:v>
                </c:pt>
                <c:pt idx="11">
                  <c:v>женщины 2009</c:v>
                </c:pt>
                <c:pt idx="12">
                  <c:v>Кыргызстан</c:v>
                </c:pt>
                <c:pt idx="13">
                  <c:v>мужчины 2009</c:v>
                </c:pt>
                <c:pt idx="14">
                  <c:v>женщины 2009</c:v>
                </c:pt>
                <c:pt idx="15">
                  <c:v>Молдова</c:v>
                </c:pt>
                <c:pt idx="16">
                  <c:v>мужчины 2004</c:v>
                </c:pt>
                <c:pt idx="17">
                  <c:v>женщины 2004</c:v>
                </c:pt>
                <c:pt idx="18">
                  <c:v>Россия</c:v>
                </c:pt>
                <c:pt idx="19">
                  <c:v>мужчины 2010</c:v>
                </c:pt>
                <c:pt idx="20">
                  <c:v>женщины 2010</c:v>
                </c:pt>
                <c:pt idx="21">
                  <c:v>Таджикистан</c:v>
                </c:pt>
                <c:pt idx="22">
                  <c:v>мужчины 2010</c:v>
                </c:pt>
                <c:pt idx="23">
                  <c:v>женщины 2010</c:v>
                </c:pt>
                <c:pt idx="24">
                  <c:v>Украина</c:v>
                </c:pt>
                <c:pt idx="25">
                  <c:v>мужчины 2001</c:v>
                </c:pt>
                <c:pt idx="26">
                  <c:v>женщины 2001</c:v>
                </c:pt>
              </c:strCache>
            </c:strRef>
          </c:cat>
          <c:val>
            <c:numRef>
              <c:f>Лист1!$F$38:$F$64</c:f>
              <c:numCache>
                <c:formatCode>General</c:formatCode>
                <c:ptCount val="27"/>
                <c:pt idx="1">
                  <c:v>123.6</c:v>
                </c:pt>
                <c:pt idx="2">
                  <c:v>141.30000000000001</c:v>
                </c:pt>
                <c:pt idx="4">
                  <c:v>105.2</c:v>
                </c:pt>
                <c:pt idx="5">
                  <c:v>84.1</c:v>
                </c:pt>
                <c:pt idx="7">
                  <c:v>104.7</c:v>
                </c:pt>
                <c:pt idx="8">
                  <c:v>91.4</c:v>
                </c:pt>
                <c:pt idx="10">
                  <c:v>141</c:v>
                </c:pt>
                <c:pt idx="11">
                  <c:v>126</c:v>
                </c:pt>
                <c:pt idx="13">
                  <c:v>123</c:v>
                </c:pt>
                <c:pt idx="14">
                  <c:v>114</c:v>
                </c:pt>
                <c:pt idx="16">
                  <c:v>351</c:v>
                </c:pt>
                <c:pt idx="17">
                  <c:v>288</c:v>
                </c:pt>
                <c:pt idx="19">
                  <c:v>119</c:v>
                </c:pt>
                <c:pt idx="20">
                  <c:v>103</c:v>
                </c:pt>
                <c:pt idx="22">
                  <c:v>180</c:v>
                </c:pt>
                <c:pt idx="23">
                  <c:v>242</c:v>
                </c:pt>
                <c:pt idx="25">
                  <c:v>176.1</c:v>
                </c:pt>
                <c:pt idx="26">
                  <c:v>167.6</c:v>
                </c:pt>
              </c:numCache>
            </c:numRef>
          </c:val>
        </c:ser>
        <c:ser>
          <c:idx val="4"/>
          <c:order val="4"/>
          <c:tx>
            <c:strRef>
              <c:f>Лист1!$G$37</c:f>
              <c:strCache>
                <c:ptCount val="1"/>
                <c:pt idx="0">
                  <c:v>Начальное общее</c:v>
                </c:pt>
              </c:strCache>
            </c:strRef>
          </c:tx>
          <c:invertIfNegative val="0"/>
          <c:cat>
            <c:strRef>
              <c:f>Лист1!$B$38:$B$64</c:f>
              <c:strCache>
                <c:ptCount val="27"/>
                <c:pt idx="0">
                  <c:v>Азербайджан</c:v>
                </c:pt>
                <c:pt idx="1">
                  <c:v>мужчины 2009</c:v>
                </c:pt>
                <c:pt idx="2">
                  <c:v>женщины 2009</c:v>
                </c:pt>
                <c:pt idx="3">
                  <c:v>Армения</c:v>
                </c:pt>
                <c:pt idx="4">
                  <c:v>мужчины 2011</c:v>
                </c:pt>
                <c:pt idx="5">
                  <c:v>женщины 2011</c:v>
                </c:pt>
                <c:pt idx="6">
                  <c:v>Беларусь</c:v>
                </c:pt>
                <c:pt idx="7">
                  <c:v>мужчины 2009</c:v>
                </c:pt>
                <c:pt idx="8">
                  <c:v>женщины 2009</c:v>
                </c:pt>
                <c:pt idx="9">
                  <c:v>Казахстан</c:v>
                </c:pt>
                <c:pt idx="10">
                  <c:v>мужчины 2009</c:v>
                </c:pt>
                <c:pt idx="11">
                  <c:v>женщины 2009</c:v>
                </c:pt>
                <c:pt idx="12">
                  <c:v>Кыргызстан</c:v>
                </c:pt>
                <c:pt idx="13">
                  <c:v>мужчины 2009</c:v>
                </c:pt>
                <c:pt idx="14">
                  <c:v>женщины 2009</c:v>
                </c:pt>
                <c:pt idx="15">
                  <c:v>Молдова</c:v>
                </c:pt>
                <c:pt idx="16">
                  <c:v>мужчины 2004</c:v>
                </c:pt>
                <c:pt idx="17">
                  <c:v>женщины 2004</c:v>
                </c:pt>
                <c:pt idx="18">
                  <c:v>Россия</c:v>
                </c:pt>
                <c:pt idx="19">
                  <c:v>мужчины 2010</c:v>
                </c:pt>
                <c:pt idx="20">
                  <c:v>женщины 2010</c:v>
                </c:pt>
                <c:pt idx="21">
                  <c:v>Таджикистан</c:v>
                </c:pt>
                <c:pt idx="22">
                  <c:v>мужчины 2010</c:v>
                </c:pt>
                <c:pt idx="23">
                  <c:v>женщины 2010</c:v>
                </c:pt>
                <c:pt idx="24">
                  <c:v>Украина</c:v>
                </c:pt>
                <c:pt idx="25">
                  <c:v>мужчины 2001</c:v>
                </c:pt>
                <c:pt idx="26">
                  <c:v>женщины 2001</c:v>
                </c:pt>
              </c:strCache>
            </c:strRef>
          </c:cat>
          <c:val>
            <c:numRef>
              <c:f>Лист1!$G$38:$G$64</c:f>
              <c:numCache>
                <c:formatCode>General</c:formatCode>
                <c:ptCount val="27"/>
                <c:pt idx="1">
                  <c:v>15.4</c:v>
                </c:pt>
                <c:pt idx="2">
                  <c:v>32.299999999999997</c:v>
                </c:pt>
                <c:pt idx="4">
                  <c:v>22.6</c:v>
                </c:pt>
                <c:pt idx="5">
                  <c:v>28</c:v>
                </c:pt>
                <c:pt idx="7">
                  <c:v>40.1</c:v>
                </c:pt>
                <c:pt idx="8">
                  <c:v>78.3</c:v>
                </c:pt>
                <c:pt idx="10">
                  <c:v>42</c:v>
                </c:pt>
                <c:pt idx="11">
                  <c:v>55</c:v>
                </c:pt>
                <c:pt idx="13">
                  <c:v>53</c:v>
                </c:pt>
                <c:pt idx="14">
                  <c:v>56</c:v>
                </c:pt>
                <c:pt idx="16">
                  <c:v>88</c:v>
                </c:pt>
                <c:pt idx="17">
                  <c:v>112</c:v>
                </c:pt>
                <c:pt idx="19">
                  <c:v>41</c:v>
                </c:pt>
                <c:pt idx="20">
                  <c:v>64</c:v>
                </c:pt>
                <c:pt idx="22">
                  <c:v>64</c:v>
                </c:pt>
                <c:pt idx="23">
                  <c:v>80</c:v>
                </c:pt>
                <c:pt idx="25">
                  <c:v>59.7</c:v>
                </c:pt>
                <c:pt idx="26">
                  <c:v>91.8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overlap val="100"/>
        <c:axId val="27521792"/>
        <c:axId val="27523328"/>
      </c:barChart>
      <c:catAx>
        <c:axId val="275217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27523328"/>
        <c:crosses val="autoZero"/>
        <c:auto val="1"/>
        <c:lblAlgn val="ctr"/>
        <c:lblOffset val="100"/>
        <c:noMultiLvlLbl val="0"/>
      </c:catAx>
      <c:valAx>
        <c:axId val="2752332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7521792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"/>
          <c:y val="0.86207532594056124"/>
          <c:w val="0.97543326444981104"/>
          <c:h val="0.1372532197309353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Женщины-работодатели </a:t>
            </a:r>
          </a:p>
          <a:p>
            <a:pPr>
              <a:defRPr sz="1400"/>
            </a:pPr>
            <a:r>
              <a:rPr lang="ru-RU" sz="1400" b="0"/>
              <a:t>(2014, в % к общей численности работодателей; по данным обследований</a:t>
            </a:r>
            <a:r>
              <a:rPr lang="ru-RU" sz="1400" b="0" baseline="0"/>
              <a:t> рабочей силы</a:t>
            </a:r>
            <a:r>
              <a:rPr lang="ru-RU" sz="1400" b="0"/>
              <a:t>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Лист1!$A$8:$A$16</c:f>
              <c:strCache>
                <c:ptCount val="9"/>
                <c:pt idx="0">
                  <c:v>Азербайджан</c:v>
                </c:pt>
                <c:pt idx="1">
                  <c:v>Армения</c:v>
                </c:pt>
                <c:pt idx="2">
                  <c:v>Беларусь1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 </c:v>
                </c:pt>
                <c:pt idx="7">
                  <c:v>Таджикистан1</c:v>
                </c:pt>
                <c:pt idx="8">
                  <c:v>Украина</c:v>
                </c:pt>
              </c:strCache>
            </c:strRef>
          </c:cat>
          <c:val>
            <c:numRef>
              <c:f>Лист1!$B$8:$B$16</c:f>
              <c:numCache>
                <c:formatCode>0.0</c:formatCode>
                <c:ptCount val="9"/>
                <c:pt idx="0">
                  <c:v>40.913043478260867</c:v>
                </c:pt>
                <c:pt idx="1">
                  <c:v>19.375</c:v>
                </c:pt>
                <c:pt idx="2">
                  <c:v>31.310279449344652</c:v>
                </c:pt>
                <c:pt idx="3">
                  <c:v>31.055480378890387</c:v>
                </c:pt>
                <c:pt idx="4">
                  <c:v>24.773413897280967</c:v>
                </c:pt>
                <c:pt idx="5">
                  <c:v>32.941176470588232</c:v>
                </c:pt>
                <c:pt idx="6">
                  <c:v>31.683791151184735</c:v>
                </c:pt>
                <c:pt idx="7">
                  <c:v>12.357189757058435</c:v>
                </c:pt>
                <c:pt idx="8">
                  <c:v>34.893617021276597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59808"/>
        <c:axId val="27561344"/>
      </c:barChart>
      <c:catAx>
        <c:axId val="27559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7561344"/>
        <c:crosses val="autoZero"/>
        <c:auto val="1"/>
        <c:lblAlgn val="ctr"/>
        <c:lblOffset val="100"/>
        <c:noMultiLvlLbl val="0"/>
      </c:catAx>
      <c:valAx>
        <c:axId val="2756134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7559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Женщины и мужчины в нижних палатах национальных парламентов</a:t>
            </a:r>
          </a:p>
          <a:p>
            <a:pPr>
              <a:defRPr/>
            </a:pPr>
            <a:r>
              <a:rPr lang="ru-RU"/>
              <a:t> (на 01.09.2015,  в %)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338272860658565"/>
          <c:y val="0.27771088991234588"/>
          <c:w val="0.78136868748867416"/>
          <c:h val="0.541269992308363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Мужчины</c:v>
                </c:pt>
              </c:strCache>
            </c:strRef>
          </c:tx>
          <c:invertIfNegative val="0"/>
          <c:cat>
            <c:strRef>
              <c:f>Лист1!$A$4:$A$14</c:f>
              <c:strCache>
                <c:ptCount val="11"/>
                <c:pt idx="0">
                  <c:v>Азербайджан</c:v>
                </c:pt>
                <c:pt idx="1">
                  <c:v>Армения</c:v>
                </c:pt>
                <c:pt idx="2">
                  <c:v>Беларусь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8">
                  <c:v>Туркменистан</c:v>
                </c:pt>
                <c:pt idx="9">
                  <c:v>Узбекистан</c:v>
                </c:pt>
                <c:pt idx="10">
                  <c:v>Украина</c:v>
                </c:pt>
              </c:strCache>
            </c:strRef>
          </c:cat>
          <c:val>
            <c:numRef>
              <c:f>Лист1!$B$4:$B$14</c:f>
              <c:numCache>
                <c:formatCode>General</c:formatCode>
                <c:ptCount val="11"/>
                <c:pt idx="0">
                  <c:v>84</c:v>
                </c:pt>
                <c:pt idx="1">
                  <c:v>89</c:v>
                </c:pt>
                <c:pt idx="2">
                  <c:v>73</c:v>
                </c:pt>
                <c:pt idx="3">
                  <c:v>74</c:v>
                </c:pt>
                <c:pt idx="4">
                  <c:v>77</c:v>
                </c:pt>
                <c:pt idx="5">
                  <c:v>78</c:v>
                </c:pt>
                <c:pt idx="6">
                  <c:v>86</c:v>
                </c:pt>
                <c:pt idx="7">
                  <c:v>81</c:v>
                </c:pt>
                <c:pt idx="8">
                  <c:v>74</c:v>
                </c:pt>
                <c:pt idx="9">
                  <c:v>84</c:v>
                </c:pt>
                <c:pt idx="10">
                  <c:v>88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Женщины</c:v>
                </c:pt>
              </c:strCache>
            </c:strRef>
          </c:tx>
          <c:invertIfNegative val="0"/>
          <c:cat>
            <c:strRef>
              <c:f>Лист1!$A$4:$A$14</c:f>
              <c:strCache>
                <c:ptCount val="11"/>
                <c:pt idx="0">
                  <c:v>Азербайджан</c:v>
                </c:pt>
                <c:pt idx="1">
                  <c:v>Армения</c:v>
                </c:pt>
                <c:pt idx="2">
                  <c:v>Беларусь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8">
                  <c:v>Туркменистан</c:v>
                </c:pt>
                <c:pt idx="9">
                  <c:v>Узбекистан</c:v>
                </c:pt>
                <c:pt idx="10">
                  <c:v>Украина</c:v>
                </c:pt>
              </c:strCache>
            </c:strRef>
          </c:cat>
          <c:val>
            <c:numRef>
              <c:f>Лист1!$C$4:$C$14</c:f>
              <c:numCache>
                <c:formatCode>General</c:formatCode>
                <c:ptCount val="11"/>
                <c:pt idx="0">
                  <c:v>16</c:v>
                </c:pt>
                <c:pt idx="1">
                  <c:v>11</c:v>
                </c:pt>
                <c:pt idx="2">
                  <c:v>27</c:v>
                </c:pt>
                <c:pt idx="3">
                  <c:v>26</c:v>
                </c:pt>
                <c:pt idx="4">
                  <c:v>23</c:v>
                </c:pt>
                <c:pt idx="5">
                  <c:v>22</c:v>
                </c:pt>
                <c:pt idx="6">
                  <c:v>14</c:v>
                </c:pt>
                <c:pt idx="7">
                  <c:v>19</c:v>
                </c:pt>
                <c:pt idx="8">
                  <c:v>26</c:v>
                </c:pt>
                <c:pt idx="9">
                  <c:v>16</c:v>
                </c:pt>
                <c:pt idx="10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478848"/>
        <c:axId val="66480384"/>
      </c:barChart>
      <c:catAx>
        <c:axId val="6647884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6480384"/>
        <c:crosses val="autoZero"/>
        <c:auto val="1"/>
        <c:lblAlgn val="ctr"/>
        <c:lblOffset val="100"/>
        <c:noMultiLvlLbl val="0"/>
      </c:catAx>
      <c:valAx>
        <c:axId val="664803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6478848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Число родившихся на 1000 женщин в возрасте 15-19 и 15-49 лет, 2014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15-49</c:v>
                </c:pt>
              </c:strCache>
            </c:strRef>
          </c:tx>
          <c:invertIfNegative val="0"/>
          <c:cat>
            <c:strRef>
              <c:f>Лист1!$A$3:$A$10</c:f>
              <c:strCache>
                <c:ptCount val="8"/>
                <c:pt idx="0">
                  <c:v>Азербайджан</c:v>
                </c:pt>
                <c:pt idx="1">
                  <c:v>Армения</c:v>
                </c:pt>
                <c:pt idx="2">
                  <c:v>Беларусь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Украина (2012)</c:v>
                </c:pt>
              </c:strCache>
            </c:strRef>
          </c:cat>
          <c:val>
            <c:numRef>
              <c:f>Лист1!$B$3:$B$10</c:f>
              <c:numCache>
                <c:formatCode>General</c:formatCode>
                <c:ptCount val="8"/>
                <c:pt idx="0">
                  <c:v>54.8</c:v>
                </c:pt>
                <c:pt idx="1">
                  <c:v>54.2</c:v>
                </c:pt>
                <c:pt idx="2">
                  <c:v>51.3</c:v>
                </c:pt>
                <c:pt idx="3">
                  <c:v>87.5</c:v>
                </c:pt>
                <c:pt idx="4">
                  <c:v>104.3</c:v>
                </c:pt>
                <c:pt idx="5">
                  <c:v>40.5</c:v>
                </c:pt>
                <c:pt idx="6">
                  <c:v>54.1</c:v>
                </c:pt>
                <c:pt idx="7">
                  <c:v>45.9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15-19</c:v>
                </c:pt>
              </c:strCache>
            </c:strRef>
          </c:tx>
          <c:invertIfNegative val="0"/>
          <c:cat>
            <c:strRef>
              <c:f>Лист1!$A$3:$A$10</c:f>
              <c:strCache>
                <c:ptCount val="8"/>
                <c:pt idx="0">
                  <c:v>Азербайджан</c:v>
                </c:pt>
                <c:pt idx="1">
                  <c:v>Армения</c:v>
                </c:pt>
                <c:pt idx="2">
                  <c:v>Беларусь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Украина (2012)</c:v>
                </c:pt>
              </c:strCache>
            </c:strRef>
          </c:cat>
          <c:val>
            <c:numRef>
              <c:f>Лист1!$C$3:$C$10</c:f>
              <c:numCache>
                <c:formatCode>General</c:formatCode>
                <c:ptCount val="8"/>
                <c:pt idx="0">
                  <c:v>52.9</c:v>
                </c:pt>
                <c:pt idx="1">
                  <c:v>23.4</c:v>
                </c:pt>
                <c:pt idx="2">
                  <c:v>20.5</c:v>
                </c:pt>
                <c:pt idx="3">
                  <c:v>34.700000000000003</c:v>
                </c:pt>
                <c:pt idx="4">
                  <c:v>43.3</c:v>
                </c:pt>
                <c:pt idx="5">
                  <c:v>26.7</c:v>
                </c:pt>
                <c:pt idx="6">
                  <c:v>26</c:v>
                </c:pt>
                <c:pt idx="7">
                  <c:v>28.7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2352"/>
        <c:axId val="68453888"/>
      </c:barChart>
      <c:catAx>
        <c:axId val="68452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68453888"/>
        <c:crosses val="autoZero"/>
        <c:auto val="1"/>
        <c:lblAlgn val="ctr"/>
        <c:lblOffset val="100"/>
        <c:noMultiLvlLbl val="0"/>
      </c:catAx>
      <c:valAx>
        <c:axId val="68453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452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ru-RU" sz="1100"/>
              <a:t>Число разводов на 1000 человек, 2014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711243626383224"/>
          <c:y val="0.16718584324782554"/>
          <c:w val="0.30522362992357643"/>
          <c:h val="0.7943760475576081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разводов на 1000 человек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Азербайджан</c:v>
                </c:pt>
                <c:pt idx="1">
                  <c:v>Армения</c:v>
                </c:pt>
                <c:pt idx="2">
                  <c:v>Беларусь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8">
                  <c:v>Украина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1.3</c:v>
                </c:pt>
                <c:pt idx="1">
                  <c:v>1.5</c:v>
                </c:pt>
                <c:pt idx="2">
                  <c:v>3.7</c:v>
                </c:pt>
                <c:pt idx="3">
                  <c:v>3.1</c:v>
                </c:pt>
                <c:pt idx="4">
                  <c:v>1.6</c:v>
                </c:pt>
                <c:pt idx="5">
                  <c:v>3.1</c:v>
                </c:pt>
                <c:pt idx="6">
                  <c:v>4.7</c:v>
                </c:pt>
                <c:pt idx="7">
                  <c:v>1.1000000000000001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2455148488562329"/>
          <c:y val="0.16757503714054245"/>
          <c:w val="0.3577780689356107"/>
          <c:h val="0.62507814953948293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Число разводов на 1000 человек, 2014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711243626383224"/>
          <c:y val="0.16718584324782554"/>
          <c:w val="0.56882269680985376"/>
          <c:h val="0.794376047557608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разводов на 1000 человек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Азербайджан</c:v>
                </c:pt>
                <c:pt idx="1">
                  <c:v>Армения</c:v>
                </c:pt>
                <c:pt idx="2">
                  <c:v>Беларусь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8">
                  <c:v>Украина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1.3</c:v>
                </c:pt>
                <c:pt idx="1">
                  <c:v>1.5</c:v>
                </c:pt>
                <c:pt idx="2">
                  <c:v>3.7</c:v>
                </c:pt>
                <c:pt idx="3">
                  <c:v>3.1</c:v>
                </c:pt>
                <c:pt idx="4">
                  <c:v>1.6</c:v>
                </c:pt>
                <c:pt idx="5">
                  <c:v>3.1</c:v>
                </c:pt>
                <c:pt idx="6">
                  <c:v>4.7</c:v>
                </c:pt>
                <c:pt idx="7">
                  <c:v>1.1000000000000001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8572288"/>
        <c:axId val="68573824"/>
      </c:barChart>
      <c:catAx>
        <c:axId val="68572288"/>
        <c:scaling>
          <c:orientation val="minMax"/>
        </c:scaling>
        <c:delete val="0"/>
        <c:axPos val="l"/>
        <c:majorTickMark val="out"/>
        <c:minorTickMark val="none"/>
        <c:tickLblPos val="nextTo"/>
        <c:crossAx val="68573824"/>
        <c:crosses val="autoZero"/>
        <c:auto val="1"/>
        <c:lblAlgn val="ctr"/>
        <c:lblOffset val="100"/>
        <c:noMultiLvlLbl val="0"/>
      </c:catAx>
      <c:valAx>
        <c:axId val="685738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8572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b="1" dirty="0"/>
              <a:t>Внешние причины смерти</a:t>
            </a:r>
          </a:p>
          <a:p>
            <a:pPr>
              <a:defRPr sz="1200"/>
            </a:pPr>
            <a:r>
              <a:rPr lang="ru-RU" sz="1200" b="0" dirty="0"/>
              <a:t>(2014, всего</a:t>
            </a:r>
            <a:r>
              <a:rPr lang="ru-RU" sz="1200" b="0" baseline="0" dirty="0"/>
              <a:t> умерших на 100000 человек)</a:t>
            </a:r>
            <a:endParaRPr lang="ru-RU" sz="1200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мужчины</c:v>
                </c:pt>
              </c:strCache>
            </c:strRef>
          </c:tx>
          <c:invertIfNegative val="0"/>
          <c:cat>
            <c:strRef>
              <c:f>Лист1!$A$4:$A$12</c:f>
              <c:strCache>
                <c:ptCount val="9"/>
                <c:pt idx="0">
                  <c:v>Азербайджан</c:v>
                </c:pt>
                <c:pt idx="1">
                  <c:v>Армения</c:v>
                </c:pt>
                <c:pt idx="2">
                  <c:v>Беларусь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8">
                  <c:v>Украина</c:v>
                </c:pt>
              </c:strCache>
            </c:strRef>
          </c:cat>
          <c:val>
            <c:numRef>
              <c:f>Лист1!$B$4:$B$12</c:f>
              <c:numCache>
                <c:formatCode>General</c:formatCode>
                <c:ptCount val="9"/>
                <c:pt idx="0">
                  <c:v>46</c:v>
                </c:pt>
                <c:pt idx="1">
                  <c:v>60.7</c:v>
                </c:pt>
                <c:pt idx="2">
                  <c:v>172.3</c:v>
                </c:pt>
                <c:pt idx="3">
                  <c:v>139.19999999999999</c:v>
                </c:pt>
                <c:pt idx="4">
                  <c:v>83.1</c:v>
                </c:pt>
                <c:pt idx="5">
                  <c:v>139.80000000000001</c:v>
                </c:pt>
                <c:pt idx="6">
                  <c:v>216.8</c:v>
                </c:pt>
                <c:pt idx="7">
                  <c:v>25</c:v>
                </c:pt>
                <c:pt idx="8">
                  <c:v>153.9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женщины</c:v>
                </c:pt>
              </c:strCache>
            </c:strRef>
          </c:tx>
          <c:invertIfNegative val="0"/>
          <c:cat>
            <c:strRef>
              <c:f>Лист1!$A$4:$A$12</c:f>
              <c:strCache>
                <c:ptCount val="9"/>
                <c:pt idx="0">
                  <c:v>Азербайджан</c:v>
                </c:pt>
                <c:pt idx="1">
                  <c:v>Армения</c:v>
                </c:pt>
                <c:pt idx="2">
                  <c:v>Беларусь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8">
                  <c:v>Украина</c:v>
                </c:pt>
              </c:strCache>
            </c:strRef>
          </c:cat>
          <c:val>
            <c:numRef>
              <c:f>Лист1!$C$4:$C$12</c:f>
              <c:numCache>
                <c:formatCode>General</c:formatCode>
                <c:ptCount val="9"/>
                <c:pt idx="0">
                  <c:v>14.2</c:v>
                </c:pt>
                <c:pt idx="1">
                  <c:v>23.1</c:v>
                </c:pt>
                <c:pt idx="2">
                  <c:v>41.3</c:v>
                </c:pt>
                <c:pt idx="3">
                  <c:v>36.1</c:v>
                </c:pt>
                <c:pt idx="4">
                  <c:v>24</c:v>
                </c:pt>
                <c:pt idx="5">
                  <c:v>34.799999999999997</c:v>
                </c:pt>
                <c:pt idx="6">
                  <c:v>54.9</c:v>
                </c:pt>
                <c:pt idx="7">
                  <c:v>8.1999999999999993</c:v>
                </c:pt>
                <c:pt idx="8">
                  <c:v>37.799999999999997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698496"/>
        <c:axId val="68700032"/>
      </c:barChart>
      <c:catAx>
        <c:axId val="68698496"/>
        <c:scaling>
          <c:orientation val="minMax"/>
        </c:scaling>
        <c:delete val="0"/>
        <c:axPos val="b"/>
        <c:majorTickMark val="out"/>
        <c:minorTickMark val="none"/>
        <c:tickLblPos val="nextTo"/>
        <c:crossAx val="68700032"/>
        <c:crosses val="autoZero"/>
        <c:auto val="1"/>
        <c:lblAlgn val="ctr"/>
        <c:lblOffset val="100"/>
        <c:noMultiLvlLbl val="0"/>
      </c:catAx>
      <c:valAx>
        <c:axId val="68700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6984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30039" cy="496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43" tIns="47721" rIns="95443" bIns="47721" numCol="1" anchor="t" anchorCtr="0" compatLnSpc="1">
            <a:prstTxWarp prst="textNoShape">
              <a:avLst/>
            </a:prstTxWarp>
          </a:bodyPr>
          <a:lstStyle>
            <a:lvl1pPr defTabSz="954542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29613" y="0"/>
            <a:ext cx="2930039" cy="496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43" tIns="47721" rIns="95443" bIns="47721" numCol="1" anchor="t" anchorCtr="0" compatLnSpc="1">
            <a:prstTxWarp prst="textNoShape">
              <a:avLst/>
            </a:prstTxWarp>
          </a:bodyPr>
          <a:lstStyle>
            <a:lvl1pPr algn="r" defTabSz="954542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3BA0305-FC05-46A9-B285-05F9AF1F5E74}" type="datetimeFigureOut">
              <a:rPr lang="ru-RU"/>
              <a:pPr>
                <a:defRPr/>
              </a:pPr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44385"/>
            <a:ext cx="2930039" cy="496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43" tIns="47721" rIns="95443" bIns="47721" numCol="1" anchor="b" anchorCtr="0" compatLnSpc="1">
            <a:prstTxWarp prst="textNoShape">
              <a:avLst/>
            </a:prstTxWarp>
          </a:bodyPr>
          <a:lstStyle>
            <a:lvl1pPr defTabSz="954542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29613" y="9444385"/>
            <a:ext cx="2930039" cy="496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43" tIns="47721" rIns="95443" bIns="47721" numCol="1" anchor="b" anchorCtr="0" compatLnSpc="1">
            <a:prstTxWarp prst="textNoShape">
              <a:avLst/>
            </a:prstTxWarp>
          </a:bodyPr>
          <a:lstStyle>
            <a:lvl1pPr algn="r" defTabSz="954542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4403DD5-B47D-4C71-951C-5C1D94695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8663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30039" cy="496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43" tIns="47721" rIns="95443" bIns="47721" numCol="1" anchor="t" anchorCtr="0" compatLnSpc="1">
            <a:prstTxWarp prst="textNoShape">
              <a:avLst/>
            </a:prstTxWarp>
          </a:bodyPr>
          <a:lstStyle>
            <a:lvl1pPr defTabSz="954542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29613" y="0"/>
            <a:ext cx="2930039" cy="496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43" tIns="47721" rIns="95443" bIns="47721" numCol="1" anchor="t" anchorCtr="0" compatLnSpc="1">
            <a:prstTxWarp prst="textNoShape">
              <a:avLst/>
            </a:prstTxWarp>
          </a:bodyPr>
          <a:lstStyle>
            <a:lvl1pPr algn="r" defTabSz="954542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CBA1582-FA91-44A9-AACC-B13F4AB91E37}" type="datetimeFigureOut">
              <a:rPr lang="ru-RU"/>
              <a:pPr>
                <a:defRPr/>
              </a:pPr>
              <a:t>03.11.2015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5815" y="4722192"/>
            <a:ext cx="5409535" cy="447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43" tIns="47721" rIns="95443" bIns="477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44385"/>
            <a:ext cx="2930039" cy="496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43" tIns="47721" rIns="95443" bIns="47721" numCol="1" anchor="b" anchorCtr="0" compatLnSpc="1">
            <a:prstTxWarp prst="textNoShape">
              <a:avLst/>
            </a:prstTxWarp>
          </a:bodyPr>
          <a:lstStyle>
            <a:lvl1pPr defTabSz="954542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29613" y="9444385"/>
            <a:ext cx="2930039" cy="496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43" tIns="47721" rIns="95443" bIns="47721" numCol="1" anchor="b" anchorCtr="0" compatLnSpc="1">
            <a:prstTxWarp prst="textNoShape">
              <a:avLst/>
            </a:prstTxWarp>
          </a:bodyPr>
          <a:lstStyle>
            <a:lvl1pPr algn="r" defTabSz="954542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2D82E98D-9859-42F0-AE65-9EC307B08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4513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6938" y="746125"/>
            <a:ext cx="496728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6938" y="746125"/>
            <a:ext cx="496728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6" name="Номер слайда 3"/>
          <p:cNvSpPr txBox="1">
            <a:spLocks noGrp="1"/>
          </p:cNvSpPr>
          <p:nvPr/>
        </p:nvSpPr>
        <p:spPr bwMode="auto">
          <a:xfrm>
            <a:off x="3829613" y="9444385"/>
            <a:ext cx="2930039" cy="496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43" tIns="47721" rIns="95443" bIns="47721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D0C80E5-6037-4DEF-AD3A-DAF3BD09F1F0}" type="slidenum">
              <a:rPr lang="ru-RU" sz="1300">
                <a:latin typeface="Calibri" pitchFamily="34" charset="0"/>
              </a:rPr>
              <a:pPr algn="r" eaLnBrk="1" hangingPunct="1"/>
              <a:t>12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1F077-33A7-4604-B16A-1C8943FEF892}" type="datetime1">
              <a:rPr lang="ru-RU"/>
              <a:pPr>
                <a:defRPr/>
              </a:pPr>
              <a:t>03.11.2015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E7AAA-785B-46DC-B675-2F6B0AA49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45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6F667-9D2A-4BB2-8C42-C587C502E0B3}" type="datetime1">
              <a:rPr lang="ru-RU"/>
              <a:pPr>
                <a:defRPr/>
              </a:pPr>
              <a:t>03.11.2015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69F2-E771-4631-928F-10454E559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3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5E34-7DF2-474E-B077-D86DA3A3B30B}" type="datetime1">
              <a:rPr lang="ru-RU"/>
              <a:pPr>
                <a:defRPr/>
              </a:pPr>
              <a:t>03.11.2015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6455A-2E76-497D-BC9A-1424FCB79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6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B6306-E3F6-44D2-9017-77FE81A5E7F6}" type="datetime1">
              <a:rPr lang="ru-RU"/>
              <a:pPr>
                <a:defRPr/>
              </a:pPr>
              <a:t>03.11.2015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8AD1B-E930-4FB6-834F-EB5B45469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70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12D6B-B9A9-44E7-957D-8BE3683DBCEE}" type="datetime1">
              <a:rPr lang="ru-RU"/>
              <a:pPr>
                <a:defRPr/>
              </a:pPr>
              <a:t>03.11.2015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433E7-6E7E-4AA9-9C96-90F605134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48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634BF-EE2D-45F1-A8EE-4AA116F920A8}" type="datetime1">
              <a:rPr lang="ru-RU"/>
              <a:pPr>
                <a:defRPr/>
              </a:pPr>
              <a:t>03.11.2015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0F023-C0DD-444D-AA9C-3224F81D0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99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5A9B-3CCA-412D-953F-FC1913410CBF}" type="datetime1">
              <a:rPr lang="ru-RU"/>
              <a:pPr>
                <a:defRPr/>
              </a:pPr>
              <a:t>03.11.2015</a:t>
            </a:fld>
            <a:r>
              <a:rPr lang="ru-RU"/>
              <a:t>16.04.2012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4DE6F-60E9-4FBB-92A2-90F02662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2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EA5C5-0D2F-47E2-A085-84EABCEE1DE8}" type="datetime1">
              <a:rPr lang="ru-RU"/>
              <a:pPr>
                <a:defRPr/>
              </a:pPr>
              <a:t>03.11.2015</a:t>
            </a:fld>
            <a:r>
              <a:rPr lang="ru-RU"/>
              <a:t>16.04.2012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6ACAB-F800-4444-A69E-78EDB8D57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36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9A65A-90B5-4196-83EE-A4B2F5D7DFE3}" type="datetime1">
              <a:rPr lang="ru-RU"/>
              <a:pPr>
                <a:defRPr/>
              </a:pPr>
              <a:t>03.11.2015</a:t>
            </a:fld>
            <a:r>
              <a:rPr lang="ru-RU"/>
              <a:t>16.04.2012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2D135-47F2-4C4D-A6B1-2405E3712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33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48297-9BFF-48A6-BDE1-F8A8041C31E2}" type="datetime1">
              <a:rPr lang="ru-RU"/>
              <a:pPr>
                <a:defRPr/>
              </a:pPr>
              <a:t>03.11.2015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9CB4-81AD-4EE7-BCB1-DF88E5A8C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22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BB122-486D-4DE9-8064-FFC849310D86}" type="datetime1">
              <a:rPr lang="ru-RU"/>
              <a:pPr>
                <a:defRPr/>
              </a:pPr>
              <a:t>03.11.2015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BB58-87D0-49C2-B50F-558D2A704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34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1D42F10-9F6C-45B4-9B69-CA33E96C8FE3}" type="datetime1">
              <a:rPr lang="ru-RU"/>
              <a:pPr>
                <a:defRPr/>
              </a:pPr>
              <a:t>03.11.2015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A733AE-1D10-447B-A4DF-45FA34E17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sta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1187450" y="115888"/>
            <a:ext cx="67691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600" b="1" dirty="0" smtClean="0">
                <a:solidFill>
                  <a:srgbClr val="000099"/>
                </a:solidFill>
              </a:rPr>
              <a:t>Межгосударственный статистический комитет </a:t>
            </a:r>
          </a:p>
          <a:p>
            <a:pPr algn="ctr" eaLnBrk="1" hangingPunct="1"/>
            <a:r>
              <a:rPr lang="ru-RU" sz="1600" b="1" dirty="0" smtClean="0">
                <a:solidFill>
                  <a:srgbClr val="000099"/>
                </a:solidFill>
              </a:rPr>
              <a:t>Содружества Независимых Государств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3075" name="Подзаголовок 7"/>
          <p:cNvSpPr txBox="1">
            <a:spLocks/>
          </p:cNvSpPr>
          <p:nvPr/>
        </p:nvSpPr>
        <p:spPr bwMode="auto">
          <a:xfrm>
            <a:off x="5292080" y="4869160"/>
            <a:ext cx="3672657" cy="151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sz="1400" b="1" i="1" dirty="0" smtClean="0">
              <a:solidFill>
                <a:srgbClr val="000099"/>
              </a:solidFill>
            </a:endParaRPr>
          </a:p>
          <a:p>
            <a:pPr algn="ctr" eaLnBrk="1" hangingPunct="1"/>
            <a:r>
              <a:rPr lang="ru-RU" sz="1400" b="1" dirty="0" smtClean="0">
                <a:solidFill>
                  <a:srgbClr val="000099"/>
                </a:solidFill>
              </a:rPr>
              <a:t>Илья Кузнецов</a:t>
            </a:r>
          </a:p>
          <a:p>
            <a:pPr algn="ctr" eaLnBrk="1" hangingPunct="1"/>
            <a:r>
              <a:rPr lang="ru-RU" sz="1400" b="1" dirty="0" smtClean="0">
                <a:solidFill>
                  <a:srgbClr val="000099"/>
                </a:solidFill>
              </a:rPr>
              <a:t>Статкомитет СНГ</a:t>
            </a:r>
            <a:endParaRPr lang="en-US" sz="1400" b="1" dirty="0" smtClean="0">
              <a:solidFill>
                <a:srgbClr val="000099"/>
              </a:solidFill>
            </a:endParaRPr>
          </a:p>
          <a:p>
            <a:pPr algn="ctr" eaLnBrk="1" hangingPunct="1"/>
            <a:r>
              <a:rPr lang="ru-RU" sz="1400" b="1" dirty="0">
                <a:solidFill>
                  <a:srgbClr val="000099"/>
                </a:solidFill>
              </a:rPr>
              <a:t>3-4 ноября 2015 г., </a:t>
            </a:r>
            <a:endParaRPr lang="ru-RU" sz="1400" b="1" dirty="0" smtClean="0">
              <a:solidFill>
                <a:srgbClr val="000099"/>
              </a:solidFill>
            </a:endParaRPr>
          </a:p>
          <a:p>
            <a:pPr algn="ctr" eaLnBrk="1" hangingPunct="1"/>
            <a:r>
              <a:rPr lang="ru-RU" sz="1400" b="1" dirty="0" smtClean="0">
                <a:solidFill>
                  <a:srgbClr val="000099"/>
                </a:solidFill>
              </a:rPr>
              <a:t>Кишинев</a:t>
            </a:r>
            <a:r>
              <a:rPr lang="ru-RU" sz="1400" b="1" dirty="0">
                <a:solidFill>
                  <a:srgbClr val="000099"/>
                </a:solidFill>
              </a:rPr>
              <a:t>, </a:t>
            </a:r>
            <a:r>
              <a:rPr lang="ru-RU" sz="1400" b="1" dirty="0" smtClean="0">
                <a:solidFill>
                  <a:srgbClr val="000099"/>
                </a:solidFill>
              </a:rPr>
              <a:t>Молдова</a:t>
            </a:r>
            <a:endParaRPr lang="ru-RU" sz="2000" b="1" dirty="0">
              <a:solidFill>
                <a:srgbClr val="000099"/>
              </a:solidFill>
            </a:endParaRPr>
          </a:p>
          <a:p>
            <a:pPr algn="ctr" eaLnBrk="1" hangingPunct="1"/>
            <a:endParaRPr lang="en-US" sz="2000" b="1" dirty="0">
              <a:solidFill>
                <a:srgbClr val="000099"/>
              </a:solidFill>
            </a:endParaRPr>
          </a:p>
          <a:p>
            <a:pPr algn="ctr" eaLnBrk="1" hangingPunct="1"/>
            <a:endParaRPr lang="ru-RU" sz="1000" b="1" dirty="0" smtClean="0">
              <a:solidFill>
                <a:srgbClr val="000099"/>
              </a:solidFill>
            </a:endParaRPr>
          </a:p>
          <a:p>
            <a:pPr algn="ctr" eaLnBrk="1" hangingPunct="1"/>
            <a:endParaRPr lang="ru-RU" sz="1000" b="1" dirty="0">
              <a:solidFill>
                <a:srgbClr val="000099"/>
              </a:solidFill>
            </a:endParaRPr>
          </a:p>
          <a:p>
            <a:pPr algn="ctr" eaLnBrk="1" hangingPunct="1"/>
            <a:endParaRPr lang="ru-RU" sz="1000" b="1" dirty="0" smtClean="0">
              <a:solidFill>
                <a:srgbClr val="000099"/>
              </a:solidFill>
            </a:endParaRPr>
          </a:p>
          <a:p>
            <a:pPr algn="ctr" eaLnBrk="1" hangingPunct="1"/>
            <a:endParaRPr lang="ru-RU" sz="1000" b="1" dirty="0">
              <a:solidFill>
                <a:srgbClr val="000099"/>
              </a:solidFill>
            </a:endParaRPr>
          </a:p>
          <a:p>
            <a:pPr algn="ctr" eaLnBrk="1" hangingPunct="1"/>
            <a:endParaRPr lang="ru-RU" sz="1000" b="1" dirty="0" smtClean="0">
              <a:solidFill>
                <a:srgbClr val="000099"/>
              </a:solidFill>
            </a:endParaRPr>
          </a:p>
          <a:p>
            <a:pPr algn="ctr" eaLnBrk="1" hangingPunct="1"/>
            <a:endParaRPr lang="ru-RU" sz="1000" b="1" dirty="0">
              <a:solidFill>
                <a:srgbClr val="000099"/>
              </a:solidFill>
            </a:endParaRPr>
          </a:p>
          <a:p>
            <a:pPr algn="ctr" eaLnBrk="1" hangingPunct="1"/>
            <a:endParaRPr lang="ru-RU" sz="1000" b="1" dirty="0" smtClean="0">
              <a:solidFill>
                <a:srgbClr val="000099"/>
              </a:solidFill>
            </a:endParaRPr>
          </a:p>
          <a:p>
            <a:pPr algn="ctr" eaLnBrk="1" hangingPunct="1"/>
            <a:endParaRPr lang="ru-RU" sz="1000" b="1" dirty="0">
              <a:solidFill>
                <a:srgbClr val="000099"/>
              </a:solidFill>
            </a:endParaRPr>
          </a:p>
          <a:p>
            <a:pPr algn="ctr" eaLnBrk="1" hangingPunct="1"/>
            <a:endParaRPr lang="ru-RU" sz="1000" b="1" dirty="0" smtClean="0">
              <a:solidFill>
                <a:srgbClr val="000099"/>
              </a:solidFill>
            </a:endParaRPr>
          </a:p>
          <a:p>
            <a:pPr algn="ctr" eaLnBrk="1" hangingPunct="1"/>
            <a:endParaRPr lang="ru-RU" sz="1000" b="1" dirty="0">
              <a:solidFill>
                <a:srgbClr val="000099"/>
              </a:solidFill>
            </a:endParaRPr>
          </a:p>
          <a:p>
            <a:pPr algn="ctr" eaLnBrk="1" hangingPunct="1"/>
            <a:endParaRPr lang="ru-RU" sz="2000" b="1" dirty="0" smtClean="0">
              <a:solidFill>
                <a:srgbClr val="000099"/>
              </a:solidFill>
            </a:endParaRPr>
          </a:p>
          <a:p>
            <a:pPr algn="ctr" eaLnBrk="1" hangingPunct="1"/>
            <a:endParaRPr lang="ru-RU" sz="2000" b="1" i="1" dirty="0" smtClean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27684" y="2492896"/>
            <a:ext cx="5688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0099"/>
                </a:solidFill>
              </a:rPr>
              <a:t>ЖЕНЩИНЫ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ru-RU" sz="2400" dirty="0" smtClean="0">
                <a:solidFill>
                  <a:srgbClr val="000099"/>
                </a:solidFill>
              </a:rPr>
              <a:t>и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ru-RU" sz="2400" dirty="0" smtClean="0">
                <a:solidFill>
                  <a:srgbClr val="000099"/>
                </a:solidFill>
              </a:rPr>
              <a:t>МУЖЧИНЫ </a:t>
            </a:r>
            <a:endParaRPr lang="en-US" sz="2400" dirty="0" smtClean="0">
              <a:solidFill>
                <a:srgbClr val="000099"/>
              </a:solidFill>
            </a:endParaRPr>
          </a:p>
          <a:p>
            <a:pPr algn="ctr"/>
            <a:r>
              <a:rPr lang="ru-RU" sz="2400" dirty="0" smtClean="0">
                <a:solidFill>
                  <a:srgbClr val="000099"/>
                </a:solidFill>
              </a:rPr>
              <a:t>в </a:t>
            </a:r>
            <a:r>
              <a:rPr lang="ru-RU" sz="2400" dirty="0" smtClean="0">
                <a:solidFill>
                  <a:srgbClr val="000099"/>
                </a:solidFill>
              </a:rPr>
              <a:t>странах </a:t>
            </a:r>
          </a:p>
          <a:p>
            <a:pPr algn="ctr"/>
            <a:r>
              <a:rPr lang="ru-RU" sz="2400" dirty="0" smtClean="0">
                <a:solidFill>
                  <a:srgbClr val="000099"/>
                </a:solidFill>
              </a:rPr>
              <a:t>Содружества Независимых Государств</a:t>
            </a:r>
            <a:endParaRPr lang="ru-RU" sz="2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2D135-47F2-4C4D-A6B1-2405E3712B7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01649" y="1052736"/>
            <a:ext cx="4269105" cy="2592288"/>
          </a:xfrm>
          <a:prstGeom prst="snip2Diag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effectLst/>
                <a:latin typeface="Calibri"/>
                <a:ea typeface="Calibri"/>
                <a:cs typeface="Times New Roman"/>
              </a:rPr>
              <a:t>В странах Содружества отмечается довольно значительный разброс показателей рождаемости, брачности и разводимости, на которые оказывают влияние различия в культурных традициях и устоях семейной жизни. Высокий уровень разводов, а также рождений детей вне зарегистрированного брака повышают социальную и материальную незащищенность женщин с детьми.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7608913"/>
              </p:ext>
            </p:extLst>
          </p:nvPr>
        </p:nvGraphicFramePr>
        <p:xfrm>
          <a:off x="4716016" y="1053617"/>
          <a:ext cx="4380865" cy="2046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286529"/>
              </p:ext>
            </p:extLst>
          </p:nvPr>
        </p:nvGraphicFramePr>
        <p:xfrm>
          <a:off x="301649" y="3789040"/>
          <a:ext cx="4198343" cy="2520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4859"/>
                <a:gridCol w="947828"/>
                <a:gridCol w="1219182"/>
                <a:gridCol w="676474"/>
              </a:tblGrid>
              <a:tr h="69237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Дети, рожденные вне зарегистрированного брака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(в % к общему числу рождений)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9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Азербайджан (2014)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Кыргызстан (2013)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69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Армения (2014)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Молдова (2014)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69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Беларусь (2014)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Россия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(2013)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69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Казахстан (2014)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Украина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(2013)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557588" y="9066213"/>
          <a:ext cx="4316412" cy="1658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441714005"/>
              </p:ext>
            </p:extLst>
          </p:nvPr>
        </p:nvGraphicFramePr>
        <p:xfrm>
          <a:off x="4716016" y="3212976"/>
          <a:ext cx="431673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29470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2D135-47F2-4C4D-A6B1-2405E3712B7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251520" y="1052736"/>
            <a:ext cx="4476115" cy="5256584"/>
          </a:xfrm>
          <a:prstGeom prst="snip2Diag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ffectLst/>
                <a:latin typeface="Calibri"/>
                <a:ea typeface="Calibri"/>
                <a:cs typeface="Times New Roman"/>
              </a:rPr>
              <a:t>Основными причинами смертности мужчин и женщин, в странах Содружества являются сердечно-сосудистые заболевания, злокачественные новообразования и внешние причины смерти, включая дорожно-транспортные происшествия. Особую тревогу вызывает высокий уровень суицидов среди подростков и молодежи,  прежде всего, среди юношей. Серьезную опасность представляет также высокая распространенность среди населения социально значимых заболеваний, включая активный туберкулез и ВИЧ/СПИД. 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47799685"/>
              </p:ext>
            </p:extLst>
          </p:nvPr>
        </p:nvGraphicFramePr>
        <p:xfrm>
          <a:off x="4793887" y="4005064"/>
          <a:ext cx="4339769" cy="2596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258659"/>
              </p:ext>
            </p:extLst>
          </p:nvPr>
        </p:nvGraphicFramePr>
        <p:xfrm>
          <a:off x="4932040" y="1052736"/>
          <a:ext cx="4104456" cy="2714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6103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 txBox="1">
            <a:spLocks/>
          </p:cNvSpPr>
          <p:nvPr/>
        </p:nvSpPr>
        <p:spPr bwMode="auto">
          <a:xfrm>
            <a:off x="173037" y="981074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12291" name="Содержимое 2"/>
          <p:cNvSpPr txBox="1">
            <a:spLocks/>
          </p:cNvSpPr>
          <p:nvPr/>
        </p:nvSpPr>
        <p:spPr bwMode="auto">
          <a:xfrm>
            <a:off x="2411413" y="3068638"/>
            <a:ext cx="43926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b="1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47625" y="3068638"/>
            <a:ext cx="9036050" cy="196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3200" b="1" i="1" dirty="0" smtClean="0">
                <a:solidFill>
                  <a:schemeClr val="accent1"/>
                </a:solidFill>
              </a:rPr>
              <a:t>Благодарю за внимание</a:t>
            </a:r>
            <a:r>
              <a:rPr lang="ru-RU" sz="3200" b="1" i="1" dirty="0" smtClean="0">
                <a:solidFill>
                  <a:schemeClr val="accent1"/>
                </a:solidFill>
              </a:rPr>
              <a:t>!</a:t>
            </a:r>
            <a:endParaRPr lang="en-US" sz="3200" b="1" i="1" dirty="0" smtClean="0">
              <a:solidFill>
                <a:schemeClr val="accent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200" b="1" i="1" dirty="0">
              <a:solidFill>
                <a:schemeClr val="accent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3200" b="1" i="1" dirty="0" smtClean="0">
                <a:solidFill>
                  <a:schemeClr val="accent1"/>
                </a:solidFill>
                <a:hlinkClick r:id="rId3"/>
              </a:rPr>
              <a:t>www.cisstat.org</a:t>
            </a:r>
            <a:endParaRPr lang="en-US" sz="3200" b="1" i="1" dirty="0" smtClean="0">
              <a:solidFill>
                <a:schemeClr val="accent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3200" b="1" i="1" dirty="0">
              <a:solidFill>
                <a:schemeClr val="accent1"/>
              </a:solidFill>
            </a:endParaRP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75AEAE3A-3221-43CA-ACAB-4EEDC133403B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12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2D135-47F2-4C4D-A6B1-2405E3712B7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899592" y="1124744"/>
            <a:ext cx="7560840" cy="4608512"/>
          </a:xfrm>
          <a:prstGeom prst="snip2Diag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Calibri"/>
                <a:ea typeface="Calibri"/>
                <a:cs typeface="Times New Roman"/>
              </a:rPr>
              <a:t>Общая численность населения Содружества Независимых Государств (СНГ) свыше 280 миллионов человек, из которых 52% - женщины, 48% - мужчины. 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Calibri"/>
                <a:ea typeface="Calibri"/>
                <a:cs typeface="Times New Roman"/>
              </a:rPr>
              <a:t>Для стран СНГ в целом характерна существенная разница в ожидаемой продолжительности жизни мужчин и женщин на фоне высоких показателей смертности мужчин в трудоспособных возрастах. Это приводит к заметным диспропорциям в структуре населения старших возрастов в пользу женщин</a:t>
            </a:r>
            <a:r>
              <a:rPr lang="ru-RU" sz="2000" b="1" dirty="0" smtClean="0">
                <a:effectLst/>
                <a:latin typeface="Calibri"/>
                <a:ea typeface="Calibri"/>
                <a:cs typeface="Times New Roman"/>
              </a:rPr>
              <a:t>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19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2D135-47F2-4C4D-A6B1-2405E3712B7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466141"/>
              </p:ext>
            </p:extLst>
          </p:nvPr>
        </p:nvGraphicFramePr>
        <p:xfrm>
          <a:off x="395536" y="1124743"/>
          <a:ext cx="8064896" cy="5256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262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2D135-47F2-4C4D-A6B1-2405E3712B7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048896"/>
              </p:ext>
            </p:extLst>
          </p:nvPr>
        </p:nvGraphicFramePr>
        <p:xfrm>
          <a:off x="395536" y="1067920"/>
          <a:ext cx="8208912" cy="5169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316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2D135-47F2-4C4D-A6B1-2405E3712B7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850241"/>
              </p:ext>
            </p:extLst>
          </p:nvPr>
        </p:nvGraphicFramePr>
        <p:xfrm>
          <a:off x="1259632" y="1484784"/>
          <a:ext cx="6768752" cy="3744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1717"/>
                <a:gridCol w="1673713"/>
                <a:gridCol w="1673713"/>
                <a:gridCol w="1749609"/>
              </a:tblGrid>
              <a:tr h="103746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Численность женщин в расчете на 1 000 мужчин, 2015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1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Азербайджан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1009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Молдова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1079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1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Армения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1092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Россия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1158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1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Беларусь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1150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Таджикистан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980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1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Казахстан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1070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Узбекистан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996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1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Кыргызстан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1021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Украина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1161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08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2D135-47F2-4C4D-A6B1-2405E3712B7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95536" y="980728"/>
            <a:ext cx="8208912" cy="79208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effectLst/>
                <a:ea typeface="Calibri"/>
                <a:cs typeface="Times New Roman"/>
              </a:rPr>
              <a:t>Реализация равных прав на образование мужчин и женщин в странах Содружества обеспечивает высокий образовательный уровень  населения. В большинстве стран уровень образования женщин выше, чем мужчин</a:t>
            </a:r>
            <a:r>
              <a:rPr lang="ru-RU" sz="1400" b="1" dirty="0" smtClean="0">
                <a:effectLst/>
                <a:ea typeface="Calibri"/>
                <a:cs typeface="Times New Roman"/>
              </a:rPr>
              <a:t>.</a:t>
            </a:r>
            <a:endParaRPr lang="ru-RU" sz="1400" dirty="0">
              <a:effectLst/>
              <a:ea typeface="Calibri"/>
              <a:cs typeface="Times New Roman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57369043"/>
              </p:ext>
            </p:extLst>
          </p:nvPr>
        </p:nvGraphicFramePr>
        <p:xfrm>
          <a:off x="251520" y="1844824"/>
          <a:ext cx="871296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078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2D135-47F2-4C4D-A6B1-2405E3712B7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395536" y="1124744"/>
            <a:ext cx="8064896" cy="2088232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ffectLst/>
                <a:ea typeface="Calibri"/>
                <a:cs typeface="Times New Roman"/>
              </a:rPr>
              <a:t>При реализации своего образовательного и профессионального потенциала женщины испытывают больше сложностей при трудоустройстве, уровень их занятости и оплаты труда в ряде стран СНГ значительно ниже, чем у мужчин. </a:t>
            </a:r>
            <a:endParaRPr lang="ru-RU" sz="16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ffectLst/>
                <a:ea typeface="Calibri"/>
                <a:cs typeface="Times New Roman"/>
              </a:rPr>
              <a:t>Пока еще не полностью реализован потенциал женщин в качестве политиков, принимающих решения, работодателей и предпринимателей.                                             </a:t>
            </a:r>
            <a:endParaRPr lang="ru-RU" sz="1600" dirty="0">
              <a:effectLst/>
              <a:ea typeface="Calibri"/>
              <a:cs typeface="Times New Roman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6916609"/>
              </p:ext>
            </p:extLst>
          </p:nvPr>
        </p:nvGraphicFramePr>
        <p:xfrm>
          <a:off x="611560" y="3429000"/>
          <a:ext cx="763284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9043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2D135-47F2-4C4D-A6B1-2405E3712B7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16593899"/>
              </p:ext>
            </p:extLst>
          </p:nvPr>
        </p:nvGraphicFramePr>
        <p:xfrm>
          <a:off x="611560" y="1124744"/>
          <a:ext cx="79208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418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2D135-47F2-4C4D-A6B1-2405E3712B7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435419"/>
              </p:ext>
            </p:extLst>
          </p:nvPr>
        </p:nvGraphicFramePr>
        <p:xfrm>
          <a:off x="395536" y="980728"/>
          <a:ext cx="8496945" cy="5189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5234"/>
                <a:gridCol w="1195234"/>
                <a:gridCol w="1472672"/>
                <a:gridCol w="1580565"/>
                <a:gridCol w="1559548"/>
                <a:gridCol w="1493692"/>
              </a:tblGrid>
              <a:tr h="36004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Уровень занятости и уровень безработицы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(2014, по данным обследований рабочей силы)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952"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Уровень занятости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Уровень безработицы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42">
                <a:tc gridSpan="2"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15-64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15-29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15-64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15-29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986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76384">
                <a:tc rowSpan="2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Азербайджан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Мужчины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12565">
                <a:tc v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Женщины</a:t>
                      </a: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11,8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48192"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12565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Армения</a:t>
                      </a:r>
                    </a:p>
                  </a:txBody>
                  <a:tcPr marL="61182" marR="611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мужчины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24,4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12565">
                <a:tc v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женщины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20,1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204995"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22987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Беларусь</a:t>
                      </a:r>
                      <a:r>
                        <a:rPr lang="ru-RU" sz="1400" baseline="30000" dirty="0" smtClean="0">
                          <a:effectLst/>
                        </a:rPr>
                        <a:t>1</a:t>
                      </a:r>
                      <a:endParaRPr lang="ru-RU" sz="1400" dirty="0" smtClean="0">
                        <a:effectLst/>
                      </a:endParaRPr>
                    </a:p>
                  </a:txBody>
                  <a:tcPr marL="61182" marR="611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мужчины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10,4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12565">
                <a:tc v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женщины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8,8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204995"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12565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Казахстан</a:t>
                      </a:r>
                    </a:p>
                  </a:txBody>
                  <a:tcPr marL="61182" marR="611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мужчины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12565">
                <a:tc v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женщины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204995"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12565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Кыргызстан</a:t>
                      </a:r>
                    </a:p>
                  </a:txBody>
                  <a:tcPr marL="61182" marR="611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мужчины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12565">
                <a:tc v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женщины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204995"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12565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Молдова</a:t>
                      </a:r>
                    </a:p>
                  </a:txBody>
                  <a:tcPr marL="61182" marR="611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мужчины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12565">
                <a:tc v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женщины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204995"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12565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Россия </a:t>
                      </a:r>
                    </a:p>
                  </a:txBody>
                  <a:tcPr marL="61182" marR="611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мужчины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12565">
                <a:tc v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женщины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204995"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22987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Таджикистан</a:t>
                      </a:r>
                      <a:r>
                        <a:rPr lang="ru-RU" sz="1400" baseline="30000" dirty="0" smtClean="0">
                          <a:effectLst/>
                        </a:rPr>
                        <a:t>1</a:t>
                      </a:r>
                      <a:endParaRPr lang="ru-RU" sz="1400" dirty="0" smtClean="0">
                        <a:effectLst/>
                      </a:endParaRPr>
                    </a:p>
                  </a:txBody>
                  <a:tcPr marL="61182" marR="611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мужчины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12,4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55616">
                <a:tc v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женщины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204995"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12565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Украина</a:t>
                      </a:r>
                    </a:p>
                  </a:txBody>
                  <a:tcPr marL="61182" marR="611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мужчины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10,9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12565">
                <a:tc v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женщины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</a:tr>
              <a:tr h="110827">
                <a:tc gridSpan="6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30000" dirty="0">
                          <a:effectLst/>
                        </a:rPr>
                        <a:t>1)</a:t>
                      </a:r>
                      <a:r>
                        <a:rPr lang="ru-RU" sz="1100" dirty="0">
                          <a:effectLst/>
                        </a:rPr>
                        <a:t> 2009, Беларусь - по данным переписи населения.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82" marR="6118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453363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презентации Статкомитет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Статкомитета</Template>
  <TotalTime>8872</TotalTime>
  <Words>630</Words>
  <Application>Microsoft Office PowerPoint</Application>
  <PresentationFormat>On-screen Show (4:3)</PresentationFormat>
  <Paragraphs>218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Шаблон презентации Статкомитета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МЕЖГОСУДАРСТВЕННЫЙ СТАТИСТИЧЕСКИЙ КОМИТЕТ СОДРУЖЕСТВА НЕЗАВИСИМЫХ ГОСУДАРСТВ</dc:title>
  <dc:creator>Юрий</dc:creator>
  <cp:lastModifiedBy>Admin</cp:lastModifiedBy>
  <cp:revision>627</cp:revision>
  <cp:lastPrinted>2015-10-30T11:56:51Z</cp:lastPrinted>
  <dcterms:created xsi:type="dcterms:W3CDTF">2012-04-13T09:38:45Z</dcterms:created>
  <dcterms:modified xsi:type="dcterms:W3CDTF">2015-11-03T11:04:43Z</dcterms:modified>
</cp:coreProperties>
</file>