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9" r:id="rId5"/>
    <p:sldId id="270" r:id="rId6"/>
    <p:sldId id="259" r:id="rId7"/>
    <p:sldId id="260" r:id="rId8"/>
    <p:sldId id="265" r:id="rId9"/>
    <p:sldId id="266" r:id="rId10"/>
    <p:sldId id="261" r:id="rId11"/>
    <p:sldId id="271" r:id="rId12"/>
    <p:sldId id="262" r:id="rId13"/>
    <p:sldId id="263" r:id="rId14"/>
    <p:sldId id="264" r:id="rId15"/>
    <p:sldId id="268" r:id="rId16"/>
    <p:sldId id="267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8948"/>
    <a:srgbClr val="33FB46"/>
    <a:srgbClr val="09D2E7"/>
    <a:srgbClr val="F7DB09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other_03_15\&#1050;&#1085;&#1080;&#1075;&#1072;_Pov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other_03_15\&#1050;&#1085;&#1080;&#1075;&#1072;_Pov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other_03_15\&#1050;&#1085;&#1080;&#1075;&#1072;_Pov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other_03_15\&#1050;&#1085;&#1080;&#1075;&#1072;_Pov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41707980946829E-2"/>
          <c:y val="3.1154032854444458E-2"/>
          <c:w val="0.67262989695732478"/>
          <c:h val="0.89332612750037943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Лист1!$B$5</c:f>
              <c:strCache>
                <c:ptCount val="1"/>
                <c:pt idx="0">
                  <c:v>Домохозяйства с детьми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Лист1!$C$4:$Q$4</c:f>
              <c:numCache>
                <c:formatCode>General</c:formatCode>
                <c:ptCount val="15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</c:numCache>
            </c:numRef>
          </c:cat>
          <c:val>
            <c:numRef>
              <c:f>Лист1!$C$5:$Q$5</c:f>
              <c:numCache>
                <c:formatCode>General</c:formatCode>
                <c:ptCount val="15"/>
                <c:pt idx="0">
                  <c:v>33.9</c:v>
                </c:pt>
                <c:pt idx="1">
                  <c:v>31.9</c:v>
                </c:pt>
                <c:pt idx="2">
                  <c:v>33.4</c:v>
                </c:pt>
                <c:pt idx="3">
                  <c:v>34.4</c:v>
                </c:pt>
                <c:pt idx="4">
                  <c:v>33.1</c:v>
                </c:pt>
                <c:pt idx="5">
                  <c:v>35.4</c:v>
                </c:pt>
                <c:pt idx="6">
                  <c:v>35.4</c:v>
                </c:pt>
                <c:pt idx="7">
                  <c:v>35.299999999999997</c:v>
                </c:pt>
                <c:pt idx="8">
                  <c:v>33.9</c:v>
                </c:pt>
                <c:pt idx="9">
                  <c:v>33.1</c:v>
                </c:pt>
                <c:pt idx="10">
                  <c:v>32</c:v>
                </c:pt>
                <c:pt idx="11">
                  <c:v>31.3</c:v>
                </c:pt>
                <c:pt idx="12">
                  <c:v>31.2</c:v>
                </c:pt>
                <c:pt idx="13">
                  <c:v>32.6</c:v>
                </c:pt>
                <c:pt idx="14">
                  <c:v>31.9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Лист1!$B$6</c:f>
              <c:strCache>
                <c:ptCount val="1"/>
                <c:pt idx="0">
                  <c:v>Домохозяйства без детей</c:v>
                </c:pt>
              </c:strCache>
            </c:strRef>
          </c:tx>
          <c:spPr>
            <a:ln w="38100">
              <a:solidFill>
                <a:srgbClr val="00B0F0"/>
              </a:solidFill>
            </a:ln>
          </c:spPr>
          <c:marker>
            <c:symbol val="square"/>
            <c:size val="5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Лист1!$C$4:$Q$4</c:f>
              <c:numCache>
                <c:formatCode>General</c:formatCode>
                <c:ptCount val="15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</c:numCache>
            </c:numRef>
          </c:cat>
          <c:val>
            <c:numRef>
              <c:f>Лист1!$C$6:$Q$6</c:f>
              <c:numCache>
                <c:formatCode>General</c:formatCode>
                <c:ptCount val="15"/>
                <c:pt idx="0">
                  <c:v>17.8</c:v>
                </c:pt>
                <c:pt idx="1">
                  <c:v>17.8</c:v>
                </c:pt>
                <c:pt idx="2">
                  <c:v>17.8</c:v>
                </c:pt>
                <c:pt idx="3">
                  <c:v>16.899999999999999</c:v>
                </c:pt>
                <c:pt idx="4">
                  <c:v>18.399999999999999</c:v>
                </c:pt>
                <c:pt idx="5">
                  <c:v>18</c:v>
                </c:pt>
                <c:pt idx="6">
                  <c:v>17.7</c:v>
                </c:pt>
                <c:pt idx="7">
                  <c:v>19.3</c:v>
                </c:pt>
                <c:pt idx="8">
                  <c:v>19.399999999999999</c:v>
                </c:pt>
                <c:pt idx="9">
                  <c:v>19.7</c:v>
                </c:pt>
                <c:pt idx="10">
                  <c:v>19.600000000000001</c:v>
                </c:pt>
                <c:pt idx="11">
                  <c:v>15.7</c:v>
                </c:pt>
                <c:pt idx="12">
                  <c:v>16.2</c:v>
                </c:pt>
                <c:pt idx="13">
                  <c:v>17.100000000000001</c:v>
                </c:pt>
                <c:pt idx="14">
                  <c:v>15.7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Лист1!$B$7</c:f>
              <c:strCache>
                <c:ptCount val="1"/>
                <c:pt idx="0">
                  <c:v>с 2 детьми</c:v>
                </c:pt>
              </c:strCache>
            </c:strRef>
          </c:tx>
          <c:marker>
            <c:symbol val="triangle"/>
            <c:size val="5"/>
          </c:marker>
          <c:cat>
            <c:numRef>
              <c:f>Лист1!$C$4:$Q$4</c:f>
              <c:numCache>
                <c:formatCode>General</c:formatCode>
                <c:ptCount val="15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</c:numCache>
            </c:numRef>
          </c:cat>
          <c:val>
            <c:numRef>
              <c:f>Лист1!$C$7:$Q$7</c:f>
              <c:numCache>
                <c:formatCode>General</c:formatCode>
                <c:ptCount val="15"/>
                <c:pt idx="0">
                  <c:v>35.799999999999997</c:v>
                </c:pt>
                <c:pt idx="1">
                  <c:v>35.9</c:v>
                </c:pt>
                <c:pt idx="2">
                  <c:v>37.700000000000003</c:v>
                </c:pt>
                <c:pt idx="3">
                  <c:v>39.9</c:v>
                </c:pt>
                <c:pt idx="4">
                  <c:v>40.700000000000003</c:v>
                </c:pt>
                <c:pt idx="5">
                  <c:v>42.2</c:v>
                </c:pt>
                <c:pt idx="6">
                  <c:v>42.9</c:v>
                </c:pt>
                <c:pt idx="7">
                  <c:v>41.8</c:v>
                </c:pt>
                <c:pt idx="8">
                  <c:v>40.6</c:v>
                </c:pt>
                <c:pt idx="9">
                  <c:v>42</c:v>
                </c:pt>
                <c:pt idx="10">
                  <c:v>39.6</c:v>
                </c:pt>
                <c:pt idx="11">
                  <c:v>40.700000000000003</c:v>
                </c:pt>
                <c:pt idx="12">
                  <c:v>42</c:v>
                </c:pt>
                <c:pt idx="13">
                  <c:v>41.1</c:v>
                </c:pt>
                <c:pt idx="14">
                  <c:v>39.1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Лист1!$B$8</c:f>
              <c:strCache>
                <c:ptCount val="1"/>
                <c:pt idx="0">
                  <c:v>с 3-мя и больше детьми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x"/>
            <c:size val="3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cat>
            <c:numRef>
              <c:f>Лист1!$C$4:$Q$4</c:f>
              <c:numCache>
                <c:formatCode>General</c:formatCode>
                <c:ptCount val="15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</c:numCache>
            </c:numRef>
          </c:cat>
          <c:val>
            <c:numRef>
              <c:f>Лист1!$C$8:$Q$8</c:f>
              <c:numCache>
                <c:formatCode>General</c:formatCode>
                <c:ptCount val="15"/>
                <c:pt idx="0">
                  <c:v>54.5</c:v>
                </c:pt>
                <c:pt idx="1">
                  <c:v>54.1</c:v>
                </c:pt>
                <c:pt idx="2">
                  <c:v>59.6</c:v>
                </c:pt>
                <c:pt idx="3">
                  <c:v>64.3</c:v>
                </c:pt>
                <c:pt idx="4">
                  <c:v>63.5</c:v>
                </c:pt>
                <c:pt idx="5">
                  <c:v>69.599999999999994</c:v>
                </c:pt>
                <c:pt idx="6">
                  <c:v>66</c:v>
                </c:pt>
                <c:pt idx="7">
                  <c:v>68.400000000000006</c:v>
                </c:pt>
                <c:pt idx="8">
                  <c:v>64.599999999999994</c:v>
                </c:pt>
                <c:pt idx="9">
                  <c:v>62.4</c:v>
                </c:pt>
                <c:pt idx="10">
                  <c:v>53.8</c:v>
                </c:pt>
                <c:pt idx="11">
                  <c:v>58.4</c:v>
                </c:pt>
                <c:pt idx="12">
                  <c:v>55.8</c:v>
                </c:pt>
                <c:pt idx="13">
                  <c:v>58.6</c:v>
                </c:pt>
                <c:pt idx="14">
                  <c:v>59.2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Лист1!$B$9</c:f>
              <c:strCache>
                <c:ptCount val="1"/>
                <c:pt idx="0">
                  <c:v>с детьми до 3 лет</c:v>
                </c:pt>
              </c:strCache>
            </c:strRef>
          </c:tx>
          <c:cat>
            <c:numRef>
              <c:f>Лист1!$C$4:$Q$4</c:f>
              <c:numCache>
                <c:formatCode>General</c:formatCode>
                <c:ptCount val="15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</c:numCache>
            </c:numRef>
          </c:cat>
          <c:val>
            <c:numRef>
              <c:f>Лист1!$C$9:$Q$9</c:f>
              <c:numCache>
                <c:formatCode>General</c:formatCode>
                <c:ptCount val="15"/>
                <c:pt idx="0">
                  <c:v>44.1</c:v>
                </c:pt>
                <c:pt idx="1">
                  <c:v>35.200000000000003</c:v>
                </c:pt>
                <c:pt idx="2">
                  <c:v>43.8</c:v>
                </c:pt>
                <c:pt idx="3">
                  <c:v>40.299999999999997</c:v>
                </c:pt>
                <c:pt idx="4">
                  <c:v>40.4</c:v>
                </c:pt>
                <c:pt idx="5">
                  <c:v>44.2</c:v>
                </c:pt>
                <c:pt idx="6">
                  <c:v>36.4</c:v>
                </c:pt>
                <c:pt idx="7">
                  <c:v>42</c:v>
                </c:pt>
                <c:pt idx="8">
                  <c:v>39.5</c:v>
                </c:pt>
                <c:pt idx="9">
                  <c:v>37.6</c:v>
                </c:pt>
                <c:pt idx="10">
                  <c:v>34.200000000000003</c:v>
                </c:pt>
                <c:pt idx="11">
                  <c:v>35.200000000000003</c:v>
                </c:pt>
                <c:pt idx="12">
                  <c:v>36</c:v>
                </c:pt>
                <c:pt idx="13">
                  <c:v>35.299999999999997</c:v>
                </c:pt>
                <c:pt idx="14">
                  <c:v>33.5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Лист1!$B$10</c:f>
              <c:strCache>
                <c:ptCount val="1"/>
                <c:pt idx="0">
                  <c:v>с двойной нагрузкой</c:v>
                </c:pt>
              </c:strCache>
            </c:strRef>
          </c:tx>
          <c:marker>
            <c:symbol val="circle"/>
            <c:size val="4"/>
          </c:marker>
          <c:cat>
            <c:numRef>
              <c:f>Лист1!$C$4:$Q$4</c:f>
              <c:numCache>
                <c:formatCode>General</c:formatCode>
                <c:ptCount val="15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</c:numCache>
            </c:numRef>
          </c:cat>
          <c:val>
            <c:numRef>
              <c:f>Лист1!$C$10:$Q$10</c:f>
              <c:numCache>
                <c:formatCode>General</c:formatCode>
                <c:ptCount val="15"/>
                <c:pt idx="0">
                  <c:v>37.9</c:v>
                </c:pt>
                <c:pt idx="1">
                  <c:v>36.6</c:v>
                </c:pt>
                <c:pt idx="2">
                  <c:v>38.200000000000003</c:v>
                </c:pt>
                <c:pt idx="3">
                  <c:v>40.200000000000003</c:v>
                </c:pt>
                <c:pt idx="4">
                  <c:v>39.4</c:v>
                </c:pt>
                <c:pt idx="5">
                  <c:v>42.7</c:v>
                </c:pt>
                <c:pt idx="6">
                  <c:v>41.7</c:v>
                </c:pt>
                <c:pt idx="7">
                  <c:v>40.5</c:v>
                </c:pt>
                <c:pt idx="8">
                  <c:v>40.5</c:v>
                </c:pt>
                <c:pt idx="9">
                  <c:v>40.299999999999997</c:v>
                </c:pt>
                <c:pt idx="10">
                  <c:v>37.700000000000003</c:v>
                </c:pt>
                <c:pt idx="11">
                  <c:v>36.299999999999997</c:v>
                </c:pt>
                <c:pt idx="12">
                  <c:v>38.799999999999997</c:v>
                </c:pt>
                <c:pt idx="13">
                  <c:v>37.9</c:v>
                </c:pt>
                <c:pt idx="14">
                  <c:v>36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Лист1!$B$11</c:f>
              <c:strCache>
                <c:ptCount val="1"/>
                <c:pt idx="0">
                  <c:v>все работоспособные</c:v>
                </c:pt>
              </c:strCache>
            </c:strRef>
          </c:tx>
          <c:cat>
            <c:numRef>
              <c:f>Лист1!$C$4:$Q$4</c:f>
              <c:numCache>
                <c:formatCode>General</c:formatCode>
                <c:ptCount val="15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</c:numCache>
            </c:numRef>
          </c:cat>
          <c:val>
            <c:numRef>
              <c:f>Лист1!$C$11:$Q$11</c:f>
              <c:numCache>
                <c:formatCode>General</c:formatCode>
                <c:ptCount val="15"/>
                <c:pt idx="0">
                  <c:v>16.5</c:v>
                </c:pt>
                <c:pt idx="1">
                  <c:v>14.8</c:v>
                </c:pt>
                <c:pt idx="2">
                  <c:v>13.5</c:v>
                </c:pt>
                <c:pt idx="3">
                  <c:v>14.2</c:v>
                </c:pt>
                <c:pt idx="4">
                  <c:v>7.4</c:v>
                </c:pt>
                <c:pt idx="5">
                  <c:v>14.7</c:v>
                </c:pt>
                <c:pt idx="6">
                  <c:v>15.4</c:v>
                </c:pt>
                <c:pt idx="7">
                  <c:v>15.2</c:v>
                </c:pt>
                <c:pt idx="8">
                  <c:v>15</c:v>
                </c:pt>
                <c:pt idx="9">
                  <c:v>14.8</c:v>
                </c:pt>
                <c:pt idx="10">
                  <c:v>15.8</c:v>
                </c:pt>
                <c:pt idx="11">
                  <c:v>12.6</c:v>
                </c:pt>
                <c:pt idx="12">
                  <c:v>13.7</c:v>
                </c:pt>
                <c:pt idx="13">
                  <c:v>13.5</c:v>
                </c:pt>
                <c:pt idx="14">
                  <c:v>12.2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Лист1!$B$12</c:f>
              <c:strCache>
                <c:ptCount val="1"/>
                <c:pt idx="0">
                  <c:v>все пенсионного возраста</c:v>
                </c:pt>
              </c:strCache>
            </c:strRef>
          </c:tx>
          <c:cat>
            <c:numRef>
              <c:f>Лист1!$C$4:$Q$4</c:f>
              <c:numCache>
                <c:formatCode>General</c:formatCode>
                <c:ptCount val="15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</c:numCache>
            </c:numRef>
          </c:cat>
          <c:val>
            <c:numRef>
              <c:f>Лист1!$C$12:$Q$12</c:f>
              <c:numCache>
                <c:formatCode>General</c:formatCode>
                <c:ptCount val="15"/>
                <c:pt idx="0">
                  <c:v>15.9</c:v>
                </c:pt>
                <c:pt idx="1">
                  <c:v>16.8</c:v>
                </c:pt>
                <c:pt idx="2">
                  <c:v>17</c:v>
                </c:pt>
                <c:pt idx="3">
                  <c:v>15.2</c:v>
                </c:pt>
                <c:pt idx="4">
                  <c:v>18.5</c:v>
                </c:pt>
                <c:pt idx="5">
                  <c:v>17.8</c:v>
                </c:pt>
                <c:pt idx="6">
                  <c:v>16.2</c:v>
                </c:pt>
                <c:pt idx="7">
                  <c:v>21.4</c:v>
                </c:pt>
                <c:pt idx="8">
                  <c:v>21.8</c:v>
                </c:pt>
                <c:pt idx="9">
                  <c:v>20.7</c:v>
                </c:pt>
                <c:pt idx="10">
                  <c:v>21.7</c:v>
                </c:pt>
                <c:pt idx="11">
                  <c:v>16</c:v>
                </c:pt>
                <c:pt idx="12">
                  <c:v>16.899999999999999</c:v>
                </c:pt>
                <c:pt idx="13">
                  <c:v>17.8</c:v>
                </c:pt>
                <c:pt idx="14">
                  <c:v>15.1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Лист1!$B$13</c:f>
              <c:strCache>
                <c:ptCount val="1"/>
                <c:pt idx="0">
                  <c:v>все старше 75</c:v>
                </c:pt>
              </c:strCache>
            </c:strRef>
          </c:tx>
          <c:cat>
            <c:numRef>
              <c:f>Лист1!$C$4:$Q$4</c:f>
              <c:numCache>
                <c:formatCode>General</c:formatCode>
                <c:ptCount val="15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</c:numCache>
            </c:numRef>
          </c:cat>
          <c:val>
            <c:numRef>
              <c:f>Лист1!$C$13:$Q$13</c:f>
              <c:numCache>
                <c:formatCode>General</c:formatCode>
                <c:ptCount val="15"/>
                <c:pt idx="0">
                  <c:v>25.5</c:v>
                </c:pt>
                <c:pt idx="1">
                  <c:v>26.5</c:v>
                </c:pt>
                <c:pt idx="2">
                  <c:v>22.2</c:v>
                </c:pt>
                <c:pt idx="3">
                  <c:v>25.2</c:v>
                </c:pt>
                <c:pt idx="4">
                  <c:v>25.4</c:v>
                </c:pt>
                <c:pt idx="5">
                  <c:v>26.9</c:v>
                </c:pt>
                <c:pt idx="6">
                  <c:v>22.7</c:v>
                </c:pt>
                <c:pt idx="7">
                  <c:v>28.9</c:v>
                </c:pt>
                <c:pt idx="8">
                  <c:v>28.9</c:v>
                </c:pt>
                <c:pt idx="9">
                  <c:v>29</c:v>
                </c:pt>
                <c:pt idx="10">
                  <c:v>29</c:v>
                </c:pt>
                <c:pt idx="11">
                  <c:v>23.6</c:v>
                </c:pt>
                <c:pt idx="12">
                  <c:v>23.6</c:v>
                </c:pt>
                <c:pt idx="13">
                  <c:v>23</c:v>
                </c:pt>
                <c:pt idx="14">
                  <c:v>23.6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Лист1!$B$14</c:f>
              <c:strCache>
                <c:ptCount val="1"/>
                <c:pt idx="0">
                  <c:v>без детей, но хотя бы 1 безроботный</c:v>
                </c:pt>
              </c:strCache>
            </c:strRef>
          </c:tx>
          <c:spPr>
            <a:ln>
              <a:solidFill>
                <a:srgbClr val="CCFF66"/>
              </a:solidFill>
            </a:ln>
          </c:spPr>
          <c:marker>
            <c:spPr>
              <a:solidFill>
                <a:srgbClr val="CCFF66"/>
              </a:solidFill>
              <a:ln>
                <a:solidFill>
                  <a:srgbClr val="CCFF66"/>
                </a:solidFill>
              </a:ln>
            </c:spPr>
          </c:marker>
          <c:cat>
            <c:numRef>
              <c:f>Лист1!$C$4:$Q$4</c:f>
              <c:numCache>
                <c:formatCode>General</c:formatCode>
                <c:ptCount val="15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</c:numCache>
            </c:numRef>
          </c:cat>
          <c:val>
            <c:numRef>
              <c:f>Лист1!$C$14:$Q$14</c:f>
              <c:numCache>
                <c:formatCode>General</c:formatCode>
                <c:ptCount val="15"/>
                <c:pt idx="0">
                  <c:v>29.5</c:v>
                </c:pt>
                <c:pt idx="1">
                  <c:v>27.9</c:v>
                </c:pt>
                <c:pt idx="2">
                  <c:v>27</c:v>
                </c:pt>
                <c:pt idx="3">
                  <c:v>26.2</c:v>
                </c:pt>
                <c:pt idx="4">
                  <c:v>17.8</c:v>
                </c:pt>
                <c:pt idx="5">
                  <c:v>30.7</c:v>
                </c:pt>
                <c:pt idx="6">
                  <c:v>31.1</c:v>
                </c:pt>
                <c:pt idx="7">
                  <c:v>35.200000000000003</c:v>
                </c:pt>
                <c:pt idx="8">
                  <c:v>32</c:v>
                </c:pt>
                <c:pt idx="9">
                  <c:v>35.9</c:v>
                </c:pt>
                <c:pt idx="10">
                  <c:v>35.200000000000003</c:v>
                </c:pt>
                <c:pt idx="11">
                  <c:v>28</c:v>
                </c:pt>
                <c:pt idx="12">
                  <c:v>40.700000000000003</c:v>
                </c:pt>
                <c:pt idx="13">
                  <c:v>33.9</c:v>
                </c:pt>
                <c:pt idx="14">
                  <c:v>37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Лист1!$B$15</c:f>
              <c:strCache>
                <c:ptCount val="1"/>
                <c:pt idx="0">
                  <c:v>Украина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Лист1!$C$4:$Q$4</c:f>
              <c:numCache>
                <c:formatCode>General</c:formatCode>
                <c:ptCount val="15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</c:numCache>
            </c:numRef>
          </c:cat>
          <c:val>
            <c:numRef>
              <c:f>Лист1!$C$15:$Q$15</c:f>
              <c:numCache>
                <c:formatCode>General</c:formatCode>
                <c:ptCount val="15"/>
                <c:pt idx="0">
                  <c:v>27.8</c:v>
                </c:pt>
                <c:pt idx="1">
                  <c:v>26.4</c:v>
                </c:pt>
                <c:pt idx="2">
                  <c:v>27.2</c:v>
                </c:pt>
                <c:pt idx="3">
                  <c:v>27.2</c:v>
                </c:pt>
                <c:pt idx="4">
                  <c:v>26.6</c:v>
                </c:pt>
                <c:pt idx="5">
                  <c:v>27.3</c:v>
                </c:pt>
                <c:pt idx="6">
                  <c:v>27.1</c:v>
                </c:pt>
                <c:pt idx="7">
                  <c:v>28.1</c:v>
                </c:pt>
                <c:pt idx="8">
                  <c:v>27.3</c:v>
                </c:pt>
                <c:pt idx="9">
                  <c:v>27</c:v>
                </c:pt>
                <c:pt idx="10">
                  <c:v>26.4</c:v>
                </c:pt>
                <c:pt idx="11">
                  <c:v>24.1</c:v>
                </c:pt>
                <c:pt idx="12">
                  <c:v>24.3</c:v>
                </c:pt>
                <c:pt idx="13">
                  <c:v>25.5</c:v>
                </c:pt>
                <c:pt idx="14">
                  <c:v>24.5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074688"/>
        <c:axId val="75801728"/>
      </c:lineChart>
      <c:catAx>
        <c:axId val="137074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75801728"/>
        <c:crosses val="autoZero"/>
        <c:auto val="1"/>
        <c:lblAlgn val="ctr"/>
        <c:lblOffset val="100"/>
        <c:noMultiLvlLbl val="0"/>
      </c:catAx>
      <c:valAx>
        <c:axId val="758017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dirty="0" smtClean="0"/>
                  <a:t>Уровень</a:t>
                </a:r>
                <a:r>
                  <a:rPr lang="ru-RU" baseline="0" dirty="0" smtClean="0"/>
                  <a:t> бедности, %</a:t>
                </a:r>
                <a:endParaRPr lang="ru-RU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7074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805555555555557"/>
          <c:y val="6.9397385705539341E-2"/>
          <c:w val="0.27194444444444443"/>
          <c:h val="0.8752353918933937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37204413184862"/>
          <c:y val="3.3281535885291154E-2"/>
          <c:w val="0.60421384803397915"/>
          <c:h val="0.678879535270491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Лист1!$C$3</c:f>
              <c:strCache>
                <c:ptCount val="1"/>
                <c:pt idx="0">
                  <c:v>Монетарная относительная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Лист1!$B$4:$B$7</c:f>
              <c:strCache>
                <c:ptCount val="4"/>
                <c:pt idx="0">
                  <c:v>Все население</c:v>
                </c:pt>
                <c:pt idx="1">
                  <c:v>Дети до 18 лет</c:v>
                </c:pt>
                <c:pt idx="2">
                  <c:v>Лица пенсионного возраста</c:v>
                </c:pt>
                <c:pt idx="3">
                  <c:v>Лица 75 лет и старше</c:v>
                </c:pt>
              </c:strCache>
            </c:strRef>
          </c:cat>
          <c:val>
            <c:numRef>
              <c:f>Лист1!$C$4:$C$7</c:f>
              <c:numCache>
                <c:formatCode>General</c:formatCode>
                <c:ptCount val="4"/>
                <c:pt idx="0">
                  <c:v>24.3</c:v>
                </c:pt>
                <c:pt idx="1">
                  <c:v>32</c:v>
                </c:pt>
                <c:pt idx="2">
                  <c:v>20.5</c:v>
                </c:pt>
                <c:pt idx="3">
                  <c:v>26.3</c:v>
                </c:pt>
              </c:numCache>
            </c:numRef>
          </c:val>
        </c:ser>
        <c:ser>
          <c:idx val="1"/>
          <c:order val="1"/>
          <c:tx>
            <c:strRef>
              <c:f>Лист1!$D$3</c:f>
              <c:strCache>
                <c:ptCount val="1"/>
                <c:pt idx="0">
                  <c:v>Монетарная абсолютная (ПМ)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Лист1!$B$4:$B$7</c:f>
              <c:strCache>
                <c:ptCount val="4"/>
                <c:pt idx="0">
                  <c:v>Все население</c:v>
                </c:pt>
                <c:pt idx="1">
                  <c:v>Дети до 18 лет</c:v>
                </c:pt>
                <c:pt idx="2">
                  <c:v>Лица пенсионного возраста</c:v>
                </c:pt>
                <c:pt idx="3">
                  <c:v>Лица 75 лет и старше</c:v>
                </c:pt>
              </c:strCache>
            </c:strRef>
          </c:cat>
          <c:val>
            <c:numRef>
              <c:f>Лист1!$D$4:$D$7</c:f>
              <c:numCache>
                <c:formatCode>General</c:formatCode>
                <c:ptCount val="4"/>
                <c:pt idx="0">
                  <c:v>14.6</c:v>
                </c:pt>
                <c:pt idx="1">
                  <c:v>20.399999999999999</c:v>
                </c:pt>
                <c:pt idx="2">
                  <c:v>11.6</c:v>
                </c:pt>
                <c:pt idx="3">
                  <c:v>14.4</c:v>
                </c:pt>
              </c:numCache>
            </c:numRef>
          </c:val>
        </c:ser>
        <c:ser>
          <c:idx val="2"/>
          <c:order val="2"/>
          <c:tx>
            <c:strRef>
              <c:f>Лист1!$E$3</c:f>
              <c:strCache>
                <c:ptCount val="1"/>
                <c:pt idx="0">
                  <c:v>Депривационная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Лист1!$B$4:$B$7</c:f>
              <c:strCache>
                <c:ptCount val="4"/>
                <c:pt idx="0">
                  <c:v>Все население</c:v>
                </c:pt>
                <c:pt idx="1">
                  <c:v>Дети до 18 лет</c:v>
                </c:pt>
                <c:pt idx="2">
                  <c:v>Лица пенсионного возраста</c:v>
                </c:pt>
                <c:pt idx="3">
                  <c:v>Лица 75 лет и старше</c:v>
                </c:pt>
              </c:strCache>
            </c:strRef>
          </c:cat>
          <c:val>
            <c:numRef>
              <c:f>Лист1!$E$4:$E$7</c:f>
              <c:numCache>
                <c:formatCode>General</c:formatCode>
                <c:ptCount val="4"/>
                <c:pt idx="0">
                  <c:v>25.5</c:v>
                </c:pt>
                <c:pt idx="1">
                  <c:v>26.7</c:v>
                </c:pt>
                <c:pt idx="2">
                  <c:v>28</c:v>
                </c:pt>
                <c:pt idx="3">
                  <c:v>31.8</c:v>
                </c:pt>
              </c:numCache>
            </c:numRef>
          </c:val>
        </c:ser>
        <c:ser>
          <c:idx val="3"/>
          <c:order val="3"/>
          <c:tx>
            <c:strRef>
              <c:f>Лист1!$F$3</c:f>
              <c:strCache>
                <c:ptCount val="1"/>
                <c:pt idx="0">
                  <c:v>Потребительская субъективная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Лист1!$B$4:$B$7</c:f>
              <c:strCache>
                <c:ptCount val="4"/>
                <c:pt idx="0">
                  <c:v>Все население</c:v>
                </c:pt>
                <c:pt idx="1">
                  <c:v>Дети до 18 лет</c:v>
                </c:pt>
                <c:pt idx="2">
                  <c:v>Лица пенсионного возраста</c:v>
                </c:pt>
                <c:pt idx="3">
                  <c:v>Лица 75 лет и старше</c:v>
                </c:pt>
              </c:strCache>
            </c:strRef>
          </c:cat>
          <c:val>
            <c:numRef>
              <c:f>Лист1!$F$4:$F$7</c:f>
              <c:numCache>
                <c:formatCode>General</c:formatCode>
                <c:ptCount val="4"/>
                <c:pt idx="0">
                  <c:v>38.6</c:v>
                </c:pt>
                <c:pt idx="1">
                  <c:v>37.700000000000003</c:v>
                </c:pt>
                <c:pt idx="2">
                  <c:v>45.5</c:v>
                </c:pt>
                <c:pt idx="3">
                  <c:v>49.1</c:v>
                </c:pt>
              </c:numCache>
            </c:numRef>
          </c:val>
        </c:ser>
        <c:ser>
          <c:idx val="4"/>
          <c:order val="4"/>
          <c:tx>
            <c:strRef>
              <c:f>Лист1!$G$3</c:f>
              <c:strCache>
                <c:ptCount val="1"/>
                <c:pt idx="0">
                  <c:v>Субъективная</c:v>
                </c:pt>
              </c:strCache>
            </c:strRef>
          </c:tx>
          <c:spPr>
            <a:solidFill>
              <a:srgbClr val="FCA904"/>
            </a:solidFill>
          </c:spPr>
          <c:invertIfNegative val="0"/>
          <c:cat>
            <c:strRef>
              <c:f>Лист1!$B$4:$B$7</c:f>
              <c:strCache>
                <c:ptCount val="4"/>
                <c:pt idx="0">
                  <c:v>Все население</c:v>
                </c:pt>
                <c:pt idx="1">
                  <c:v>Дети до 18 лет</c:v>
                </c:pt>
                <c:pt idx="2">
                  <c:v>Лица пенсионного возраста</c:v>
                </c:pt>
                <c:pt idx="3">
                  <c:v>Лица 75 лет и старше</c:v>
                </c:pt>
              </c:strCache>
            </c:strRef>
          </c:cat>
          <c:val>
            <c:numRef>
              <c:f>Лист1!$G$4:$G$7</c:f>
              <c:numCache>
                <c:formatCode>General</c:formatCode>
                <c:ptCount val="4"/>
                <c:pt idx="0">
                  <c:v>60</c:v>
                </c:pt>
                <c:pt idx="1">
                  <c:v>59.4</c:v>
                </c:pt>
                <c:pt idx="2">
                  <c:v>67.099999999999994</c:v>
                </c:pt>
                <c:pt idx="3">
                  <c:v>72.2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076224"/>
        <c:axId val="91906048"/>
      </c:barChart>
      <c:catAx>
        <c:axId val="1370762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Группы</a:t>
                </a:r>
                <a:r>
                  <a:rPr lang="ru-RU" baseline="0" dirty="0" smtClean="0"/>
                  <a:t> населения</a:t>
                </a:r>
                <a:endParaRPr lang="ru-RU" dirty="0"/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 rot="-5400000" vert="horz"/>
          <a:lstStyle/>
          <a:p>
            <a:pPr>
              <a:defRPr sz="1100"/>
            </a:pPr>
            <a:endParaRPr lang="en-US"/>
          </a:p>
        </c:txPr>
        <c:crossAx val="91906048"/>
        <c:crosses val="autoZero"/>
        <c:auto val="1"/>
        <c:lblAlgn val="ctr"/>
        <c:lblOffset val="100"/>
        <c:noMultiLvlLbl val="0"/>
      </c:catAx>
      <c:valAx>
        <c:axId val="91906048"/>
        <c:scaling>
          <c:orientation val="minMax"/>
          <c:max val="9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Риск</a:t>
                </a:r>
                <a:r>
                  <a:rPr lang="ru-RU" baseline="0"/>
                  <a:t> бедности, %</a:t>
                </a:r>
                <a:endParaRPr lang="ru-RU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37076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206250587541554"/>
          <c:y val="5.6028982292706378E-2"/>
          <c:w val="0.27567620691718014"/>
          <c:h val="0.89169790395918824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196856727853282E-2"/>
          <c:y val="1.6558416586191279E-2"/>
          <c:w val="0.90694728363515154"/>
          <c:h val="0.644440147675899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Лист2!$C$3</c:f>
              <c:strCache>
                <c:ptCount val="1"/>
                <c:pt idx="0">
                  <c:v>Монетарная относительная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Лист2!$B$4:$B$8</c:f>
              <c:strCache>
                <c:ptCount val="5"/>
                <c:pt idx="0">
                  <c:v>с 3 и больше детьми</c:v>
                </c:pt>
                <c:pt idx="1">
                  <c:v>с детьми до 3 лет</c:v>
                </c:pt>
                <c:pt idx="2">
                  <c:v>с двойной демоэкономической нагрузкой</c:v>
                </c:pt>
                <c:pt idx="3">
                  <c:v>из лиц 75 лет и старше</c:v>
                </c:pt>
                <c:pt idx="4">
                  <c:v>где есть дети и безработные</c:v>
                </c:pt>
              </c:strCache>
            </c:strRef>
          </c:cat>
          <c:val>
            <c:numRef>
              <c:f>Лист2!$C$4:$C$8</c:f>
              <c:numCache>
                <c:formatCode>General</c:formatCode>
                <c:ptCount val="5"/>
                <c:pt idx="0">
                  <c:v>55.8</c:v>
                </c:pt>
                <c:pt idx="1">
                  <c:v>36</c:v>
                </c:pt>
                <c:pt idx="2">
                  <c:v>38.200000000000003</c:v>
                </c:pt>
                <c:pt idx="3">
                  <c:v>23.6</c:v>
                </c:pt>
                <c:pt idx="4">
                  <c:v>53.1</c:v>
                </c:pt>
              </c:numCache>
            </c:numRef>
          </c:val>
        </c:ser>
        <c:ser>
          <c:idx val="1"/>
          <c:order val="1"/>
          <c:tx>
            <c:strRef>
              <c:f>Лист2!$D$3</c:f>
              <c:strCache>
                <c:ptCount val="1"/>
                <c:pt idx="0">
                  <c:v>Монетарная абсолютная (ПМ)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Лист2!$B$4:$B$8</c:f>
              <c:strCache>
                <c:ptCount val="5"/>
                <c:pt idx="0">
                  <c:v>с 3 и больше детьми</c:v>
                </c:pt>
                <c:pt idx="1">
                  <c:v>с детьми до 3 лет</c:v>
                </c:pt>
                <c:pt idx="2">
                  <c:v>с двойной демоэкономической нагрузкой</c:v>
                </c:pt>
                <c:pt idx="3">
                  <c:v>из лиц 75 лет и старше</c:v>
                </c:pt>
                <c:pt idx="4">
                  <c:v>где есть дети и безработные</c:v>
                </c:pt>
              </c:strCache>
            </c:strRef>
          </c:cat>
          <c:val>
            <c:numRef>
              <c:f>Лист2!$D$4:$D$8</c:f>
              <c:numCache>
                <c:formatCode>General</c:formatCode>
                <c:ptCount val="5"/>
                <c:pt idx="0">
                  <c:v>43.2</c:v>
                </c:pt>
                <c:pt idx="1">
                  <c:v>24</c:v>
                </c:pt>
                <c:pt idx="2">
                  <c:v>25.4</c:v>
                </c:pt>
                <c:pt idx="3">
                  <c:v>11.8</c:v>
                </c:pt>
                <c:pt idx="4">
                  <c:v>40.200000000000003</c:v>
                </c:pt>
              </c:numCache>
            </c:numRef>
          </c:val>
        </c:ser>
        <c:ser>
          <c:idx val="2"/>
          <c:order val="2"/>
          <c:tx>
            <c:strRef>
              <c:f>Лист2!$E$3</c:f>
              <c:strCache>
                <c:ptCount val="1"/>
                <c:pt idx="0">
                  <c:v>Депривационная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Лист2!$B$4:$B$8</c:f>
              <c:strCache>
                <c:ptCount val="5"/>
                <c:pt idx="0">
                  <c:v>с 3 и больше детьми</c:v>
                </c:pt>
                <c:pt idx="1">
                  <c:v>с детьми до 3 лет</c:v>
                </c:pt>
                <c:pt idx="2">
                  <c:v>с двойной демоэкономической нагрузкой</c:v>
                </c:pt>
                <c:pt idx="3">
                  <c:v>из лиц 75 лет и старше</c:v>
                </c:pt>
                <c:pt idx="4">
                  <c:v>где есть дети и безработные</c:v>
                </c:pt>
              </c:strCache>
            </c:strRef>
          </c:cat>
          <c:val>
            <c:numRef>
              <c:f>Лист2!$E$4:$E$8</c:f>
              <c:numCache>
                <c:formatCode>General</c:formatCode>
                <c:ptCount val="5"/>
                <c:pt idx="0">
                  <c:v>40.799999999999997</c:v>
                </c:pt>
                <c:pt idx="1">
                  <c:v>28.2</c:v>
                </c:pt>
                <c:pt idx="2">
                  <c:v>30.2</c:v>
                </c:pt>
                <c:pt idx="3">
                  <c:v>33.799999999999997</c:v>
                </c:pt>
                <c:pt idx="4">
                  <c:v>43.2</c:v>
                </c:pt>
              </c:numCache>
            </c:numRef>
          </c:val>
        </c:ser>
        <c:ser>
          <c:idx val="3"/>
          <c:order val="3"/>
          <c:tx>
            <c:strRef>
              <c:f>Лист2!$F$3</c:f>
              <c:strCache>
                <c:ptCount val="1"/>
                <c:pt idx="0">
                  <c:v>Потребительская субъективная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Лист2!$B$4:$B$8</c:f>
              <c:strCache>
                <c:ptCount val="5"/>
                <c:pt idx="0">
                  <c:v>с 3 и больше детьми</c:v>
                </c:pt>
                <c:pt idx="1">
                  <c:v>с детьми до 3 лет</c:v>
                </c:pt>
                <c:pt idx="2">
                  <c:v>с двойной демоэкономической нагрузкой</c:v>
                </c:pt>
                <c:pt idx="3">
                  <c:v>из лиц 75 лет и старше</c:v>
                </c:pt>
                <c:pt idx="4">
                  <c:v>где есть дети и безработные</c:v>
                </c:pt>
              </c:strCache>
            </c:strRef>
          </c:cat>
          <c:val>
            <c:numRef>
              <c:f>Лист2!$F$4:$F$8</c:f>
              <c:numCache>
                <c:formatCode>General</c:formatCode>
                <c:ptCount val="5"/>
                <c:pt idx="0">
                  <c:v>39.299999999999997</c:v>
                </c:pt>
                <c:pt idx="1">
                  <c:v>35.700000000000003</c:v>
                </c:pt>
                <c:pt idx="2">
                  <c:v>40.299999999999997</c:v>
                </c:pt>
                <c:pt idx="3">
                  <c:v>56.8</c:v>
                </c:pt>
                <c:pt idx="4">
                  <c:v>48.7</c:v>
                </c:pt>
              </c:numCache>
            </c:numRef>
          </c:val>
        </c:ser>
        <c:ser>
          <c:idx val="4"/>
          <c:order val="4"/>
          <c:tx>
            <c:strRef>
              <c:f>Лист2!$G$3</c:f>
              <c:strCache>
                <c:ptCount val="1"/>
                <c:pt idx="0">
                  <c:v>Субъективная</c:v>
                </c:pt>
              </c:strCache>
            </c:strRef>
          </c:tx>
          <c:spPr>
            <a:solidFill>
              <a:srgbClr val="F99707"/>
            </a:solidFill>
          </c:spPr>
          <c:invertIfNegative val="0"/>
          <c:cat>
            <c:strRef>
              <c:f>Лист2!$B$4:$B$8</c:f>
              <c:strCache>
                <c:ptCount val="5"/>
                <c:pt idx="0">
                  <c:v>с 3 и больше детьми</c:v>
                </c:pt>
                <c:pt idx="1">
                  <c:v>с детьми до 3 лет</c:v>
                </c:pt>
                <c:pt idx="2">
                  <c:v>с двойной демоэкономической нагрузкой</c:v>
                </c:pt>
                <c:pt idx="3">
                  <c:v>из лиц 75 лет и старше</c:v>
                </c:pt>
                <c:pt idx="4">
                  <c:v>где есть дети и безработные</c:v>
                </c:pt>
              </c:strCache>
            </c:strRef>
          </c:cat>
          <c:val>
            <c:numRef>
              <c:f>Лист2!$G$4:$G$8</c:f>
              <c:numCache>
                <c:formatCode>General</c:formatCode>
                <c:ptCount val="5"/>
                <c:pt idx="0">
                  <c:v>56.4</c:v>
                </c:pt>
                <c:pt idx="1">
                  <c:v>57</c:v>
                </c:pt>
                <c:pt idx="2">
                  <c:v>61.5</c:v>
                </c:pt>
                <c:pt idx="3">
                  <c:v>77.099999999999994</c:v>
                </c:pt>
                <c:pt idx="4">
                  <c:v>69.2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510912"/>
        <c:axId val="91911808"/>
      </c:barChart>
      <c:catAx>
        <c:axId val="1375109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Тип</a:t>
                </a:r>
                <a:r>
                  <a:rPr lang="ru-RU" baseline="0" dirty="0" smtClean="0"/>
                  <a:t> домохозяйства</a:t>
                </a:r>
                <a:endParaRPr lang="ru-RU" dirty="0"/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 rot="-5400000" vert="horz"/>
          <a:lstStyle/>
          <a:p>
            <a:pPr>
              <a:defRPr sz="1100"/>
            </a:pPr>
            <a:endParaRPr lang="en-US"/>
          </a:p>
        </c:txPr>
        <c:crossAx val="91911808"/>
        <c:crosses val="autoZero"/>
        <c:auto val="1"/>
        <c:lblAlgn val="ctr"/>
        <c:lblOffset val="100"/>
        <c:noMultiLvlLbl val="0"/>
      </c:catAx>
      <c:valAx>
        <c:axId val="91911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75109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45330724192021E-2"/>
          <c:y val="4.217481361838317E-2"/>
          <c:w val="0.63626054139682242"/>
          <c:h val="0.786688800652055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Лист3!$D$3</c:f>
              <c:strCache>
                <c:ptCount val="1"/>
                <c:pt idx="0">
                  <c:v>Монетарная относительная</c:v>
                </c:pt>
              </c:strCache>
            </c:strRef>
          </c:tx>
          <c:spPr>
            <a:solidFill>
              <a:srgbClr val="09D2E7"/>
            </a:solidFill>
          </c:spPr>
          <c:invertIfNegative val="0"/>
          <c:cat>
            <c:strRef>
              <c:f>Лист3!$B$4:$B$6</c:f>
              <c:strCache>
                <c:ptCount val="3"/>
                <c:pt idx="0">
                  <c:v>Большой город</c:v>
                </c:pt>
                <c:pt idx="1">
                  <c:v>Малый город</c:v>
                </c:pt>
                <c:pt idx="2">
                  <c:v>Сельская местность</c:v>
                </c:pt>
              </c:strCache>
            </c:strRef>
          </c:cat>
          <c:val>
            <c:numRef>
              <c:f>Лист3!$D$4:$D$6</c:f>
              <c:numCache>
                <c:formatCode>General</c:formatCode>
                <c:ptCount val="3"/>
                <c:pt idx="0">
                  <c:v>15.7</c:v>
                </c:pt>
                <c:pt idx="1">
                  <c:v>28.9</c:v>
                </c:pt>
                <c:pt idx="2">
                  <c:v>32.1</c:v>
                </c:pt>
              </c:numCache>
            </c:numRef>
          </c:val>
        </c:ser>
        <c:ser>
          <c:idx val="1"/>
          <c:order val="1"/>
          <c:tx>
            <c:strRef>
              <c:f>Лист3!$C$3</c:f>
              <c:strCache>
                <c:ptCount val="1"/>
                <c:pt idx="0">
                  <c:v>Монетарная абсолютная (ПМ)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Лист3!$B$4:$B$6</c:f>
              <c:strCache>
                <c:ptCount val="3"/>
                <c:pt idx="0">
                  <c:v>Большой город</c:v>
                </c:pt>
                <c:pt idx="1">
                  <c:v>Малый город</c:v>
                </c:pt>
                <c:pt idx="2">
                  <c:v>Сельская местность</c:v>
                </c:pt>
              </c:strCache>
            </c:strRef>
          </c:cat>
          <c:val>
            <c:numRef>
              <c:f>Лист3!$C$4:$C$6</c:f>
              <c:numCache>
                <c:formatCode>General</c:formatCode>
                <c:ptCount val="3"/>
                <c:pt idx="0">
                  <c:v>8.6999999999999993</c:v>
                </c:pt>
                <c:pt idx="1">
                  <c:v>16.7</c:v>
                </c:pt>
                <c:pt idx="2">
                  <c:v>20.6</c:v>
                </c:pt>
              </c:numCache>
            </c:numRef>
          </c:val>
        </c:ser>
        <c:ser>
          <c:idx val="2"/>
          <c:order val="2"/>
          <c:tx>
            <c:strRef>
              <c:f>Лист3!$E$3</c:f>
              <c:strCache>
                <c:ptCount val="1"/>
                <c:pt idx="0">
                  <c:v>Депривационная</c:v>
                </c:pt>
              </c:strCache>
            </c:strRef>
          </c:tx>
          <c:spPr>
            <a:solidFill>
              <a:srgbClr val="33FB46"/>
            </a:solidFill>
          </c:spPr>
          <c:invertIfNegative val="0"/>
          <c:cat>
            <c:strRef>
              <c:f>Лист3!$B$4:$B$6</c:f>
              <c:strCache>
                <c:ptCount val="3"/>
                <c:pt idx="0">
                  <c:v>Большой город</c:v>
                </c:pt>
                <c:pt idx="1">
                  <c:v>Малый город</c:v>
                </c:pt>
                <c:pt idx="2">
                  <c:v>Сельская местность</c:v>
                </c:pt>
              </c:strCache>
            </c:strRef>
          </c:cat>
          <c:val>
            <c:numRef>
              <c:f>Лист3!$E$4:$E$6</c:f>
              <c:numCache>
                <c:formatCode>General</c:formatCode>
                <c:ptCount val="3"/>
                <c:pt idx="0">
                  <c:v>18.5</c:v>
                </c:pt>
                <c:pt idx="1">
                  <c:v>20.100000000000001</c:v>
                </c:pt>
                <c:pt idx="2">
                  <c:v>39</c:v>
                </c:pt>
              </c:numCache>
            </c:numRef>
          </c:val>
        </c:ser>
        <c:ser>
          <c:idx val="3"/>
          <c:order val="3"/>
          <c:tx>
            <c:strRef>
              <c:f>Лист3!$F$3</c:f>
              <c:strCache>
                <c:ptCount val="1"/>
                <c:pt idx="0">
                  <c:v>Потребительская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Лист3!$B$4:$B$6</c:f>
              <c:strCache>
                <c:ptCount val="3"/>
                <c:pt idx="0">
                  <c:v>Большой город</c:v>
                </c:pt>
                <c:pt idx="1">
                  <c:v>Малый город</c:v>
                </c:pt>
                <c:pt idx="2">
                  <c:v>Сельская местность</c:v>
                </c:pt>
              </c:strCache>
            </c:strRef>
          </c:cat>
          <c:val>
            <c:numRef>
              <c:f>Лист3!$F$4:$F$6</c:f>
              <c:numCache>
                <c:formatCode>General</c:formatCode>
                <c:ptCount val="3"/>
                <c:pt idx="0">
                  <c:v>37.700000000000003</c:v>
                </c:pt>
                <c:pt idx="1">
                  <c:v>39.700000000000003</c:v>
                </c:pt>
                <c:pt idx="2">
                  <c:v>38.9</c:v>
                </c:pt>
              </c:numCache>
            </c:numRef>
          </c:val>
        </c:ser>
        <c:ser>
          <c:idx val="4"/>
          <c:order val="4"/>
          <c:tx>
            <c:strRef>
              <c:f>Лист3!$G$3</c:f>
              <c:strCache>
                <c:ptCount val="1"/>
                <c:pt idx="0">
                  <c:v>Субъективная</c:v>
                </c:pt>
              </c:strCache>
            </c:strRef>
          </c:tx>
          <c:spPr>
            <a:solidFill>
              <a:srgbClr val="F7DB09"/>
            </a:solidFill>
          </c:spPr>
          <c:invertIfNegative val="0"/>
          <c:cat>
            <c:strRef>
              <c:f>Лист3!$B$4:$B$6</c:f>
              <c:strCache>
                <c:ptCount val="3"/>
                <c:pt idx="0">
                  <c:v>Большой город</c:v>
                </c:pt>
                <c:pt idx="1">
                  <c:v>Малый город</c:v>
                </c:pt>
                <c:pt idx="2">
                  <c:v>Сельская местность</c:v>
                </c:pt>
              </c:strCache>
            </c:strRef>
          </c:cat>
          <c:val>
            <c:numRef>
              <c:f>Лист3!$G$4:$G$6</c:f>
              <c:numCache>
                <c:formatCode>General</c:formatCode>
                <c:ptCount val="3"/>
                <c:pt idx="0">
                  <c:v>58</c:v>
                </c:pt>
                <c:pt idx="1">
                  <c:v>58.8</c:v>
                </c:pt>
                <c:pt idx="2">
                  <c:v>63.4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7514496"/>
        <c:axId val="98954624"/>
      </c:barChart>
      <c:catAx>
        <c:axId val="1375144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8954624"/>
        <c:crosses val="autoZero"/>
        <c:auto val="1"/>
        <c:lblAlgn val="ctr"/>
        <c:lblOffset val="100"/>
        <c:noMultiLvlLbl val="0"/>
      </c:catAx>
      <c:valAx>
        <c:axId val="989546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Риск</a:t>
                </a:r>
                <a:r>
                  <a:rPr lang="ru-RU" baseline="0"/>
                  <a:t> бедности, %</a:t>
                </a:r>
                <a:endParaRPr lang="ru-RU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37514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534329347331008"/>
          <c:y val="0.1497349156141807"/>
          <c:w val="0.23369780084101693"/>
          <c:h val="0.70812750970231286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536073978966124E-2"/>
          <c:y val="3.1563659416380549E-2"/>
          <c:w val="0.64909650716737333"/>
          <c:h val="0.83252640589737603"/>
        </c:manualLayout>
      </c:layout>
      <c:lineChart>
        <c:grouping val="standard"/>
        <c:varyColors val="0"/>
        <c:ser>
          <c:idx val="0"/>
          <c:order val="0"/>
          <c:tx>
            <c:strRef>
              <c:f>Лист4!$C$3</c:f>
              <c:strCache>
                <c:ptCount val="1"/>
                <c:pt idx="0">
                  <c:v>до выплаты помощи семьям с детьми</c:v>
                </c:pt>
              </c:strCache>
            </c:strRef>
          </c:tx>
          <c:spPr>
            <a:ln>
              <a:prstDash val="dash"/>
            </a:ln>
          </c:spPr>
          <c:marker>
            <c:spPr>
              <a:solidFill>
                <a:srgbClr val="0070C0"/>
              </a:solidFill>
            </c:spPr>
          </c:marker>
          <c:cat>
            <c:numRef>
              <c:f>Лист4!$B$4:$B$15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Лист4!$C$4:$C$15</c:f>
              <c:numCache>
                <c:formatCode>General</c:formatCode>
                <c:ptCount val="12"/>
                <c:pt idx="0">
                  <c:v>27.4</c:v>
                </c:pt>
                <c:pt idx="1">
                  <c:v>26.6</c:v>
                </c:pt>
                <c:pt idx="2">
                  <c:v>27.6</c:v>
                </c:pt>
                <c:pt idx="3">
                  <c:v>27.7</c:v>
                </c:pt>
                <c:pt idx="4">
                  <c:v>28.9</c:v>
                </c:pt>
                <c:pt idx="5">
                  <c:v>28</c:v>
                </c:pt>
                <c:pt idx="6">
                  <c:v>28.2</c:v>
                </c:pt>
                <c:pt idx="7">
                  <c:v>27.9</c:v>
                </c:pt>
                <c:pt idx="8">
                  <c:v>25.9</c:v>
                </c:pt>
                <c:pt idx="9">
                  <c:v>25.7</c:v>
                </c:pt>
                <c:pt idx="10">
                  <c:v>27.4</c:v>
                </c:pt>
                <c:pt idx="11">
                  <c:v>25.8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Лист4!$D$3</c:f>
              <c:strCache>
                <c:ptCount val="1"/>
                <c:pt idx="0">
                  <c:v>до выплаты малообеспеченным  семьям</c:v>
                </c:pt>
              </c:strCache>
            </c:strRef>
          </c:tx>
          <c:spPr>
            <a:ln>
              <a:solidFill>
                <a:srgbClr val="FF0000"/>
              </a:solidFill>
              <a:prstDash val="dash"/>
            </a:ln>
          </c:spPr>
          <c:marker>
            <c:symbol val="square"/>
            <c:size val="5"/>
            <c:spPr>
              <a:ln>
                <a:solidFill>
                  <a:srgbClr val="FF0000"/>
                </a:solidFill>
              </a:ln>
            </c:spPr>
          </c:marker>
          <c:cat>
            <c:numRef>
              <c:f>Лист4!$B$4:$B$15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Лист4!$D$4:$D$15</c:f>
              <c:numCache>
                <c:formatCode>General</c:formatCode>
                <c:ptCount val="12"/>
                <c:pt idx="0">
                  <c:v>27.3</c:v>
                </c:pt>
                <c:pt idx="1">
                  <c:v>27</c:v>
                </c:pt>
                <c:pt idx="2">
                  <c:v>27.7</c:v>
                </c:pt>
                <c:pt idx="3">
                  <c:v>27.6</c:v>
                </c:pt>
                <c:pt idx="4">
                  <c:v>28.4</c:v>
                </c:pt>
                <c:pt idx="5">
                  <c:v>27.3</c:v>
                </c:pt>
                <c:pt idx="6">
                  <c:v>27.1</c:v>
                </c:pt>
                <c:pt idx="7">
                  <c:v>26.5</c:v>
                </c:pt>
                <c:pt idx="8">
                  <c:v>24.1</c:v>
                </c:pt>
                <c:pt idx="9">
                  <c:v>24.4</c:v>
                </c:pt>
                <c:pt idx="10">
                  <c:v>25.6</c:v>
                </c:pt>
                <c:pt idx="11">
                  <c:v>24.6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Лист4!$E$3</c:f>
              <c:strCache>
                <c:ptCount val="1"/>
                <c:pt idx="0">
                  <c:v>до жилищных субсидий</c:v>
                </c:pt>
              </c:strCache>
            </c:strRef>
          </c:tx>
          <c:spPr>
            <a:ln>
              <a:solidFill>
                <a:srgbClr val="FBA813"/>
              </a:solidFill>
              <a:prstDash val="dash"/>
            </a:ln>
          </c:spPr>
          <c:marker>
            <c:spPr>
              <a:solidFill>
                <a:srgbClr val="FBA813"/>
              </a:solidFill>
              <a:ln>
                <a:solidFill>
                  <a:srgbClr val="FBA813"/>
                </a:solidFill>
              </a:ln>
            </c:spPr>
          </c:marker>
          <c:cat>
            <c:numRef>
              <c:f>Лист4!$B$4:$B$15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Лист4!$E$4:$E$15</c:f>
              <c:numCache>
                <c:formatCode>General</c:formatCode>
                <c:ptCount val="12"/>
                <c:pt idx="0">
                  <c:v>27.1</c:v>
                </c:pt>
                <c:pt idx="1">
                  <c:v>27.1</c:v>
                </c:pt>
                <c:pt idx="2">
                  <c:v>27.4</c:v>
                </c:pt>
                <c:pt idx="3">
                  <c:v>27.3</c:v>
                </c:pt>
                <c:pt idx="4">
                  <c:v>28.1</c:v>
                </c:pt>
                <c:pt idx="5">
                  <c:v>27.3</c:v>
                </c:pt>
                <c:pt idx="6">
                  <c:v>27</c:v>
                </c:pt>
                <c:pt idx="7">
                  <c:v>26.4</c:v>
                </c:pt>
                <c:pt idx="8">
                  <c:v>24.1</c:v>
                </c:pt>
                <c:pt idx="9">
                  <c:v>24.3</c:v>
                </c:pt>
                <c:pt idx="10">
                  <c:v>25.5</c:v>
                </c:pt>
                <c:pt idx="11">
                  <c:v>24.7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Лист4!$F$3</c:f>
              <c:strCache>
                <c:ptCount val="1"/>
                <c:pt idx="0">
                  <c:v>до социальных льгот</c:v>
                </c:pt>
              </c:strCache>
            </c:strRef>
          </c:tx>
          <c:spPr>
            <a:ln>
              <a:solidFill>
                <a:srgbClr val="0DF349"/>
              </a:solidFill>
              <a:prstDash val="dash"/>
            </a:ln>
          </c:spPr>
          <c:marker>
            <c:spPr>
              <a:ln>
                <a:solidFill>
                  <a:srgbClr val="0DF349"/>
                </a:solidFill>
              </a:ln>
            </c:spPr>
          </c:marker>
          <c:cat>
            <c:numRef>
              <c:f>Лист4!$B$4:$B$15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Лист4!$F$4:$F$15</c:f>
              <c:numCache>
                <c:formatCode>General</c:formatCode>
                <c:ptCount val="12"/>
                <c:pt idx="0">
                  <c:v>27</c:v>
                </c:pt>
                <c:pt idx="1">
                  <c:v>26.8</c:v>
                </c:pt>
                <c:pt idx="2">
                  <c:v>26.9</c:v>
                </c:pt>
                <c:pt idx="3">
                  <c:v>27.4</c:v>
                </c:pt>
                <c:pt idx="4">
                  <c:v>28.3</c:v>
                </c:pt>
                <c:pt idx="5">
                  <c:v>27.1</c:v>
                </c:pt>
                <c:pt idx="6">
                  <c:v>27.2</c:v>
                </c:pt>
                <c:pt idx="7">
                  <c:v>26.7</c:v>
                </c:pt>
                <c:pt idx="8">
                  <c:v>24.2</c:v>
                </c:pt>
                <c:pt idx="9">
                  <c:v>24.4</c:v>
                </c:pt>
                <c:pt idx="10">
                  <c:v>25</c:v>
                </c:pt>
                <c:pt idx="11">
                  <c:v>24.3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Лист4!$G$3</c:f>
              <c:strCache>
                <c:ptCount val="1"/>
                <c:pt idx="0">
                  <c:v>После всех пособий и выплат</c:v>
                </c:pt>
              </c:strCache>
            </c:strRef>
          </c:tx>
          <c:spPr>
            <a:ln>
              <a:solidFill>
                <a:srgbClr val="FF00FF"/>
              </a:solidFill>
            </a:ln>
          </c:spPr>
          <c:marker>
            <c:spPr>
              <a:ln>
                <a:solidFill>
                  <a:srgbClr val="FF00FF"/>
                </a:solidFill>
              </a:ln>
            </c:spPr>
          </c:marker>
          <c:cat>
            <c:numRef>
              <c:f>Лист4!$B$4:$B$15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Лист4!$G$4:$G$15</c:f>
              <c:numCache>
                <c:formatCode>General</c:formatCode>
                <c:ptCount val="12"/>
                <c:pt idx="0">
                  <c:v>27.2</c:v>
                </c:pt>
                <c:pt idx="1">
                  <c:v>26.6</c:v>
                </c:pt>
                <c:pt idx="2">
                  <c:v>27.3</c:v>
                </c:pt>
                <c:pt idx="3">
                  <c:v>27.1</c:v>
                </c:pt>
                <c:pt idx="4">
                  <c:v>28.1</c:v>
                </c:pt>
                <c:pt idx="5">
                  <c:v>27.3</c:v>
                </c:pt>
                <c:pt idx="6">
                  <c:v>27</c:v>
                </c:pt>
                <c:pt idx="7">
                  <c:v>26.4</c:v>
                </c:pt>
                <c:pt idx="8">
                  <c:v>24.1</c:v>
                </c:pt>
                <c:pt idx="9">
                  <c:v>24.3</c:v>
                </c:pt>
                <c:pt idx="10">
                  <c:v>25.5</c:v>
                </c:pt>
                <c:pt idx="11">
                  <c:v>24.5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502592"/>
        <c:axId val="98957504"/>
      </c:lineChart>
      <c:catAx>
        <c:axId val="139502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98957504"/>
        <c:crosses val="autoZero"/>
        <c:auto val="1"/>
        <c:lblAlgn val="ctr"/>
        <c:lblOffset val="100"/>
        <c:noMultiLvlLbl val="0"/>
      </c:catAx>
      <c:valAx>
        <c:axId val="989575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Риск</a:t>
                </a:r>
                <a:r>
                  <a:rPr lang="ru-RU" baseline="0"/>
                  <a:t> бедности, %</a:t>
                </a:r>
                <a:endParaRPr lang="ru-RU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9502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905814657783165"/>
          <c:y val="1.5308275144852179E-2"/>
          <c:w val="0.24091828446617877"/>
          <c:h val="0.9510082926056656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498961542850618E-2"/>
          <c:y val="3.4117060367454072E-2"/>
          <c:w val="0.67351308912472896"/>
          <c:h val="0.61548215223097114"/>
        </c:manualLayout>
      </c:layout>
      <c:barChart>
        <c:barDir val="col"/>
        <c:grouping val="percentStacked"/>
        <c:varyColors val="0"/>
        <c:ser>
          <c:idx val="5"/>
          <c:order val="0"/>
          <c:tx>
            <c:strRef>
              <c:f>Sheet1!$A$2</c:f>
              <c:strCache>
                <c:ptCount val="1"/>
                <c:pt idx="0">
                  <c:v>Существенно повысила уровень благосостояния</c:v>
                </c:pt>
              </c:strCache>
            </c:strRef>
          </c:tx>
          <c:spPr>
            <a:solidFill>
              <a:srgbClr val="FF8080"/>
            </a:solidFill>
            <a:ln w="12662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323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помощь по уходу за ребенком</c:v>
                </c:pt>
                <c:pt idx="1">
                  <c:v>помощь при рождении</c:v>
                </c:pt>
                <c:pt idx="2">
                  <c:v>жилищные субсидии</c:v>
                </c:pt>
                <c:pt idx="3">
                  <c:v>помощь одиноким матерям</c:v>
                </c:pt>
                <c:pt idx="4">
                  <c:v>помощь малообеспеченным семьям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8.9</c:v>
                </c:pt>
                <c:pt idx="1">
                  <c:v>25.3</c:v>
                </c:pt>
                <c:pt idx="2">
                  <c:v>12.1</c:v>
                </c:pt>
                <c:pt idx="3">
                  <c:v>10.9</c:v>
                </c:pt>
                <c:pt idx="4">
                  <c:v>18.600000000000001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В определенной степени повысила уровень благосостояния</c:v>
                </c:pt>
              </c:strCache>
            </c:strRef>
          </c:tx>
          <c:spPr>
            <a:solidFill>
              <a:srgbClr val="CCCCFF"/>
            </a:solidFill>
            <a:ln w="12662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323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помощь по уходу за ребенком</c:v>
                </c:pt>
                <c:pt idx="1">
                  <c:v>помощь при рождении</c:v>
                </c:pt>
                <c:pt idx="2">
                  <c:v>жилищные субсидии</c:v>
                </c:pt>
                <c:pt idx="3">
                  <c:v>помощь одиноким матерям</c:v>
                </c:pt>
                <c:pt idx="4">
                  <c:v>помощь малообеспеченным семьям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45.8</c:v>
                </c:pt>
                <c:pt idx="1">
                  <c:v>66.5</c:v>
                </c:pt>
                <c:pt idx="2">
                  <c:v>74.900000000000006</c:v>
                </c:pt>
                <c:pt idx="3">
                  <c:v>62.3</c:v>
                </c:pt>
                <c:pt idx="4">
                  <c:v>73</c:v>
                </c:pt>
              </c:numCache>
            </c:numRef>
          </c:val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Не повлияла на уровень благосостояния</c:v>
                </c:pt>
              </c:strCache>
            </c:strRef>
          </c:tx>
          <c:spPr>
            <a:solidFill>
              <a:srgbClr val="CC0099"/>
            </a:solidFill>
            <a:ln w="12662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3.2211799612005022E-3"/>
                  <c:y val="-7.37108994520160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23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помощь по уходу за ребенком</c:v>
                </c:pt>
                <c:pt idx="1">
                  <c:v>помощь при рождении</c:v>
                </c:pt>
                <c:pt idx="2">
                  <c:v>жилищные субсидии</c:v>
                </c:pt>
                <c:pt idx="3">
                  <c:v>помощь одиноким матерям</c:v>
                </c:pt>
                <c:pt idx="4">
                  <c:v>помощь малообеспеченным семьям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45.3</c:v>
                </c:pt>
                <c:pt idx="1">
                  <c:v>8.1999999999999993</c:v>
                </c:pt>
                <c:pt idx="2">
                  <c:v>13</c:v>
                </c:pt>
                <c:pt idx="3">
                  <c:v>26.7</c:v>
                </c:pt>
                <c:pt idx="4">
                  <c:v>8.4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51246336"/>
        <c:axId val="156235968"/>
      </c:barChart>
      <c:catAx>
        <c:axId val="151246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56235968"/>
        <c:crosses val="autoZero"/>
        <c:auto val="1"/>
        <c:lblAlgn val="ctr"/>
        <c:lblOffset val="100"/>
        <c:noMultiLvlLbl val="0"/>
      </c:catAx>
      <c:valAx>
        <c:axId val="156235968"/>
        <c:scaling>
          <c:orientation val="minMax"/>
        </c:scaling>
        <c:delete val="0"/>
        <c:axPos val="l"/>
        <c:majorGridlines>
          <c:spPr>
            <a:ln w="316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ru-RU" sz="1200"/>
                  <a:t>%</a:t>
                </a:r>
                <a:r>
                  <a:rPr lang="ru-RU" sz="1200" baseline="0"/>
                  <a:t> домохозяйств</a:t>
                </a:r>
                <a:endParaRPr lang="ru-RU" sz="1200"/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spPr>
          <a:ln w="316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798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51246336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7697400433641447"/>
          <c:y val="2.6560104986876637E-2"/>
          <c:w val="0.21957302293735023"/>
          <c:h val="0.71179606299212594"/>
        </c:manualLayout>
      </c:layout>
      <c:overlay val="0"/>
      <c:spPr>
        <a:noFill/>
        <a:ln w="3165">
          <a:solidFill>
            <a:srgbClr val="000000"/>
          </a:solidFill>
          <a:prstDash val="solid"/>
        </a:ln>
      </c:spPr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70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0AE91D-F8AC-423C-8145-42E59C13BA46}" type="doc">
      <dgm:prSet loTypeId="urn:microsoft.com/office/officeart/2005/8/layout/venn2" loCatId="relationship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39C0D28F-6A75-4DF7-9B25-23AE9C968963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sz="1200" dirty="0">
              <a:solidFill>
                <a:srgbClr val="C00000"/>
              </a:solidFill>
            </a:rPr>
            <a:t>имеют устойчивое положение</a:t>
          </a:r>
        </a:p>
      </dgm:t>
    </dgm:pt>
    <dgm:pt modelId="{0514217C-C8AE-4A6D-9201-E04235DD7EAE}" type="parTrans" cxnId="{FD5220D6-1ECA-47BB-AE8C-B087C0423F80}">
      <dgm:prSet/>
      <dgm:spPr/>
      <dgm:t>
        <a:bodyPr/>
        <a:lstStyle/>
        <a:p>
          <a:pPr algn="ctr"/>
          <a:endParaRPr lang="ru-RU"/>
        </a:p>
      </dgm:t>
    </dgm:pt>
    <dgm:pt modelId="{C5AECC0F-C16B-4D95-AB80-5EBC1486A1A6}" type="sibTrans" cxnId="{FD5220D6-1ECA-47BB-AE8C-B087C0423F80}">
      <dgm:prSet/>
      <dgm:spPr/>
      <dgm:t>
        <a:bodyPr/>
        <a:lstStyle/>
        <a:p>
          <a:pPr algn="ctr"/>
          <a:endParaRPr lang="ru-RU"/>
        </a:p>
      </dgm:t>
    </dgm:pt>
    <dgm:pt modelId="{653A54EE-A1D7-4D15-9709-B860D6FDB98A}">
      <dgm:prSet phldrT="[Текст]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algn="ctr"/>
          <a:r>
            <a:rPr lang="uk-UA" sz="1000" dirty="0"/>
            <a:t> </a:t>
          </a:r>
          <a:r>
            <a:rPr lang="uk-UA" sz="1200" dirty="0" err="1">
              <a:solidFill>
                <a:schemeClr val="accent2">
                  <a:lumMod val="75000"/>
                </a:schemeClr>
              </a:solidFill>
            </a:rPr>
            <a:t>уязвимые</a:t>
          </a:r>
          <a:r>
            <a:rPr lang="uk-UA" sz="1200" dirty="0">
              <a:solidFill>
                <a:schemeClr val="accent2">
                  <a:lumMod val="75000"/>
                </a:schemeClr>
              </a:solidFill>
            </a:rPr>
            <a:t> к </a:t>
          </a:r>
          <a:r>
            <a:rPr lang="uk-UA" sz="1200" dirty="0" err="1">
              <a:solidFill>
                <a:schemeClr val="accent2">
                  <a:lumMod val="75000"/>
                </a:schemeClr>
              </a:solidFill>
            </a:rPr>
            <a:t>бедности</a:t>
          </a:r>
          <a:r>
            <a:rPr lang="uk-UA" sz="1200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uk-UA" sz="1200" dirty="0" err="1">
              <a:solidFill>
                <a:schemeClr val="accent2">
                  <a:lumMod val="75000"/>
                </a:schemeClr>
              </a:solidFill>
            </a:rPr>
            <a:t>вследствие</a:t>
          </a:r>
          <a:r>
            <a:rPr lang="uk-UA" sz="1200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uk-UA" sz="1200" dirty="0" err="1">
              <a:solidFill>
                <a:schemeClr val="accent2">
                  <a:lumMod val="75000"/>
                </a:schemeClr>
              </a:solidFill>
            </a:rPr>
            <a:t>войны</a:t>
          </a:r>
          <a:endParaRPr lang="ru-RU" sz="1200" dirty="0">
            <a:solidFill>
              <a:schemeClr val="accent2">
                <a:lumMod val="75000"/>
              </a:schemeClr>
            </a:solidFill>
          </a:endParaRPr>
        </a:p>
      </dgm:t>
    </dgm:pt>
    <dgm:pt modelId="{491BA9D4-7AD3-489C-BBC4-27495704D09C}" type="parTrans" cxnId="{E23900AA-E3C7-4BAA-B646-22D7E1D2DCFA}">
      <dgm:prSet/>
      <dgm:spPr/>
      <dgm:t>
        <a:bodyPr/>
        <a:lstStyle/>
        <a:p>
          <a:pPr algn="ctr"/>
          <a:endParaRPr lang="ru-RU"/>
        </a:p>
      </dgm:t>
    </dgm:pt>
    <dgm:pt modelId="{51D8F746-4269-4038-9F3F-78C4815580D7}" type="sibTrans" cxnId="{E23900AA-E3C7-4BAA-B646-22D7E1D2DCFA}">
      <dgm:prSet/>
      <dgm:spPr/>
      <dgm:t>
        <a:bodyPr/>
        <a:lstStyle/>
        <a:p>
          <a:pPr algn="ctr"/>
          <a:endParaRPr lang="ru-RU"/>
        </a:p>
      </dgm:t>
    </dgm:pt>
    <dgm:pt modelId="{6DFAC26D-DA4D-47B7-B09F-4B0570526247}">
      <dgm:prSet phldrT="[Текст]" custT="1"/>
      <dgm:spPr>
        <a:solidFill>
          <a:srgbClr val="F28948"/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algn="ctr"/>
          <a:r>
            <a:rPr lang="uk-UA" sz="1200" dirty="0" err="1">
              <a:solidFill>
                <a:schemeClr val="bg1"/>
              </a:solidFill>
            </a:rPr>
            <a:t>внезапно</a:t>
          </a:r>
          <a:r>
            <a:rPr lang="uk-UA" sz="1200" dirty="0">
              <a:solidFill>
                <a:schemeClr val="bg1"/>
              </a:solidFill>
            </a:rPr>
            <a:t> </a:t>
          </a:r>
          <a:r>
            <a:rPr lang="uk-UA" sz="1200" dirty="0" err="1">
              <a:solidFill>
                <a:schemeClr val="bg1"/>
              </a:solidFill>
            </a:rPr>
            <a:t>обеденевгие</a:t>
          </a:r>
          <a:r>
            <a:rPr lang="uk-UA" sz="1200" dirty="0">
              <a:solidFill>
                <a:schemeClr val="bg1"/>
              </a:solidFill>
            </a:rPr>
            <a:t> </a:t>
          </a:r>
          <a:r>
            <a:rPr lang="uk-UA" sz="900" dirty="0" err="1">
              <a:solidFill>
                <a:schemeClr val="bg1"/>
              </a:solidFill>
            </a:rPr>
            <a:t>вследствие</a:t>
          </a:r>
          <a:r>
            <a:rPr lang="uk-UA" sz="900" dirty="0">
              <a:solidFill>
                <a:schemeClr val="bg1"/>
              </a:solidFill>
            </a:rPr>
            <a:t>  </a:t>
          </a:r>
          <a:r>
            <a:rPr lang="uk-UA" sz="900" dirty="0" err="1">
              <a:solidFill>
                <a:schemeClr val="bg1"/>
              </a:solidFill>
            </a:rPr>
            <a:t>войны</a:t>
          </a:r>
          <a:r>
            <a:rPr lang="uk-UA" sz="900" dirty="0">
              <a:solidFill>
                <a:schemeClr val="bg1"/>
              </a:solidFill>
            </a:rPr>
            <a:t> </a:t>
          </a:r>
          <a:endParaRPr lang="ru-RU" sz="900" dirty="0">
            <a:solidFill>
              <a:schemeClr val="bg1"/>
            </a:solidFill>
          </a:endParaRPr>
        </a:p>
      </dgm:t>
    </dgm:pt>
    <dgm:pt modelId="{3FA96CB1-30D8-4C7A-969B-647E6A6A9DE4}" type="parTrans" cxnId="{A80183E5-561F-4E62-A7BE-45E3ADADFD9B}">
      <dgm:prSet/>
      <dgm:spPr/>
      <dgm:t>
        <a:bodyPr/>
        <a:lstStyle/>
        <a:p>
          <a:pPr algn="ctr"/>
          <a:endParaRPr lang="ru-RU"/>
        </a:p>
      </dgm:t>
    </dgm:pt>
    <dgm:pt modelId="{23B9D4DA-3738-4882-A8E1-8E6DCF38E883}" type="sibTrans" cxnId="{A80183E5-561F-4E62-A7BE-45E3ADADFD9B}">
      <dgm:prSet/>
      <dgm:spPr/>
      <dgm:t>
        <a:bodyPr/>
        <a:lstStyle/>
        <a:p>
          <a:pPr algn="ctr"/>
          <a:endParaRPr lang="ru-RU"/>
        </a:p>
      </dgm:t>
    </dgm:pt>
    <dgm:pt modelId="{942F1AB9-94DE-4CA9-8D08-3C40D55D9DDB}">
      <dgm:prSet phldrT="[Текст]"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algn="ctr"/>
          <a:r>
            <a:rPr lang="uk-UA" sz="1200" dirty="0" err="1"/>
            <a:t>традиционно</a:t>
          </a:r>
          <a:endParaRPr lang="uk-UA" sz="1200" dirty="0"/>
        </a:p>
        <a:p>
          <a:pPr algn="ctr"/>
          <a:r>
            <a:rPr lang="uk-UA" sz="1200" dirty="0" err="1"/>
            <a:t>бедные</a:t>
          </a:r>
          <a:endParaRPr lang="ru-RU" sz="1200" dirty="0"/>
        </a:p>
      </dgm:t>
    </dgm:pt>
    <dgm:pt modelId="{C5058616-30C1-477F-8CFC-461C7B841F34}" type="parTrans" cxnId="{39F29825-6EB9-419D-A7AC-9DA2797CB02A}">
      <dgm:prSet/>
      <dgm:spPr/>
      <dgm:t>
        <a:bodyPr/>
        <a:lstStyle/>
        <a:p>
          <a:pPr algn="ctr"/>
          <a:endParaRPr lang="ru-RU"/>
        </a:p>
      </dgm:t>
    </dgm:pt>
    <dgm:pt modelId="{19202905-E001-497E-A1B5-D4EF3487CBAA}" type="sibTrans" cxnId="{39F29825-6EB9-419D-A7AC-9DA2797CB02A}">
      <dgm:prSet/>
      <dgm:spPr/>
      <dgm:t>
        <a:bodyPr/>
        <a:lstStyle/>
        <a:p>
          <a:pPr algn="ctr"/>
          <a:endParaRPr lang="ru-RU"/>
        </a:p>
      </dgm:t>
    </dgm:pt>
    <dgm:pt modelId="{2AB4AD0A-027C-4EBC-9CC5-7685622B2960}" type="pres">
      <dgm:prSet presAssocID="{1C0AE91D-F8AC-423C-8145-42E59C13BA46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99E883-E3B7-4276-B2CF-E219F01C0B18}" type="pres">
      <dgm:prSet presAssocID="{1C0AE91D-F8AC-423C-8145-42E59C13BA46}" presName="comp1" presStyleCnt="0"/>
      <dgm:spPr/>
    </dgm:pt>
    <dgm:pt modelId="{7F761E25-CDCC-464A-96A1-3E96D13EFC51}" type="pres">
      <dgm:prSet presAssocID="{1C0AE91D-F8AC-423C-8145-42E59C13BA46}" presName="circle1" presStyleLbl="node1" presStyleIdx="0" presStyleCnt="4" custScaleX="97261" custLinFactNeighborX="-1587" custLinFactNeighborY="934"/>
      <dgm:spPr/>
      <dgm:t>
        <a:bodyPr/>
        <a:lstStyle/>
        <a:p>
          <a:endParaRPr lang="ru-RU"/>
        </a:p>
      </dgm:t>
    </dgm:pt>
    <dgm:pt modelId="{526DD6F8-DA2F-42CE-A879-A606DD2D06F3}" type="pres">
      <dgm:prSet presAssocID="{1C0AE91D-F8AC-423C-8145-42E59C13BA46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E6DAFD-1222-433D-9F89-5C5B27371F51}" type="pres">
      <dgm:prSet presAssocID="{1C0AE91D-F8AC-423C-8145-42E59C13BA46}" presName="comp2" presStyleCnt="0"/>
      <dgm:spPr/>
    </dgm:pt>
    <dgm:pt modelId="{27864843-840C-41C2-9C46-1E975DF847E0}" type="pres">
      <dgm:prSet presAssocID="{1C0AE91D-F8AC-423C-8145-42E59C13BA46}" presName="circle2" presStyleLbl="node1" presStyleIdx="1" presStyleCnt="4" custScaleX="102633" custScaleY="102183" custLinFactNeighborX="-2050" custLinFactNeighborY="-408"/>
      <dgm:spPr/>
      <dgm:t>
        <a:bodyPr/>
        <a:lstStyle/>
        <a:p>
          <a:endParaRPr lang="ru-RU"/>
        </a:p>
      </dgm:t>
    </dgm:pt>
    <dgm:pt modelId="{095D3D98-6BA3-4BA8-A6ED-80068AB1D528}" type="pres">
      <dgm:prSet presAssocID="{1C0AE91D-F8AC-423C-8145-42E59C13BA46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2A845B-0429-4AF9-850D-6AFAA0D722B1}" type="pres">
      <dgm:prSet presAssocID="{1C0AE91D-F8AC-423C-8145-42E59C13BA46}" presName="comp3" presStyleCnt="0"/>
      <dgm:spPr/>
    </dgm:pt>
    <dgm:pt modelId="{4BEA939D-986A-4D7B-9706-23E221AA35CB}" type="pres">
      <dgm:prSet presAssocID="{1C0AE91D-F8AC-423C-8145-42E59C13BA46}" presName="circle3" presStyleLbl="node1" presStyleIdx="2" presStyleCnt="4" custLinFactNeighborX="1587" custLinFactNeighborY="0"/>
      <dgm:spPr/>
      <dgm:t>
        <a:bodyPr/>
        <a:lstStyle/>
        <a:p>
          <a:endParaRPr lang="ru-RU"/>
        </a:p>
      </dgm:t>
    </dgm:pt>
    <dgm:pt modelId="{EC1BA9AA-AC8B-4A67-886D-CE47C92F0497}" type="pres">
      <dgm:prSet presAssocID="{1C0AE91D-F8AC-423C-8145-42E59C13BA46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3AFA66-0DF6-4F98-BA43-F9A0822A60ED}" type="pres">
      <dgm:prSet presAssocID="{1C0AE91D-F8AC-423C-8145-42E59C13BA46}" presName="comp4" presStyleCnt="0"/>
      <dgm:spPr/>
    </dgm:pt>
    <dgm:pt modelId="{9CFD11BD-C90E-48AC-99B8-3BBD26ADBA12}" type="pres">
      <dgm:prSet presAssocID="{1C0AE91D-F8AC-423C-8145-42E59C13BA46}" presName="circle4" presStyleLbl="node1" presStyleIdx="3" presStyleCnt="4"/>
      <dgm:spPr/>
      <dgm:t>
        <a:bodyPr/>
        <a:lstStyle/>
        <a:p>
          <a:endParaRPr lang="ru-RU"/>
        </a:p>
      </dgm:t>
    </dgm:pt>
    <dgm:pt modelId="{CA86AC41-1442-491D-B871-EE8FEFD6E9E4}" type="pres">
      <dgm:prSet presAssocID="{1C0AE91D-F8AC-423C-8145-42E59C13BA46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5220D6-1ECA-47BB-AE8C-B087C0423F80}" srcId="{1C0AE91D-F8AC-423C-8145-42E59C13BA46}" destId="{39C0D28F-6A75-4DF7-9B25-23AE9C968963}" srcOrd="0" destOrd="0" parTransId="{0514217C-C8AE-4A6D-9201-E04235DD7EAE}" sibTransId="{C5AECC0F-C16B-4D95-AB80-5EBC1486A1A6}"/>
    <dgm:cxn modelId="{179DDB7D-EF43-44C8-B853-1CD68066ECD6}" type="presOf" srcId="{39C0D28F-6A75-4DF7-9B25-23AE9C968963}" destId="{7F761E25-CDCC-464A-96A1-3E96D13EFC51}" srcOrd="0" destOrd="0" presId="urn:microsoft.com/office/officeart/2005/8/layout/venn2"/>
    <dgm:cxn modelId="{A80183E5-561F-4E62-A7BE-45E3ADADFD9B}" srcId="{1C0AE91D-F8AC-423C-8145-42E59C13BA46}" destId="{6DFAC26D-DA4D-47B7-B09F-4B0570526247}" srcOrd="2" destOrd="0" parTransId="{3FA96CB1-30D8-4C7A-969B-647E6A6A9DE4}" sibTransId="{23B9D4DA-3738-4882-A8E1-8E6DCF38E883}"/>
    <dgm:cxn modelId="{319C2D51-B616-497A-BFAB-EDE8778F5A85}" type="presOf" srcId="{6DFAC26D-DA4D-47B7-B09F-4B0570526247}" destId="{EC1BA9AA-AC8B-4A67-886D-CE47C92F0497}" srcOrd="1" destOrd="0" presId="urn:microsoft.com/office/officeart/2005/8/layout/venn2"/>
    <dgm:cxn modelId="{4E270A6D-A494-448D-A0ED-802DCCA94EB0}" type="presOf" srcId="{942F1AB9-94DE-4CA9-8D08-3C40D55D9DDB}" destId="{CA86AC41-1442-491D-B871-EE8FEFD6E9E4}" srcOrd="1" destOrd="0" presId="urn:microsoft.com/office/officeart/2005/8/layout/venn2"/>
    <dgm:cxn modelId="{E23900AA-E3C7-4BAA-B646-22D7E1D2DCFA}" srcId="{1C0AE91D-F8AC-423C-8145-42E59C13BA46}" destId="{653A54EE-A1D7-4D15-9709-B860D6FDB98A}" srcOrd="1" destOrd="0" parTransId="{491BA9D4-7AD3-489C-BBC4-27495704D09C}" sibTransId="{51D8F746-4269-4038-9F3F-78C4815580D7}"/>
    <dgm:cxn modelId="{54FEDB16-5386-4417-83FF-48DC47F7EA04}" type="presOf" srcId="{39C0D28F-6A75-4DF7-9B25-23AE9C968963}" destId="{526DD6F8-DA2F-42CE-A879-A606DD2D06F3}" srcOrd="1" destOrd="0" presId="urn:microsoft.com/office/officeart/2005/8/layout/venn2"/>
    <dgm:cxn modelId="{AE1064D2-05FD-4166-AAFC-F2078C0EFE85}" type="presOf" srcId="{1C0AE91D-F8AC-423C-8145-42E59C13BA46}" destId="{2AB4AD0A-027C-4EBC-9CC5-7685622B2960}" srcOrd="0" destOrd="0" presId="urn:microsoft.com/office/officeart/2005/8/layout/venn2"/>
    <dgm:cxn modelId="{CD6CF4A5-D4AC-4D7A-A19A-799165F08DFE}" type="presOf" srcId="{653A54EE-A1D7-4D15-9709-B860D6FDB98A}" destId="{095D3D98-6BA3-4BA8-A6ED-80068AB1D528}" srcOrd="1" destOrd="0" presId="urn:microsoft.com/office/officeart/2005/8/layout/venn2"/>
    <dgm:cxn modelId="{1C28343B-F29A-4510-965F-C1BCA596B8B8}" type="presOf" srcId="{6DFAC26D-DA4D-47B7-B09F-4B0570526247}" destId="{4BEA939D-986A-4D7B-9706-23E221AA35CB}" srcOrd="0" destOrd="0" presId="urn:microsoft.com/office/officeart/2005/8/layout/venn2"/>
    <dgm:cxn modelId="{6A8C69DD-3AD6-4826-8CF7-CA8275F4611C}" type="presOf" srcId="{942F1AB9-94DE-4CA9-8D08-3C40D55D9DDB}" destId="{9CFD11BD-C90E-48AC-99B8-3BBD26ADBA12}" srcOrd="0" destOrd="0" presId="urn:microsoft.com/office/officeart/2005/8/layout/venn2"/>
    <dgm:cxn modelId="{DF463227-C08D-4A97-9874-3C67096417AC}" type="presOf" srcId="{653A54EE-A1D7-4D15-9709-B860D6FDB98A}" destId="{27864843-840C-41C2-9C46-1E975DF847E0}" srcOrd="0" destOrd="0" presId="urn:microsoft.com/office/officeart/2005/8/layout/venn2"/>
    <dgm:cxn modelId="{39F29825-6EB9-419D-A7AC-9DA2797CB02A}" srcId="{1C0AE91D-F8AC-423C-8145-42E59C13BA46}" destId="{942F1AB9-94DE-4CA9-8D08-3C40D55D9DDB}" srcOrd="3" destOrd="0" parTransId="{C5058616-30C1-477F-8CFC-461C7B841F34}" sibTransId="{19202905-E001-497E-A1B5-D4EF3487CBAA}"/>
    <dgm:cxn modelId="{020A371A-720F-4185-9102-0F09C7A1F1B2}" type="presParOf" srcId="{2AB4AD0A-027C-4EBC-9CC5-7685622B2960}" destId="{9E99E883-E3B7-4276-B2CF-E219F01C0B18}" srcOrd="0" destOrd="0" presId="urn:microsoft.com/office/officeart/2005/8/layout/venn2"/>
    <dgm:cxn modelId="{F895A7E8-F160-4729-98C5-6668A83C088E}" type="presParOf" srcId="{9E99E883-E3B7-4276-B2CF-E219F01C0B18}" destId="{7F761E25-CDCC-464A-96A1-3E96D13EFC51}" srcOrd="0" destOrd="0" presId="urn:microsoft.com/office/officeart/2005/8/layout/venn2"/>
    <dgm:cxn modelId="{D22EFE36-4EBD-4C0E-A0E6-206B590363AA}" type="presParOf" srcId="{9E99E883-E3B7-4276-B2CF-E219F01C0B18}" destId="{526DD6F8-DA2F-42CE-A879-A606DD2D06F3}" srcOrd="1" destOrd="0" presId="urn:microsoft.com/office/officeart/2005/8/layout/venn2"/>
    <dgm:cxn modelId="{B61FB693-F259-473F-894F-2F6A70D8A898}" type="presParOf" srcId="{2AB4AD0A-027C-4EBC-9CC5-7685622B2960}" destId="{C2E6DAFD-1222-433D-9F89-5C5B27371F51}" srcOrd="1" destOrd="0" presId="urn:microsoft.com/office/officeart/2005/8/layout/venn2"/>
    <dgm:cxn modelId="{8CB0C255-C1B9-4AC1-B7CA-553AFCB6A56F}" type="presParOf" srcId="{C2E6DAFD-1222-433D-9F89-5C5B27371F51}" destId="{27864843-840C-41C2-9C46-1E975DF847E0}" srcOrd="0" destOrd="0" presId="urn:microsoft.com/office/officeart/2005/8/layout/venn2"/>
    <dgm:cxn modelId="{69F469D0-2A20-445F-86A2-3333F49AEAD9}" type="presParOf" srcId="{C2E6DAFD-1222-433D-9F89-5C5B27371F51}" destId="{095D3D98-6BA3-4BA8-A6ED-80068AB1D528}" srcOrd="1" destOrd="0" presId="urn:microsoft.com/office/officeart/2005/8/layout/venn2"/>
    <dgm:cxn modelId="{81D8B386-687A-464C-81A2-92D12B66F8EA}" type="presParOf" srcId="{2AB4AD0A-027C-4EBC-9CC5-7685622B2960}" destId="{562A845B-0429-4AF9-850D-6AFAA0D722B1}" srcOrd="2" destOrd="0" presId="urn:microsoft.com/office/officeart/2005/8/layout/venn2"/>
    <dgm:cxn modelId="{72D8CAB6-7655-4A43-993E-DFC082A17C0D}" type="presParOf" srcId="{562A845B-0429-4AF9-850D-6AFAA0D722B1}" destId="{4BEA939D-986A-4D7B-9706-23E221AA35CB}" srcOrd="0" destOrd="0" presId="urn:microsoft.com/office/officeart/2005/8/layout/venn2"/>
    <dgm:cxn modelId="{F4D4E2C5-7B75-4ACE-A081-7B74C97DA27C}" type="presParOf" srcId="{562A845B-0429-4AF9-850D-6AFAA0D722B1}" destId="{EC1BA9AA-AC8B-4A67-886D-CE47C92F0497}" srcOrd="1" destOrd="0" presId="urn:microsoft.com/office/officeart/2005/8/layout/venn2"/>
    <dgm:cxn modelId="{8983EA7F-D319-429A-92CF-43FFEEE7C52E}" type="presParOf" srcId="{2AB4AD0A-027C-4EBC-9CC5-7685622B2960}" destId="{413AFA66-0DF6-4F98-BA43-F9A0822A60ED}" srcOrd="3" destOrd="0" presId="urn:microsoft.com/office/officeart/2005/8/layout/venn2"/>
    <dgm:cxn modelId="{2552790E-39D7-4182-AE9D-F8968071CE06}" type="presParOf" srcId="{413AFA66-0DF6-4F98-BA43-F9A0822A60ED}" destId="{9CFD11BD-C90E-48AC-99B8-3BBD26ADBA12}" srcOrd="0" destOrd="0" presId="urn:microsoft.com/office/officeart/2005/8/layout/venn2"/>
    <dgm:cxn modelId="{B1C6D452-0B8A-4797-A59B-50335E84CBD1}" type="presParOf" srcId="{413AFA66-0DF6-4F98-BA43-F9A0822A60ED}" destId="{CA86AC41-1442-491D-B871-EE8FEFD6E9E4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EB71-7DA0-46B9-9A24-090C95D5CAA3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0298-57D2-4AD2-B2D9-A3FE52B06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8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EB71-7DA0-46B9-9A24-090C95D5CAA3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0298-57D2-4AD2-B2D9-A3FE52B06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53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EB71-7DA0-46B9-9A24-090C95D5CAA3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0298-57D2-4AD2-B2D9-A3FE52B06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153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EB71-7DA0-46B9-9A24-090C95D5CAA3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0298-57D2-4AD2-B2D9-A3FE52B06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74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EB71-7DA0-46B9-9A24-090C95D5CAA3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0298-57D2-4AD2-B2D9-A3FE52B06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80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EB71-7DA0-46B9-9A24-090C95D5CAA3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0298-57D2-4AD2-B2D9-A3FE52B06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515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EB71-7DA0-46B9-9A24-090C95D5CAA3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0298-57D2-4AD2-B2D9-A3FE52B06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914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EB71-7DA0-46B9-9A24-090C95D5CAA3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0298-57D2-4AD2-B2D9-A3FE52B06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974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EB71-7DA0-46B9-9A24-090C95D5CAA3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0298-57D2-4AD2-B2D9-A3FE52B06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188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EB71-7DA0-46B9-9A24-090C95D5CAA3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0298-57D2-4AD2-B2D9-A3FE52B06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223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EB71-7DA0-46B9-9A24-090C95D5CAA3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0298-57D2-4AD2-B2D9-A3FE52B06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794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8EB71-7DA0-46B9-9A24-090C95D5CAA3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F0298-57D2-4AD2-B2D9-A3FE52B06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152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16833"/>
            <a:ext cx="7772400" cy="16836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Бедность в Украине: традиционные подходы к измерению и новые вызовы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4869160"/>
            <a:ext cx="5320680" cy="117653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Людмила Черенько</a:t>
            </a:r>
          </a:p>
          <a:p>
            <a:r>
              <a:rPr lang="ru-RU" dirty="0" smtClean="0"/>
              <a:t>Ин-т демографии и социальных исследований им. </a:t>
            </a:r>
            <a:r>
              <a:rPr lang="ru-RU" dirty="0" err="1" smtClean="0"/>
              <a:t>М.В.Птухи</a:t>
            </a:r>
            <a:r>
              <a:rPr lang="ru-RU" dirty="0" smtClean="0"/>
              <a:t> НАН Украины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923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3. Оценки бедности на уровне «малых» территорий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4644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3200" dirty="0" smtClean="0"/>
              <a:t>Основные принципы построения «карты» бедности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комбинированное использование источников данных:</a:t>
            </a:r>
          </a:p>
          <a:p>
            <a:pPr>
              <a:buFontTx/>
              <a:buChar char="-"/>
            </a:pPr>
            <a:r>
              <a:rPr lang="ru-RU" sz="3100" dirty="0" err="1" smtClean="0"/>
              <a:t>микроданных</a:t>
            </a:r>
            <a:r>
              <a:rPr lang="ru-RU" sz="3100" dirty="0" smtClean="0"/>
              <a:t> </a:t>
            </a:r>
            <a:r>
              <a:rPr lang="ru-RU" sz="3100" dirty="0"/>
              <a:t>обследования условий жизни домохозяйств - для разработки модели уровня бедности как функции от различных, в первую очередь демографических, </a:t>
            </a:r>
            <a:r>
              <a:rPr lang="ru-RU" sz="3100" dirty="0" smtClean="0"/>
              <a:t>факторов</a:t>
            </a:r>
            <a:endParaRPr lang="ru-RU" sz="3100" dirty="0"/>
          </a:p>
          <a:p>
            <a:pPr>
              <a:buFontTx/>
              <a:buChar char="-"/>
            </a:pPr>
            <a:r>
              <a:rPr lang="ru-RU" dirty="0" err="1" smtClean="0"/>
              <a:t>разагрегированных</a:t>
            </a:r>
            <a:r>
              <a:rPr lang="ru-RU" dirty="0" smtClean="0"/>
              <a:t> </a:t>
            </a:r>
            <a:r>
              <a:rPr lang="ru-RU" dirty="0"/>
              <a:t>данных переписи населения - для построения структуры домохозяйств на уровне территориальных единиц (в соответствии с отобранными признаками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/>
              <a:t>г</a:t>
            </a:r>
            <a:r>
              <a:rPr lang="ru-RU" dirty="0" smtClean="0"/>
              <a:t>руппирование </a:t>
            </a:r>
            <a:r>
              <a:rPr lang="ru-RU" dirty="0"/>
              <a:t>домохозяйств по </a:t>
            </a:r>
            <a:r>
              <a:rPr lang="ru-RU" dirty="0" smtClean="0"/>
              <a:t>типам на основе социально-демографических характеристик:</a:t>
            </a:r>
            <a:endParaRPr lang="ru-RU" dirty="0"/>
          </a:p>
          <a:p>
            <a:pPr lvl="0">
              <a:buFontTx/>
              <a:buChar char="-"/>
            </a:pPr>
            <a:r>
              <a:rPr lang="ru-RU" sz="3100" dirty="0" smtClean="0"/>
              <a:t>наличия </a:t>
            </a:r>
            <a:r>
              <a:rPr lang="ru-RU" sz="3100" dirty="0"/>
              <a:t>детей: один ребенок; двое детей; трое и более детей;</a:t>
            </a:r>
          </a:p>
          <a:p>
            <a:pPr lvl="0">
              <a:buFontTx/>
              <a:buChar char="-"/>
            </a:pPr>
            <a:r>
              <a:rPr lang="ru-RU" sz="3100" dirty="0" smtClean="0"/>
              <a:t>наличия </a:t>
            </a:r>
            <a:r>
              <a:rPr lang="ru-RU" sz="3100" dirty="0"/>
              <a:t>лиц определенной возрастной категории: трудоспособного возраста; старшего трудоспособного возраста, среди них: до 70 лет и в возрасте 70 лет и старше;</a:t>
            </a:r>
          </a:p>
          <a:p>
            <a:pPr lvl="0">
              <a:buFontTx/>
              <a:buChar char="-"/>
            </a:pPr>
            <a:r>
              <a:rPr lang="ru-RU" sz="3100" dirty="0" smtClean="0"/>
              <a:t>наличия </a:t>
            </a:r>
            <a:r>
              <a:rPr lang="ru-RU" sz="3100" dirty="0"/>
              <a:t>лиц с высшим образованием: есть хотя бы один член с высшим образованием; отсутствуют лица с высшим образованием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07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«Карта» бедности </a:t>
            </a:r>
            <a:r>
              <a:rPr lang="ru-RU" sz="2000" dirty="0" smtClean="0"/>
              <a:t>Украины </a:t>
            </a:r>
            <a:r>
              <a:rPr lang="ru-RU" sz="2000" dirty="0"/>
              <a:t>за 2001 год, построенная </a:t>
            </a:r>
            <a:r>
              <a:rPr lang="ru-RU" sz="2000" dirty="0" smtClean="0"/>
              <a:t>на основе данных Всеукраинской переписи населения, с использованием данных обследования домохозяйств</a:t>
            </a:r>
            <a:endParaRPr lang="ru-RU" sz="2000" dirty="0"/>
          </a:p>
        </p:txBody>
      </p:sp>
      <p:pic>
        <p:nvPicPr>
          <p:cNvPr id="4" name="Объект 3" descr="Ukraine200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68760"/>
            <a:ext cx="7776864" cy="51845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011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778098"/>
          </a:xfrm>
        </p:spPr>
        <p:txBody>
          <a:bodyPr>
            <a:normAutofit/>
          </a:bodyPr>
          <a:lstStyle/>
          <a:p>
            <a:r>
              <a:rPr lang="ru-RU" sz="2000" dirty="0"/>
              <a:t>«Карта» бедности </a:t>
            </a:r>
            <a:r>
              <a:rPr lang="ru-RU" sz="2000" dirty="0" smtClean="0"/>
              <a:t>Украины </a:t>
            </a:r>
            <a:r>
              <a:rPr lang="ru-RU" sz="2000" dirty="0"/>
              <a:t>за 2006 год, построенная с использованием метода протяжки данных Всеукраинской переписи населения 2001 года</a:t>
            </a:r>
          </a:p>
        </p:txBody>
      </p:sp>
      <p:pic>
        <p:nvPicPr>
          <p:cNvPr id="4" name="Объект 3" descr="Ukraine2006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68760"/>
            <a:ext cx="7920880" cy="53285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814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4. Появление новых форм бедности и их идентификация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4147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340768"/>
            <a:ext cx="7776864" cy="424847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невозможность </a:t>
            </a:r>
            <a:r>
              <a:rPr lang="ru-RU" dirty="0"/>
              <a:t>оплаты за лечение, </a:t>
            </a:r>
            <a:endParaRPr lang="ru-RU" dirty="0" smtClean="0"/>
          </a:p>
          <a:p>
            <a:r>
              <a:rPr lang="ru-RU" dirty="0" smtClean="0"/>
              <a:t>неудовлетворительные </a:t>
            </a:r>
            <a:r>
              <a:rPr lang="ru-RU" dirty="0"/>
              <a:t>жилищные условия или риск их ухудшения, </a:t>
            </a:r>
            <a:endParaRPr lang="ru-RU" dirty="0" smtClean="0"/>
          </a:p>
          <a:p>
            <a:r>
              <a:rPr lang="ru-RU" dirty="0" smtClean="0"/>
              <a:t>кредитно-финансовая </a:t>
            </a:r>
            <a:r>
              <a:rPr lang="ru-RU" dirty="0"/>
              <a:t>несостоятельность домохозяйства, </a:t>
            </a:r>
            <a:endParaRPr lang="ru-RU" dirty="0" smtClean="0"/>
          </a:p>
          <a:p>
            <a:r>
              <a:rPr lang="ru-RU" dirty="0" smtClean="0"/>
              <a:t>потеря </a:t>
            </a:r>
            <a:r>
              <a:rPr lang="ru-RU" dirty="0"/>
              <a:t>имущества и источников существования вследствие боевых действий</a:t>
            </a:r>
          </a:p>
        </p:txBody>
      </p:sp>
    </p:spTree>
    <p:extLst>
      <p:ext uri="{BB962C8B-B14F-4D97-AF65-F5344CB8AC3E}">
        <p14:creationId xmlns:p14="http://schemas.microsoft.com/office/powerpoint/2010/main" val="372448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>Оценка уровня бедности вследствие заболевания и уровня уязвимости </a:t>
            </a:r>
            <a:r>
              <a:rPr lang="ru-RU" sz="2700" dirty="0" smtClean="0"/>
              <a:t>к </a:t>
            </a:r>
            <a:r>
              <a:rPr lang="ru-RU" sz="2700" dirty="0"/>
              <a:t>данной форме бедности, 2013 г., </a:t>
            </a:r>
            <a:r>
              <a:rPr lang="ru-RU" sz="2700" dirty="0" smtClean="0"/>
              <a:t>Украина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9456327"/>
              </p:ext>
            </p:extLst>
          </p:nvPr>
        </p:nvGraphicFramePr>
        <p:xfrm>
          <a:off x="755575" y="1700808"/>
          <a:ext cx="7920880" cy="403244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632088"/>
                <a:gridCol w="1683618"/>
                <a:gridCol w="1628646"/>
                <a:gridCol w="1976528"/>
              </a:tblGrid>
              <a:tr h="13473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Порог уязвимости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к медицинской бедности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Стоимостное значение порога, грн. на чел. в месяц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Доля уязвимых к медицинской бедности, % (без бедных)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Уровень медицинской  бедности (включая уязвимость), 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42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Прожиточный минимум +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годовые медианные фактические расходы  на медицину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1351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16,1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35,9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342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Прожиточный минимум +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годовые средние фактические расходы  на медицину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1677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35,6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55,4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50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Распространенность признаков жилищной бедности, 2013 г. , Украина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9847791"/>
              </p:ext>
            </p:extLst>
          </p:nvPr>
        </p:nvGraphicFramePr>
        <p:xfrm>
          <a:off x="827584" y="1772816"/>
          <a:ext cx="7272808" cy="388843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622663"/>
                <a:gridCol w="2650145"/>
              </a:tblGrid>
              <a:tr h="971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noProof="0" dirty="0" smtClean="0">
                          <a:effectLst/>
                        </a:rPr>
                        <a:t>Признаки жилищной бедности</a:t>
                      </a:r>
                      <a:endParaRPr lang="ru-RU" sz="1800" noProof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noProof="0" dirty="0" smtClean="0">
                          <a:effectLst/>
                        </a:rPr>
                        <a:t>Доля населения, имеющего соответствующие признаки жилищной бедности, %</a:t>
                      </a:r>
                      <a:endParaRPr lang="ru-RU" sz="16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47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noProof="0" dirty="0" smtClean="0">
                          <a:effectLst/>
                        </a:rPr>
                        <a:t>Недостаточная жилищная площадь</a:t>
                      </a:r>
                      <a:br>
                        <a:rPr lang="ru-RU" sz="1600" noProof="0" dirty="0" smtClean="0">
                          <a:effectLst/>
                        </a:rPr>
                      </a:br>
                      <a:r>
                        <a:rPr lang="ru-RU" sz="1600" noProof="0" dirty="0" smtClean="0">
                          <a:effectLst/>
                        </a:rPr>
                        <a:t>(меньше 7,5 кв. м на человека)</a:t>
                      </a:r>
                      <a:endParaRPr lang="ru-RU" sz="16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noProof="0" dirty="0" smtClean="0">
                          <a:effectLst/>
                        </a:rPr>
                        <a:t>13,7</a:t>
                      </a:r>
                      <a:endParaRPr lang="ru-RU" sz="16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41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noProof="0" dirty="0" smtClean="0">
                          <a:effectLst/>
                        </a:rPr>
                        <a:t>Перенаселенность комнат </a:t>
                      </a:r>
                      <a:br>
                        <a:rPr lang="ru-RU" sz="1600" noProof="0" dirty="0" smtClean="0">
                          <a:effectLst/>
                        </a:rPr>
                      </a:br>
                      <a:r>
                        <a:rPr lang="ru-RU" sz="1600" noProof="0" dirty="0" smtClean="0">
                          <a:effectLst/>
                        </a:rPr>
                        <a:t>(нагрузка больше 2-х человек на 1 комнату</a:t>
                      </a:r>
                      <a:endParaRPr lang="ru-RU" sz="16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noProof="0" dirty="0" smtClean="0">
                          <a:effectLst/>
                        </a:rPr>
                        <a:t>8,9</a:t>
                      </a:r>
                      <a:endParaRPr lang="ru-RU" sz="16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41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noProof="0" dirty="0" smtClean="0">
                          <a:effectLst/>
                        </a:rPr>
                        <a:t>Старый дом без капремонта (построен</a:t>
                      </a:r>
                      <a:r>
                        <a:rPr lang="ru-RU" sz="1600" baseline="0" noProof="0" dirty="0" smtClean="0">
                          <a:effectLst/>
                        </a:rPr>
                        <a:t> </a:t>
                      </a:r>
                      <a:r>
                        <a:rPr lang="ru-RU" sz="1600" noProof="0" dirty="0" smtClean="0">
                          <a:effectLst/>
                        </a:rPr>
                        <a:t> </a:t>
                      </a:r>
                      <a:br>
                        <a:rPr lang="ru-RU" sz="1600" noProof="0" dirty="0" smtClean="0">
                          <a:effectLst/>
                        </a:rPr>
                      </a:br>
                      <a:r>
                        <a:rPr lang="ru-RU" sz="1600" noProof="0" dirty="0" smtClean="0">
                          <a:effectLst/>
                        </a:rPr>
                        <a:t>до 80-х годов и</a:t>
                      </a:r>
                      <a:r>
                        <a:rPr lang="ru-RU" sz="1600" baseline="0" noProof="0" dirty="0" smtClean="0">
                          <a:effectLst/>
                        </a:rPr>
                        <a:t> не было </a:t>
                      </a:r>
                      <a:r>
                        <a:rPr lang="ru-RU" sz="1600" noProof="0" dirty="0" smtClean="0">
                          <a:effectLst/>
                        </a:rPr>
                        <a:t>капремонта)</a:t>
                      </a:r>
                      <a:endParaRPr lang="ru-RU" sz="16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noProof="0" dirty="0" smtClean="0">
                          <a:effectLst/>
                        </a:rPr>
                        <a:t>27,0</a:t>
                      </a:r>
                      <a:endParaRPr lang="ru-RU" sz="16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41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noProof="0" dirty="0" smtClean="0">
                          <a:effectLst/>
                        </a:rPr>
                        <a:t>Отсутствие элементарных удобств (отсутствие туалета</a:t>
                      </a:r>
                      <a:r>
                        <a:rPr lang="ru-RU" sz="1600" baseline="0" noProof="0" dirty="0" smtClean="0">
                          <a:effectLst/>
                        </a:rPr>
                        <a:t> со сливом</a:t>
                      </a:r>
                      <a:r>
                        <a:rPr lang="ru-RU" sz="1600" noProof="0" dirty="0" smtClean="0">
                          <a:effectLst/>
                        </a:rPr>
                        <a:t> (канализации) внутри дома)</a:t>
                      </a:r>
                      <a:endParaRPr lang="ru-RU" sz="16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noProof="0" dirty="0" smtClean="0">
                          <a:effectLst/>
                        </a:rPr>
                        <a:t>23,4</a:t>
                      </a:r>
                      <a:endParaRPr lang="ru-RU" sz="16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46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noProof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Наличие хотя бы одного из 4-х признаков</a:t>
                      </a:r>
                      <a:endParaRPr lang="ru-RU" sz="1800" b="1" i="1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noProof="0" dirty="0" smtClean="0">
                          <a:effectLst/>
                        </a:rPr>
                        <a:t>51,0</a:t>
                      </a:r>
                      <a:endParaRPr lang="ru-RU" sz="1800" b="1" i="1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071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Теоретическая схема исследования внезапной бедности и уязвимости вследствие военных </a:t>
            </a:r>
            <a:r>
              <a:rPr lang="ru-RU" sz="2400" dirty="0" smtClean="0"/>
              <a:t>действий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141797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760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Пути совершенствования оценок с учетом новых форм бедности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Адаптация существующих и привлечение дополнительных источников информации;</a:t>
            </a:r>
          </a:p>
          <a:p>
            <a:r>
              <a:rPr lang="ru-RU" dirty="0" smtClean="0"/>
              <a:t>Разработка новых методологических подходов к оценке бедности в условиях изменчивой среды;</a:t>
            </a:r>
          </a:p>
          <a:p>
            <a:r>
              <a:rPr lang="ru-RU" dirty="0" smtClean="0"/>
              <a:t>Дополнение мониторинга бедности вопросами уязвимости к новым формам бедности;</a:t>
            </a:r>
          </a:p>
          <a:p>
            <a:r>
              <a:rPr lang="ru-RU" dirty="0" smtClean="0"/>
              <a:t>Научное обоснование понятия внезапной бедности и его оценка;</a:t>
            </a:r>
          </a:p>
          <a:p>
            <a:r>
              <a:rPr lang="ru-RU" dirty="0" smtClean="0"/>
              <a:t>Развитие системы мониторинга для целевых программ, направленных на бедные и уязвимые контингенты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550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1. Профили и группы повышенного риска бедности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2480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648072"/>
          </a:xfrm>
        </p:spPr>
        <p:txBody>
          <a:bodyPr>
            <a:noAutofit/>
          </a:bodyPr>
          <a:lstStyle/>
          <a:p>
            <a:r>
              <a:rPr lang="ru-RU" sz="2000" dirty="0" smtClean="0"/>
              <a:t>Основные профили и группы риска монетарной бедности остаются стабильными в течение многих лет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(</a:t>
            </a:r>
            <a:r>
              <a:rPr lang="ru-RU" sz="2000" dirty="0" smtClean="0"/>
              <a:t>уровень бедности по относительной черте, %)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149795"/>
              </p:ext>
            </p:extLst>
          </p:nvPr>
        </p:nvGraphicFramePr>
        <p:xfrm>
          <a:off x="457200" y="1268760"/>
          <a:ext cx="8435280" cy="485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007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706090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>Профили и группы риска изменяются при немонетарных оценках бедности</a:t>
            </a:r>
            <a:br>
              <a:rPr lang="ru-RU" sz="2200" dirty="0" smtClean="0"/>
            </a:br>
            <a:r>
              <a:rPr lang="ru-RU" sz="1800" dirty="0" smtClean="0"/>
              <a:t>(Риски бедности по разным группам в зависимости от выбранной черты, %, Украина, 2011 г.) 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4945640"/>
              </p:ext>
            </p:extLst>
          </p:nvPr>
        </p:nvGraphicFramePr>
        <p:xfrm>
          <a:off x="251520" y="1124744"/>
          <a:ext cx="468052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960950270"/>
              </p:ext>
            </p:extLst>
          </p:nvPr>
        </p:nvGraphicFramePr>
        <p:xfrm>
          <a:off x="5076056" y="1196752"/>
          <a:ext cx="388843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8692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850106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Тип местности определяет основной </a:t>
            </a:r>
            <a:r>
              <a:rPr lang="ru-RU" sz="2400" dirty="0" err="1" smtClean="0"/>
              <a:t>депривационный</a:t>
            </a:r>
            <a:r>
              <a:rPr lang="ru-RU" sz="2400" dirty="0" smtClean="0"/>
              <a:t> профиль и усиливает влияние при оценках монетарной бедности</a:t>
            </a:r>
            <a:br>
              <a:rPr lang="ru-RU" sz="2400" dirty="0" smtClean="0"/>
            </a:br>
            <a:r>
              <a:rPr lang="ru-RU" sz="1800" dirty="0" smtClean="0"/>
              <a:t>(Риск бедности по типам населенных пунктов и по разным линиям бедности, 2011 г., Украина) 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779801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999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420888"/>
            <a:ext cx="7725544" cy="864096"/>
          </a:xfrm>
        </p:spPr>
        <p:txBody>
          <a:bodyPr>
            <a:noAutofit/>
          </a:bodyPr>
          <a:lstStyle/>
          <a:p>
            <a:r>
              <a:rPr lang="ru-RU" sz="3200" dirty="0" smtClean="0"/>
              <a:t>2. Влияние социальных программ на бедность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3026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Социальные пособия демонстрируют незначительное влияние на масштабы бедности в стране </a:t>
            </a:r>
            <a:br>
              <a:rPr lang="ru-RU" sz="2400" dirty="0" smtClean="0"/>
            </a:br>
            <a:r>
              <a:rPr lang="ru-RU" sz="2400" dirty="0" smtClean="0"/>
              <a:t>(</a:t>
            </a:r>
            <a:r>
              <a:rPr lang="ru-RU" sz="2000" dirty="0" smtClean="0"/>
              <a:t>Бедность </a:t>
            </a:r>
            <a:r>
              <a:rPr lang="ru-RU" sz="2000" dirty="0"/>
              <a:t>до и после социальных пособий, Украина, </a:t>
            </a:r>
            <a:r>
              <a:rPr lang="ru-RU" sz="2000" dirty="0" smtClean="0"/>
              <a:t>2002-2013 </a:t>
            </a:r>
            <a:r>
              <a:rPr lang="ru-RU" sz="2000" dirty="0"/>
              <a:t>гг</a:t>
            </a:r>
            <a:r>
              <a:rPr lang="ru-RU" sz="2000" dirty="0" smtClean="0"/>
              <a:t>.)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6563759"/>
              </p:ext>
            </p:extLst>
          </p:nvPr>
        </p:nvGraphicFramePr>
        <p:xfrm>
          <a:off x="395536" y="1268760"/>
          <a:ext cx="842493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631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При этом социальные программы снижают бедность среди целевых контингентов</a:t>
            </a:r>
            <a:br>
              <a:rPr lang="ru-RU" sz="2400" dirty="0" smtClean="0"/>
            </a:br>
            <a:r>
              <a:rPr lang="ru-RU" sz="1600" dirty="0" smtClean="0"/>
              <a:t>Уровень </a:t>
            </a:r>
            <a:r>
              <a:rPr lang="ru-RU" sz="1600" dirty="0"/>
              <a:t>абсолютной бедности </a:t>
            </a:r>
            <a:r>
              <a:rPr lang="ru-RU" sz="1600" dirty="0" smtClean="0"/>
              <a:t>по целевым контингентам, до </a:t>
            </a:r>
            <a:r>
              <a:rPr lang="ru-RU" sz="1600" dirty="0"/>
              <a:t>и после получения отдельных видов </a:t>
            </a:r>
            <a:r>
              <a:rPr lang="ru-RU" sz="1600" dirty="0" smtClean="0"/>
              <a:t>помощи, </a:t>
            </a:r>
            <a:r>
              <a:rPr lang="ru-RU" sz="1600" dirty="0"/>
              <a:t>2013 г., Украина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686628"/>
              </p:ext>
            </p:extLst>
          </p:nvPr>
        </p:nvGraphicFramePr>
        <p:xfrm>
          <a:off x="827584" y="1628800"/>
          <a:ext cx="7776864" cy="4392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74236"/>
                <a:gridCol w="2072626"/>
                <a:gridCol w="1830002"/>
              </a:tblGrid>
              <a:tr h="96712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Уровень бедности среди получателей данного вида помощи, 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6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до выплаты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после выплаты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16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Помощь при рождении ребенка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32,1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11,7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755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Помощь по уходу за ребенком </a:t>
                      </a:r>
                      <a:r>
                        <a:rPr lang="ru-RU" sz="1600" dirty="0" smtClean="0">
                          <a:effectLst/>
                        </a:rPr>
                        <a:t>до 3-х </a:t>
                      </a:r>
                      <a:r>
                        <a:rPr lang="ru-RU" sz="1600" dirty="0">
                          <a:effectLst/>
                        </a:rPr>
                        <a:t>лет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17,5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13,5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061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Помощь на детей одиноким матерям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35,4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23,2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546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Помощь малообеспеченным семьям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34,0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17,8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811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Жилищная субсидия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9,5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6,2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101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Autofit/>
          </a:bodyPr>
          <a:lstStyle/>
          <a:p>
            <a:r>
              <a:rPr lang="ru-RU" sz="2000" dirty="0"/>
              <a:t>Субъективная оценка влияния социальных программ на благосостояние получателей </a:t>
            </a:r>
            <a:r>
              <a:rPr lang="ru-RU" sz="2000" dirty="0" smtClean="0"/>
              <a:t>помощи координируется с объективными оценками, </a:t>
            </a:r>
            <a:r>
              <a:rPr lang="ru-RU" sz="2000" dirty="0"/>
              <a:t>2013 г., Украина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800" dirty="0" smtClean="0"/>
              <a:t>(</a:t>
            </a:r>
            <a:r>
              <a:rPr lang="ru-RU" sz="1800" dirty="0"/>
              <a:t>по данным специального модуля обследования домохозяйств</a:t>
            </a:r>
            <a:r>
              <a:rPr lang="ru-RU" sz="1800" dirty="0" smtClean="0"/>
              <a:t>)</a:t>
            </a:r>
            <a:endParaRPr lang="ru-RU" sz="1800" dirty="0"/>
          </a:p>
        </p:txBody>
      </p:sp>
      <p:graphicFrame>
        <p:nvGraphicFramePr>
          <p:cNvPr id="4" name="Об'єкт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93172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764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594</Words>
  <Application>Microsoft Office PowerPoint</Application>
  <PresentationFormat>On-screen Show (4:3)</PresentationFormat>
  <Paragraphs>92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Тема Office</vt:lpstr>
      <vt:lpstr>Бедность в Украине: традиционные подходы к измерению и новые вызовы</vt:lpstr>
      <vt:lpstr>1. Профили и группы повышенного риска бедности</vt:lpstr>
      <vt:lpstr>Основные профили и группы риска монетарной бедности остаются стабильными в течение многих лет (уровень бедности по относительной черте, %)</vt:lpstr>
      <vt:lpstr>Профили и группы риска изменяются при немонетарных оценках бедности (Риски бедности по разным группам в зависимости от выбранной черты, %, Украина, 2011 г.) </vt:lpstr>
      <vt:lpstr>Тип местности определяет основной депривационный профиль и усиливает влияние при оценках монетарной бедности (Риск бедности по типам населенных пунктов и по разным линиям бедности, 2011 г., Украина) </vt:lpstr>
      <vt:lpstr>2. Влияние социальных программ на бедность</vt:lpstr>
      <vt:lpstr>Социальные пособия демонстрируют незначительное влияние на масштабы бедности в стране  (Бедность до и после социальных пособий, Украина, 2002-2013 гг.)</vt:lpstr>
      <vt:lpstr>При этом социальные программы снижают бедность среди целевых контингентов Уровень абсолютной бедности по целевым контингентам, до и после получения отдельных видов помощи, 2013 г., Украина </vt:lpstr>
      <vt:lpstr>Субъективная оценка влияния социальных программ на благосостояние получателей помощи координируется с объективными оценками, 2013 г., Украина  (по данным специального модуля обследования домохозяйств)</vt:lpstr>
      <vt:lpstr>3. Оценки бедности на уровне «малых» территорий</vt:lpstr>
      <vt:lpstr>Основные принципы построения «карты» бедности</vt:lpstr>
      <vt:lpstr>«Карта» бедности Украины за 2001 год, построенная на основе данных Всеукраинской переписи населения, с использованием данных обследования домохозяйств</vt:lpstr>
      <vt:lpstr>«Карта» бедности Украины за 2006 год, построенная с использованием метода протяжки данных Всеукраинской переписи населения 2001 года</vt:lpstr>
      <vt:lpstr>4. Появление новых форм бедности и их идентификация</vt:lpstr>
      <vt:lpstr>PowerPoint Presentation</vt:lpstr>
      <vt:lpstr>Оценка уровня бедности вследствие заболевания и уровня уязвимости к данной форме бедности, 2013 г., Украина</vt:lpstr>
      <vt:lpstr>Распространенность признаков жилищной бедности, 2013 г. , Украина</vt:lpstr>
      <vt:lpstr>Теоретическая схема исследования внезапной бедности и уязвимости вследствие военных действий</vt:lpstr>
      <vt:lpstr>Пути совершенствования оценок с учетом новых форм бедности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Бедность в Украине: традиционные подходы к измерению и новые вызовы</dc:title>
  <dc:creator>LCcerenko</dc:creator>
  <cp:lastModifiedBy>Vania Etropolska</cp:lastModifiedBy>
  <cp:revision>48</cp:revision>
  <dcterms:created xsi:type="dcterms:W3CDTF">2015-04-29T11:40:59Z</dcterms:created>
  <dcterms:modified xsi:type="dcterms:W3CDTF">2015-04-30T14:05:24Z</dcterms:modified>
</cp:coreProperties>
</file>