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90" r:id="rId2"/>
    <p:sldId id="312" r:id="rId3"/>
    <p:sldId id="350" r:id="rId4"/>
    <p:sldId id="328" r:id="rId5"/>
    <p:sldId id="329" r:id="rId6"/>
    <p:sldId id="351" r:id="rId7"/>
    <p:sldId id="333" r:id="rId8"/>
    <p:sldId id="352" r:id="rId9"/>
    <p:sldId id="339" r:id="rId10"/>
    <p:sldId id="353" r:id="rId11"/>
    <p:sldId id="341" r:id="rId12"/>
    <p:sldId id="343" r:id="rId13"/>
    <p:sldId id="345" r:id="rId14"/>
    <p:sldId id="317" r:id="rId15"/>
    <p:sldId id="315" r:id="rId16"/>
    <p:sldId id="319" r:id="rId17"/>
    <p:sldId id="316" r:id="rId18"/>
    <p:sldId id="348" r:id="rId19"/>
    <p:sldId id="324" r:id="rId20"/>
    <p:sldId id="325" r:id="rId21"/>
    <p:sldId id="303" r:id="rId22"/>
    <p:sldId id="307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8"/>
    <a:srgbClr val="0070C0"/>
    <a:srgbClr val="005C9A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94638" autoAdjust="0"/>
  </p:normalViewPr>
  <p:slideViewPr>
    <p:cSldViewPr>
      <p:cViewPr>
        <p:scale>
          <a:sx n="75" d="100"/>
          <a:sy n="75" d="100"/>
        </p:scale>
        <p:origin x="-1579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A1198-6523-4C58-A220-A60D15AF3E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21A15-EF4F-484A-97EF-55CA58386B43}">
      <dgm:prSet custT="1"/>
      <dgm:spPr/>
      <dgm:t>
        <a:bodyPr/>
        <a:lstStyle/>
        <a:p>
          <a:pPr rtl="0"/>
          <a:r>
            <a: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Нормативно-правовая база</a:t>
          </a:r>
          <a:endParaRPr lang="en-US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CFA3C38-9348-4848-8537-46741D6A5267}" type="parTrans" cxnId="{C967A12E-162C-4CCA-AF37-7F61EF336B5B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8BDA2A4-B1AB-4691-9B0C-E86437F880D3}" type="sibTrans" cxnId="{C967A12E-162C-4CCA-AF37-7F61EF336B5B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E68274-2207-464D-89A2-B6B29616B226}">
      <dgm:prSet custT="1"/>
      <dgm:spPr/>
      <dgm:t>
        <a:bodyPr/>
        <a:lstStyle/>
        <a:p>
          <a:pPr rtl="0"/>
          <a:r>
            <a: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Методология</a:t>
          </a:r>
          <a:endParaRPr lang="mn-MN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DD22A16-A3A5-487A-B1CD-483E050ADBF0}" type="parTrans" cxnId="{CC7ECDBF-7C75-488A-827E-6677C69356A6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DF8C558-09C6-4D7C-8395-A24CE2E3202D}" type="sibTrans" cxnId="{CC7ECDBF-7C75-488A-827E-6677C69356A6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17C6B33-305A-4AF9-81E0-FF855F593D2B}">
      <dgm:prSet custT="1"/>
      <dgm:spPr/>
      <dgm:t>
        <a:bodyPr/>
        <a:lstStyle/>
        <a:p>
          <a:pPr rtl="0"/>
          <a:r>
            <a:rPr lang="ru-RU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Социально-экономическое обследование домохозяйств</a:t>
          </a:r>
          <a:endParaRPr lang="en-US" sz="2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4BCF69D-7DF7-4955-89BE-E801E27B6D59}" type="parTrans" cxnId="{D5A906A0-6D59-45D9-9C72-606048141641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581CBA0-630C-4C31-876D-46D006709FB1}" type="sibTrans" cxnId="{D5A906A0-6D59-45D9-9C72-606048141641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3DC1953-85CB-4111-90AC-F30103C8A692}">
      <dgm:prSet custT="1"/>
      <dgm:spPr/>
      <dgm:t>
        <a:bodyPr/>
        <a:lstStyle/>
        <a:p>
          <a:pPr rtl="0"/>
          <a:r>
            <a: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Распространение данных</a:t>
          </a:r>
          <a:endParaRPr lang="en-US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6F5851A-E1D4-4FA5-ADEF-605B7F1710E7}" type="parTrans" cxnId="{1D30E93B-89CE-450E-AF57-BAEB565271B2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D72C47-2E6D-4A42-9007-A9E23165DD94}" type="sibTrans" cxnId="{1D30E93B-89CE-450E-AF57-BAEB565271B2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B9AFB82-6BBB-41B0-9EB7-97C63484E249}" type="pres">
      <dgm:prSet presAssocID="{0F5A1198-6523-4C58-A220-A60D15AF3E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BEFE3-3295-4600-A369-2DF20EF6AC8B}" type="pres">
      <dgm:prSet presAssocID="{55F21A15-EF4F-484A-97EF-55CA58386B4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6479A-3E80-4745-A9E2-B70951571E5A}" type="pres">
      <dgm:prSet presAssocID="{48BDA2A4-B1AB-4691-9B0C-E86437F880D3}" presName="spacer" presStyleCnt="0"/>
      <dgm:spPr/>
    </dgm:pt>
    <dgm:pt modelId="{10F3820C-CC37-403D-AD25-C3D17C50D5F6}" type="pres">
      <dgm:prSet presAssocID="{71E68274-2207-464D-89A2-B6B29616B2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2B30-964B-4ACA-92D7-9905C1223DAD}" type="pres">
      <dgm:prSet presAssocID="{DDF8C558-09C6-4D7C-8395-A24CE2E3202D}" presName="spacer" presStyleCnt="0"/>
      <dgm:spPr/>
    </dgm:pt>
    <dgm:pt modelId="{8D868038-E716-4BF6-8B5D-E122F14B3AF3}" type="pres">
      <dgm:prSet presAssocID="{D17C6B33-305A-4AF9-81E0-FF855F593D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D39B-2A2E-48C2-9A1B-D57700003461}" type="pres">
      <dgm:prSet presAssocID="{0581CBA0-630C-4C31-876D-46D006709FB1}" presName="spacer" presStyleCnt="0"/>
      <dgm:spPr/>
    </dgm:pt>
    <dgm:pt modelId="{6CF3AAF2-62FC-45AB-B281-AADBB76B789F}" type="pres">
      <dgm:prSet presAssocID="{13DC1953-85CB-4111-90AC-F30103C8A6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D9778-3D2E-4903-B950-147FC81B7796}" type="presOf" srcId="{0F5A1198-6523-4C58-A220-A60D15AF3E44}" destId="{1B9AFB82-6BBB-41B0-9EB7-97C63484E249}" srcOrd="0" destOrd="0" presId="urn:microsoft.com/office/officeart/2005/8/layout/vList2"/>
    <dgm:cxn modelId="{57BF7133-C195-406F-B261-C2A82CAFD802}" type="presOf" srcId="{55F21A15-EF4F-484A-97EF-55CA58386B43}" destId="{F77BEFE3-3295-4600-A369-2DF20EF6AC8B}" srcOrd="0" destOrd="0" presId="urn:microsoft.com/office/officeart/2005/8/layout/vList2"/>
    <dgm:cxn modelId="{D5A906A0-6D59-45D9-9C72-606048141641}" srcId="{0F5A1198-6523-4C58-A220-A60D15AF3E44}" destId="{D17C6B33-305A-4AF9-81E0-FF855F593D2B}" srcOrd="2" destOrd="0" parTransId="{A4BCF69D-7DF7-4955-89BE-E801E27B6D59}" sibTransId="{0581CBA0-630C-4C31-876D-46D006709FB1}"/>
    <dgm:cxn modelId="{1D30E93B-89CE-450E-AF57-BAEB565271B2}" srcId="{0F5A1198-6523-4C58-A220-A60D15AF3E44}" destId="{13DC1953-85CB-4111-90AC-F30103C8A692}" srcOrd="3" destOrd="0" parTransId="{D6F5851A-E1D4-4FA5-ADEF-605B7F1710E7}" sibTransId="{71D72C47-2E6D-4A42-9007-A9E23165DD94}"/>
    <dgm:cxn modelId="{30A7300D-43CF-4C45-A3F2-0FDAB6E02ED1}" type="presOf" srcId="{71E68274-2207-464D-89A2-B6B29616B226}" destId="{10F3820C-CC37-403D-AD25-C3D17C50D5F6}" srcOrd="0" destOrd="0" presId="urn:microsoft.com/office/officeart/2005/8/layout/vList2"/>
    <dgm:cxn modelId="{CC7ECDBF-7C75-488A-827E-6677C69356A6}" srcId="{0F5A1198-6523-4C58-A220-A60D15AF3E44}" destId="{71E68274-2207-464D-89A2-B6B29616B226}" srcOrd="1" destOrd="0" parTransId="{BDD22A16-A3A5-487A-B1CD-483E050ADBF0}" sibTransId="{DDF8C558-09C6-4D7C-8395-A24CE2E3202D}"/>
    <dgm:cxn modelId="{C967A12E-162C-4CCA-AF37-7F61EF336B5B}" srcId="{0F5A1198-6523-4C58-A220-A60D15AF3E44}" destId="{55F21A15-EF4F-484A-97EF-55CA58386B43}" srcOrd="0" destOrd="0" parTransId="{7CFA3C38-9348-4848-8537-46741D6A5267}" sibTransId="{48BDA2A4-B1AB-4691-9B0C-E86437F880D3}"/>
    <dgm:cxn modelId="{6868D363-3502-42FE-974A-57183FD5A2F5}" type="presOf" srcId="{13DC1953-85CB-4111-90AC-F30103C8A692}" destId="{6CF3AAF2-62FC-45AB-B281-AADBB76B789F}" srcOrd="0" destOrd="0" presId="urn:microsoft.com/office/officeart/2005/8/layout/vList2"/>
    <dgm:cxn modelId="{C11E32B7-F495-4BF5-BE25-1B23FB5F533B}" type="presOf" srcId="{D17C6B33-305A-4AF9-81E0-FF855F593D2B}" destId="{8D868038-E716-4BF6-8B5D-E122F14B3AF3}" srcOrd="0" destOrd="0" presId="urn:microsoft.com/office/officeart/2005/8/layout/vList2"/>
    <dgm:cxn modelId="{383D36AB-5E59-4FA4-8B86-C7830F3688B3}" type="presParOf" srcId="{1B9AFB82-6BBB-41B0-9EB7-97C63484E249}" destId="{F77BEFE3-3295-4600-A369-2DF20EF6AC8B}" srcOrd="0" destOrd="0" presId="urn:microsoft.com/office/officeart/2005/8/layout/vList2"/>
    <dgm:cxn modelId="{877BC705-F619-4C13-82D6-512B5D559A38}" type="presParOf" srcId="{1B9AFB82-6BBB-41B0-9EB7-97C63484E249}" destId="{B936479A-3E80-4745-A9E2-B70951571E5A}" srcOrd="1" destOrd="0" presId="urn:microsoft.com/office/officeart/2005/8/layout/vList2"/>
    <dgm:cxn modelId="{5484CCF8-40BC-4343-A9FB-6BA0C13EC303}" type="presParOf" srcId="{1B9AFB82-6BBB-41B0-9EB7-97C63484E249}" destId="{10F3820C-CC37-403D-AD25-C3D17C50D5F6}" srcOrd="2" destOrd="0" presId="urn:microsoft.com/office/officeart/2005/8/layout/vList2"/>
    <dgm:cxn modelId="{D7CF3C18-1654-47EB-A8CA-99EF922E6340}" type="presParOf" srcId="{1B9AFB82-6BBB-41B0-9EB7-97C63484E249}" destId="{CA012B30-964B-4ACA-92D7-9905C1223DAD}" srcOrd="3" destOrd="0" presId="urn:microsoft.com/office/officeart/2005/8/layout/vList2"/>
    <dgm:cxn modelId="{8EB1ADEF-5A07-4911-AA2D-A01CACAF6201}" type="presParOf" srcId="{1B9AFB82-6BBB-41B0-9EB7-97C63484E249}" destId="{8D868038-E716-4BF6-8B5D-E122F14B3AF3}" srcOrd="4" destOrd="0" presId="urn:microsoft.com/office/officeart/2005/8/layout/vList2"/>
    <dgm:cxn modelId="{681E31CE-85CF-4524-B976-117FF07B4F84}" type="presParOf" srcId="{1B9AFB82-6BBB-41B0-9EB7-97C63484E249}" destId="{0560D39B-2A2E-48C2-9A1B-D57700003461}" srcOrd="5" destOrd="0" presId="urn:microsoft.com/office/officeart/2005/8/layout/vList2"/>
    <dgm:cxn modelId="{A4781972-C1EC-401E-8870-346105B63E32}" type="presParOf" srcId="{1B9AFB82-6BBB-41B0-9EB7-97C63484E249}" destId="{6CF3AAF2-62FC-45AB-B281-AADBB76B78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DB005-2A93-45A8-9265-201BF1A076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721E8-AA5E-4D59-8E87-3A8D62B1A813}">
      <dgm:prSet phldrT="[Text]" custT="1"/>
      <dgm:spPr/>
      <dgm:t>
        <a:bodyPr/>
        <a:lstStyle/>
        <a:p>
          <a:r>
            <a:rPr lang="ru-RU" sz="18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Социально-экономическое обследование домохозяйств</a:t>
          </a:r>
          <a:endParaRPr lang="en-US" sz="1800" b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D251E5C-E87E-42F8-B034-485E42021A38}" type="parTrans" cxnId="{AD150BBB-5A9F-49CC-A70C-48994304FB9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782D31C-3FAB-4449-91AE-5D1FB754758F}" type="sibTrans" cxnId="{AD150BBB-5A9F-49CC-A70C-48994304FB9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7ABF1192-61E9-418F-986D-AC0C9A3450AE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6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Краткосрочное</a:t>
          </a:r>
          <a:endParaRPr lang="en-US" sz="1600" b="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Основная цель: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Оценка доходов, расходов и потребления</a:t>
          </a:r>
          <a:endParaRPr lang="en-US" sz="160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Годы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13, 2015, ......</a:t>
          </a: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Объем выборки 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11</a:t>
          </a:r>
          <a:r>
            <a:rPr lang="ru-RU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232 </a:t>
          </a:r>
          <a:r>
            <a:rPr lang="ru-RU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д/х</a:t>
          </a:r>
          <a:endParaRPr lang="mn-MN" sz="160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Улан-Батор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-3600, 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центры аймаков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-2640, 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сельская местность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-4992/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en-US" sz="160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F781007-E4FA-4ABF-B2BC-998CCC88A488}" type="parTrans" cxnId="{C51F39B2-2F41-422C-B45A-0333D36D3E1C}">
      <dgm:prSet/>
      <dgm:spPr/>
      <dgm:t>
        <a:bodyPr/>
        <a:lstStyle/>
        <a:p>
          <a:endParaRPr lang="en-US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3E93F95-122A-40BB-B348-CE5754BD7C6A}" type="sibTrans" cxnId="{C51F39B2-2F41-422C-B45A-0333D36D3E1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B1E9E90C-FD04-4EA9-87C9-C93AB235E9C6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6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Долгосрочное</a:t>
          </a:r>
          <a:endParaRPr lang="en-US" sz="1600" b="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ct val="9000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Основная цель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 </a:t>
          </a: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Оценка ключевых показателей бедности 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+ 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доходов, расходов и потребления</a:t>
          </a:r>
          <a:endParaRPr lang="en-US" sz="160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Годы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2014, 2016, .....</a:t>
          </a:r>
        </a:p>
        <a:p>
          <a:pPr algn="l">
            <a:lnSpc>
              <a:spcPts val="1920"/>
            </a:lnSpc>
          </a:pPr>
          <a:r>
            <a:rPr lang="ru-RU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Объем выборки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</a:p>
        <a:p>
          <a:pPr algn="l">
            <a:lnSpc>
              <a:spcPts val="1920"/>
            </a:lnSpc>
          </a:pP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16</a:t>
          </a:r>
          <a:r>
            <a:rPr lang="ru-RU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200 </a:t>
          </a:r>
          <a:r>
            <a:rPr lang="ru-RU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д/х</a:t>
          </a:r>
          <a:endParaRPr lang="mn-MN" sz="1600" b="1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Улан-Батор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-3600, 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центры аймаков 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5400, </a:t>
          </a:r>
          <a:r>
            <a:rPr lang="ru-RU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сельская местность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-7200/ </a:t>
          </a:r>
          <a:endParaRPr lang="en-US" sz="160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602EF50-57F8-479C-BA3A-B7E1CDBD1B7A}" type="parTrans" cxnId="{DA7C2F2F-1090-4151-A16D-9D4636F1A035}">
      <dgm:prSet/>
      <dgm:spPr/>
      <dgm:t>
        <a:bodyPr/>
        <a:lstStyle/>
        <a:p>
          <a:endParaRPr lang="en-US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BFB40F-D30A-4048-908D-66BAF6DFE212}" type="sibTrans" cxnId="{DA7C2F2F-1090-4151-A16D-9D4636F1A035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0C6D6E2-3744-41DD-8B76-B9E029DF2AB8}" type="pres">
      <dgm:prSet presAssocID="{F58DB005-2A93-45A8-9265-201BF1A076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BD1F06-9879-40EE-BCF0-050E0B9A943A}" type="pres">
      <dgm:prSet presAssocID="{083721E8-AA5E-4D59-8E87-3A8D62B1A813}" presName="hierRoot1" presStyleCnt="0"/>
      <dgm:spPr/>
    </dgm:pt>
    <dgm:pt modelId="{EFAD1C6E-7D75-46B3-99BE-C30F18DFCF31}" type="pres">
      <dgm:prSet presAssocID="{083721E8-AA5E-4D59-8E87-3A8D62B1A813}" presName="composite" presStyleCnt="0"/>
      <dgm:spPr/>
    </dgm:pt>
    <dgm:pt modelId="{1886CDFE-4A86-4A03-813B-95BD3C912266}" type="pres">
      <dgm:prSet presAssocID="{083721E8-AA5E-4D59-8E87-3A8D62B1A813}" presName="background" presStyleLbl="node0" presStyleIdx="0" presStyleCnt="1"/>
      <dgm:spPr/>
    </dgm:pt>
    <dgm:pt modelId="{5631B044-DA73-45CA-9D7A-9312D8C0A511}" type="pres">
      <dgm:prSet presAssocID="{083721E8-AA5E-4D59-8E87-3A8D62B1A813}" presName="text" presStyleLbl="fgAcc0" presStyleIdx="0" presStyleCnt="1" custScaleX="286514" custScaleY="83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18DD5-A2C9-4FA7-917F-182752934274}" type="pres">
      <dgm:prSet presAssocID="{083721E8-AA5E-4D59-8E87-3A8D62B1A813}" presName="hierChild2" presStyleCnt="0"/>
      <dgm:spPr/>
    </dgm:pt>
    <dgm:pt modelId="{12EB257D-7390-491B-A171-0E5871D39B14}" type="pres">
      <dgm:prSet presAssocID="{DF781007-E4FA-4ABF-B2BC-998CCC88A4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290AB97-949D-4E2B-8021-70717BC55FE8}" type="pres">
      <dgm:prSet presAssocID="{7ABF1192-61E9-418F-986D-AC0C9A3450AE}" presName="hierRoot2" presStyleCnt="0"/>
      <dgm:spPr/>
    </dgm:pt>
    <dgm:pt modelId="{64BA19A6-0CF3-45D6-98F7-03165DF138CD}" type="pres">
      <dgm:prSet presAssocID="{7ABF1192-61E9-418F-986D-AC0C9A3450AE}" presName="composite2" presStyleCnt="0"/>
      <dgm:spPr/>
    </dgm:pt>
    <dgm:pt modelId="{10CD4766-C469-4B13-A939-FC830FA011EB}" type="pres">
      <dgm:prSet presAssocID="{7ABF1192-61E9-418F-986D-AC0C9A3450AE}" presName="background2" presStyleLbl="node2" presStyleIdx="0" presStyleCnt="2"/>
      <dgm:spPr/>
    </dgm:pt>
    <dgm:pt modelId="{7B3C5182-5F37-45E6-9C2B-3F4EAAF24284}" type="pres">
      <dgm:prSet presAssocID="{7ABF1192-61E9-418F-986D-AC0C9A3450AE}" presName="text2" presStyleLbl="fgAcc2" presStyleIdx="0" presStyleCnt="2" custScaleX="262827" custScaleY="457406" custLinFactNeighborX="-720" custLinFactNeighborY="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EA106-BD2F-466D-9E6C-ECF2EC5B9A35}" type="pres">
      <dgm:prSet presAssocID="{7ABF1192-61E9-418F-986D-AC0C9A3450AE}" presName="hierChild3" presStyleCnt="0"/>
      <dgm:spPr/>
    </dgm:pt>
    <dgm:pt modelId="{65A0196B-F749-4936-A5F8-DCCAF2C93AC4}" type="pres">
      <dgm:prSet presAssocID="{C602EF50-57F8-479C-BA3A-B7E1CDBD1B7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29D6B7B-8283-44B7-9657-C60F5884AD5B}" type="pres">
      <dgm:prSet presAssocID="{B1E9E90C-FD04-4EA9-87C9-C93AB235E9C6}" presName="hierRoot2" presStyleCnt="0"/>
      <dgm:spPr/>
    </dgm:pt>
    <dgm:pt modelId="{540A70CC-760C-4A2D-A1E5-F51D22BD76F4}" type="pres">
      <dgm:prSet presAssocID="{B1E9E90C-FD04-4EA9-87C9-C93AB235E9C6}" presName="composite2" presStyleCnt="0"/>
      <dgm:spPr/>
    </dgm:pt>
    <dgm:pt modelId="{A4E71F39-E636-4EB9-B4D2-8447F54AEE03}" type="pres">
      <dgm:prSet presAssocID="{B1E9E90C-FD04-4EA9-87C9-C93AB235E9C6}" presName="background2" presStyleLbl="node2" presStyleIdx="1" presStyleCnt="2"/>
      <dgm:spPr/>
    </dgm:pt>
    <dgm:pt modelId="{FFE5544C-6FD7-4FA6-B523-ED8D7A8D2A9F}" type="pres">
      <dgm:prSet presAssocID="{B1E9E90C-FD04-4EA9-87C9-C93AB235E9C6}" presName="text2" presStyleLbl="fgAcc2" presStyleIdx="1" presStyleCnt="2" custScaleX="247804" custScaleY="457407" custLinFactNeighborX="490" custLinFactNeighborY="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7EC90-6E11-46D6-86C7-E16DCAA5717A}" type="pres">
      <dgm:prSet presAssocID="{B1E9E90C-FD04-4EA9-87C9-C93AB235E9C6}" presName="hierChild3" presStyleCnt="0"/>
      <dgm:spPr/>
    </dgm:pt>
  </dgm:ptLst>
  <dgm:cxnLst>
    <dgm:cxn modelId="{3067F6A4-3E4D-40A8-B43D-43622CC16A8D}" type="presOf" srcId="{F58DB005-2A93-45A8-9265-201BF1A0764E}" destId="{90C6D6E2-3744-41DD-8B76-B9E029DF2AB8}" srcOrd="0" destOrd="0" presId="urn:microsoft.com/office/officeart/2005/8/layout/hierarchy1"/>
    <dgm:cxn modelId="{9570FB5D-FAB5-4EEE-9401-4D225FD6466F}" type="presOf" srcId="{DF781007-E4FA-4ABF-B2BC-998CCC88A488}" destId="{12EB257D-7390-491B-A171-0E5871D39B14}" srcOrd="0" destOrd="0" presId="urn:microsoft.com/office/officeart/2005/8/layout/hierarchy1"/>
    <dgm:cxn modelId="{C423CD00-F8AA-4E24-9519-05C6E9E6CD7C}" type="presOf" srcId="{C602EF50-57F8-479C-BA3A-B7E1CDBD1B7A}" destId="{65A0196B-F749-4936-A5F8-DCCAF2C93AC4}" srcOrd="0" destOrd="0" presId="urn:microsoft.com/office/officeart/2005/8/layout/hierarchy1"/>
    <dgm:cxn modelId="{62C5DB11-59A2-4D18-BA93-FB303CDF66F3}" type="presOf" srcId="{B1E9E90C-FD04-4EA9-87C9-C93AB235E9C6}" destId="{FFE5544C-6FD7-4FA6-B523-ED8D7A8D2A9F}" srcOrd="0" destOrd="0" presId="urn:microsoft.com/office/officeart/2005/8/layout/hierarchy1"/>
    <dgm:cxn modelId="{5B10B384-8082-4C53-B60F-226ED1D19FDC}" type="presOf" srcId="{7ABF1192-61E9-418F-986D-AC0C9A3450AE}" destId="{7B3C5182-5F37-45E6-9C2B-3F4EAAF24284}" srcOrd="0" destOrd="0" presId="urn:microsoft.com/office/officeart/2005/8/layout/hierarchy1"/>
    <dgm:cxn modelId="{AD150BBB-5A9F-49CC-A70C-48994304FB98}" srcId="{F58DB005-2A93-45A8-9265-201BF1A0764E}" destId="{083721E8-AA5E-4D59-8E87-3A8D62B1A813}" srcOrd="0" destOrd="0" parTransId="{9D251E5C-E87E-42F8-B034-485E42021A38}" sibTransId="{2782D31C-3FAB-4449-91AE-5D1FB754758F}"/>
    <dgm:cxn modelId="{C51F39B2-2F41-422C-B45A-0333D36D3E1C}" srcId="{083721E8-AA5E-4D59-8E87-3A8D62B1A813}" destId="{7ABF1192-61E9-418F-986D-AC0C9A3450AE}" srcOrd="0" destOrd="0" parTransId="{DF781007-E4FA-4ABF-B2BC-998CCC88A488}" sibTransId="{E3E93F95-122A-40BB-B348-CE5754BD7C6A}"/>
    <dgm:cxn modelId="{81B96EC8-5A6D-49C4-99E3-AAE961770666}" type="presOf" srcId="{083721E8-AA5E-4D59-8E87-3A8D62B1A813}" destId="{5631B044-DA73-45CA-9D7A-9312D8C0A511}" srcOrd="0" destOrd="0" presId="urn:microsoft.com/office/officeart/2005/8/layout/hierarchy1"/>
    <dgm:cxn modelId="{DA7C2F2F-1090-4151-A16D-9D4636F1A035}" srcId="{083721E8-AA5E-4D59-8E87-3A8D62B1A813}" destId="{B1E9E90C-FD04-4EA9-87C9-C93AB235E9C6}" srcOrd="1" destOrd="0" parTransId="{C602EF50-57F8-479C-BA3A-B7E1CDBD1B7A}" sibTransId="{3CBFB40F-D30A-4048-908D-66BAF6DFE212}"/>
    <dgm:cxn modelId="{9FBE8AA5-F580-45C4-B729-48A4FFB01C86}" type="presParOf" srcId="{90C6D6E2-3744-41DD-8B76-B9E029DF2AB8}" destId="{B8BD1F06-9879-40EE-BCF0-050E0B9A943A}" srcOrd="0" destOrd="0" presId="urn:microsoft.com/office/officeart/2005/8/layout/hierarchy1"/>
    <dgm:cxn modelId="{017D6D5D-523F-48C4-8E0E-E695885228C4}" type="presParOf" srcId="{B8BD1F06-9879-40EE-BCF0-050E0B9A943A}" destId="{EFAD1C6E-7D75-46B3-99BE-C30F18DFCF31}" srcOrd="0" destOrd="0" presId="urn:microsoft.com/office/officeart/2005/8/layout/hierarchy1"/>
    <dgm:cxn modelId="{D196EFC7-9C5C-407F-B2EF-837CC14490D8}" type="presParOf" srcId="{EFAD1C6E-7D75-46B3-99BE-C30F18DFCF31}" destId="{1886CDFE-4A86-4A03-813B-95BD3C912266}" srcOrd="0" destOrd="0" presId="urn:microsoft.com/office/officeart/2005/8/layout/hierarchy1"/>
    <dgm:cxn modelId="{099AF0A1-8771-4950-B01E-00ED97BD895C}" type="presParOf" srcId="{EFAD1C6E-7D75-46B3-99BE-C30F18DFCF31}" destId="{5631B044-DA73-45CA-9D7A-9312D8C0A511}" srcOrd="1" destOrd="0" presId="urn:microsoft.com/office/officeart/2005/8/layout/hierarchy1"/>
    <dgm:cxn modelId="{0D1A5FF2-6C77-45E0-9C8B-7EA7F47B5DE4}" type="presParOf" srcId="{B8BD1F06-9879-40EE-BCF0-050E0B9A943A}" destId="{CFF18DD5-A2C9-4FA7-917F-182752934274}" srcOrd="1" destOrd="0" presId="urn:microsoft.com/office/officeart/2005/8/layout/hierarchy1"/>
    <dgm:cxn modelId="{2CE318B9-24BF-417A-91A2-27AD86075278}" type="presParOf" srcId="{CFF18DD5-A2C9-4FA7-917F-182752934274}" destId="{12EB257D-7390-491B-A171-0E5871D39B14}" srcOrd="0" destOrd="0" presId="urn:microsoft.com/office/officeart/2005/8/layout/hierarchy1"/>
    <dgm:cxn modelId="{32F850BC-C0D1-47A5-AF0C-C5EE1E37AF05}" type="presParOf" srcId="{CFF18DD5-A2C9-4FA7-917F-182752934274}" destId="{C290AB97-949D-4E2B-8021-70717BC55FE8}" srcOrd="1" destOrd="0" presId="urn:microsoft.com/office/officeart/2005/8/layout/hierarchy1"/>
    <dgm:cxn modelId="{8926DAD5-D130-4F2B-9D9B-F5C75D674AD5}" type="presParOf" srcId="{C290AB97-949D-4E2B-8021-70717BC55FE8}" destId="{64BA19A6-0CF3-45D6-98F7-03165DF138CD}" srcOrd="0" destOrd="0" presId="urn:microsoft.com/office/officeart/2005/8/layout/hierarchy1"/>
    <dgm:cxn modelId="{473B2655-D435-470A-BDCD-665BB7F2801E}" type="presParOf" srcId="{64BA19A6-0CF3-45D6-98F7-03165DF138CD}" destId="{10CD4766-C469-4B13-A939-FC830FA011EB}" srcOrd="0" destOrd="0" presId="urn:microsoft.com/office/officeart/2005/8/layout/hierarchy1"/>
    <dgm:cxn modelId="{E329F684-8D26-4D23-91A9-3FB79AF91BA4}" type="presParOf" srcId="{64BA19A6-0CF3-45D6-98F7-03165DF138CD}" destId="{7B3C5182-5F37-45E6-9C2B-3F4EAAF24284}" srcOrd="1" destOrd="0" presId="urn:microsoft.com/office/officeart/2005/8/layout/hierarchy1"/>
    <dgm:cxn modelId="{E489F6B9-6ECF-461E-A430-691EAD3AA7C8}" type="presParOf" srcId="{C290AB97-949D-4E2B-8021-70717BC55FE8}" destId="{07BEA106-BD2F-466D-9E6C-ECF2EC5B9A35}" srcOrd="1" destOrd="0" presId="urn:microsoft.com/office/officeart/2005/8/layout/hierarchy1"/>
    <dgm:cxn modelId="{B4097D73-2C15-4E40-A083-178B3077AD69}" type="presParOf" srcId="{CFF18DD5-A2C9-4FA7-917F-182752934274}" destId="{65A0196B-F749-4936-A5F8-DCCAF2C93AC4}" srcOrd="2" destOrd="0" presId="urn:microsoft.com/office/officeart/2005/8/layout/hierarchy1"/>
    <dgm:cxn modelId="{69583918-5B35-403A-B5A7-272E59A7E739}" type="presParOf" srcId="{CFF18DD5-A2C9-4FA7-917F-182752934274}" destId="{B29D6B7B-8283-44B7-9657-C60F5884AD5B}" srcOrd="3" destOrd="0" presId="urn:microsoft.com/office/officeart/2005/8/layout/hierarchy1"/>
    <dgm:cxn modelId="{E338F6AD-1C73-42B7-848D-BE143D54C00F}" type="presParOf" srcId="{B29D6B7B-8283-44B7-9657-C60F5884AD5B}" destId="{540A70CC-760C-4A2D-A1E5-F51D22BD76F4}" srcOrd="0" destOrd="0" presId="urn:microsoft.com/office/officeart/2005/8/layout/hierarchy1"/>
    <dgm:cxn modelId="{B5068967-C6E5-492B-AA1B-188A4E9A996A}" type="presParOf" srcId="{540A70CC-760C-4A2D-A1E5-F51D22BD76F4}" destId="{A4E71F39-E636-4EB9-B4D2-8447F54AEE03}" srcOrd="0" destOrd="0" presId="urn:microsoft.com/office/officeart/2005/8/layout/hierarchy1"/>
    <dgm:cxn modelId="{EFFBF813-BD95-4A5A-AA26-93842C107648}" type="presParOf" srcId="{540A70CC-760C-4A2D-A1E5-F51D22BD76F4}" destId="{FFE5544C-6FD7-4FA6-B523-ED8D7A8D2A9F}" srcOrd="1" destOrd="0" presId="urn:microsoft.com/office/officeart/2005/8/layout/hierarchy1"/>
    <dgm:cxn modelId="{F3E1D46E-83E8-4BB8-AD70-82675CE0189D}" type="presParOf" srcId="{B29D6B7B-8283-44B7-9657-C60F5884AD5B}" destId="{B987EC90-6E11-46D6-86C7-E16DCAA571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9CE11-4E1C-41D1-96B5-CD25C3E724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403C7-584F-4851-999B-A92C105002B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Кодекс административно-территориальных единиц Монголии </a:t>
          </a:r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MNS-5641-1:2006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C52B1E-0761-47B5-87E5-B7B01201C013}" type="parTrans" cxnId="{2F2540C4-AF4E-4541-B934-219638C74627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44CB25C-56D7-4868-A494-CB703A13E4E6}" type="sibTrans" cxnId="{2F2540C4-AF4E-4541-B934-219638C74627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460B78A-94C4-440F-882C-FD9D155F7F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Классификатор личного потребления по целям 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COICOP-HBS, 2003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9825FB2-7D33-40DA-A1F9-770CDDBB6EF0}" type="parTrans" cxnId="{86D7FD8B-00C4-4C43-BFA1-36D7E488290A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3B72D15-2E63-4075-8878-EAA1D65EECC6}" type="sibTrans" cxnId="{86D7FD8B-00C4-4C43-BFA1-36D7E488290A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8DE7332-ED72-4BB5-A5C0-BEA7DC8FCFF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Классификация видов экономической деятельности </a:t>
          </a:r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ISIC-4.0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004011-D406-4CA6-A995-0C23F05C1157}" type="parTrans" cxnId="{CE40923D-5E8B-4460-BBC3-8631E3B5EB9C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B8B346-A8D1-444B-81DD-6A5AD759E7E0}" type="sibTrans" cxnId="{CE40923D-5E8B-4460-BBC3-8631E3B5EB9C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53EF0F-36C7-4154-BF34-DB8451DBB95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Международная стандартная классификация профессий </a:t>
          </a:r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ISCO-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08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B5A15D4-1412-44BB-B5AE-F0B3DA5C1542}" type="parTrans" cxnId="{23F59647-EE15-46B6-B8F8-F02E03210052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3804490-04B6-4492-945E-53796DA1D733}" type="sibTrans" cxnId="{23F59647-EE15-46B6-B8F8-F02E03210052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DD09E3-18A0-4157-A170-FBEC85ED9267}" type="pres">
      <dgm:prSet presAssocID="{3B29CE11-4E1C-41D1-96B5-CD25C3E724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908D4-EE56-4643-AEAF-F09BD7413B24}" type="pres">
      <dgm:prSet presAssocID="{01E403C7-584F-4851-999B-A92C105002BE}" presName="parentLin" presStyleCnt="0"/>
      <dgm:spPr/>
    </dgm:pt>
    <dgm:pt modelId="{288EA75D-049B-45A3-AFB7-DD47F9C9E99E}" type="pres">
      <dgm:prSet presAssocID="{01E403C7-584F-4851-999B-A92C105002B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9D380D-0EDC-4D21-BCFF-0A8F0B1FAB66}" type="pres">
      <dgm:prSet presAssocID="{01E403C7-584F-4851-999B-A92C105002BE}" presName="parentText" presStyleLbl="node1" presStyleIdx="0" presStyleCnt="4" custScaleX="129455" custScaleY="144994" custLinFactNeighborX="-3846" custLinFactNeighborY="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922AE-342D-4D35-A042-292DE4FD96CB}" type="pres">
      <dgm:prSet presAssocID="{01E403C7-584F-4851-999B-A92C105002BE}" presName="negativeSpace" presStyleCnt="0"/>
      <dgm:spPr/>
    </dgm:pt>
    <dgm:pt modelId="{3088FB09-EFF7-4219-8C0D-8523381B8F27}" type="pres">
      <dgm:prSet presAssocID="{01E403C7-584F-4851-999B-A92C105002BE}" presName="childText" presStyleLbl="conFgAcc1" presStyleIdx="0" presStyleCnt="4">
        <dgm:presLayoutVars>
          <dgm:bulletEnabled val="1"/>
        </dgm:presLayoutVars>
      </dgm:prSet>
      <dgm:spPr/>
    </dgm:pt>
    <dgm:pt modelId="{06796F07-BB89-4616-AB79-08577C1AC1F7}" type="pres">
      <dgm:prSet presAssocID="{044CB25C-56D7-4868-A494-CB703A13E4E6}" presName="spaceBetweenRectangles" presStyleCnt="0"/>
      <dgm:spPr/>
    </dgm:pt>
    <dgm:pt modelId="{145E5E88-4272-4308-AEFB-5DCBA64CEA47}" type="pres">
      <dgm:prSet presAssocID="{0460B78A-94C4-440F-882C-FD9D155F7F3A}" presName="parentLin" presStyleCnt="0"/>
      <dgm:spPr/>
    </dgm:pt>
    <dgm:pt modelId="{013B79C8-BB81-4E4D-BB67-E4816CAD143B}" type="pres">
      <dgm:prSet presAssocID="{0460B78A-94C4-440F-882C-FD9D155F7F3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544F374-228F-4156-93C0-F8F7BC85BD8C}" type="pres">
      <dgm:prSet presAssocID="{0460B78A-94C4-440F-882C-FD9D155F7F3A}" presName="parentText" presStyleLbl="node1" presStyleIdx="1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27688-69AE-4E9D-B930-BF6DC39EBF18}" type="pres">
      <dgm:prSet presAssocID="{0460B78A-94C4-440F-882C-FD9D155F7F3A}" presName="negativeSpace" presStyleCnt="0"/>
      <dgm:spPr/>
    </dgm:pt>
    <dgm:pt modelId="{78992D17-CBAC-48B6-8BDB-2CFECBFFFFE4}" type="pres">
      <dgm:prSet presAssocID="{0460B78A-94C4-440F-882C-FD9D155F7F3A}" presName="childText" presStyleLbl="conFgAcc1" presStyleIdx="1" presStyleCnt="4">
        <dgm:presLayoutVars>
          <dgm:bulletEnabled val="1"/>
        </dgm:presLayoutVars>
      </dgm:prSet>
      <dgm:spPr/>
    </dgm:pt>
    <dgm:pt modelId="{6AC26ED3-8F20-40FA-9F07-21645DFAC22D}" type="pres">
      <dgm:prSet presAssocID="{B3B72D15-2E63-4075-8878-EAA1D65EECC6}" presName="spaceBetweenRectangles" presStyleCnt="0"/>
      <dgm:spPr/>
    </dgm:pt>
    <dgm:pt modelId="{8D992C3D-2B89-426B-954E-722917092290}" type="pres">
      <dgm:prSet presAssocID="{98DE7332-ED72-4BB5-A5C0-BEA7DC8FCFF6}" presName="parentLin" presStyleCnt="0"/>
      <dgm:spPr/>
    </dgm:pt>
    <dgm:pt modelId="{7AEF4B2D-7065-438D-920F-FD4A31CBEF03}" type="pres">
      <dgm:prSet presAssocID="{98DE7332-ED72-4BB5-A5C0-BEA7DC8FCFF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75B1652-1BC9-4D8A-9A55-FBED72185187}" type="pres">
      <dgm:prSet presAssocID="{98DE7332-ED72-4BB5-A5C0-BEA7DC8FCFF6}" presName="parentText" presStyleLbl="node1" presStyleIdx="2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A9057-B5F4-47F7-B9C5-895C1CB47095}" type="pres">
      <dgm:prSet presAssocID="{98DE7332-ED72-4BB5-A5C0-BEA7DC8FCFF6}" presName="negativeSpace" presStyleCnt="0"/>
      <dgm:spPr/>
    </dgm:pt>
    <dgm:pt modelId="{10136A9B-6A94-4BC4-A299-EC3310E53C35}" type="pres">
      <dgm:prSet presAssocID="{98DE7332-ED72-4BB5-A5C0-BEA7DC8FCFF6}" presName="childText" presStyleLbl="conFgAcc1" presStyleIdx="2" presStyleCnt="4">
        <dgm:presLayoutVars>
          <dgm:bulletEnabled val="1"/>
        </dgm:presLayoutVars>
      </dgm:prSet>
      <dgm:spPr/>
    </dgm:pt>
    <dgm:pt modelId="{AC36B165-7FD9-4ACF-A047-A0B104C5B686}" type="pres">
      <dgm:prSet presAssocID="{AEB8B346-A8D1-444B-81DD-6A5AD759E7E0}" presName="spaceBetweenRectangles" presStyleCnt="0"/>
      <dgm:spPr/>
    </dgm:pt>
    <dgm:pt modelId="{47FA5345-6383-4319-86F9-EAF94A9B0BA3}" type="pres">
      <dgm:prSet presAssocID="{7553EF0F-36C7-4154-BF34-DB8451DBB952}" presName="parentLin" presStyleCnt="0"/>
      <dgm:spPr/>
    </dgm:pt>
    <dgm:pt modelId="{686D2D77-0EA4-439A-98F6-F6E9F15ED82A}" type="pres">
      <dgm:prSet presAssocID="{7553EF0F-36C7-4154-BF34-DB8451DBB95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0A9F1D9-11DB-43D1-A070-AD87A2ADFF0A}" type="pres">
      <dgm:prSet presAssocID="{7553EF0F-36C7-4154-BF34-DB8451DBB952}" presName="parentText" presStyleLbl="node1" presStyleIdx="3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ED44D-187C-4C56-8BC3-4E37DF5EB3D8}" type="pres">
      <dgm:prSet presAssocID="{7553EF0F-36C7-4154-BF34-DB8451DBB952}" presName="negativeSpace" presStyleCnt="0"/>
      <dgm:spPr/>
    </dgm:pt>
    <dgm:pt modelId="{B1586AF3-7495-4251-BD60-2D40D8C135CD}" type="pres">
      <dgm:prSet presAssocID="{7553EF0F-36C7-4154-BF34-DB8451DBB9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6A21B0-53CD-496B-802C-1276049F6921}" type="presOf" srcId="{0460B78A-94C4-440F-882C-FD9D155F7F3A}" destId="{013B79C8-BB81-4E4D-BB67-E4816CAD143B}" srcOrd="0" destOrd="0" presId="urn:microsoft.com/office/officeart/2005/8/layout/list1"/>
    <dgm:cxn modelId="{C73D9E79-1297-4E91-A547-705AC2EE23F1}" type="presOf" srcId="{0460B78A-94C4-440F-882C-FD9D155F7F3A}" destId="{7544F374-228F-4156-93C0-F8F7BC85BD8C}" srcOrd="1" destOrd="0" presId="urn:microsoft.com/office/officeart/2005/8/layout/list1"/>
    <dgm:cxn modelId="{36658D3A-1FF5-4FF3-A9B6-7ED19F8D1CD9}" type="presOf" srcId="{98DE7332-ED72-4BB5-A5C0-BEA7DC8FCFF6}" destId="{075B1652-1BC9-4D8A-9A55-FBED72185187}" srcOrd="1" destOrd="0" presId="urn:microsoft.com/office/officeart/2005/8/layout/list1"/>
    <dgm:cxn modelId="{CE40923D-5E8B-4460-BBC3-8631E3B5EB9C}" srcId="{3B29CE11-4E1C-41D1-96B5-CD25C3E724D2}" destId="{98DE7332-ED72-4BB5-A5C0-BEA7DC8FCFF6}" srcOrd="2" destOrd="0" parTransId="{D2004011-D406-4CA6-A995-0C23F05C1157}" sibTransId="{AEB8B346-A8D1-444B-81DD-6A5AD759E7E0}"/>
    <dgm:cxn modelId="{2F2540C4-AF4E-4541-B934-219638C74627}" srcId="{3B29CE11-4E1C-41D1-96B5-CD25C3E724D2}" destId="{01E403C7-584F-4851-999B-A92C105002BE}" srcOrd="0" destOrd="0" parTransId="{C8C52B1E-0761-47B5-87E5-B7B01201C013}" sibTransId="{044CB25C-56D7-4868-A494-CB703A13E4E6}"/>
    <dgm:cxn modelId="{4768E28F-B555-4C3B-BB26-34690130F4E9}" type="presOf" srcId="{3B29CE11-4E1C-41D1-96B5-CD25C3E724D2}" destId="{7EDD09E3-18A0-4157-A170-FBEC85ED9267}" srcOrd="0" destOrd="0" presId="urn:microsoft.com/office/officeart/2005/8/layout/list1"/>
    <dgm:cxn modelId="{B717BB2A-5C88-4E77-A0B2-5B4FC7803D6F}" type="presOf" srcId="{7553EF0F-36C7-4154-BF34-DB8451DBB952}" destId="{70A9F1D9-11DB-43D1-A070-AD87A2ADFF0A}" srcOrd="1" destOrd="0" presId="urn:microsoft.com/office/officeart/2005/8/layout/list1"/>
    <dgm:cxn modelId="{86D7FD8B-00C4-4C43-BFA1-36D7E488290A}" srcId="{3B29CE11-4E1C-41D1-96B5-CD25C3E724D2}" destId="{0460B78A-94C4-440F-882C-FD9D155F7F3A}" srcOrd="1" destOrd="0" parTransId="{99825FB2-7D33-40DA-A1F9-770CDDBB6EF0}" sibTransId="{B3B72D15-2E63-4075-8878-EAA1D65EECC6}"/>
    <dgm:cxn modelId="{9DA1A08B-D028-4558-A712-BE6F1EC09B86}" type="presOf" srcId="{01E403C7-584F-4851-999B-A92C105002BE}" destId="{189D380D-0EDC-4D21-BCFF-0A8F0B1FAB66}" srcOrd="1" destOrd="0" presId="urn:microsoft.com/office/officeart/2005/8/layout/list1"/>
    <dgm:cxn modelId="{18B2E83D-CDF5-4D6E-A1CB-A12D32F97395}" type="presOf" srcId="{98DE7332-ED72-4BB5-A5C0-BEA7DC8FCFF6}" destId="{7AEF4B2D-7065-438D-920F-FD4A31CBEF03}" srcOrd="0" destOrd="0" presId="urn:microsoft.com/office/officeart/2005/8/layout/list1"/>
    <dgm:cxn modelId="{EC15B55C-FB8F-4E8F-8980-3A468BF9B3A7}" type="presOf" srcId="{7553EF0F-36C7-4154-BF34-DB8451DBB952}" destId="{686D2D77-0EA4-439A-98F6-F6E9F15ED82A}" srcOrd="0" destOrd="0" presId="urn:microsoft.com/office/officeart/2005/8/layout/list1"/>
    <dgm:cxn modelId="{23F59647-EE15-46B6-B8F8-F02E03210052}" srcId="{3B29CE11-4E1C-41D1-96B5-CD25C3E724D2}" destId="{7553EF0F-36C7-4154-BF34-DB8451DBB952}" srcOrd="3" destOrd="0" parTransId="{4B5A15D4-1412-44BB-B5AE-F0B3DA5C1542}" sibTransId="{D3804490-04B6-4492-945E-53796DA1D733}"/>
    <dgm:cxn modelId="{5954210B-2039-4E44-904F-25A8DE83F5B3}" type="presOf" srcId="{01E403C7-584F-4851-999B-A92C105002BE}" destId="{288EA75D-049B-45A3-AFB7-DD47F9C9E99E}" srcOrd="0" destOrd="0" presId="urn:microsoft.com/office/officeart/2005/8/layout/list1"/>
    <dgm:cxn modelId="{47318EE7-AAFC-429B-9DB2-F12305F1FAB4}" type="presParOf" srcId="{7EDD09E3-18A0-4157-A170-FBEC85ED9267}" destId="{AB7908D4-EE56-4643-AEAF-F09BD7413B24}" srcOrd="0" destOrd="0" presId="urn:microsoft.com/office/officeart/2005/8/layout/list1"/>
    <dgm:cxn modelId="{894EFD3E-0806-4984-8501-11C05469925D}" type="presParOf" srcId="{AB7908D4-EE56-4643-AEAF-F09BD7413B24}" destId="{288EA75D-049B-45A3-AFB7-DD47F9C9E99E}" srcOrd="0" destOrd="0" presId="urn:microsoft.com/office/officeart/2005/8/layout/list1"/>
    <dgm:cxn modelId="{9DBC3CC9-680A-4A06-9BBE-7BFA62CD1BC0}" type="presParOf" srcId="{AB7908D4-EE56-4643-AEAF-F09BD7413B24}" destId="{189D380D-0EDC-4D21-BCFF-0A8F0B1FAB66}" srcOrd="1" destOrd="0" presId="urn:microsoft.com/office/officeart/2005/8/layout/list1"/>
    <dgm:cxn modelId="{9C1C2F01-9650-4359-878D-65016E79DDBD}" type="presParOf" srcId="{7EDD09E3-18A0-4157-A170-FBEC85ED9267}" destId="{FF0922AE-342D-4D35-A042-292DE4FD96CB}" srcOrd="1" destOrd="0" presId="urn:microsoft.com/office/officeart/2005/8/layout/list1"/>
    <dgm:cxn modelId="{29F7F279-0E62-47D1-B70F-F0A92C712C23}" type="presParOf" srcId="{7EDD09E3-18A0-4157-A170-FBEC85ED9267}" destId="{3088FB09-EFF7-4219-8C0D-8523381B8F27}" srcOrd="2" destOrd="0" presId="urn:microsoft.com/office/officeart/2005/8/layout/list1"/>
    <dgm:cxn modelId="{CAF8A8C9-7D84-49C7-8613-631FEF500BEF}" type="presParOf" srcId="{7EDD09E3-18A0-4157-A170-FBEC85ED9267}" destId="{06796F07-BB89-4616-AB79-08577C1AC1F7}" srcOrd="3" destOrd="0" presId="urn:microsoft.com/office/officeart/2005/8/layout/list1"/>
    <dgm:cxn modelId="{814F3231-BAC2-4879-B1C9-EF48B1C01F3A}" type="presParOf" srcId="{7EDD09E3-18A0-4157-A170-FBEC85ED9267}" destId="{145E5E88-4272-4308-AEFB-5DCBA64CEA47}" srcOrd="4" destOrd="0" presId="urn:microsoft.com/office/officeart/2005/8/layout/list1"/>
    <dgm:cxn modelId="{9DD0566B-50FE-4DC6-9B6B-7EDCAF3F58CD}" type="presParOf" srcId="{145E5E88-4272-4308-AEFB-5DCBA64CEA47}" destId="{013B79C8-BB81-4E4D-BB67-E4816CAD143B}" srcOrd="0" destOrd="0" presId="urn:microsoft.com/office/officeart/2005/8/layout/list1"/>
    <dgm:cxn modelId="{81B554D6-114B-47C8-9E2A-D7DE3DD5CE7E}" type="presParOf" srcId="{145E5E88-4272-4308-AEFB-5DCBA64CEA47}" destId="{7544F374-228F-4156-93C0-F8F7BC85BD8C}" srcOrd="1" destOrd="0" presId="urn:microsoft.com/office/officeart/2005/8/layout/list1"/>
    <dgm:cxn modelId="{671520D9-8244-479C-9C0D-C1EF77B80F2F}" type="presParOf" srcId="{7EDD09E3-18A0-4157-A170-FBEC85ED9267}" destId="{EB827688-69AE-4E9D-B930-BF6DC39EBF18}" srcOrd="5" destOrd="0" presId="urn:microsoft.com/office/officeart/2005/8/layout/list1"/>
    <dgm:cxn modelId="{82D9D88B-5C86-4B5F-A46A-184863EB99A6}" type="presParOf" srcId="{7EDD09E3-18A0-4157-A170-FBEC85ED9267}" destId="{78992D17-CBAC-48B6-8BDB-2CFECBFFFFE4}" srcOrd="6" destOrd="0" presId="urn:microsoft.com/office/officeart/2005/8/layout/list1"/>
    <dgm:cxn modelId="{51CE647E-D42C-4D5C-A2B2-6AC8B4A2D3E9}" type="presParOf" srcId="{7EDD09E3-18A0-4157-A170-FBEC85ED9267}" destId="{6AC26ED3-8F20-40FA-9F07-21645DFAC22D}" srcOrd="7" destOrd="0" presId="urn:microsoft.com/office/officeart/2005/8/layout/list1"/>
    <dgm:cxn modelId="{4D7E653C-6C60-48D6-8546-61D9CC649CD2}" type="presParOf" srcId="{7EDD09E3-18A0-4157-A170-FBEC85ED9267}" destId="{8D992C3D-2B89-426B-954E-722917092290}" srcOrd="8" destOrd="0" presId="urn:microsoft.com/office/officeart/2005/8/layout/list1"/>
    <dgm:cxn modelId="{D3A42FB1-242B-45B7-A76B-B25CD93B655D}" type="presParOf" srcId="{8D992C3D-2B89-426B-954E-722917092290}" destId="{7AEF4B2D-7065-438D-920F-FD4A31CBEF03}" srcOrd="0" destOrd="0" presId="urn:microsoft.com/office/officeart/2005/8/layout/list1"/>
    <dgm:cxn modelId="{0F18D017-75FA-4320-A716-961B4E176862}" type="presParOf" srcId="{8D992C3D-2B89-426B-954E-722917092290}" destId="{075B1652-1BC9-4D8A-9A55-FBED72185187}" srcOrd="1" destOrd="0" presId="urn:microsoft.com/office/officeart/2005/8/layout/list1"/>
    <dgm:cxn modelId="{6D1AFF83-3C70-4274-9CAB-2F71B332E21B}" type="presParOf" srcId="{7EDD09E3-18A0-4157-A170-FBEC85ED9267}" destId="{CEEA9057-B5F4-47F7-B9C5-895C1CB47095}" srcOrd="9" destOrd="0" presId="urn:microsoft.com/office/officeart/2005/8/layout/list1"/>
    <dgm:cxn modelId="{023DBBF8-3C72-4383-A312-EA8DB606C98D}" type="presParOf" srcId="{7EDD09E3-18A0-4157-A170-FBEC85ED9267}" destId="{10136A9B-6A94-4BC4-A299-EC3310E53C35}" srcOrd="10" destOrd="0" presId="urn:microsoft.com/office/officeart/2005/8/layout/list1"/>
    <dgm:cxn modelId="{3958FE86-CCC6-4CE6-8AAD-DF0A3532310C}" type="presParOf" srcId="{7EDD09E3-18A0-4157-A170-FBEC85ED9267}" destId="{AC36B165-7FD9-4ACF-A047-A0B104C5B686}" srcOrd="11" destOrd="0" presId="urn:microsoft.com/office/officeart/2005/8/layout/list1"/>
    <dgm:cxn modelId="{0FE2D1EF-E3F4-4868-800F-F4904BC7CA3A}" type="presParOf" srcId="{7EDD09E3-18A0-4157-A170-FBEC85ED9267}" destId="{47FA5345-6383-4319-86F9-EAF94A9B0BA3}" srcOrd="12" destOrd="0" presId="urn:microsoft.com/office/officeart/2005/8/layout/list1"/>
    <dgm:cxn modelId="{40AA792E-D8C8-40B7-B822-8D59A706C38A}" type="presParOf" srcId="{47FA5345-6383-4319-86F9-EAF94A9B0BA3}" destId="{686D2D77-0EA4-439A-98F6-F6E9F15ED82A}" srcOrd="0" destOrd="0" presId="urn:microsoft.com/office/officeart/2005/8/layout/list1"/>
    <dgm:cxn modelId="{67953DC8-59B0-4FE3-88F3-B6D83EBD9455}" type="presParOf" srcId="{47FA5345-6383-4319-86F9-EAF94A9B0BA3}" destId="{70A9F1D9-11DB-43D1-A070-AD87A2ADFF0A}" srcOrd="1" destOrd="0" presId="urn:microsoft.com/office/officeart/2005/8/layout/list1"/>
    <dgm:cxn modelId="{5E525725-4F5F-4482-B011-115AD50E25C0}" type="presParOf" srcId="{7EDD09E3-18A0-4157-A170-FBEC85ED9267}" destId="{2D9ED44D-187C-4C56-8BC3-4E37DF5EB3D8}" srcOrd="13" destOrd="0" presId="urn:microsoft.com/office/officeart/2005/8/layout/list1"/>
    <dgm:cxn modelId="{15DB94FD-3260-4A8F-892D-C2F3E16B54BD}" type="presParOf" srcId="{7EDD09E3-18A0-4157-A170-FBEC85ED9267}" destId="{B1586AF3-7495-4251-BD60-2D40D8C135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BEFE3-3295-4600-A369-2DF20EF6AC8B}">
      <dsp:nvSpPr>
        <dsp:cNvPr id="0" name=""/>
        <dsp:cNvSpPr/>
      </dsp:nvSpPr>
      <dsp:spPr>
        <a:xfrm>
          <a:off x="0" y="1688"/>
          <a:ext cx="7696200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Нормативно-правовая база</a:t>
          </a:r>
          <a:endParaRPr lang="en-US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661" y="37349"/>
        <a:ext cx="7624878" cy="659196"/>
      </dsp:txXfrm>
    </dsp:sp>
    <dsp:sp modelId="{10F3820C-CC37-403D-AD25-C3D17C50D5F6}">
      <dsp:nvSpPr>
        <dsp:cNvPr id="0" name=""/>
        <dsp:cNvSpPr/>
      </dsp:nvSpPr>
      <dsp:spPr>
        <a:xfrm>
          <a:off x="0" y="744356"/>
          <a:ext cx="7696200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Методология</a:t>
          </a:r>
          <a:endParaRPr lang="mn-MN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661" y="780017"/>
        <a:ext cx="7624878" cy="659196"/>
      </dsp:txXfrm>
    </dsp:sp>
    <dsp:sp modelId="{8D868038-E716-4BF6-8B5D-E122F14B3AF3}">
      <dsp:nvSpPr>
        <dsp:cNvPr id="0" name=""/>
        <dsp:cNvSpPr/>
      </dsp:nvSpPr>
      <dsp:spPr>
        <a:xfrm>
          <a:off x="0" y="1487025"/>
          <a:ext cx="7696200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Социально-экономическое обследование домохозяйств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661" y="1522686"/>
        <a:ext cx="7624878" cy="659196"/>
      </dsp:txXfrm>
    </dsp:sp>
    <dsp:sp modelId="{6CF3AAF2-62FC-45AB-B281-AADBB76B789F}">
      <dsp:nvSpPr>
        <dsp:cNvPr id="0" name=""/>
        <dsp:cNvSpPr/>
      </dsp:nvSpPr>
      <dsp:spPr>
        <a:xfrm>
          <a:off x="0" y="2229694"/>
          <a:ext cx="7696200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Распространение данных</a:t>
          </a:r>
          <a:endParaRPr lang="en-US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661" y="2265355"/>
        <a:ext cx="7624878" cy="659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C697AF-1176-4A89-BC56-C990410F84BC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A9C545-C280-4239-ADA6-FA39834D6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38AB31-1509-4B13-B938-27C75DB92B28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358A54-7AAA-4DBB-9CB4-F9904F678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4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569A-5A7E-47CB-B90E-118CFA489A45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1FE8-FA15-4868-BF62-B10635E6E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923-F678-4F2A-B549-EDF5E5755991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CC3C-60DE-4A67-8B90-BF342C693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FC82-2C4D-4E67-B93B-0493C022F702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67F3-376D-4DF2-90AB-8792400E6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9666-17F1-4920-ACE9-0E528ECC0167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B7B5-F9CA-456E-9365-12F6C408B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16C6-027C-47CA-9ADF-A4CBFC45C5C3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91FC-CA0B-451D-9F2F-5B8D73C87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EFB0-300B-4C3D-987E-47994463471F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0B87-1C7F-47FD-9FF0-0B53DE8BD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F562-9B5A-4925-8C71-390409DAF1F7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A279-6195-43FB-9264-B174DF5D2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D6FA-6124-4DF1-AEB8-FF0F09EFF7A7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722F-BAE3-4769-9EF2-9B352DE2A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855C-92F6-43F1-864E-FA99C778BCC1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2788-ACB2-472D-9F2A-C7893EBED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D6D1-ACA8-4C6F-9CB9-EF90D54898F7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02F1-0945-439A-8A0D-9AF175758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199A-3F6D-4001-A1CB-58EBD41E3977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22CD-7D64-41F9-8B8B-86E84AD59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B8055-CD2B-467D-9AA2-7E67107A5BC2}" type="datetimeFigureOut">
              <a:rPr lang="en-US"/>
              <a:pPr>
                <a:defRPr/>
              </a:pPr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22C41-0573-406C-9060-4F7700A1C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1212.m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o.m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2590800"/>
          </a:xfrm>
        </p:spPr>
        <p:txBody>
          <a:bodyPr/>
          <a:lstStyle/>
          <a:p>
            <a:pPr algn="ctr">
              <a:buNone/>
            </a:pPr>
            <a:r>
              <a:rPr lang="ru-RU" sz="46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Статистика в области бедности в Монголии</a:t>
            </a:r>
            <a:endParaRPr lang="en-US" sz="4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86200" y="6019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3E68"/>
                </a:solidFill>
                <a:latin typeface="Arial" pitchFamily="34" charset="0"/>
                <a:cs typeface="Arial" pitchFamily="34" charset="0"/>
              </a:rPr>
              <a:t>04 </a:t>
            </a:r>
            <a:r>
              <a:rPr lang="ru-RU" sz="1400" dirty="0" smtClean="0">
                <a:solidFill>
                  <a:srgbClr val="003E68"/>
                </a:solidFill>
                <a:latin typeface="Arial" pitchFamily="34" charset="0"/>
                <a:cs typeface="Arial" pitchFamily="34" charset="0"/>
              </a:rPr>
              <a:t>мая </a:t>
            </a:r>
            <a:r>
              <a:rPr lang="en-US" sz="1400" dirty="0" smtClean="0">
                <a:solidFill>
                  <a:srgbClr val="003E68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ru-RU" sz="1400" dirty="0" smtClean="0">
                <a:solidFill>
                  <a:srgbClr val="003E68"/>
                </a:solidFill>
                <a:latin typeface="Arial" pitchFamily="34" charset="0"/>
                <a:cs typeface="Arial" pitchFamily="34" charset="0"/>
              </a:rPr>
              <a:t> года</a:t>
            </a:r>
            <a:endParaRPr lang="en-US" sz="1400" dirty="0">
              <a:solidFill>
                <a:srgbClr val="003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10587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1394" y="8382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1231900" y="4444424"/>
            <a:ext cx="77724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М.Оюнцецег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Статистик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Управление по демографической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и социальной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статистике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419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Например</a:t>
            </a:r>
            <a:endParaRPr lang="en-US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1430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калорий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среднее количество потребляемых калорий нижними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40%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населения Монголии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789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тугриков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стоимость суточной продовольственной корзины (на человека)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1159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тугриков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(789*2100)/1430 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стоимость суточной продовольственной черты бедности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35253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тугрика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=1159*(365/12) 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стоимость месячной продовольственной черты бедности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77200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Непродовольственная черта бедности</a:t>
            </a:r>
            <a:endParaRPr lang="mn-MN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mn-MN" sz="24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Непродовольственная черта бедности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среднее непродовольственное потребление населения, чье </a:t>
            </a:r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общее потребление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схоже с продовольственной чертой бедности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Продовольственная составляющая контрольной группы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Простой непараметрический расчет, как предложено у Раваллиона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>
              <a:buFont typeface="Arial" pitchFamily="34" charset="0"/>
              <a:buChar char="•"/>
            </a:pP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None/>
            </a:pPr>
            <a:endParaRPr lang="en-US" sz="24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Например</a:t>
            </a:r>
            <a:endParaRPr kumimoji="0" lang="mn-M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2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Продовольственная составляющая контрольной группы составляет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56</a:t>
            </a:r>
            <a:r>
              <a:rPr lang="ru-RU" sz="2400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= 35253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тугрика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черта бедности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составляет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35253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(56.5/100) = 62394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тугриков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человека в месяц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lang="mn-MN" sz="26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848600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Кратко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mn-MN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Показателем благосостояния является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Потребление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Сопоставимым показателем является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Абсолютная черта бедности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«Руководство по бедности» Всемирный банк, август 2005 г. 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«Составление анкет для обследования домохозяйств в развивающихся странах» Всемирный банк,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2000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«Руководство по составлению агрегата потребления для анализа благосостояния»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Deaton. A, Zaidi. S,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Всемирный банк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2002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«Сопоставления бедности»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Ravallion. M,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1992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«Черты бедности в теории и на практике»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Ravallion. M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1998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«Класс разложимых показателей бедности»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Foster. J, Greer. J, Thorbecke. E,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1984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«Методология оценки бедности»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подготовленная на основе вышеуказанных руководств и утвержденная Председателем НСО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Методологии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7800" y="1752600"/>
            <a:ext cx="3351068" cy="2743200"/>
          </a:xfrm>
          <a:prstGeom prst="down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Обследование доходов и расходов домохозяйств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ОДРД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1966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июль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2007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ежеквартально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029200" y="1752600"/>
            <a:ext cx="3429000" cy="2743200"/>
          </a:xfrm>
          <a:prstGeom prst="down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Обследование уровня жизни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1995, 1998, 2002-2003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раза</a:t>
            </a:r>
            <a:endParaRPr lang="en-US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514600" y="4419600"/>
            <a:ext cx="4800600" cy="1752600"/>
          </a:xfrm>
          <a:prstGeom prst="flowChartMagneticDis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Социально-экономическое обследование домохозяйств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СЭОД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социально-экономического обследования домохозяйств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Ежеквартально с июля 2007 г. 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2633623"/>
              </p:ext>
            </p:extLst>
          </p:nvPr>
        </p:nvGraphicFramePr>
        <p:xfrm>
          <a:off x="990600" y="1066800"/>
          <a:ext cx="769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СЭОД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2109067"/>
              </p:ext>
            </p:extLst>
          </p:nvPr>
        </p:nvGraphicFramePr>
        <p:xfrm>
          <a:off x="1066800" y="12954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Классификации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Система данных</a:t>
            </a:r>
            <a:endParaRPr lang="en-US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1730754"/>
            <a:ext cx="8229600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44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Интервьюеры </a:t>
            </a:r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92, </a:t>
            </a:r>
            <a:r>
              <a:rPr lang="ru-RU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супервайзеры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</a:t>
            </a:r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814754" y="2144020"/>
            <a:ext cx="8024446" cy="2566973"/>
            <a:chOff x="762000" y="1673425"/>
            <a:chExt cx="8024446" cy="2566973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838200" y="3442157"/>
              <a:ext cx="7948246" cy="0"/>
            </a:xfrm>
            <a:prstGeom prst="line">
              <a:avLst/>
            </a:prstGeom>
            <a:noFill/>
            <a:ln w="57150">
              <a:solidFill>
                <a:srgbClr val="005C9B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62000" y="1995848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Домохозяйство</a:t>
              </a:r>
              <a:endParaRPr lang="fi-FI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461846" y="1815405"/>
              <a:ext cx="12954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92 </a:t>
              </a:r>
              <a:r>
                <a:rPr lang="ru-RU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интервьюера собирают информацию у выборочных домохозяйств  по таблицам</a:t>
              </a:r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1242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48006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1981201" y="2360610"/>
              <a:ext cx="533399" cy="158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214446" y="1773080"/>
              <a:ext cx="134815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92</a:t>
              </a:r>
              <a:r>
                <a:rPr lang="en-US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интервьюера проверяют данные и направляют ее в сервер данных в НСО</a:t>
              </a:r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057400" y="2451557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33800" y="2449969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715000" y="1673425"/>
              <a:ext cx="1600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24 </a:t>
              </a:r>
              <a:r>
                <a:rPr lang="ru-RU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супервайзера проверяют данные в сервере данных и отправляют ее в сервер данных супервайзеров в НСО</a:t>
              </a:r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 </a:t>
              </a:r>
            </a:p>
            <a:p>
              <a:pPr algn="ctr"/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181600" y="2362200"/>
              <a:ext cx="685800" cy="8382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86600" y="2360612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65532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82296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3733800" y="2360610"/>
              <a:ext cx="533399" cy="158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1371600" y="3733800"/>
              <a:ext cx="1676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 течение 1 числа каждого месяца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4138246" y="3640234"/>
              <a:ext cx="1219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 течение 2-го числа каждого месяца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2209800" y="3505200"/>
              <a:ext cx="0" cy="21544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7315200" y="3442157"/>
              <a:ext cx="0" cy="21544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6705600" y="3599275"/>
              <a:ext cx="1219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 течение 5-го и 8-го числа каждого месяца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8" name="Picture 47" descr="\\exchange_server\MCCT\PUBLIC\Tserendejid\NSO_LOGO\NSO 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43046" y="3224425"/>
              <a:ext cx="533400" cy="474134"/>
            </a:xfrm>
            <a:prstGeom prst="rect">
              <a:avLst/>
            </a:prstGeom>
            <a:noFill/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</p:pic>
        <p:pic>
          <p:nvPicPr>
            <p:cNvPr id="49" name="Picture 48" descr="\\exchange_server\MCCT\PUBLIC\Tserendejid\NSO_LOGO\NSO 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2057400"/>
              <a:ext cx="685799" cy="609600"/>
            </a:xfrm>
            <a:prstGeom prst="rect">
              <a:avLst/>
            </a:prstGeom>
            <a:noFill/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</p:pic>
      </p:grpSp>
      <p:cxnSp>
        <p:nvCxnSpPr>
          <p:cNvPr id="94" name="Straight Arrow Connector 93"/>
          <p:cNvCxnSpPr/>
          <p:nvPr/>
        </p:nvCxnSpPr>
        <p:spPr>
          <a:xfrm flipV="1">
            <a:off x="5486400" y="4550154"/>
            <a:ext cx="1143000" cy="1315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733800" y="4626354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супервайзеров есть 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дня на проверку данных</a:t>
            </a:r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Распространение данных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5800" y="11430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Показатели</a:t>
            </a:r>
            <a:endParaRPr kumimoji="0" lang="mn-M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расходы домохозяйств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Среднемесячные доходы на домохозяйство и их состав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Среднемесячные расходы на домохозяйство и их состав</a:t>
            </a:r>
            <a:endParaRPr kumimoji="0" lang="mn-MN" sz="2000" b="0" i="0" u="none" strike="noStrike" kern="1200" cap="none" spc="0" normalizeH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mn-MN" sz="20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ru-RU" sz="20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Среднемесячный</a:t>
            </a: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потребление продуктов питания на 	человека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 суточного потребления продуктов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питания и 	количество калорий на человека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n-M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показатели бедности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Показатель численности бедных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Глубина бедности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n-MN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Острота бедности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Неравенство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Коэффициент Джини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Изменение потребления по группам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децилям, квинтилям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6114554"/>
              </p:ext>
            </p:extLst>
          </p:nvPr>
        </p:nvGraphicFramePr>
        <p:xfrm>
          <a:off x="990600" y="1600200"/>
          <a:ext cx="7696200" cy="29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Содержание</a:t>
            </a:r>
            <a:endParaRPr lang="en-US" sz="2000" b="1" kern="0" cap="all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Распространение данных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38200" y="4000143"/>
            <a:ext cx="8001000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Показатели оцениваются с применением весов выборки на следующих уровнях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mn-MN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Средний показатель по стране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проживания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 и село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Столица, центры аймаков, центры сумов и сельские населенные пункты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Регионы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Запад, Хангай, Восток, Центр и Улан-Батор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endParaRPr kumimoji="0" lang="mn-MN" sz="1400" b="0" i="0" u="none" strike="noStrike" kern="1200" cap="none" spc="0" normalizeH="0" baseline="0" noProof="0" dirty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500" y="946210"/>
            <a:ext cx="8229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Показатели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base"/>
            <a:endPara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fontAlgn="base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Показатели уровня жизни 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членов домохозяйства, по статусу бедности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Активы домохозяйств, по статусу бедности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жилье, скот, деньги и 	т.д. 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Характеристики главы домохозяйства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статусу бедности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возраст, пол, занятость, образование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Уровень образования населения, по статусу бедности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Занятость населения, по статусу бедности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 населения, по статусу бедности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en-US" sz="1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600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7061" y="1066800"/>
            <a:ext cx="8838339" cy="5410200"/>
            <a:chOff x="77061" y="914400"/>
            <a:chExt cx="8838339" cy="54102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334" t="19778" r="58889" b="11778"/>
            <a:stretch>
              <a:fillRect/>
            </a:stretch>
          </p:blipFill>
          <p:spPr bwMode="auto">
            <a:xfrm>
              <a:off x="762000" y="4038600"/>
              <a:ext cx="16002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362200" y="1295400"/>
              <a:ext cx="2209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Период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кв. – апрель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кв. – июль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кв. – октябрь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4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кв. – январь следующего года</a:t>
              </a:r>
              <a:endParaRPr lang="en-US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Показатель</a:t>
              </a:r>
              <a:endParaRPr lang="mn-MN" sz="14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Среднемесячные доходы и расходы домохозяйств</a:t>
              </a:r>
              <a:endParaRPr lang="en-US" sz="1400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061" y="926068"/>
              <a:ext cx="3563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1. </a:t>
              </a:r>
              <a:r>
                <a:rPr lang="ru-RU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Ежеквартальные результаты</a:t>
              </a:r>
              <a:endParaRPr lang="mn-MN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9956" y="914400"/>
              <a:ext cx="3012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2. </a:t>
              </a:r>
              <a:r>
                <a:rPr lang="ru-RU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Ежегодные результаты:</a:t>
              </a:r>
              <a:endParaRPr lang="mn-MN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2" name="Picture 3" descr="C:\Users\home\Pictures\Untitl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8784" y="4191000"/>
              <a:ext cx="172821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36036" y="3657600"/>
              <a:ext cx="2504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3. </a:t>
              </a:r>
              <a:r>
                <a:rPr lang="ru-RU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Профиль бедности</a:t>
              </a:r>
              <a:endParaRPr lang="mn-MN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5800" y="3745468"/>
              <a:ext cx="2146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4. </a:t>
              </a:r>
              <a:r>
                <a:rPr lang="en-US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hlinkClick r:id="rId4"/>
                </a:rPr>
                <a:t>WWW.1212.mn</a:t>
              </a:r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1447800"/>
              <a:ext cx="2209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Период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год</a:t>
              </a:r>
              <a:endParaRPr lang="en-US" sz="14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Показатель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Доходы и расходы домохозяйств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Показатели бедности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Неравенство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Другие показатели</a:t>
              </a:r>
              <a:endParaRPr lang="en-US" sz="1400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4267200"/>
              <a:ext cx="2209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Период 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ежегодно</a:t>
              </a:r>
              <a:endParaRPr lang="en-US" sz="14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Показатель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Комплексный</a:t>
              </a:r>
              <a:endParaRPr lang="en-US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Годы публикации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2002/03, 2007/08, 2010, 2011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2012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05600" y="4191000"/>
              <a:ext cx="2209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Актуализация базы последними данными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ru-RU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База данных обезличенных микроданных обследований</a:t>
              </a:r>
              <a:endParaRPr lang="en-US" sz="1400" b="1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8" name="Picture 4" descr="D:\2013\5. May 2013\Cover\1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1371600"/>
              <a:ext cx="1676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:\SETGUUL\3_dugaar_uliral\magazine2011_03_last Folder\Links\bull_zagvar_batlagdsan_201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878" y="1295401"/>
              <a:ext cx="1616322" cy="2286000"/>
            </a:xfrm>
            <a:prstGeom prst="rect">
              <a:avLst/>
            </a:prstGeom>
            <a:noFill/>
          </p:spPr>
        </p:pic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Распространение данных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53340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solidFill>
                <a:srgbClr val="003E68"/>
              </a:solidFill>
              <a:latin typeface="Arial" pitchFamily="34" charset="0"/>
              <a:cs typeface="Arial" pitchFamily="34" charset="0"/>
              <a:hlinkClick r:id="rId2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566863" y="1239838"/>
            <a:ext cx="65690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Спасибо за внимание!</a:t>
            </a:r>
            <a:endParaRPr lang="en-US" sz="3200" b="1" i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09675" y="2553593"/>
            <a:ext cx="7258050" cy="38472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Здание Правительства 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III</a:t>
            </a:r>
            <a:endParaRPr lang="en-US" sz="20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Baga Toiruu-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44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Улан-Батор 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-20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Монголия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тел.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mn-MN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(976)-11-329125</a:t>
            </a:r>
            <a:b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факс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(976)-11-324518 </a:t>
            </a: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E-mail: 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international@nso.mn</a:t>
            </a:r>
            <a:endParaRPr lang="en-US" sz="20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www.nso.mn </a:t>
            </a: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www.1212.mn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  <a:hlinkClick r:id="rId2"/>
              </a:rPr>
              <a:t> </a:t>
            </a:r>
          </a:p>
          <a:p>
            <a:pPr algn="ctr"/>
            <a:endParaRPr lang="en-US" sz="16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Abadi MT Condensed Light" pitchFamily="34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Abadi MT Condensed Light" pitchFamily="34" charset="0"/>
              <a:hlinkClick r:id="rId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1586299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68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Статья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3E68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68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Система официальных статистических показателей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3E68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основа для их подготовки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3E68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3E68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2)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демографическая и социальная статистика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lvl="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d/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доходы, расходы и потребление домохозяйства и населения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lvl="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e/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питание населения, достаточность, энергетическая ценность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показатели питательности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показатели качества и гигиены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f/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уровень жизни и бедность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57200"/>
            <a:ext cx="8229600" cy="40011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Нормативно-правовая база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 о статистике</a:t>
            </a:r>
            <a:endParaRPr lang="en-US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1910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Статья </a:t>
            </a:r>
            <a:r>
              <a:rPr lang="en-US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</a:t>
            </a:r>
            <a:r>
              <a:rPr lang="ru-RU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Проведение переписей и обследований</a:t>
            </a:r>
            <a:endParaRPr lang="en-US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1)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Национальная комиссия по статистике несет ответственность за проведение следующих переписей и обследований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342900" indent="-34290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d/ </a:t>
            </a: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ежеквартальное социально-экономическое обследование домохозяйств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19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анализа бедности необходимы три основных элемента</a:t>
            </a:r>
            <a:endParaRPr lang="en-US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Индикаторы благосостояния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измеримые и приемлемые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соответствующего ранжирования населения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Соответствующая черта бедности для сравнения с выбранным показателем с целью классификации лиц на бедных и небедных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Комплекс мер, которые объединяют отдельные индикаторы благосостояния в комплексный показатель по бедности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</a:t>
            </a:r>
            <a:endParaRPr kumimoji="0" lang="mn-M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Индикатор благосостояния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lvl="1"/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Доходы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</a:t>
            </a:r>
            <a:endParaRPr lang="en-US" sz="24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Потребление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Потребление</a:t>
            </a:r>
            <a:endParaRPr lang="en-US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краткосрочной перспективе, скажем, в течение года, потребление является более стабильным, чем доходы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домохозяйства зачастую могут выровнять свое потребление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сезонные изменения меньше влияют на потребление, чем на доходы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потребление в целом является более легким понятием для понимания респондентами, по сравнению с доходами</a:t>
            </a: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962400" y="1676400"/>
            <a:ext cx="228600" cy="12192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057400"/>
            <a:ext cx="184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E68"/>
                </a:solidFill>
              </a:rPr>
              <a:t>Что из них</a:t>
            </a:r>
            <a:r>
              <a:rPr lang="mn-MN" sz="2400" dirty="0" smtClean="0">
                <a:solidFill>
                  <a:srgbClr val="003E68"/>
                </a:solidFill>
              </a:rPr>
              <a:t>?</a:t>
            </a:r>
            <a:endParaRPr lang="en-US" sz="2400" dirty="0" smtClean="0">
              <a:solidFill>
                <a:srgbClr val="003E68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924800" cy="381000"/>
          </a:xfrm>
        </p:spPr>
        <p:txBody>
          <a:bodyPr>
            <a:noAutofit/>
          </a:bodyPr>
          <a:lstStyle/>
          <a:p>
            <a:pPr algn="l" eaLnBrk="1" hangingPunct="1"/>
            <a: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Построение агрегированного показателя потребления</a:t>
            </a:r>
            <a: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153400" cy="35052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ru-RU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 должен быть максимально всеобъемлющим с учетом имеющейся информации</a:t>
            </a:r>
            <a:endParaRPr lang="en-US" sz="31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Включению подлежат как рыночные, так и нерыночные транзакции</a:t>
            </a:r>
            <a:endParaRPr lang="en-US" sz="31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ru-RU" sz="3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Агрегированный показатель потребления включает пять основных компонентов</a:t>
            </a:r>
            <a:r>
              <a:rPr lang="en-US" sz="3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Продукты питания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Непродовольственные товары и услуги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Жилье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Товары длительного пользования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Энергия</a:t>
            </a: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en-US" sz="22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-274638" y="3246438"/>
            <a:ext cx="10985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mn-MN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543800" cy="533400"/>
          </a:xfrm>
        </p:spPr>
        <p:txBody>
          <a:bodyPr/>
          <a:lstStyle/>
          <a:p>
            <a:pPr algn="l" eaLnBrk="1" hangingPunct="1"/>
            <a:r>
              <a:rPr lang="mn-MN" sz="2800" i="1" u="sng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i="1" u="sng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Продовольственный компонент </a:t>
            </a:r>
            <a:r>
              <a:rPr lang="en-US" sz="2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924800" cy="381000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Включаются все возможные источники потребления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Только продукты питания, которые были фактически употреблены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Продукты питания, которые не закупаются, должны быть оценены и включены в показатель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сбора данных</a:t>
            </a:r>
            <a:endParaRPr lang="en-US" sz="20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столице и центрах аймаков </a:t>
            </a: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дневники</a:t>
            </a:r>
            <a:endParaRPr lang="en-US" sz="18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центрах сумов и в сельской местности </a:t>
            </a: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припоминание</a:t>
            </a:r>
            <a:endParaRPr lang="en-US" sz="18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924800" cy="48768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Черта бедности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абсолютная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оценки черты бедности на основе потребностей в питании применяется метод «стоимости минимальных потребностей»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человек не может себе позволить стоимость продовольственной корзины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 человек будет считаться бедным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Черта бедности включает два основных компонента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продовольственный </a:t>
            </a:r>
            <a:r>
              <a:rPr lang="en-GB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непродовольственный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4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Продовольственная черта бедности</a:t>
            </a:r>
            <a:endParaRPr lang="en-US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2100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калорий в день на человека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Контрольная группа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нижние 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населения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Продовольственная корзина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перерасчета продовольственной корзины в калории применялись коэффициенты пересчета калорий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получения стоимости продовольственной корзины была получена средняя стоимость единицы продукции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Была сделана оценка средней потребляемой калорийности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r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short presentation</Template>
  <TotalTime>4260</TotalTime>
  <Words>935</Words>
  <Application>Microsoft Office PowerPoint</Application>
  <PresentationFormat>On-screen Show (4:3)</PresentationFormat>
  <Paragraphs>228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short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Построение агрегированного показателя потребления </vt:lpstr>
      <vt:lpstr> Продовольственный компонент  </vt:lpstr>
      <vt:lpstr>Черта бедности – абсолютная  Для оценки черты бедности на основе потребностей в питании применяется метод «стоимости минимальных потребностей»  Если человек не может себе позволить стоимость продовольственной корзины, то человек будет считаться бедным.  Черта бедности включает два основных компонента: продовольственный + непродовольственный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Siemens</dc:creator>
  <cp:lastModifiedBy>Vania Etropolska</cp:lastModifiedBy>
  <cp:revision>567</cp:revision>
  <dcterms:created xsi:type="dcterms:W3CDTF">2009-07-23T06:12:01Z</dcterms:created>
  <dcterms:modified xsi:type="dcterms:W3CDTF">2015-05-01T10:10:18Z</dcterms:modified>
</cp:coreProperties>
</file>