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notesSlides/notesSlide15.xml" ContentType="application/vnd.openxmlformats-officedocument.presentationml.notesSlide+xml"/>
  <Override PartName="/ppt/charts/chart4.xml" ContentType="application/vnd.openxmlformats-officedocument.drawingml.chart+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charts/chart6.xml" ContentType="application/vnd.openxmlformats-officedocument.drawingml.chart+xml"/>
  <Override PartName="/ppt/notesSlides/notesSlide18.xml" ContentType="application/vnd.openxmlformats-officedocument.presentationml.notesSlide+xml"/>
  <Override PartName="/ppt/charts/chart7.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4"/>
  </p:sldMasterIdLst>
  <p:notesMasterIdLst>
    <p:notesMasterId r:id="rId27"/>
  </p:notesMasterIdLst>
  <p:handoutMasterIdLst>
    <p:handoutMasterId r:id="rId28"/>
  </p:handoutMasterIdLst>
  <p:sldIdLst>
    <p:sldId id="678" r:id="rId5"/>
    <p:sldId id="762" r:id="rId6"/>
    <p:sldId id="770" r:id="rId7"/>
    <p:sldId id="771" r:id="rId8"/>
    <p:sldId id="772" r:id="rId9"/>
    <p:sldId id="773" r:id="rId10"/>
    <p:sldId id="777" r:id="rId11"/>
    <p:sldId id="778" r:id="rId12"/>
    <p:sldId id="779" r:id="rId13"/>
    <p:sldId id="780" r:id="rId14"/>
    <p:sldId id="781" r:id="rId15"/>
    <p:sldId id="782" r:id="rId16"/>
    <p:sldId id="791" r:id="rId17"/>
    <p:sldId id="792" r:id="rId18"/>
    <p:sldId id="793" r:id="rId19"/>
    <p:sldId id="794" r:id="rId20"/>
    <p:sldId id="795" r:id="rId21"/>
    <p:sldId id="796" r:id="rId22"/>
    <p:sldId id="798" r:id="rId23"/>
    <p:sldId id="799" r:id="rId24"/>
    <p:sldId id="790" r:id="rId25"/>
    <p:sldId id="766" r:id="rId26"/>
  </p:sldIdLst>
  <p:sldSz cx="9144000" cy="6858000" type="screen4x3"/>
  <p:notesSz cx="9296400" cy="7010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lika Hamdad" initials="M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333387"/>
    <a:srgbClr val="003366"/>
    <a:srgbClr val="3677D3"/>
    <a:srgbClr val="6A9BDE"/>
    <a:srgbClr val="B0BFE8"/>
    <a:srgbClr val="B7EBFD"/>
    <a:srgbClr val="99CCFF"/>
    <a:srgbClr val="FFFFFF"/>
    <a:srgbClr val="DFE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85194" autoAdjust="0"/>
  </p:normalViewPr>
  <p:slideViewPr>
    <p:cSldViewPr>
      <p:cViewPr>
        <p:scale>
          <a:sx n="100" d="100"/>
          <a:sy n="100" d="100"/>
        </p:scale>
        <p:origin x="-78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lf4famep02\pd2\projects\editing_papers\20140414_un\unece_npish_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f4famep02\pd2\projects\editing_papers\20140414_un\unece_npish_20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ld4filer\IEAD_Production\Documentation\Divisional_Projects\International%20Working%20Groups\UNECE\UNECE_2014\UNECE_NPISH_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f4famep02\pd2\projects\editing_papers\20140414_un\unece_npish_20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f4famep02\pd2\projects\editing_papers\20140414_un\unece_npish_20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ld4filer\IEAD_Production\Documentation\Divisional_Projects\International%20Working%20Groups\UNECE\UNECE_2014\UNECE_NPISH_20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f4famep02\pd2\projects\editing_papers\20140414_un\unece_npish_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NPISH FCE as % GDP</a:t>
            </a:r>
          </a:p>
        </c:rich>
      </c:tx>
      <c:overlay val="0"/>
    </c:title>
    <c:autoTitleDeleted val="0"/>
    <c:plotArea>
      <c:layout/>
      <c:lineChart>
        <c:grouping val="standard"/>
        <c:varyColors val="0"/>
        <c:ser>
          <c:idx val="0"/>
          <c:order val="0"/>
          <c:tx>
            <c:strRef>
              <c:f>'Figure 1'!$B$1</c:f>
              <c:strCache>
                <c:ptCount val="1"/>
                <c:pt idx="0">
                  <c:v>NPISH FCE as % GDP</c:v>
                </c:pt>
              </c:strCache>
            </c:strRef>
          </c:tx>
          <c:spPr>
            <a:ln>
              <a:solidFill>
                <a:srgbClr val="C00000"/>
              </a:solidFill>
            </a:ln>
          </c:spPr>
          <c:marker>
            <c:symbol val="none"/>
          </c:marker>
          <c:cat>
            <c:numRef>
              <c:f>'Figure 1'!$A$2:$A$133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1'!$B$2:$B$133</c:f>
              <c:numCache>
                <c:formatCode>General</c:formatCode>
                <c:ptCount val="132"/>
                <c:pt idx="0">
                  <c:v>1.26</c:v>
                </c:pt>
                <c:pt idx="1">
                  <c:v>1.21</c:v>
                </c:pt>
                <c:pt idx="2">
                  <c:v>1.2</c:v>
                </c:pt>
                <c:pt idx="3">
                  <c:v>1.2</c:v>
                </c:pt>
                <c:pt idx="4">
                  <c:v>1.1900000000000022</c:v>
                </c:pt>
                <c:pt idx="5">
                  <c:v>1.2</c:v>
                </c:pt>
                <c:pt idx="6">
                  <c:v>1.23</c:v>
                </c:pt>
                <c:pt idx="7">
                  <c:v>1.24</c:v>
                </c:pt>
                <c:pt idx="8">
                  <c:v>1.23</c:v>
                </c:pt>
                <c:pt idx="9">
                  <c:v>1.1900000000000022</c:v>
                </c:pt>
                <c:pt idx="10">
                  <c:v>1.1800000000000022</c:v>
                </c:pt>
                <c:pt idx="11">
                  <c:v>1.1900000000000022</c:v>
                </c:pt>
                <c:pt idx="12">
                  <c:v>1.1399999999999975</c:v>
                </c:pt>
                <c:pt idx="13">
                  <c:v>1.1599999999999975</c:v>
                </c:pt>
                <c:pt idx="14">
                  <c:v>1.1700000000000021</c:v>
                </c:pt>
                <c:pt idx="15">
                  <c:v>1.1599999999999975</c:v>
                </c:pt>
                <c:pt idx="16">
                  <c:v>1.2</c:v>
                </c:pt>
                <c:pt idx="17">
                  <c:v>1.1800000000000022</c:v>
                </c:pt>
                <c:pt idx="18">
                  <c:v>1.1399999999999975</c:v>
                </c:pt>
                <c:pt idx="19">
                  <c:v>1.1499999999999975</c:v>
                </c:pt>
                <c:pt idx="20">
                  <c:v>1.1700000000000021</c:v>
                </c:pt>
                <c:pt idx="21">
                  <c:v>1.1599999999999975</c:v>
                </c:pt>
                <c:pt idx="22">
                  <c:v>1.1900000000000022</c:v>
                </c:pt>
                <c:pt idx="23">
                  <c:v>1.1900000000000022</c:v>
                </c:pt>
                <c:pt idx="24">
                  <c:v>1.1599999999999975</c:v>
                </c:pt>
                <c:pt idx="25">
                  <c:v>1.1599999999999975</c:v>
                </c:pt>
                <c:pt idx="26">
                  <c:v>1.1299999999999975</c:v>
                </c:pt>
                <c:pt idx="27">
                  <c:v>1.1700000000000021</c:v>
                </c:pt>
                <c:pt idx="28">
                  <c:v>1.1700000000000021</c:v>
                </c:pt>
                <c:pt idx="29">
                  <c:v>1.1399999999999975</c:v>
                </c:pt>
                <c:pt idx="30">
                  <c:v>1.1200000000000001</c:v>
                </c:pt>
                <c:pt idx="31">
                  <c:v>1.1499999999999975</c:v>
                </c:pt>
                <c:pt idx="32">
                  <c:v>1.1700000000000021</c:v>
                </c:pt>
                <c:pt idx="33">
                  <c:v>1.1900000000000022</c:v>
                </c:pt>
                <c:pt idx="34">
                  <c:v>1.21</c:v>
                </c:pt>
                <c:pt idx="35">
                  <c:v>1.2</c:v>
                </c:pt>
                <c:pt idx="36">
                  <c:v>1.22</c:v>
                </c:pt>
                <c:pt idx="37">
                  <c:v>1.24</c:v>
                </c:pt>
                <c:pt idx="38">
                  <c:v>1.26</c:v>
                </c:pt>
                <c:pt idx="39">
                  <c:v>1.26</c:v>
                </c:pt>
                <c:pt idx="40">
                  <c:v>1.29</c:v>
                </c:pt>
                <c:pt idx="41">
                  <c:v>1.29</c:v>
                </c:pt>
                <c:pt idx="42">
                  <c:v>1.3</c:v>
                </c:pt>
                <c:pt idx="43">
                  <c:v>1.31</c:v>
                </c:pt>
                <c:pt idx="44">
                  <c:v>1.32</c:v>
                </c:pt>
                <c:pt idx="45">
                  <c:v>1.33</c:v>
                </c:pt>
                <c:pt idx="46">
                  <c:v>1.33</c:v>
                </c:pt>
                <c:pt idx="47">
                  <c:v>1.32</c:v>
                </c:pt>
                <c:pt idx="48">
                  <c:v>1.32</c:v>
                </c:pt>
                <c:pt idx="49">
                  <c:v>1.31</c:v>
                </c:pt>
                <c:pt idx="50">
                  <c:v>1.31</c:v>
                </c:pt>
                <c:pt idx="51">
                  <c:v>1.3</c:v>
                </c:pt>
                <c:pt idx="52">
                  <c:v>1.28</c:v>
                </c:pt>
                <c:pt idx="53">
                  <c:v>1.28</c:v>
                </c:pt>
                <c:pt idx="54">
                  <c:v>1.26</c:v>
                </c:pt>
                <c:pt idx="55">
                  <c:v>1.26</c:v>
                </c:pt>
                <c:pt idx="56">
                  <c:v>1.24</c:v>
                </c:pt>
                <c:pt idx="57">
                  <c:v>1.25</c:v>
                </c:pt>
                <c:pt idx="58">
                  <c:v>1.25</c:v>
                </c:pt>
                <c:pt idx="59">
                  <c:v>1.25</c:v>
                </c:pt>
                <c:pt idx="60">
                  <c:v>1.27</c:v>
                </c:pt>
                <c:pt idx="61">
                  <c:v>1.27</c:v>
                </c:pt>
                <c:pt idx="62">
                  <c:v>1.27</c:v>
                </c:pt>
                <c:pt idx="63">
                  <c:v>1.27</c:v>
                </c:pt>
                <c:pt idx="64">
                  <c:v>1.29</c:v>
                </c:pt>
                <c:pt idx="65">
                  <c:v>1.3</c:v>
                </c:pt>
                <c:pt idx="66">
                  <c:v>1.29</c:v>
                </c:pt>
                <c:pt idx="67">
                  <c:v>1.3</c:v>
                </c:pt>
                <c:pt idx="68">
                  <c:v>1.34</c:v>
                </c:pt>
                <c:pt idx="69">
                  <c:v>1.36</c:v>
                </c:pt>
                <c:pt idx="70">
                  <c:v>1.37</c:v>
                </c:pt>
                <c:pt idx="71">
                  <c:v>1.37</c:v>
                </c:pt>
                <c:pt idx="72">
                  <c:v>1.33</c:v>
                </c:pt>
                <c:pt idx="73">
                  <c:v>1.36</c:v>
                </c:pt>
                <c:pt idx="74">
                  <c:v>1.3900000000000001</c:v>
                </c:pt>
                <c:pt idx="75">
                  <c:v>1.3800000000000001</c:v>
                </c:pt>
                <c:pt idx="76">
                  <c:v>1.28</c:v>
                </c:pt>
                <c:pt idx="77">
                  <c:v>1.28</c:v>
                </c:pt>
                <c:pt idx="78">
                  <c:v>1.31</c:v>
                </c:pt>
                <c:pt idx="79">
                  <c:v>1.33</c:v>
                </c:pt>
                <c:pt idx="80">
                  <c:v>1.33</c:v>
                </c:pt>
                <c:pt idx="81">
                  <c:v>1.35</c:v>
                </c:pt>
                <c:pt idx="82">
                  <c:v>1.3900000000000001</c:v>
                </c:pt>
                <c:pt idx="83">
                  <c:v>1.4</c:v>
                </c:pt>
                <c:pt idx="84">
                  <c:v>1.41</c:v>
                </c:pt>
                <c:pt idx="85">
                  <c:v>1.41</c:v>
                </c:pt>
                <c:pt idx="86">
                  <c:v>1.41</c:v>
                </c:pt>
                <c:pt idx="87">
                  <c:v>1.4</c:v>
                </c:pt>
                <c:pt idx="88">
                  <c:v>1.3900000000000001</c:v>
                </c:pt>
                <c:pt idx="89">
                  <c:v>1.4</c:v>
                </c:pt>
                <c:pt idx="90">
                  <c:v>1.3800000000000001</c:v>
                </c:pt>
                <c:pt idx="91">
                  <c:v>1.41</c:v>
                </c:pt>
                <c:pt idx="92">
                  <c:v>1.3900000000000001</c:v>
                </c:pt>
                <c:pt idx="93">
                  <c:v>1.4</c:v>
                </c:pt>
                <c:pt idx="94">
                  <c:v>1.3900000000000001</c:v>
                </c:pt>
                <c:pt idx="95">
                  <c:v>1.4</c:v>
                </c:pt>
                <c:pt idx="96">
                  <c:v>1.37</c:v>
                </c:pt>
                <c:pt idx="97">
                  <c:v>1.3800000000000001</c:v>
                </c:pt>
                <c:pt idx="98">
                  <c:v>1.35</c:v>
                </c:pt>
                <c:pt idx="99">
                  <c:v>1.32</c:v>
                </c:pt>
                <c:pt idx="100">
                  <c:v>1.32</c:v>
                </c:pt>
                <c:pt idx="101">
                  <c:v>1.34</c:v>
                </c:pt>
                <c:pt idx="102">
                  <c:v>1.35</c:v>
                </c:pt>
                <c:pt idx="103">
                  <c:v>1.37</c:v>
                </c:pt>
                <c:pt idx="104">
                  <c:v>1.35</c:v>
                </c:pt>
                <c:pt idx="105">
                  <c:v>1.33</c:v>
                </c:pt>
                <c:pt idx="106">
                  <c:v>1.36</c:v>
                </c:pt>
                <c:pt idx="107">
                  <c:v>1.36</c:v>
                </c:pt>
                <c:pt idx="108">
                  <c:v>1.3800000000000001</c:v>
                </c:pt>
                <c:pt idx="109">
                  <c:v>1.35</c:v>
                </c:pt>
                <c:pt idx="110">
                  <c:v>1.36</c:v>
                </c:pt>
                <c:pt idx="111">
                  <c:v>1.44</c:v>
                </c:pt>
                <c:pt idx="112">
                  <c:v>1.47</c:v>
                </c:pt>
                <c:pt idx="113">
                  <c:v>1.51</c:v>
                </c:pt>
                <c:pt idx="114">
                  <c:v>1.5</c:v>
                </c:pt>
                <c:pt idx="115">
                  <c:v>1.5</c:v>
                </c:pt>
                <c:pt idx="116">
                  <c:v>1.42</c:v>
                </c:pt>
                <c:pt idx="117">
                  <c:v>1.43</c:v>
                </c:pt>
                <c:pt idx="118">
                  <c:v>1.41</c:v>
                </c:pt>
                <c:pt idx="119">
                  <c:v>1.4</c:v>
                </c:pt>
                <c:pt idx="120">
                  <c:v>1.3900000000000001</c:v>
                </c:pt>
                <c:pt idx="121">
                  <c:v>1.3900000000000001</c:v>
                </c:pt>
                <c:pt idx="122">
                  <c:v>1.36</c:v>
                </c:pt>
                <c:pt idx="123">
                  <c:v>1.35</c:v>
                </c:pt>
                <c:pt idx="124">
                  <c:v>1.3800000000000001</c:v>
                </c:pt>
                <c:pt idx="125">
                  <c:v>1.36</c:v>
                </c:pt>
                <c:pt idx="126">
                  <c:v>1.3800000000000001</c:v>
                </c:pt>
                <c:pt idx="127">
                  <c:v>1.3800000000000001</c:v>
                </c:pt>
                <c:pt idx="128">
                  <c:v>1.37</c:v>
                </c:pt>
                <c:pt idx="129">
                  <c:v>1.36</c:v>
                </c:pt>
                <c:pt idx="130">
                  <c:v>1.36</c:v>
                </c:pt>
                <c:pt idx="131">
                  <c:v>1.37</c:v>
                </c:pt>
              </c:numCache>
            </c:numRef>
          </c:val>
          <c:smooth val="0"/>
        </c:ser>
        <c:dLbls>
          <c:showLegendKey val="0"/>
          <c:showVal val="0"/>
          <c:showCatName val="0"/>
          <c:showSerName val="0"/>
          <c:showPercent val="0"/>
          <c:showBubbleSize val="0"/>
        </c:dLbls>
        <c:marker val="1"/>
        <c:smooth val="0"/>
        <c:axId val="117521408"/>
        <c:axId val="62896320"/>
      </c:lineChart>
      <c:dateAx>
        <c:axId val="117521408"/>
        <c:scaling>
          <c:orientation val="minMax"/>
        </c:scaling>
        <c:delete val="0"/>
        <c:axPos val="b"/>
        <c:numFmt formatCode="mmm\-yy" sourceLinked="1"/>
        <c:majorTickMark val="out"/>
        <c:minorTickMark val="none"/>
        <c:tickLblPos val="nextTo"/>
        <c:crossAx val="62896320"/>
        <c:crosses val="autoZero"/>
        <c:auto val="1"/>
        <c:lblOffset val="100"/>
        <c:baseTimeUnit val="months"/>
      </c:dateAx>
      <c:valAx>
        <c:axId val="62896320"/>
        <c:scaling>
          <c:orientation val="minMax"/>
          <c:min val="1"/>
        </c:scaling>
        <c:delete val="0"/>
        <c:axPos val="l"/>
        <c:majorGridlines/>
        <c:numFmt formatCode="#,##0.0" sourceLinked="0"/>
        <c:majorTickMark val="out"/>
        <c:minorTickMark val="none"/>
        <c:tickLblPos val="nextTo"/>
        <c:crossAx val="117521408"/>
        <c:crosses val="autoZero"/>
        <c:crossBetween val="between"/>
      </c:valAx>
      <c:spPr>
        <a:solidFill>
          <a:schemeClr val="tx2">
            <a:lumMod val="20000"/>
            <a:lumOff val="80000"/>
          </a:schemeClr>
        </a:solidFill>
      </c:spPr>
    </c:plotArea>
    <c:plotVisOnly val="1"/>
    <c:dispBlanksAs val="gap"/>
    <c:showDLblsOverMax val="0"/>
  </c:chart>
  <c:spPr>
    <a:ln>
      <a:solidFill>
        <a:schemeClr val="tx2">
          <a:lumMod val="40000"/>
          <a:lumOff val="60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Growth in real expenditures</a:t>
            </a:r>
          </a:p>
        </c:rich>
      </c:tx>
      <c:overlay val="0"/>
    </c:title>
    <c:autoTitleDeleted val="0"/>
    <c:plotArea>
      <c:layout/>
      <c:lineChart>
        <c:grouping val="standard"/>
        <c:varyColors val="0"/>
        <c:ser>
          <c:idx val="0"/>
          <c:order val="0"/>
          <c:tx>
            <c:strRef>
              <c:f>'Figure 2'!$E$1</c:f>
              <c:strCache>
                <c:ptCount val="1"/>
                <c:pt idx="0">
                  <c:v>GDP (1998=100)</c:v>
                </c:pt>
              </c:strCache>
            </c:strRef>
          </c:tx>
          <c:spPr>
            <a:ln>
              <a:solidFill>
                <a:srgbClr val="00B050"/>
              </a:solidFill>
            </a:ln>
          </c:spPr>
          <c:marker>
            <c:symbol val="none"/>
          </c:marker>
          <c:cat>
            <c:numRef>
              <c:f>'Figure 2'!$A$2:$A$65</c:f>
              <c:numCache>
                <c:formatCode>mmm\-yy</c:formatCode>
                <c:ptCount val="64"/>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pt idx="60">
                  <c:v>41334</c:v>
                </c:pt>
                <c:pt idx="61">
                  <c:v>41426</c:v>
                </c:pt>
                <c:pt idx="62">
                  <c:v>41518</c:v>
                </c:pt>
                <c:pt idx="63">
                  <c:v>41609</c:v>
                </c:pt>
              </c:numCache>
            </c:numRef>
          </c:cat>
          <c:val>
            <c:numRef>
              <c:f>'Figure 2'!$E$2:$E$65</c:f>
              <c:numCache>
                <c:formatCode>General</c:formatCode>
                <c:ptCount val="64"/>
                <c:pt idx="0">
                  <c:v>100</c:v>
                </c:pt>
                <c:pt idx="1">
                  <c:v>100.22914819037968</c:v>
                </c:pt>
                <c:pt idx="2">
                  <c:v>101.122006841505</c:v>
                </c:pt>
                <c:pt idx="3">
                  <c:v>102.51581570167659</c:v>
                </c:pt>
                <c:pt idx="4">
                  <c:v>104.10794374762445</c:v>
                </c:pt>
                <c:pt idx="5">
                  <c:v>105.13374720216213</c:v>
                </c:pt>
                <c:pt idx="6">
                  <c:v>106.61227247772273</c:v>
                </c:pt>
                <c:pt idx="7">
                  <c:v>108.19544744288159</c:v>
                </c:pt>
                <c:pt idx="8">
                  <c:v>109.69323028844124</c:v>
                </c:pt>
                <c:pt idx="9">
                  <c:v>111.12065543308398</c:v>
                </c:pt>
                <c:pt idx="10">
                  <c:v>112.35508256260796</c:v>
                </c:pt>
                <c:pt idx="11">
                  <c:v>112.60483973140758</c:v>
                </c:pt>
                <c:pt idx="12">
                  <c:v>112.90552810507198</c:v>
                </c:pt>
                <c:pt idx="13">
                  <c:v>113.27910807044215</c:v>
                </c:pt>
                <c:pt idx="14">
                  <c:v>113.23349803623442</c:v>
                </c:pt>
                <c:pt idx="15">
                  <c:v>113.88217407829721</c:v>
                </c:pt>
                <c:pt idx="16">
                  <c:v>115.26069513070654</c:v>
                </c:pt>
                <c:pt idx="17">
                  <c:v>115.98074243000113</c:v>
                </c:pt>
                <c:pt idx="18">
                  <c:v>117.0134718526962</c:v>
                </c:pt>
                <c:pt idx="19">
                  <c:v>117.74610414291146</c:v>
                </c:pt>
                <c:pt idx="20">
                  <c:v>118.31454030997929</c:v>
                </c:pt>
                <c:pt idx="21">
                  <c:v>118.24409814603658</c:v>
                </c:pt>
                <c:pt idx="22">
                  <c:v>118.71649985218956</c:v>
                </c:pt>
                <c:pt idx="23">
                  <c:v>119.69779129186198</c:v>
                </c:pt>
                <c:pt idx="24">
                  <c:v>120.47789180286316</c:v>
                </c:pt>
                <c:pt idx="25">
                  <c:v>121.91182060053237</c:v>
                </c:pt>
                <c:pt idx="26">
                  <c:v>123.37024367583092</c:v>
                </c:pt>
                <c:pt idx="27">
                  <c:v>124.12145783183387</c:v>
                </c:pt>
                <c:pt idx="28">
                  <c:v>124.5830482706194</c:v>
                </c:pt>
                <c:pt idx="29">
                  <c:v>125.47979222095525</c:v>
                </c:pt>
                <c:pt idx="30">
                  <c:v>127.07546771400806</c:v>
                </c:pt>
                <c:pt idx="31">
                  <c:v>128.23877697537901</c:v>
                </c:pt>
                <c:pt idx="32">
                  <c:v>129.34659402846398</c:v>
                </c:pt>
                <c:pt idx="33">
                  <c:v>129.39879217872405</c:v>
                </c:pt>
                <c:pt idx="34">
                  <c:v>129.67523966383715</c:v>
                </c:pt>
                <c:pt idx="35">
                  <c:v>130.20634317327591</c:v>
                </c:pt>
                <c:pt idx="36">
                  <c:v>130.92292748849255</c:v>
                </c:pt>
                <c:pt idx="37">
                  <c:v>132.02728155749861</c:v>
                </c:pt>
                <c:pt idx="38">
                  <c:v>132.85341441783888</c:v>
                </c:pt>
                <c:pt idx="39">
                  <c:v>133.23907259597073</c:v>
                </c:pt>
                <c:pt idx="40">
                  <c:v>133.24473161873388</c:v>
                </c:pt>
                <c:pt idx="41">
                  <c:v>133.9048101693478</c:v>
                </c:pt>
                <c:pt idx="42">
                  <c:v>134.79353013218437</c:v>
                </c:pt>
                <c:pt idx="43">
                  <c:v>133.31787659951829</c:v>
                </c:pt>
                <c:pt idx="44">
                  <c:v>130.3227332235314</c:v>
                </c:pt>
                <c:pt idx="45">
                  <c:v>129.14346045018792</c:v>
                </c:pt>
                <c:pt idx="46">
                  <c:v>129.82119177330125</c:v>
                </c:pt>
                <c:pt idx="47">
                  <c:v>131.46011233582504</c:v>
                </c:pt>
                <c:pt idx="48">
                  <c:v>133.24760336162817</c:v>
                </c:pt>
                <c:pt idx="49">
                  <c:v>134.12061320157073</c:v>
                </c:pt>
                <c:pt idx="50">
                  <c:v>134.7545082140293</c:v>
                </c:pt>
                <c:pt idx="51">
                  <c:v>136.19612314709241</c:v>
                </c:pt>
                <c:pt idx="52">
                  <c:v>136.93982009375395</c:v>
                </c:pt>
                <c:pt idx="53">
                  <c:v>136.73237890113603</c:v>
                </c:pt>
                <c:pt idx="54">
                  <c:v>138.80653743823672</c:v>
                </c:pt>
                <c:pt idx="55">
                  <c:v>139.44997677266778</c:v>
                </c:pt>
                <c:pt idx="56">
                  <c:v>139.71299463659747</c:v>
                </c:pt>
                <c:pt idx="57">
                  <c:v>140.26217323366672</c:v>
                </c:pt>
                <c:pt idx="58">
                  <c:v>140.5299210270704</c:v>
                </c:pt>
                <c:pt idx="59">
                  <c:v>140.85603277165421</c:v>
                </c:pt>
                <c:pt idx="60">
                  <c:v>141.85852443093069</c:v>
                </c:pt>
                <c:pt idx="61">
                  <c:v>142.61607331390678</c:v>
                </c:pt>
                <c:pt idx="62">
                  <c:v>143.56391739516025</c:v>
                </c:pt>
                <c:pt idx="63">
                  <c:v>144.60078550614429</c:v>
                </c:pt>
              </c:numCache>
            </c:numRef>
          </c:val>
          <c:smooth val="0"/>
        </c:ser>
        <c:ser>
          <c:idx val="1"/>
          <c:order val="1"/>
          <c:tx>
            <c:strRef>
              <c:f>'Figure 2'!$F$1</c:f>
              <c:strCache>
                <c:ptCount val="1"/>
                <c:pt idx="0">
                  <c:v>GFCE (1998=100)</c:v>
                </c:pt>
              </c:strCache>
            </c:strRef>
          </c:tx>
          <c:marker>
            <c:symbol val="none"/>
          </c:marker>
          <c:cat>
            <c:numRef>
              <c:f>'Figure 2'!$A$2:$A$65</c:f>
              <c:numCache>
                <c:formatCode>mmm\-yy</c:formatCode>
                <c:ptCount val="64"/>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pt idx="60">
                  <c:v>41334</c:v>
                </c:pt>
                <c:pt idx="61">
                  <c:v>41426</c:v>
                </c:pt>
                <c:pt idx="62">
                  <c:v>41518</c:v>
                </c:pt>
                <c:pt idx="63">
                  <c:v>41609</c:v>
                </c:pt>
              </c:numCache>
            </c:numRef>
          </c:cat>
          <c:val>
            <c:numRef>
              <c:f>'Figure 2'!$F$2:$F$65</c:f>
              <c:numCache>
                <c:formatCode>General</c:formatCode>
                <c:ptCount val="64"/>
                <c:pt idx="0">
                  <c:v>100</c:v>
                </c:pt>
                <c:pt idx="1">
                  <c:v>100.06209995251166</c:v>
                </c:pt>
                <c:pt idx="2">
                  <c:v>99.848200116082069</c:v>
                </c:pt>
                <c:pt idx="3">
                  <c:v>99.840488357273458</c:v>
                </c:pt>
                <c:pt idx="4">
                  <c:v>100.45783494400862</c:v>
                </c:pt>
                <c:pt idx="5">
                  <c:v>101.07761682299888</c:v>
                </c:pt>
                <c:pt idx="6">
                  <c:v>101.63448698539244</c:v>
                </c:pt>
                <c:pt idx="7">
                  <c:v>102.19095126574319</c:v>
                </c:pt>
                <c:pt idx="8">
                  <c:v>102.59358625196346</c:v>
                </c:pt>
                <c:pt idx="9">
                  <c:v>104.1322850753114</c:v>
                </c:pt>
                <c:pt idx="10">
                  <c:v>104.82228454766455</c:v>
                </c:pt>
                <c:pt idx="11">
                  <c:v>105.72171915397948</c:v>
                </c:pt>
                <c:pt idx="12">
                  <c:v>106.35692455058711</c:v>
                </c:pt>
                <c:pt idx="13">
                  <c:v>107.7300235005704</c:v>
                </c:pt>
                <c:pt idx="14">
                  <c:v>108.37821712253952</c:v>
                </c:pt>
                <c:pt idx="15">
                  <c:v>108.52271112969123</c:v>
                </c:pt>
                <c:pt idx="16">
                  <c:v>108.93711669514634</c:v>
                </c:pt>
                <c:pt idx="17">
                  <c:v>109.46598099660277</c:v>
                </c:pt>
                <c:pt idx="18">
                  <c:v>110.53507429670788</c:v>
                </c:pt>
                <c:pt idx="19">
                  <c:v>111.53354412140743</c:v>
                </c:pt>
                <c:pt idx="20">
                  <c:v>112.56123745317137</c:v>
                </c:pt>
                <c:pt idx="21">
                  <c:v>113.05316648875502</c:v>
                </c:pt>
                <c:pt idx="22">
                  <c:v>113.06493706798931</c:v>
                </c:pt>
                <c:pt idx="23">
                  <c:v>114.4266713207806</c:v>
                </c:pt>
                <c:pt idx="24">
                  <c:v>114.98232383704648</c:v>
                </c:pt>
                <c:pt idx="25">
                  <c:v>115.19297661713539</c:v>
                </c:pt>
                <c:pt idx="26">
                  <c:v>115.97835836949042</c:v>
                </c:pt>
                <c:pt idx="27">
                  <c:v>116.0664347727262</c:v>
                </c:pt>
                <c:pt idx="28">
                  <c:v>116.12325825868457</c:v>
                </c:pt>
                <c:pt idx="29">
                  <c:v>116.86236945818807</c:v>
                </c:pt>
                <c:pt idx="30">
                  <c:v>117.7273040908851</c:v>
                </c:pt>
                <c:pt idx="31">
                  <c:v>118.70750922366942</c:v>
                </c:pt>
                <c:pt idx="32">
                  <c:v>119.56554386164296</c:v>
                </c:pt>
                <c:pt idx="33">
                  <c:v>120.83230171647484</c:v>
                </c:pt>
                <c:pt idx="34">
                  <c:v>121.32179545980347</c:v>
                </c:pt>
                <c:pt idx="35">
                  <c:v>122.18632421045783</c:v>
                </c:pt>
                <c:pt idx="36">
                  <c:v>122.19200655905362</c:v>
                </c:pt>
                <c:pt idx="37">
                  <c:v>123.66129955312385</c:v>
                </c:pt>
                <c:pt idx="38">
                  <c:v>125.00761028829827</c:v>
                </c:pt>
                <c:pt idx="39">
                  <c:v>126.39816216611128</c:v>
                </c:pt>
                <c:pt idx="40">
                  <c:v>128.16050199490996</c:v>
                </c:pt>
                <c:pt idx="41">
                  <c:v>129.65983026012978</c:v>
                </c:pt>
                <c:pt idx="42">
                  <c:v>130.45414141742182</c:v>
                </c:pt>
                <c:pt idx="43">
                  <c:v>131.90476383753361</c:v>
                </c:pt>
                <c:pt idx="44">
                  <c:v>132.89592778546728</c:v>
                </c:pt>
                <c:pt idx="45">
                  <c:v>133.03311591585225</c:v>
                </c:pt>
                <c:pt idx="46">
                  <c:v>135.07267317972023</c:v>
                </c:pt>
                <c:pt idx="47">
                  <c:v>136.39706628459641</c:v>
                </c:pt>
                <c:pt idx="48">
                  <c:v>137.70603587185465</c:v>
                </c:pt>
                <c:pt idx="49">
                  <c:v>137.90735336496508</c:v>
                </c:pt>
                <c:pt idx="50">
                  <c:v>137.76245347577088</c:v>
                </c:pt>
                <c:pt idx="51">
                  <c:v>138.61277635493587</c:v>
                </c:pt>
                <c:pt idx="52">
                  <c:v>138.76092330047041</c:v>
                </c:pt>
                <c:pt idx="53">
                  <c:v>138.77594093604515</c:v>
                </c:pt>
                <c:pt idx="54">
                  <c:v>139.24148763886211</c:v>
                </c:pt>
                <c:pt idx="55">
                  <c:v>139.53169329929335</c:v>
                </c:pt>
                <c:pt idx="56">
                  <c:v>140.48916903769467</c:v>
                </c:pt>
                <c:pt idx="57">
                  <c:v>140.27851625760547</c:v>
                </c:pt>
                <c:pt idx="58">
                  <c:v>140.38363970662846</c:v>
                </c:pt>
                <c:pt idx="59">
                  <c:v>141.09433916315214</c:v>
                </c:pt>
                <c:pt idx="60">
                  <c:v>140.96932749404368</c:v>
                </c:pt>
                <c:pt idx="61">
                  <c:v>141.55136234307614</c:v>
                </c:pt>
                <c:pt idx="62">
                  <c:v>141.68611518120605</c:v>
                </c:pt>
                <c:pt idx="63">
                  <c:v>142.26003238938699</c:v>
                </c:pt>
              </c:numCache>
            </c:numRef>
          </c:val>
          <c:smooth val="0"/>
        </c:ser>
        <c:ser>
          <c:idx val="2"/>
          <c:order val="2"/>
          <c:tx>
            <c:strRef>
              <c:f>'Figure 2'!$G$1</c:f>
              <c:strCache>
                <c:ptCount val="1"/>
                <c:pt idx="0">
                  <c:v>NPISH FCE (1998-100)</c:v>
                </c:pt>
              </c:strCache>
            </c:strRef>
          </c:tx>
          <c:spPr>
            <a:ln>
              <a:solidFill>
                <a:srgbClr val="C00000"/>
              </a:solidFill>
            </a:ln>
          </c:spPr>
          <c:marker>
            <c:symbol val="none"/>
          </c:marker>
          <c:cat>
            <c:numRef>
              <c:f>'Figure 2'!$A$2:$A$65</c:f>
              <c:numCache>
                <c:formatCode>mmm\-yy</c:formatCode>
                <c:ptCount val="64"/>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pt idx="60">
                  <c:v>41334</c:v>
                </c:pt>
                <c:pt idx="61">
                  <c:v>41426</c:v>
                </c:pt>
                <c:pt idx="62">
                  <c:v>41518</c:v>
                </c:pt>
                <c:pt idx="63">
                  <c:v>41609</c:v>
                </c:pt>
              </c:numCache>
            </c:numRef>
          </c:cat>
          <c:val>
            <c:numRef>
              <c:f>'Figure 2'!$G$2:$G$65</c:f>
              <c:numCache>
                <c:formatCode>General</c:formatCode>
                <c:ptCount val="64"/>
                <c:pt idx="0">
                  <c:v>100</c:v>
                </c:pt>
                <c:pt idx="1">
                  <c:v>99.441679815511591</c:v>
                </c:pt>
                <c:pt idx="2">
                  <c:v>99.205000606869689</c:v>
                </c:pt>
                <c:pt idx="3">
                  <c:v>101.42614394950859</c:v>
                </c:pt>
                <c:pt idx="4">
                  <c:v>101.1287777642915</c:v>
                </c:pt>
                <c:pt idx="5">
                  <c:v>107.16106323582959</c:v>
                </c:pt>
                <c:pt idx="6">
                  <c:v>112.72605898774124</c:v>
                </c:pt>
                <c:pt idx="7">
                  <c:v>114.28571428571429</c:v>
                </c:pt>
                <c:pt idx="8">
                  <c:v>108.02281830319198</c:v>
                </c:pt>
                <c:pt idx="9">
                  <c:v>111.06930452724846</c:v>
                </c:pt>
                <c:pt idx="10">
                  <c:v>114.94720233037989</c:v>
                </c:pt>
                <c:pt idx="11">
                  <c:v>117.39895618400291</c:v>
                </c:pt>
                <c:pt idx="12">
                  <c:v>115.77254521179754</c:v>
                </c:pt>
                <c:pt idx="13">
                  <c:v>117.26544483553828</c:v>
                </c:pt>
                <c:pt idx="14">
                  <c:v>118.62483311081419</c:v>
                </c:pt>
                <c:pt idx="15">
                  <c:v>119.98422138609062</c:v>
                </c:pt>
                <c:pt idx="16">
                  <c:v>121.30112877776428</c:v>
                </c:pt>
                <c:pt idx="17">
                  <c:v>125.60383541691934</c:v>
                </c:pt>
                <c:pt idx="18">
                  <c:v>125.99223206699844</c:v>
                </c:pt>
                <c:pt idx="19">
                  <c:v>126.68406359995146</c:v>
                </c:pt>
                <c:pt idx="20">
                  <c:v>124.82097341910425</c:v>
                </c:pt>
                <c:pt idx="21">
                  <c:v>124.37188979245028</c:v>
                </c:pt>
                <c:pt idx="22">
                  <c:v>124.54788202451756</c:v>
                </c:pt>
                <c:pt idx="23">
                  <c:v>125.42177448719509</c:v>
                </c:pt>
                <c:pt idx="24">
                  <c:v>124.1594853744384</c:v>
                </c:pt>
                <c:pt idx="25">
                  <c:v>123.55868430634787</c:v>
                </c:pt>
                <c:pt idx="26">
                  <c:v>123.91673746813933</c:v>
                </c:pt>
                <c:pt idx="27">
                  <c:v>124.63891248937979</c:v>
                </c:pt>
                <c:pt idx="28">
                  <c:v>123.74074523607234</c:v>
                </c:pt>
                <c:pt idx="29">
                  <c:v>124.45685155965528</c:v>
                </c:pt>
                <c:pt idx="30">
                  <c:v>124.91200388396652</c:v>
                </c:pt>
                <c:pt idx="31">
                  <c:v>125.66452239349417</c:v>
                </c:pt>
                <c:pt idx="32">
                  <c:v>126.47165918193971</c:v>
                </c:pt>
                <c:pt idx="33">
                  <c:v>127.19383420317995</c:v>
                </c:pt>
                <c:pt idx="34">
                  <c:v>127.10280373831776</c:v>
                </c:pt>
                <c:pt idx="35">
                  <c:v>128.48646680422439</c:v>
                </c:pt>
                <c:pt idx="36">
                  <c:v>126.37456001941975</c:v>
                </c:pt>
                <c:pt idx="37">
                  <c:v>127.70967350406603</c:v>
                </c:pt>
                <c:pt idx="38">
                  <c:v>128.70493991989321</c:v>
                </c:pt>
                <c:pt idx="39">
                  <c:v>130.23425172957806</c:v>
                </c:pt>
                <c:pt idx="40">
                  <c:v>132.34615851438278</c:v>
                </c:pt>
                <c:pt idx="41">
                  <c:v>133.72982158028879</c:v>
                </c:pt>
                <c:pt idx="42">
                  <c:v>135.45333171501429</c:v>
                </c:pt>
                <c:pt idx="43">
                  <c:v>137.32249059351861</c:v>
                </c:pt>
                <c:pt idx="44">
                  <c:v>136.81271999029036</c:v>
                </c:pt>
                <c:pt idx="45">
                  <c:v>139.652870493992</c:v>
                </c:pt>
                <c:pt idx="46">
                  <c:v>138.0750091030462</c:v>
                </c:pt>
                <c:pt idx="47">
                  <c:v>140.06554193470078</c:v>
                </c:pt>
                <c:pt idx="48">
                  <c:v>137.32249059351861</c:v>
                </c:pt>
                <c:pt idx="49">
                  <c:v>138.29348221871578</c:v>
                </c:pt>
                <c:pt idx="50">
                  <c:v>136.27867459643127</c:v>
                </c:pt>
                <c:pt idx="51">
                  <c:v>138.39058138123588</c:v>
                </c:pt>
                <c:pt idx="52">
                  <c:v>139.72569486588151</c:v>
                </c:pt>
                <c:pt idx="53">
                  <c:v>141.42493020997694</c:v>
                </c:pt>
                <c:pt idx="54">
                  <c:v>140.08981672533073</c:v>
                </c:pt>
                <c:pt idx="55">
                  <c:v>141.91042602257585</c:v>
                </c:pt>
                <c:pt idx="56">
                  <c:v>140.33256463163005</c:v>
                </c:pt>
                <c:pt idx="57">
                  <c:v>142.44447141643431</c:v>
                </c:pt>
                <c:pt idx="58">
                  <c:v>142.44447141643431</c:v>
                </c:pt>
                <c:pt idx="59">
                  <c:v>144.7991261075374</c:v>
                </c:pt>
                <c:pt idx="60">
                  <c:v>146.10996480155328</c:v>
                </c:pt>
                <c:pt idx="61">
                  <c:v>145.43027066391551</c:v>
                </c:pt>
                <c:pt idx="62">
                  <c:v>145.47882024517537</c:v>
                </c:pt>
                <c:pt idx="63">
                  <c:v>145.62446898895504</c:v>
                </c:pt>
              </c:numCache>
            </c:numRef>
          </c:val>
          <c:smooth val="0"/>
        </c:ser>
        <c:dLbls>
          <c:showLegendKey val="0"/>
          <c:showVal val="0"/>
          <c:showCatName val="0"/>
          <c:showSerName val="0"/>
          <c:showPercent val="0"/>
          <c:showBubbleSize val="0"/>
        </c:dLbls>
        <c:marker val="1"/>
        <c:smooth val="0"/>
        <c:axId val="111104512"/>
        <c:axId val="117597312"/>
      </c:lineChart>
      <c:dateAx>
        <c:axId val="111104512"/>
        <c:scaling>
          <c:orientation val="minMax"/>
        </c:scaling>
        <c:delete val="0"/>
        <c:axPos val="b"/>
        <c:numFmt formatCode="mmm\-yy" sourceLinked="1"/>
        <c:majorTickMark val="none"/>
        <c:minorTickMark val="none"/>
        <c:tickLblPos val="nextTo"/>
        <c:crossAx val="117597312"/>
        <c:crosses val="autoZero"/>
        <c:auto val="1"/>
        <c:lblOffset val="100"/>
        <c:baseTimeUnit val="months"/>
      </c:dateAx>
      <c:valAx>
        <c:axId val="117597312"/>
        <c:scaling>
          <c:orientation val="minMax"/>
          <c:min val="90"/>
        </c:scaling>
        <c:delete val="0"/>
        <c:axPos val="l"/>
        <c:majorGridlines/>
        <c:numFmt formatCode="General" sourceLinked="1"/>
        <c:majorTickMark val="none"/>
        <c:minorTickMark val="none"/>
        <c:tickLblPos val="nextTo"/>
        <c:spPr>
          <a:ln w="9525">
            <a:noFill/>
          </a:ln>
        </c:spPr>
        <c:crossAx val="111104512"/>
        <c:crosses val="autoZero"/>
        <c:crossBetween val="between"/>
      </c:valAx>
      <c:spPr>
        <a:solidFill>
          <a:srgbClr val="1F497D">
            <a:lumMod val="20000"/>
            <a:lumOff val="80000"/>
          </a:srgbClr>
        </a:solidFill>
        <a:ln>
          <a:noFill/>
        </a:ln>
      </c:spPr>
    </c:plotArea>
    <c:legend>
      <c:legendPos val="b"/>
      <c:overlay val="0"/>
    </c:legend>
    <c:plotVisOnly val="1"/>
    <c:dispBlanksAs val="gap"/>
    <c:showDLblsOverMax val="0"/>
  </c:chart>
  <c:spPr>
    <a:ln>
      <a:solidFill>
        <a:schemeClr val="tx2">
          <a:lumMod val="40000"/>
          <a:lumOff val="60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CA" sz="1400"/>
              <a:t>Current transfers as a share of total income</a:t>
            </a:r>
          </a:p>
        </c:rich>
      </c:tx>
      <c:overlay val="0"/>
    </c:title>
    <c:autoTitleDeleted val="0"/>
    <c:plotArea>
      <c:layout/>
      <c:lineChart>
        <c:grouping val="standard"/>
        <c:varyColors val="0"/>
        <c:ser>
          <c:idx val="1"/>
          <c:order val="0"/>
          <c:tx>
            <c:strRef>
              <c:f>'Figure 3 and 4'!$I$1</c:f>
              <c:strCache>
                <c:ptCount val="1"/>
                <c:pt idx="0">
                  <c:v>Current Transfers Share</c:v>
                </c:pt>
              </c:strCache>
            </c:strRef>
          </c:tx>
          <c:spPr>
            <a:ln>
              <a:solidFill>
                <a:srgbClr val="FF0000"/>
              </a:solidFill>
            </a:ln>
          </c:spPr>
          <c:marker>
            <c:symbol val="none"/>
          </c:marker>
          <c:cat>
            <c:numRef>
              <c:f>'Figure 3 and 4'!$A$2:$A$133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3 and 4'!$I$2:$I$133</c:f>
              <c:numCache>
                <c:formatCode>0.0%</c:formatCode>
                <c:ptCount val="132"/>
                <c:pt idx="0">
                  <c:v>0.88540332906529995</c:v>
                </c:pt>
                <c:pt idx="1">
                  <c:v>0.87704421562689461</c:v>
                </c:pt>
                <c:pt idx="2">
                  <c:v>0.8664302600472813</c:v>
                </c:pt>
                <c:pt idx="3">
                  <c:v>0.86468646864686471</c:v>
                </c:pt>
                <c:pt idx="4">
                  <c:v>0.8668813741277509</c:v>
                </c:pt>
                <c:pt idx="5">
                  <c:v>0.86557930258717786</c:v>
                </c:pt>
                <c:pt idx="6">
                  <c:v>0.87425796006475986</c:v>
                </c:pt>
                <c:pt idx="7">
                  <c:v>0.88159311087190428</c:v>
                </c:pt>
                <c:pt idx="8">
                  <c:v>0.88396624472573726</c:v>
                </c:pt>
                <c:pt idx="9">
                  <c:v>0.88607594936708867</c:v>
                </c:pt>
                <c:pt idx="10">
                  <c:v>0.89274611398963732</c:v>
                </c:pt>
                <c:pt idx="11">
                  <c:v>0.89744897959183678</c:v>
                </c:pt>
                <c:pt idx="12">
                  <c:v>0.88716356107660299</c:v>
                </c:pt>
                <c:pt idx="13">
                  <c:v>0.87995930824008251</c:v>
                </c:pt>
                <c:pt idx="14">
                  <c:v>0.87010309278350628</c:v>
                </c:pt>
                <c:pt idx="15">
                  <c:v>0.86558044806517365</c:v>
                </c:pt>
                <c:pt idx="16">
                  <c:v>0.87252964426877622</c:v>
                </c:pt>
                <c:pt idx="17">
                  <c:v>0.87439143135345798</c:v>
                </c:pt>
                <c:pt idx="18">
                  <c:v>0.87583892617449821</c:v>
                </c:pt>
                <c:pt idx="19">
                  <c:v>0.88056206088992783</c:v>
                </c:pt>
                <c:pt idx="20">
                  <c:v>0.87977632805219064</c:v>
                </c:pt>
                <c:pt idx="21">
                  <c:v>0.88034974689369561</c:v>
                </c:pt>
                <c:pt idx="22">
                  <c:v>0.88157894736842102</c:v>
                </c:pt>
                <c:pt idx="23">
                  <c:v>0.88161993769470504</c:v>
                </c:pt>
                <c:pt idx="24">
                  <c:v>0.8875739644970404</c:v>
                </c:pt>
                <c:pt idx="25">
                  <c:v>0.88851634534786084</c:v>
                </c:pt>
                <c:pt idx="26">
                  <c:v>0.89198036006546566</c:v>
                </c:pt>
                <c:pt idx="27">
                  <c:v>0.89155662264905966</c:v>
                </c:pt>
                <c:pt idx="28">
                  <c:v>0.89247311827956988</c:v>
                </c:pt>
                <c:pt idx="29">
                  <c:v>0.88935202728306151</c:v>
                </c:pt>
                <c:pt idx="30">
                  <c:v>0.88518518518518519</c:v>
                </c:pt>
                <c:pt idx="31">
                  <c:v>0.88207885304659606</c:v>
                </c:pt>
                <c:pt idx="32">
                  <c:v>0.87909407665505401</c:v>
                </c:pt>
                <c:pt idx="33">
                  <c:v>0.88206627680311889</c:v>
                </c:pt>
                <c:pt idx="34">
                  <c:v>0.8781806615776081</c:v>
                </c:pt>
                <c:pt idx="35">
                  <c:v>0.8795843520782396</c:v>
                </c:pt>
                <c:pt idx="36">
                  <c:v>0.8796992481203022</c:v>
                </c:pt>
                <c:pt idx="37">
                  <c:v>0.8789694427801088</c:v>
                </c:pt>
                <c:pt idx="38">
                  <c:v>0.87959183673469543</c:v>
                </c:pt>
                <c:pt idx="39">
                  <c:v>0.87828852269442148</c:v>
                </c:pt>
                <c:pt idx="40">
                  <c:v>0.8826263800116203</c:v>
                </c:pt>
                <c:pt idx="41">
                  <c:v>0.88766965059197311</c:v>
                </c:pt>
                <c:pt idx="42">
                  <c:v>0.89889502762431051</c:v>
                </c:pt>
                <c:pt idx="43">
                  <c:v>0.90298507462686572</c:v>
                </c:pt>
                <c:pt idx="44">
                  <c:v>0.90540170002741949</c:v>
                </c:pt>
                <c:pt idx="45">
                  <c:v>0.90572033898305082</c:v>
                </c:pt>
                <c:pt idx="46">
                  <c:v>0.90571049136786186</c:v>
                </c:pt>
                <c:pt idx="47">
                  <c:v>0.90219354838709676</c:v>
                </c:pt>
                <c:pt idx="48">
                  <c:v>0.89635157545605249</c:v>
                </c:pt>
                <c:pt idx="49">
                  <c:v>0.90123796423658853</c:v>
                </c:pt>
                <c:pt idx="50">
                  <c:v>0.89842236368668649</c:v>
                </c:pt>
                <c:pt idx="51">
                  <c:v>0.90253890253890268</c:v>
                </c:pt>
                <c:pt idx="52">
                  <c:v>0.89752846431546796</c:v>
                </c:pt>
                <c:pt idx="53">
                  <c:v>0.90070921985815677</c:v>
                </c:pt>
                <c:pt idx="54">
                  <c:v>0.8924218335983054</c:v>
                </c:pt>
                <c:pt idx="55">
                  <c:v>0.90737833594976447</c:v>
                </c:pt>
                <c:pt idx="56">
                  <c:v>0.89921874999999896</c:v>
                </c:pt>
                <c:pt idx="57">
                  <c:v>0.89063729346970966</c:v>
                </c:pt>
                <c:pt idx="58">
                  <c:v>0.89276485788113691</c:v>
                </c:pt>
                <c:pt idx="59">
                  <c:v>0.89441153747102753</c:v>
                </c:pt>
                <c:pt idx="60">
                  <c:v>0.89523323986744741</c:v>
                </c:pt>
                <c:pt idx="61">
                  <c:v>0.89701758858016756</c:v>
                </c:pt>
                <c:pt idx="62">
                  <c:v>0.89681943400951758</c:v>
                </c:pt>
                <c:pt idx="63">
                  <c:v>0.90881612090680008</c:v>
                </c:pt>
                <c:pt idx="64">
                  <c:v>0.91581632653061229</c:v>
                </c:pt>
                <c:pt idx="65">
                  <c:v>0.9172118204376265</c:v>
                </c:pt>
                <c:pt idx="66">
                  <c:v>0.91686933451249175</c:v>
                </c:pt>
                <c:pt idx="67">
                  <c:v>0.91192170818505369</c:v>
                </c:pt>
                <c:pt idx="68">
                  <c:v>0.9115917681646365</c:v>
                </c:pt>
                <c:pt idx="69">
                  <c:v>0.90770515765295468</c:v>
                </c:pt>
                <c:pt idx="70">
                  <c:v>0.90091210613598649</c:v>
                </c:pt>
                <c:pt idx="71">
                  <c:v>0.90251894327257831</c:v>
                </c:pt>
                <c:pt idx="72">
                  <c:v>0.9079690441330267</c:v>
                </c:pt>
                <c:pt idx="73">
                  <c:v>0.90931422722620259</c:v>
                </c:pt>
                <c:pt idx="74">
                  <c:v>0.91156874621441553</c:v>
                </c:pt>
                <c:pt idx="75">
                  <c:v>0.91025641025641024</c:v>
                </c:pt>
                <c:pt idx="76">
                  <c:v>0.90733371233655491</c:v>
                </c:pt>
                <c:pt idx="77">
                  <c:v>0.90902394106814</c:v>
                </c:pt>
                <c:pt idx="78">
                  <c:v>0.91106683571816649</c:v>
                </c:pt>
                <c:pt idx="79">
                  <c:v>0.92704237658366095</c:v>
                </c:pt>
                <c:pt idx="80">
                  <c:v>0.91056629834254066</c:v>
                </c:pt>
                <c:pt idx="81">
                  <c:v>0.90652212546650057</c:v>
                </c:pt>
                <c:pt idx="82">
                  <c:v>0.90798088833834723</c:v>
                </c:pt>
                <c:pt idx="83">
                  <c:v>0.91229578675838363</c:v>
                </c:pt>
                <c:pt idx="84">
                  <c:v>0.92664092664092745</c:v>
                </c:pt>
                <c:pt idx="85">
                  <c:v>0.92517712113357564</c:v>
                </c:pt>
                <c:pt idx="86">
                  <c:v>0.92717086834733897</c:v>
                </c:pt>
                <c:pt idx="87">
                  <c:v>0.92993185392276778</c:v>
                </c:pt>
                <c:pt idx="88">
                  <c:v>0.93065378644126251</c:v>
                </c:pt>
                <c:pt idx="89">
                  <c:v>0.93004187020237372</c:v>
                </c:pt>
                <c:pt idx="90">
                  <c:v>0.93023255813953487</c:v>
                </c:pt>
                <c:pt idx="91">
                  <c:v>0.92797319932998323</c:v>
                </c:pt>
                <c:pt idx="92">
                  <c:v>0.92972111553784864</c:v>
                </c:pt>
                <c:pt idx="93">
                  <c:v>0.92662667281956712</c:v>
                </c:pt>
                <c:pt idx="94">
                  <c:v>0.9226788432267895</c:v>
                </c:pt>
                <c:pt idx="95">
                  <c:v>0.91907514450867145</c:v>
                </c:pt>
                <c:pt idx="96">
                  <c:v>0.92343916147653049</c:v>
                </c:pt>
                <c:pt idx="97">
                  <c:v>0.9220493247210807</c:v>
                </c:pt>
                <c:pt idx="98">
                  <c:v>0.9237532628108257</c:v>
                </c:pt>
                <c:pt idx="99">
                  <c:v>0.91700834158065858</c:v>
                </c:pt>
                <c:pt idx="100">
                  <c:v>0.90914302092290056</c:v>
                </c:pt>
                <c:pt idx="101">
                  <c:v>0.90925242585759158</c:v>
                </c:pt>
                <c:pt idx="102">
                  <c:v>0.90905443359636262</c:v>
                </c:pt>
                <c:pt idx="103">
                  <c:v>0.90726450239489165</c:v>
                </c:pt>
                <c:pt idx="104">
                  <c:v>0.91229589312221671</c:v>
                </c:pt>
                <c:pt idx="105">
                  <c:v>0.90727959369709665</c:v>
                </c:pt>
                <c:pt idx="106">
                  <c:v>0.91143440530883102</c:v>
                </c:pt>
                <c:pt idx="107">
                  <c:v>0.91560649955913864</c:v>
                </c:pt>
                <c:pt idx="108">
                  <c:v>0.92692729265619456</c:v>
                </c:pt>
                <c:pt idx="109">
                  <c:v>0.93086449440904173</c:v>
                </c:pt>
                <c:pt idx="110">
                  <c:v>0.93241461953265359</c:v>
                </c:pt>
                <c:pt idx="111">
                  <c:v>0.93176104393631032</c:v>
                </c:pt>
                <c:pt idx="112">
                  <c:v>0.92845996879126047</c:v>
                </c:pt>
                <c:pt idx="113">
                  <c:v>0.92677925211097889</c:v>
                </c:pt>
                <c:pt idx="114">
                  <c:v>0.92554971319311774</c:v>
                </c:pt>
                <c:pt idx="115">
                  <c:v>0.92516610327543958</c:v>
                </c:pt>
                <c:pt idx="116">
                  <c:v>0.9235999078128595</c:v>
                </c:pt>
                <c:pt idx="117">
                  <c:v>0.92240985851209578</c:v>
                </c:pt>
                <c:pt idx="118">
                  <c:v>0.92467931147900573</c:v>
                </c:pt>
                <c:pt idx="119">
                  <c:v>0.92476523258353527</c:v>
                </c:pt>
                <c:pt idx="120">
                  <c:v>0.92570434025889359</c:v>
                </c:pt>
                <c:pt idx="121">
                  <c:v>0.92815513404683692</c:v>
                </c:pt>
                <c:pt idx="122">
                  <c:v>0.92566821294455592</c:v>
                </c:pt>
                <c:pt idx="123">
                  <c:v>0.92744991878722249</c:v>
                </c:pt>
                <c:pt idx="124">
                  <c:v>0.92820402914702049</c:v>
                </c:pt>
                <c:pt idx="125">
                  <c:v>0.93162567608939884</c:v>
                </c:pt>
                <c:pt idx="126">
                  <c:v>0.9285409556313996</c:v>
                </c:pt>
                <c:pt idx="127">
                  <c:v>0.9286552202196876</c:v>
                </c:pt>
                <c:pt idx="128">
                  <c:v>0.92927266969281119</c:v>
                </c:pt>
                <c:pt idx="129">
                  <c:v>0.93107704968624627</c:v>
                </c:pt>
                <c:pt idx="130">
                  <c:v>0.93051954785855029</c:v>
                </c:pt>
                <c:pt idx="131">
                  <c:v>0.93136349646044969</c:v>
                </c:pt>
              </c:numCache>
            </c:numRef>
          </c:val>
          <c:smooth val="0"/>
        </c:ser>
        <c:dLbls>
          <c:showLegendKey val="0"/>
          <c:showVal val="0"/>
          <c:showCatName val="0"/>
          <c:showSerName val="0"/>
          <c:showPercent val="0"/>
          <c:showBubbleSize val="0"/>
        </c:dLbls>
        <c:marker val="1"/>
        <c:smooth val="0"/>
        <c:axId val="111123456"/>
        <c:axId val="117601344"/>
      </c:lineChart>
      <c:dateAx>
        <c:axId val="111123456"/>
        <c:scaling>
          <c:orientation val="minMax"/>
        </c:scaling>
        <c:delete val="0"/>
        <c:axPos val="b"/>
        <c:numFmt formatCode="mmm\-yy" sourceLinked="1"/>
        <c:majorTickMark val="out"/>
        <c:minorTickMark val="none"/>
        <c:tickLblPos val="nextTo"/>
        <c:crossAx val="117601344"/>
        <c:crosses val="autoZero"/>
        <c:auto val="1"/>
        <c:lblOffset val="100"/>
        <c:baseTimeUnit val="months"/>
      </c:dateAx>
      <c:valAx>
        <c:axId val="117601344"/>
        <c:scaling>
          <c:orientation val="minMax"/>
          <c:min val="0.84000000000000064"/>
        </c:scaling>
        <c:delete val="0"/>
        <c:axPos val="l"/>
        <c:majorGridlines/>
        <c:numFmt formatCode="0%" sourceLinked="0"/>
        <c:majorTickMark val="out"/>
        <c:minorTickMark val="none"/>
        <c:tickLblPos val="nextTo"/>
        <c:crossAx val="111123456"/>
        <c:crosses val="autoZero"/>
        <c:crossBetween val="between"/>
      </c:valAx>
      <c:spPr>
        <a:solidFill>
          <a:schemeClr val="tx2">
            <a:lumMod val="20000"/>
            <a:lumOff val="80000"/>
          </a:schemeClr>
        </a:solidFill>
      </c:spPr>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CA" sz="1400"/>
              <a:t>Source of current transfers</a:t>
            </a:r>
          </a:p>
        </c:rich>
      </c:tx>
      <c:overlay val="0"/>
    </c:title>
    <c:autoTitleDeleted val="0"/>
    <c:plotArea>
      <c:layout/>
      <c:lineChart>
        <c:grouping val="standard"/>
        <c:varyColors val="0"/>
        <c:ser>
          <c:idx val="0"/>
          <c:order val="0"/>
          <c:tx>
            <c:strRef>
              <c:f>'Figure 3 and 4'!$J$1</c:f>
              <c:strCache>
                <c:ptCount val="1"/>
                <c:pt idx="0">
                  <c:v>% share of current transfers from households</c:v>
                </c:pt>
              </c:strCache>
            </c:strRef>
          </c:tx>
          <c:marker>
            <c:symbol val="none"/>
          </c:marker>
          <c:cat>
            <c:numRef>
              <c:f>'Figure 3 and 4'!$A$2:$A$133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3 and 4'!$J$2:$J$133</c:f>
              <c:numCache>
                <c:formatCode>0.0%</c:formatCode>
                <c:ptCount val="132"/>
                <c:pt idx="0">
                  <c:v>0.57700650759219085</c:v>
                </c:pt>
                <c:pt idx="1">
                  <c:v>0.57113259668508365</c:v>
                </c:pt>
                <c:pt idx="2">
                  <c:v>0.58185538881309651</c:v>
                </c:pt>
                <c:pt idx="3">
                  <c:v>0.55788804071246756</c:v>
                </c:pt>
                <c:pt idx="4">
                  <c:v>0.55356037151702653</c:v>
                </c:pt>
                <c:pt idx="5">
                  <c:v>0.5821962313190383</c:v>
                </c:pt>
                <c:pt idx="6">
                  <c:v>0.55000000000000004</c:v>
                </c:pt>
                <c:pt idx="7">
                  <c:v>0.55067155067155205</c:v>
                </c:pt>
                <c:pt idx="8">
                  <c:v>0.5417661097852009</c:v>
                </c:pt>
                <c:pt idx="9">
                  <c:v>0.55476190476190457</c:v>
                </c:pt>
                <c:pt idx="10">
                  <c:v>0.55194428322692979</c:v>
                </c:pt>
                <c:pt idx="11">
                  <c:v>0.54917566799317974</c:v>
                </c:pt>
                <c:pt idx="12">
                  <c:v>0.57234539089848435</c:v>
                </c:pt>
                <c:pt idx="13">
                  <c:v>0.5780346820809249</c:v>
                </c:pt>
                <c:pt idx="14">
                  <c:v>0.60545023696682465</c:v>
                </c:pt>
                <c:pt idx="15">
                  <c:v>0.61352941176470699</c:v>
                </c:pt>
                <c:pt idx="16">
                  <c:v>0.60135900339750992</c:v>
                </c:pt>
                <c:pt idx="17">
                  <c:v>0.60077951002227303</c:v>
                </c:pt>
                <c:pt idx="18">
                  <c:v>0.60262725779967352</c:v>
                </c:pt>
                <c:pt idx="19">
                  <c:v>0.59627659574467928</c:v>
                </c:pt>
                <c:pt idx="20">
                  <c:v>0.60169491525423846</c:v>
                </c:pt>
                <c:pt idx="21">
                  <c:v>0.60219550444328462</c:v>
                </c:pt>
                <c:pt idx="22">
                  <c:v>0.60267627380339839</c:v>
                </c:pt>
                <c:pt idx="23">
                  <c:v>0.60222110045431665</c:v>
                </c:pt>
                <c:pt idx="24">
                  <c:v>0.58142857142857163</c:v>
                </c:pt>
                <c:pt idx="25">
                  <c:v>0.589622641509434</c:v>
                </c:pt>
                <c:pt idx="26">
                  <c:v>0.58532110091742973</c:v>
                </c:pt>
                <c:pt idx="27">
                  <c:v>0.58707360861759461</c:v>
                </c:pt>
                <c:pt idx="28">
                  <c:v>0.60062472110664877</c:v>
                </c:pt>
                <c:pt idx="29">
                  <c:v>0.58457605453770756</c:v>
                </c:pt>
                <c:pt idx="30">
                  <c:v>0.58619246861924656</c:v>
                </c:pt>
                <c:pt idx="31">
                  <c:v>0.58025193010971154</c:v>
                </c:pt>
                <c:pt idx="32">
                  <c:v>0.57709076496234646</c:v>
                </c:pt>
                <c:pt idx="33">
                  <c:v>0.54696132596684965</c:v>
                </c:pt>
                <c:pt idx="34">
                  <c:v>0.54690329590727949</c:v>
                </c:pt>
                <c:pt idx="35">
                  <c:v>0.53196664350243228</c:v>
                </c:pt>
                <c:pt idx="36">
                  <c:v>0.52991452991452959</c:v>
                </c:pt>
                <c:pt idx="37">
                  <c:v>0.5351056578050446</c:v>
                </c:pt>
                <c:pt idx="38">
                  <c:v>0.5236990387802456</c:v>
                </c:pt>
                <c:pt idx="39">
                  <c:v>0.52369980250164716</c:v>
                </c:pt>
                <c:pt idx="40">
                  <c:v>0.52666227781435149</c:v>
                </c:pt>
                <c:pt idx="41">
                  <c:v>0.52244632400780633</c:v>
                </c:pt>
                <c:pt idx="42">
                  <c:v>0.49907805777504705</c:v>
                </c:pt>
                <c:pt idx="43">
                  <c:v>0.50045913682277321</c:v>
                </c:pt>
                <c:pt idx="44">
                  <c:v>0.49666868564506472</c:v>
                </c:pt>
                <c:pt idx="45">
                  <c:v>0.48216374269005846</c:v>
                </c:pt>
                <c:pt idx="46">
                  <c:v>0.48592375366568991</c:v>
                </c:pt>
                <c:pt idx="47">
                  <c:v>0.47683066361556148</c:v>
                </c:pt>
                <c:pt idx="48">
                  <c:v>0.5177304964539019</c:v>
                </c:pt>
                <c:pt idx="49">
                  <c:v>0.51282051282051389</c:v>
                </c:pt>
                <c:pt idx="50">
                  <c:v>0.51910043130006167</c:v>
                </c:pt>
                <c:pt idx="51">
                  <c:v>0.51058681185722687</c:v>
                </c:pt>
                <c:pt idx="52">
                  <c:v>0.52475247524752477</c:v>
                </c:pt>
                <c:pt idx="53">
                  <c:v>0.54204724409448946</c:v>
                </c:pt>
                <c:pt idx="54">
                  <c:v>0.51543942992874059</c:v>
                </c:pt>
                <c:pt idx="55">
                  <c:v>0.50519031141868564</c:v>
                </c:pt>
                <c:pt idx="56">
                  <c:v>0.51172893136403164</c:v>
                </c:pt>
                <c:pt idx="57">
                  <c:v>0.52326266195523907</c:v>
                </c:pt>
                <c:pt idx="58">
                  <c:v>0.51982633863965266</c:v>
                </c:pt>
                <c:pt idx="59">
                  <c:v>0.51914771091275558</c:v>
                </c:pt>
                <c:pt idx="60">
                  <c:v>0.51309794988610458</c:v>
                </c:pt>
                <c:pt idx="61">
                  <c:v>0.51435066780335326</c:v>
                </c:pt>
                <c:pt idx="62">
                  <c:v>0.5121474448478075</c:v>
                </c:pt>
                <c:pt idx="63">
                  <c:v>0.51718403547671843</c:v>
                </c:pt>
                <c:pt idx="64">
                  <c:v>0.47834894910103831</c:v>
                </c:pt>
                <c:pt idx="65">
                  <c:v>0.47147073290703456</c:v>
                </c:pt>
                <c:pt idx="66">
                  <c:v>0.4709428502531951</c:v>
                </c:pt>
                <c:pt idx="67">
                  <c:v>0.48195121951219511</c:v>
                </c:pt>
                <c:pt idx="68">
                  <c:v>0.46394839898640888</c:v>
                </c:pt>
                <c:pt idx="69">
                  <c:v>0.46882907752473041</c:v>
                </c:pt>
                <c:pt idx="70">
                  <c:v>0.47192820984813638</c:v>
                </c:pt>
                <c:pt idx="71">
                  <c:v>0.47197640117994266</c:v>
                </c:pt>
                <c:pt idx="72">
                  <c:v>0.47961299239806593</c:v>
                </c:pt>
                <c:pt idx="73">
                  <c:v>0.47388563710040615</c:v>
                </c:pt>
                <c:pt idx="74">
                  <c:v>0.47375415282392025</c:v>
                </c:pt>
                <c:pt idx="75">
                  <c:v>0.47453954496208017</c:v>
                </c:pt>
                <c:pt idx="76">
                  <c:v>0.47096908939014304</c:v>
                </c:pt>
                <c:pt idx="77">
                  <c:v>0.47143435980551052</c:v>
                </c:pt>
                <c:pt idx="78">
                  <c:v>0.46918489065606417</c:v>
                </c:pt>
                <c:pt idx="79">
                  <c:v>0.37354696826892941</c:v>
                </c:pt>
                <c:pt idx="80">
                  <c:v>0.45392491467576851</c:v>
                </c:pt>
                <c:pt idx="81">
                  <c:v>0.46931974122721137</c:v>
                </c:pt>
                <c:pt idx="82">
                  <c:v>0.46891444162931262</c:v>
                </c:pt>
                <c:pt idx="83">
                  <c:v>0.45881244109330832</c:v>
                </c:pt>
                <c:pt idx="84">
                  <c:v>0.45181159420289924</c:v>
                </c:pt>
                <c:pt idx="85">
                  <c:v>0.46974224878595444</c:v>
                </c:pt>
                <c:pt idx="86">
                  <c:v>0.47734138972809681</c:v>
                </c:pt>
                <c:pt idx="87">
                  <c:v>0.47519729425028184</c:v>
                </c:pt>
                <c:pt idx="88">
                  <c:v>0.46320667284522732</c:v>
                </c:pt>
                <c:pt idx="89">
                  <c:v>0.46464078034139933</c:v>
                </c:pt>
                <c:pt idx="90">
                  <c:v>0.46433823529411788</c:v>
                </c:pt>
                <c:pt idx="91">
                  <c:v>0.46895306859205782</c:v>
                </c:pt>
                <c:pt idx="92">
                  <c:v>0.47068906410695932</c:v>
                </c:pt>
                <c:pt idx="93">
                  <c:v>0.47260956175298885</c:v>
                </c:pt>
                <c:pt idx="94">
                  <c:v>0.47871989442428242</c:v>
                </c:pt>
                <c:pt idx="95">
                  <c:v>0.46911788421222439</c:v>
                </c:pt>
                <c:pt idx="96">
                  <c:v>0.47787465043592697</c:v>
                </c:pt>
                <c:pt idx="97">
                  <c:v>0.4645757045056525</c:v>
                </c:pt>
                <c:pt idx="98">
                  <c:v>0.44080904223676376</c:v>
                </c:pt>
                <c:pt idx="99">
                  <c:v>0.46638914585260655</c:v>
                </c:pt>
                <c:pt idx="100">
                  <c:v>0.49810844892812106</c:v>
                </c:pt>
                <c:pt idx="101">
                  <c:v>0.48218848639711492</c:v>
                </c:pt>
                <c:pt idx="102">
                  <c:v>0.48094747682801237</c:v>
                </c:pt>
                <c:pt idx="103">
                  <c:v>0.48496847045021341</c:v>
                </c:pt>
                <c:pt idx="104">
                  <c:v>0.45518644067796632</c:v>
                </c:pt>
                <c:pt idx="105">
                  <c:v>0.48629252188890482</c:v>
                </c:pt>
                <c:pt idx="106">
                  <c:v>0.47451694203304456</c:v>
                </c:pt>
                <c:pt idx="107">
                  <c:v>0.47049112670243493</c:v>
                </c:pt>
                <c:pt idx="108">
                  <c:v>0.45788989620286552</c:v>
                </c:pt>
                <c:pt idx="109">
                  <c:v>0.45362955308705782</c:v>
                </c:pt>
                <c:pt idx="110">
                  <c:v>0.45161290322580744</c:v>
                </c:pt>
                <c:pt idx="111">
                  <c:v>0.44789926763458832</c:v>
                </c:pt>
                <c:pt idx="112">
                  <c:v>0.42327084680025917</c:v>
                </c:pt>
                <c:pt idx="113">
                  <c:v>0.42665625406742158</c:v>
                </c:pt>
                <c:pt idx="114">
                  <c:v>0.42969657843770181</c:v>
                </c:pt>
                <c:pt idx="115">
                  <c:v>0.42975935491999495</c:v>
                </c:pt>
                <c:pt idx="116">
                  <c:v>0.43555832813474837</c:v>
                </c:pt>
                <c:pt idx="117">
                  <c:v>0.44359228104898568</c:v>
                </c:pt>
                <c:pt idx="118">
                  <c:v>0.43514346691961192</c:v>
                </c:pt>
                <c:pt idx="119">
                  <c:v>0.44243712362734677</c:v>
                </c:pt>
                <c:pt idx="120">
                  <c:v>0.4479435957696834</c:v>
                </c:pt>
                <c:pt idx="121">
                  <c:v>0.43794953761845018</c:v>
                </c:pt>
                <c:pt idx="122">
                  <c:v>0.46247464503042657</c:v>
                </c:pt>
                <c:pt idx="123">
                  <c:v>0.45791009924109782</c:v>
                </c:pt>
                <c:pt idx="124">
                  <c:v>0.45693835141999539</c:v>
                </c:pt>
                <c:pt idx="125">
                  <c:v>0.44024537189177343</c:v>
                </c:pt>
                <c:pt idx="126">
                  <c:v>0.46703422926717231</c:v>
                </c:pt>
                <c:pt idx="127">
                  <c:v>0.47037207165824657</c:v>
                </c:pt>
                <c:pt idx="128">
                  <c:v>0.46949903442008373</c:v>
                </c:pt>
                <c:pt idx="129">
                  <c:v>0.45928626671086148</c:v>
                </c:pt>
                <c:pt idx="130">
                  <c:v>0.46695642483004635</c:v>
                </c:pt>
                <c:pt idx="131">
                  <c:v>0.46728354263053529</c:v>
                </c:pt>
              </c:numCache>
            </c:numRef>
          </c:val>
          <c:smooth val="0"/>
        </c:ser>
        <c:ser>
          <c:idx val="1"/>
          <c:order val="1"/>
          <c:tx>
            <c:strRef>
              <c:f>'Figure 3 and 4'!$K$1</c:f>
              <c:strCache>
                <c:ptCount val="1"/>
                <c:pt idx="0">
                  <c:v>% share of current transfers from government</c:v>
                </c:pt>
              </c:strCache>
            </c:strRef>
          </c:tx>
          <c:marker>
            <c:symbol val="none"/>
          </c:marker>
          <c:cat>
            <c:numRef>
              <c:f>'Figure 3 and 4'!$A$2:$A$133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3 and 4'!$K$2:$K$133</c:f>
              <c:numCache>
                <c:formatCode>0.0%</c:formatCode>
                <c:ptCount val="132"/>
                <c:pt idx="0">
                  <c:v>0.35068691250903838</c:v>
                </c:pt>
                <c:pt idx="1">
                  <c:v>0.35980662983425576</c:v>
                </c:pt>
                <c:pt idx="2">
                  <c:v>0.34720327421555258</c:v>
                </c:pt>
                <c:pt idx="3">
                  <c:v>0.37659033078880438</c:v>
                </c:pt>
                <c:pt idx="4">
                  <c:v>0.38204334365325082</c:v>
                </c:pt>
                <c:pt idx="5">
                  <c:v>0.35022742040285898</c:v>
                </c:pt>
                <c:pt idx="6">
                  <c:v>0.38580246913580418</c:v>
                </c:pt>
                <c:pt idx="7">
                  <c:v>0.38522588522588652</c:v>
                </c:pt>
                <c:pt idx="8">
                  <c:v>0.38961813842482174</c:v>
                </c:pt>
                <c:pt idx="9">
                  <c:v>0.37678571428571483</c:v>
                </c:pt>
                <c:pt idx="10">
                  <c:v>0.38073128264654671</c:v>
                </c:pt>
                <c:pt idx="11">
                  <c:v>0.38487777146105862</c:v>
                </c:pt>
                <c:pt idx="12">
                  <c:v>0.36756126021003532</c:v>
                </c:pt>
                <c:pt idx="13">
                  <c:v>0.36127167630057838</c:v>
                </c:pt>
                <c:pt idx="14">
                  <c:v>0.33234597156398205</c:v>
                </c:pt>
                <c:pt idx="15">
                  <c:v>0.32411764705882412</c:v>
                </c:pt>
                <c:pt idx="16">
                  <c:v>0.34428086070215252</c:v>
                </c:pt>
                <c:pt idx="17">
                  <c:v>0.34576837416481165</c:v>
                </c:pt>
                <c:pt idx="18">
                  <c:v>0.34373289545703339</c:v>
                </c:pt>
                <c:pt idx="19">
                  <c:v>0.35212765957446868</c:v>
                </c:pt>
                <c:pt idx="20">
                  <c:v>0.33951271186440851</c:v>
                </c:pt>
                <c:pt idx="21">
                  <c:v>0.33978044955567277</c:v>
                </c:pt>
                <c:pt idx="22">
                  <c:v>0.3396809058157505</c:v>
                </c:pt>
                <c:pt idx="23">
                  <c:v>0.34174659262998486</c:v>
                </c:pt>
                <c:pt idx="24">
                  <c:v>0.35904761904761967</c:v>
                </c:pt>
                <c:pt idx="25">
                  <c:v>0.3523584905660378</c:v>
                </c:pt>
                <c:pt idx="26">
                  <c:v>0.35733944954128433</c:v>
                </c:pt>
                <c:pt idx="27">
                  <c:v>0.35771992818671455</c:v>
                </c:pt>
                <c:pt idx="28">
                  <c:v>0.35162873717090676</c:v>
                </c:pt>
                <c:pt idx="29">
                  <c:v>0.36855560289731581</c:v>
                </c:pt>
                <c:pt idx="30">
                  <c:v>0.36652719665271982</c:v>
                </c:pt>
                <c:pt idx="31">
                  <c:v>0.36123527021535962</c:v>
                </c:pt>
                <c:pt idx="32">
                  <c:v>0.36940150614348038</c:v>
                </c:pt>
                <c:pt idx="33">
                  <c:v>0.39668508287292897</c:v>
                </c:pt>
                <c:pt idx="34">
                  <c:v>0.40347700108656281</c:v>
                </c:pt>
                <c:pt idx="35">
                  <c:v>0.42112578179291277</c:v>
                </c:pt>
                <c:pt idx="36">
                  <c:v>0.42290598290598358</c:v>
                </c:pt>
                <c:pt idx="37">
                  <c:v>0.42433537832310836</c:v>
                </c:pt>
                <c:pt idx="38">
                  <c:v>0.43520053032814082</c:v>
                </c:pt>
                <c:pt idx="39">
                  <c:v>0.43778801843317972</c:v>
                </c:pt>
                <c:pt idx="40">
                  <c:v>0.43087557603686738</c:v>
                </c:pt>
                <c:pt idx="41">
                  <c:v>0.43721535458685751</c:v>
                </c:pt>
                <c:pt idx="42">
                  <c:v>0.45912722802704381</c:v>
                </c:pt>
                <c:pt idx="43">
                  <c:v>0.46005509641873216</c:v>
                </c:pt>
                <c:pt idx="44">
                  <c:v>0.46244700181708082</c:v>
                </c:pt>
                <c:pt idx="45">
                  <c:v>0.47719298245614034</c:v>
                </c:pt>
                <c:pt idx="46">
                  <c:v>0.47184750733137831</c:v>
                </c:pt>
                <c:pt idx="47">
                  <c:v>0.48169336384439382</c:v>
                </c:pt>
                <c:pt idx="48">
                  <c:v>0.43293246993524653</c:v>
                </c:pt>
                <c:pt idx="49">
                  <c:v>0.43376068376068477</c:v>
                </c:pt>
                <c:pt idx="50">
                  <c:v>0.42883548983364256</c:v>
                </c:pt>
                <c:pt idx="51">
                  <c:v>0.43466424682395682</c:v>
                </c:pt>
                <c:pt idx="52">
                  <c:v>0.41398514851485213</c:v>
                </c:pt>
                <c:pt idx="53">
                  <c:v>0.39716535433070882</c:v>
                </c:pt>
                <c:pt idx="54">
                  <c:v>0.42488123515439497</c:v>
                </c:pt>
                <c:pt idx="55">
                  <c:v>0.43512110726643632</c:v>
                </c:pt>
                <c:pt idx="56">
                  <c:v>0.42861280046336531</c:v>
                </c:pt>
                <c:pt idx="57">
                  <c:v>0.41578327444051827</c:v>
                </c:pt>
                <c:pt idx="58">
                  <c:v>0.41620839363241746</c:v>
                </c:pt>
                <c:pt idx="59">
                  <c:v>0.41145983299740935</c:v>
                </c:pt>
                <c:pt idx="60">
                  <c:v>0.41856492027334924</c:v>
                </c:pt>
                <c:pt idx="61">
                  <c:v>0.41574310883773774</c:v>
                </c:pt>
                <c:pt idx="62">
                  <c:v>0.41301312482546781</c:v>
                </c:pt>
                <c:pt idx="63">
                  <c:v>0.40742793791574389</c:v>
                </c:pt>
                <c:pt idx="64">
                  <c:v>0.42896935933147695</c:v>
                </c:pt>
                <c:pt idx="65">
                  <c:v>0.43433349729463944</c:v>
                </c:pt>
                <c:pt idx="66">
                  <c:v>0.43983602604292282</c:v>
                </c:pt>
                <c:pt idx="67">
                  <c:v>0.44585365853658465</c:v>
                </c:pt>
                <c:pt idx="68">
                  <c:v>0.44920525224602559</c:v>
                </c:pt>
                <c:pt idx="69">
                  <c:v>0.45640671727628318</c:v>
                </c:pt>
                <c:pt idx="70">
                  <c:v>0.46249424758398527</c:v>
                </c:pt>
                <c:pt idx="71">
                  <c:v>0.46199228500113454</c:v>
                </c:pt>
                <c:pt idx="72">
                  <c:v>0.44920525224602559</c:v>
                </c:pt>
                <c:pt idx="73">
                  <c:v>0.44574515983791074</c:v>
                </c:pt>
                <c:pt idx="74">
                  <c:v>0.44629014396456257</c:v>
                </c:pt>
                <c:pt idx="75">
                  <c:v>0.44355362946912225</c:v>
                </c:pt>
                <c:pt idx="76">
                  <c:v>0.44966583124477882</c:v>
                </c:pt>
                <c:pt idx="77">
                  <c:v>0.44692058346839547</c:v>
                </c:pt>
                <c:pt idx="78">
                  <c:v>0.44652087475149138</c:v>
                </c:pt>
                <c:pt idx="79">
                  <c:v>0.36082312284008838</c:v>
                </c:pt>
                <c:pt idx="80">
                  <c:v>0.45506257110352688</c:v>
                </c:pt>
                <c:pt idx="81">
                  <c:v>0.43697314252107428</c:v>
                </c:pt>
                <c:pt idx="82">
                  <c:v>0.44728123172870776</c:v>
                </c:pt>
                <c:pt idx="83">
                  <c:v>0.46936852026390263</c:v>
                </c:pt>
                <c:pt idx="84">
                  <c:v>0.47500000000000031</c:v>
                </c:pt>
                <c:pt idx="85">
                  <c:v>0.45480014942099367</c:v>
                </c:pt>
                <c:pt idx="86">
                  <c:v>0.44712990936555957</c:v>
                </c:pt>
                <c:pt idx="87">
                  <c:v>0.45077038707252931</c:v>
                </c:pt>
                <c:pt idx="88">
                  <c:v>0.46116774791473586</c:v>
                </c:pt>
                <c:pt idx="89">
                  <c:v>0.46445319827424586</c:v>
                </c:pt>
                <c:pt idx="90">
                  <c:v>0.46139705882352877</c:v>
                </c:pt>
                <c:pt idx="91">
                  <c:v>0.45324909747292419</c:v>
                </c:pt>
                <c:pt idx="92">
                  <c:v>0.44446348988687068</c:v>
                </c:pt>
                <c:pt idx="93">
                  <c:v>0.43774900398406447</c:v>
                </c:pt>
                <c:pt idx="94">
                  <c:v>0.43104585945232599</c:v>
                </c:pt>
                <c:pt idx="95">
                  <c:v>0.4423480083857449</c:v>
                </c:pt>
                <c:pt idx="96">
                  <c:v>0.42967593354170092</c:v>
                </c:pt>
                <c:pt idx="97">
                  <c:v>0.44435599426842881</c:v>
                </c:pt>
                <c:pt idx="98">
                  <c:v>0.47040452111838232</c:v>
                </c:pt>
                <c:pt idx="99">
                  <c:v>0.43539932161578787</c:v>
                </c:pt>
                <c:pt idx="100">
                  <c:v>0.43158890290037927</c:v>
                </c:pt>
                <c:pt idx="101">
                  <c:v>0.41920937922741691</c:v>
                </c:pt>
                <c:pt idx="102">
                  <c:v>0.41944975724584477</c:v>
                </c:pt>
                <c:pt idx="103">
                  <c:v>0.4156034609180233</c:v>
                </c:pt>
                <c:pt idx="104">
                  <c:v>0.4545084745762713</c:v>
                </c:pt>
                <c:pt idx="105">
                  <c:v>0.41739629682790363</c:v>
                </c:pt>
                <c:pt idx="106">
                  <c:v>0.43097171660599282</c:v>
                </c:pt>
                <c:pt idx="107">
                  <c:v>0.43719906452056678</c:v>
                </c:pt>
                <c:pt idx="108">
                  <c:v>0.45447378793851068</c:v>
                </c:pt>
                <c:pt idx="109">
                  <c:v>0.4522087315939034</c:v>
                </c:pt>
                <c:pt idx="110">
                  <c:v>0.45019920318725098</c:v>
                </c:pt>
                <c:pt idx="111">
                  <c:v>0.47064114094822029</c:v>
                </c:pt>
                <c:pt idx="112">
                  <c:v>0.50536522301228159</c:v>
                </c:pt>
                <c:pt idx="113">
                  <c:v>0.50370948848106212</c:v>
                </c:pt>
                <c:pt idx="114">
                  <c:v>0.49477081988379662</c:v>
                </c:pt>
                <c:pt idx="115">
                  <c:v>0.48935366007307607</c:v>
                </c:pt>
                <c:pt idx="116">
                  <c:v>0.47947598253275192</c:v>
                </c:pt>
                <c:pt idx="117">
                  <c:v>0.47575457694210788</c:v>
                </c:pt>
                <c:pt idx="118">
                  <c:v>0.48826179748636472</c:v>
                </c:pt>
                <c:pt idx="119">
                  <c:v>0.48081237454245018</c:v>
                </c:pt>
                <c:pt idx="120">
                  <c:v>0.48061104582843711</c:v>
                </c:pt>
                <c:pt idx="121">
                  <c:v>0.49628953076835258</c:v>
                </c:pt>
                <c:pt idx="122">
                  <c:v>0.46844052022431698</c:v>
                </c:pt>
                <c:pt idx="123">
                  <c:v>0.47180385288966803</c:v>
                </c:pt>
                <c:pt idx="124">
                  <c:v>0.47148464557838837</c:v>
                </c:pt>
                <c:pt idx="125">
                  <c:v>0.49118194763939138</c:v>
                </c:pt>
                <c:pt idx="126">
                  <c:v>0.45796002756719506</c:v>
                </c:pt>
                <c:pt idx="127">
                  <c:v>0.45291685806155257</c:v>
                </c:pt>
                <c:pt idx="128">
                  <c:v>0.45507213449960282</c:v>
                </c:pt>
                <c:pt idx="129">
                  <c:v>0.46735167384819382</c:v>
                </c:pt>
                <c:pt idx="130">
                  <c:v>0.45792934358631449</c:v>
                </c:pt>
                <c:pt idx="131">
                  <c:v>0.4527428949107733</c:v>
                </c:pt>
              </c:numCache>
            </c:numRef>
          </c:val>
          <c:smooth val="0"/>
        </c:ser>
        <c:dLbls>
          <c:showLegendKey val="0"/>
          <c:showVal val="0"/>
          <c:showCatName val="0"/>
          <c:showSerName val="0"/>
          <c:showPercent val="0"/>
          <c:showBubbleSize val="0"/>
        </c:dLbls>
        <c:marker val="1"/>
        <c:smooth val="0"/>
        <c:axId val="111218688"/>
        <c:axId val="62900480"/>
      </c:lineChart>
      <c:dateAx>
        <c:axId val="111218688"/>
        <c:scaling>
          <c:orientation val="minMax"/>
        </c:scaling>
        <c:delete val="0"/>
        <c:axPos val="b"/>
        <c:numFmt formatCode="mmm\-yy" sourceLinked="1"/>
        <c:majorTickMark val="none"/>
        <c:minorTickMark val="none"/>
        <c:tickLblPos val="nextTo"/>
        <c:crossAx val="62900480"/>
        <c:crosses val="autoZero"/>
        <c:auto val="1"/>
        <c:lblOffset val="100"/>
        <c:baseTimeUnit val="months"/>
      </c:dateAx>
      <c:valAx>
        <c:axId val="62900480"/>
        <c:scaling>
          <c:orientation val="minMax"/>
          <c:min val="0.2"/>
        </c:scaling>
        <c:delete val="0"/>
        <c:axPos val="l"/>
        <c:majorGridlines/>
        <c:numFmt formatCode="0%" sourceLinked="0"/>
        <c:majorTickMark val="none"/>
        <c:minorTickMark val="none"/>
        <c:tickLblPos val="nextTo"/>
        <c:spPr>
          <a:ln w="9525">
            <a:noFill/>
          </a:ln>
        </c:spPr>
        <c:crossAx val="111218688"/>
        <c:crosses val="autoZero"/>
        <c:crossBetween val="between"/>
      </c:valAx>
      <c:spPr>
        <a:solidFill>
          <a:srgbClr val="1F497D">
            <a:lumMod val="20000"/>
            <a:lumOff val="80000"/>
          </a:srgbClr>
        </a:solidFill>
      </c:spPr>
    </c:plotArea>
    <c:legend>
      <c:legendPos val="b"/>
      <c:layout>
        <c:manualLayout>
          <c:xMode val="edge"/>
          <c:yMode val="edge"/>
          <c:x val="9.3387995921997823E-3"/>
          <c:y val="0.90317660292463442"/>
          <c:w val="0.97691468731697795"/>
          <c:h val="5.3966254218222834E-2"/>
        </c:manualLayout>
      </c:layout>
      <c:overlay val="0"/>
    </c:legend>
    <c:plotVisOnly val="1"/>
    <c:dispBlanksAs val="gap"/>
    <c:showDLblsOverMax val="0"/>
  </c:chart>
  <c:spPr>
    <a:ln>
      <a:solidFill>
        <a:schemeClr val="tx2">
          <a:lumMod val="40000"/>
          <a:lumOff val="60000"/>
        </a:schemeClr>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400"/>
            </a:pPr>
            <a:r>
              <a:rPr lang="en-US" sz="1400"/>
              <a:t>NPISH saving, net lending and non-financial capital acquisitions</a:t>
            </a:r>
          </a:p>
        </c:rich>
      </c:tx>
      <c:overlay val="0"/>
    </c:title>
    <c:autoTitleDeleted val="0"/>
    <c:plotArea>
      <c:layout>
        <c:manualLayout>
          <c:layoutTarget val="inner"/>
          <c:xMode val="edge"/>
          <c:yMode val="edge"/>
          <c:x val="9.0295841122517748E-2"/>
          <c:y val="0.14232734992633006"/>
          <c:w val="0.88847888472655356"/>
          <c:h val="0.67804939875473502"/>
        </c:manualLayout>
      </c:layout>
      <c:lineChart>
        <c:grouping val="standard"/>
        <c:varyColors val="0"/>
        <c:ser>
          <c:idx val="0"/>
          <c:order val="0"/>
          <c:tx>
            <c:strRef>
              <c:f>'Figure 5'!$B$1</c:f>
              <c:strCache>
                <c:ptCount val="1"/>
                <c:pt idx="0">
                  <c:v>NPISH savings</c:v>
                </c:pt>
              </c:strCache>
            </c:strRef>
          </c:tx>
          <c:spPr>
            <a:ln>
              <a:solidFill>
                <a:srgbClr val="FF0000"/>
              </a:solidFill>
            </a:ln>
          </c:spPr>
          <c:marker>
            <c:symbol val="none"/>
          </c:marker>
          <c:cat>
            <c:numRef>
              <c:f>'Figure 5'!$A$2:$A$133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5'!$B$2:$B$133</c:f>
              <c:numCache>
                <c:formatCode>General</c:formatCode>
                <c:ptCount val="132"/>
                <c:pt idx="0">
                  <c:v>-236</c:v>
                </c:pt>
                <c:pt idx="1">
                  <c:v>104</c:v>
                </c:pt>
                <c:pt idx="2">
                  <c:v>208</c:v>
                </c:pt>
                <c:pt idx="3">
                  <c:v>596</c:v>
                </c:pt>
                <c:pt idx="4">
                  <c:v>384</c:v>
                </c:pt>
                <c:pt idx="5">
                  <c:v>32</c:v>
                </c:pt>
                <c:pt idx="6">
                  <c:v>140</c:v>
                </c:pt>
                <c:pt idx="7">
                  <c:v>60</c:v>
                </c:pt>
                <c:pt idx="8">
                  <c:v>208</c:v>
                </c:pt>
                <c:pt idx="9">
                  <c:v>172</c:v>
                </c:pt>
                <c:pt idx="10">
                  <c:v>160</c:v>
                </c:pt>
                <c:pt idx="11">
                  <c:v>36</c:v>
                </c:pt>
                <c:pt idx="12">
                  <c:v>116</c:v>
                </c:pt>
                <c:pt idx="13">
                  <c:v>12</c:v>
                </c:pt>
                <c:pt idx="14">
                  <c:v>-300</c:v>
                </c:pt>
                <c:pt idx="15">
                  <c:v>-356</c:v>
                </c:pt>
                <c:pt idx="16">
                  <c:v>-416</c:v>
                </c:pt>
                <c:pt idx="17">
                  <c:v>-308</c:v>
                </c:pt>
                <c:pt idx="18">
                  <c:v>-72</c:v>
                </c:pt>
                <c:pt idx="19">
                  <c:v>-100</c:v>
                </c:pt>
                <c:pt idx="20">
                  <c:v>-292</c:v>
                </c:pt>
                <c:pt idx="21">
                  <c:v>-252</c:v>
                </c:pt>
                <c:pt idx="22">
                  <c:v>-352</c:v>
                </c:pt>
                <c:pt idx="23">
                  <c:v>-300</c:v>
                </c:pt>
                <c:pt idx="24">
                  <c:v>-8</c:v>
                </c:pt>
                <c:pt idx="25">
                  <c:v>-116</c:v>
                </c:pt>
                <c:pt idx="26">
                  <c:v>56</c:v>
                </c:pt>
                <c:pt idx="27">
                  <c:v>-152</c:v>
                </c:pt>
                <c:pt idx="28">
                  <c:v>-700</c:v>
                </c:pt>
                <c:pt idx="29">
                  <c:v>-52</c:v>
                </c:pt>
                <c:pt idx="30">
                  <c:v>200</c:v>
                </c:pt>
                <c:pt idx="31">
                  <c:v>172</c:v>
                </c:pt>
                <c:pt idx="32">
                  <c:v>-208</c:v>
                </c:pt>
                <c:pt idx="33">
                  <c:v>120</c:v>
                </c:pt>
                <c:pt idx="34">
                  <c:v>128</c:v>
                </c:pt>
                <c:pt idx="35">
                  <c:v>588</c:v>
                </c:pt>
                <c:pt idx="36">
                  <c:v>524</c:v>
                </c:pt>
                <c:pt idx="37">
                  <c:v>316</c:v>
                </c:pt>
                <c:pt idx="38">
                  <c:v>384</c:v>
                </c:pt>
                <c:pt idx="39">
                  <c:v>44</c:v>
                </c:pt>
                <c:pt idx="40">
                  <c:v>-268</c:v>
                </c:pt>
                <c:pt idx="41">
                  <c:v>-468</c:v>
                </c:pt>
                <c:pt idx="42">
                  <c:v>-124</c:v>
                </c:pt>
                <c:pt idx="43">
                  <c:v>-224</c:v>
                </c:pt>
                <c:pt idx="44">
                  <c:v>660</c:v>
                </c:pt>
                <c:pt idx="45">
                  <c:v>244</c:v>
                </c:pt>
                <c:pt idx="46">
                  <c:v>572</c:v>
                </c:pt>
                <c:pt idx="47">
                  <c:v>352</c:v>
                </c:pt>
                <c:pt idx="48">
                  <c:v>-264</c:v>
                </c:pt>
                <c:pt idx="49">
                  <c:v>-268</c:v>
                </c:pt>
                <c:pt idx="50">
                  <c:v>-524</c:v>
                </c:pt>
                <c:pt idx="51">
                  <c:v>-396</c:v>
                </c:pt>
                <c:pt idx="52">
                  <c:v>-200</c:v>
                </c:pt>
                <c:pt idx="53">
                  <c:v>-776</c:v>
                </c:pt>
                <c:pt idx="54">
                  <c:v>-48</c:v>
                </c:pt>
                <c:pt idx="55">
                  <c:v>-80</c:v>
                </c:pt>
                <c:pt idx="56">
                  <c:v>-92</c:v>
                </c:pt>
                <c:pt idx="57">
                  <c:v>-472</c:v>
                </c:pt>
                <c:pt idx="58">
                  <c:v>-404</c:v>
                </c:pt>
                <c:pt idx="59">
                  <c:v>-420</c:v>
                </c:pt>
                <c:pt idx="60">
                  <c:v>-248</c:v>
                </c:pt>
                <c:pt idx="61">
                  <c:v>-456</c:v>
                </c:pt>
                <c:pt idx="62">
                  <c:v>-376</c:v>
                </c:pt>
                <c:pt idx="63">
                  <c:v>-764</c:v>
                </c:pt>
                <c:pt idx="64">
                  <c:v>252</c:v>
                </c:pt>
                <c:pt idx="65">
                  <c:v>520</c:v>
                </c:pt>
                <c:pt idx="66">
                  <c:v>564</c:v>
                </c:pt>
                <c:pt idx="67">
                  <c:v>168</c:v>
                </c:pt>
                <c:pt idx="68">
                  <c:v>164</c:v>
                </c:pt>
                <c:pt idx="69">
                  <c:v>212</c:v>
                </c:pt>
                <c:pt idx="70">
                  <c:v>204</c:v>
                </c:pt>
                <c:pt idx="71">
                  <c:v>248</c:v>
                </c:pt>
                <c:pt idx="72">
                  <c:v>288</c:v>
                </c:pt>
                <c:pt idx="73">
                  <c:v>236</c:v>
                </c:pt>
                <c:pt idx="74">
                  <c:v>-240</c:v>
                </c:pt>
                <c:pt idx="75">
                  <c:v>-64</c:v>
                </c:pt>
                <c:pt idx="76">
                  <c:v>1676</c:v>
                </c:pt>
                <c:pt idx="77">
                  <c:v>1580</c:v>
                </c:pt>
                <c:pt idx="78">
                  <c:v>1180</c:v>
                </c:pt>
                <c:pt idx="79">
                  <c:v>6204</c:v>
                </c:pt>
                <c:pt idx="80">
                  <c:v>1468</c:v>
                </c:pt>
                <c:pt idx="81">
                  <c:v>504</c:v>
                </c:pt>
                <c:pt idx="82">
                  <c:v>316</c:v>
                </c:pt>
                <c:pt idx="83">
                  <c:v>816</c:v>
                </c:pt>
                <c:pt idx="84">
                  <c:v>972</c:v>
                </c:pt>
                <c:pt idx="85">
                  <c:v>-192</c:v>
                </c:pt>
                <c:pt idx="86">
                  <c:v>-916</c:v>
                </c:pt>
                <c:pt idx="87">
                  <c:v>-1120</c:v>
                </c:pt>
                <c:pt idx="88">
                  <c:v>-880</c:v>
                </c:pt>
                <c:pt idx="89">
                  <c:v>-1132</c:v>
                </c:pt>
                <c:pt idx="90">
                  <c:v>-928</c:v>
                </c:pt>
                <c:pt idx="91">
                  <c:v>-988</c:v>
                </c:pt>
                <c:pt idx="92">
                  <c:v>-72</c:v>
                </c:pt>
                <c:pt idx="93">
                  <c:v>-76</c:v>
                </c:pt>
                <c:pt idx="94">
                  <c:v>-168</c:v>
                </c:pt>
                <c:pt idx="95">
                  <c:v>-108</c:v>
                </c:pt>
                <c:pt idx="96">
                  <c:v>-796</c:v>
                </c:pt>
                <c:pt idx="97">
                  <c:v>-320</c:v>
                </c:pt>
                <c:pt idx="98">
                  <c:v>1296</c:v>
                </c:pt>
                <c:pt idx="99">
                  <c:v>324</c:v>
                </c:pt>
                <c:pt idx="100">
                  <c:v>-708</c:v>
                </c:pt>
                <c:pt idx="101">
                  <c:v>420</c:v>
                </c:pt>
                <c:pt idx="102">
                  <c:v>508</c:v>
                </c:pt>
                <c:pt idx="103">
                  <c:v>-320</c:v>
                </c:pt>
                <c:pt idx="104">
                  <c:v>1840</c:v>
                </c:pt>
                <c:pt idx="105">
                  <c:v>-44</c:v>
                </c:pt>
                <c:pt idx="106">
                  <c:v>-228</c:v>
                </c:pt>
                <c:pt idx="107">
                  <c:v>-96</c:v>
                </c:pt>
                <c:pt idx="108">
                  <c:v>448</c:v>
                </c:pt>
                <c:pt idx="109">
                  <c:v>468</c:v>
                </c:pt>
                <c:pt idx="110">
                  <c:v>288</c:v>
                </c:pt>
                <c:pt idx="111">
                  <c:v>128</c:v>
                </c:pt>
                <c:pt idx="112">
                  <c:v>36</c:v>
                </c:pt>
                <c:pt idx="113">
                  <c:v>-912</c:v>
                </c:pt>
                <c:pt idx="114">
                  <c:v>-836</c:v>
                </c:pt>
                <c:pt idx="115">
                  <c:v>-876</c:v>
                </c:pt>
                <c:pt idx="116">
                  <c:v>468</c:v>
                </c:pt>
                <c:pt idx="117">
                  <c:v>392</c:v>
                </c:pt>
                <c:pt idx="118">
                  <c:v>1548</c:v>
                </c:pt>
                <c:pt idx="119">
                  <c:v>1468</c:v>
                </c:pt>
                <c:pt idx="120">
                  <c:v>1252</c:v>
                </c:pt>
                <c:pt idx="121">
                  <c:v>1920</c:v>
                </c:pt>
                <c:pt idx="122">
                  <c:v>320</c:v>
                </c:pt>
                <c:pt idx="123">
                  <c:v>772</c:v>
                </c:pt>
                <c:pt idx="124">
                  <c:v>544</c:v>
                </c:pt>
                <c:pt idx="125">
                  <c:v>2532</c:v>
                </c:pt>
                <c:pt idx="126">
                  <c:v>428</c:v>
                </c:pt>
                <c:pt idx="127">
                  <c:v>248</c:v>
                </c:pt>
                <c:pt idx="128">
                  <c:v>564</c:v>
                </c:pt>
                <c:pt idx="129">
                  <c:v>1688</c:v>
                </c:pt>
                <c:pt idx="130">
                  <c:v>1148</c:v>
                </c:pt>
                <c:pt idx="131">
                  <c:v>1208</c:v>
                </c:pt>
              </c:numCache>
            </c:numRef>
          </c:val>
          <c:smooth val="0"/>
        </c:ser>
        <c:ser>
          <c:idx val="1"/>
          <c:order val="1"/>
          <c:tx>
            <c:strRef>
              <c:f>'Figure 5'!$C$1</c:f>
              <c:strCache>
                <c:ptCount val="1"/>
                <c:pt idx="0">
                  <c:v>NPISH net lending</c:v>
                </c:pt>
              </c:strCache>
            </c:strRef>
          </c:tx>
          <c:marker>
            <c:symbol val="none"/>
          </c:marker>
          <c:cat>
            <c:numRef>
              <c:f>'Figure 5'!$A$2:$A$133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5'!$C$2:$C$133</c:f>
              <c:numCache>
                <c:formatCode>General</c:formatCode>
                <c:ptCount val="132"/>
                <c:pt idx="0">
                  <c:v>-448</c:v>
                </c:pt>
                <c:pt idx="1">
                  <c:v>-124</c:v>
                </c:pt>
                <c:pt idx="2">
                  <c:v>-76</c:v>
                </c:pt>
                <c:pt idx="3">
                  <c:v>252</c:v>
                </c:pt>
                <c:pt idx="4">
                  <c:v>64</c:v>
                </c:pt>
                <c:pt idx="5">
                  <c:v>-228</c:v>
                </c:pt>
                <c:pt idx="6">
                  <c:v>-28</c:v>
                </c:pt>
                <c:pt idx="7">
                  <c:v>-100</c:v>
                </c:pt>
                <c:pt idx="8">
                  <c:v>68</c:v>
                </c:pt>
                <c:pt idx="9">
                  <c:v>-52</c:v>
                </c:pt>
                <c:pt idx="10">
                  <c:v>-56</c:v>
                </c:pt>
                <c:pt idx="11">
                  <c:v>-196</c:v>
                </c:pt>
                <c:pt idx="12">
                  <c:v>-104</c:v>
                </c:pt>
                <c:pt idx="13">
                  <c:v>-240</c:v>
                </c:pt>
                <c:pt idx="14">
                  <c:v>-560</c:v>
                </c:pt>
                <c:pt idx="15">
                  <c:v>-608</c:v>
                </c:pt>
                <c:pt idx="16">
                  <c:v>-644</c:v>
                </c:pt>
                <c:pt idx="17">
                  <c:v>-544</c:v>
                </c:pt>
                <c:pt idx="18">
                  <c:v>-304</c:v>
                </c:pt>
                <c:pt idx="19">
                  <c:v>-332</c:v>
                </c:pt>
                <c:pt idx="20">
                  <c:v>-516</c:v>
                </c:pt>
                <c:pt idx="21">
                  <c:v>-480</c:v>
                </c:pt>
                <c:pt idx="22">
                  <c:v>-592</c:v>
                </c:pt>
                <c:pt idx="23">
                  <c:v>-536</c:v>
                </c:pt>
                <c:pt idx="24">
                  <c:v>-220</c:v>
                </c:pt>
                <c:pt idx="25">
                  <c:v>-352</c:v>
                </c:pt>
                <c:pt idx="26">
                  <c:v>-184</c:v>
                </c:pt>
                <c:pt idx="27">
                  <c:v>-396</c:v>
                </c:pt>
                <c:pt idx="28">
                  <c:v>-924</c:v>
                </c:pt>
                <c:pt idx="29">
                  <c:v>-288</c:v>
                </c:pt>
                <c:pt idx="30">
                  <c:v>-64</c:v>
                </c:pt>
                <c:pt idx="31">
                  <c:v>-124</c:v>
                </c:pt>
                <c:pt idx="32">
                  <c:v>-472</c:v>
                </c:pt>
                <c:pt idx="33">
                  <c:v>-136</c:v>
                </c:pt>
                <c:pt idx="34">
                  <c:v>-128</c:v>
                </c:pt>
                <c:pt idx="35">
                  <c:v>296</c:v>
                </c:pt>
                <c:pt idx="36">
                  <c:v>216</c:v>
                </c:pt>
                <c:pt idx="37">
                  <c:v>8</c:v>
                </c:pt>
                <c:pt idx="38">
                  <c:v>120</c:v>
                </c:pt>
                <c:pt idx="39">
                  <c:v>-180</c:v>
                </c:pt>
                <c:pt idx="40">
                  <c:v>-492</c:v>
                </c:pt>
                <c:pt idx="41">
                  <c:v>-668</c:v>
                </c:pt>
                <c:pt idx="42">
                  <c:v>-368</c:v>
                </c:pt>
                <c:pt idx="43">
                  <c:v>-500</c:v>
                </c:pt>
                <c:pt idx="44">
                  <c:v>440</c:v>
                </c:pt>
                <c:pt idx="45">
                  <c:v>28</c:v>
                </c:pt>
                <c:pt idx="46">
                  <c:v>348</c:v>
                </c:pt>
                <c:pt idx="47">
                  <c:v>76</c:v>
                </c:pt>
                <c:pt idx="48">
                  <c:v>-532</c:v>
                </c:pt>
                <c:pt idx="49">
                  <c:v>-524</c:v>
                </c:pt>
                <c:pt idx="50">
                  <c:v>-776</c:v>
                </c:pt>
                <c:pt idx="51">
                  <c:v>-676</c:v>
                </c:pt>
                <c:pt idx="52">
                  <c:v>-444</c:v>
                </c:pt>
                <c:pt idx="53">
                  <c:v>-1072</c:v>
                </c:pt>
                <c:pt idx="54">
                  <c:v>-372</c:v>
                </c:pt>
                <c:pt idx="55">
                  <c:v>-396</c:v>
                </c:pt>
                <c:pt idx="56">
                  <c:v>-464</c:v>
                </c:pt>
                <c:pt idx="57">
                  <c:v>-800</c:v>
                </c:pt>
                <c:pt idx="58">
                  <c:v>-720</c:v>
                </c:pt>
                <c:pt idx="59">
                  <c:v>-712</c:v>
                </c:pt>
                <c:pt idx="60">
                  <c:v>-532</c:v>
                </c:pt>
                <c:pt idx="61">
                  <c:v>-812</c:v>
                </c:pt>
                <c:pt idx="62">
                  <c:v>-748</c:v>
                </c:pt>
                <c:pt idx="63">
                  <c:v>-1132</c:v>
                </c:pt>
                <c:pt idx="64">
                  <c:v>-100</c:v>
                </c:pt>
                <c:pt idx="65">
                  <c:v>300</c:v>
                </c:pt>
                <c:pt idx="66">
                  <c:v>404</c:v>
                </c:pt>
                <c:pt idx="67">
                  <c:v>112</c:v>
                </c:pt>
                <c:pt idx="68">
                  <c:v>316</c:v>
                </c:pt>
                <c:pt idx="69">
                  <c:v>496</c:v>
                </c:pt>
                <c:pt idx="70">
                  <c:v>644</c:v>
                </c:pt>
                <c:pt idx="71">
                  <c:v>708</c:v>
                </c:pt>
                <c:pt idx="72">
                  <c:v>668</c:v>
                </c:pt>
                <c:pt idx="73">
                  <c:v>540</c:v>
                </c:pt>
                <c:pt idx="74">
                  <c:v>12</c:v>
                </c:pt>
                <c:pt idx="75">
                  <c:v>112</c:v>
                </c:pt>
                <c:pt idx="76">
                  <c:v>1852</c:v>
                </c:pt>
                <c:pt idx="77">
                  <c:v>1792</c:v>
                </c:pt>
                <c:pt idx="78">
                  <c:v>1332</c:v>
                </c:pt>
                <c:pt idx="79">
                  <c:v>6312</c:v>
                </c:pt>
                <c:pt idx="80">
                  <c:v>1536</c:v>
                </c:pt>
                <c:pt idx="81">
                  <c:v>472</c:v>
                </c:pt>
                <c:pt idx="82">
                  <c:v>236</c:v>
                </c:pt>
                <c:pt idx="83">
                  <c:v>692</c:v>
                </c:pt>
                <c:pt idx="84">
                  <c:v>780</c:v>
                </c:pt>
                <c:pt idx="85">
                  <c:v>-368</c:v>
                </c:pt>
                <c:pt idx="86">
                  <c:v>-956</c:v>
                </c:pt>
                <c:pt idx="87">
                  <c:v>-992</c:v>
                </c:pt>
                <c:pt idx="88">
                  <c:v>-584</c:v>
                </c:pt>
                <c:pt idx="89">
                  <c:v>-888</c:v>
                </c:pt>
                <c:pt idx="90">
                  <c:v>-652</c:v>
                </c:pt>
                <c:pt idx="91">
                  <c:v>-596</c:v>
                </c:pt>
                <c:pt idx="92">
                  <c:v>544</c:v>
                </c:pt>
                <c:pt idx="93">
                  <c:v>588</c:v>
                </c:pt>
                <c:pt idx="94">
                  <c:v>532</c:v>
                </c:pt>
                <c:pt idx="95">
                  <c:v>396</c:v>
                </c:pt>
                <c:pt idx="96">
                  <c:v>-660</c:v>
                </c:pt>
                <c:pt idx="97">
                  <c:v>-508</c:v>
                </c:pt>
                <c:pt idx="98">
                  <c:v>900</c:v>
                </c:pt>
                <c:pt idx="99">
                  <c:v>-288</c:v>
                </c:pt>
                <c:pt idx="100">
                  <c:v>-676</c:v>
                </c:pt>
                <c:pt idx="101">
                  <c:v>-148</c:v>
                </c:pt>
                <c:pt idx="102">
                  <c:v>164</c:v>
                </c:pt>
                <c:pt idx="103">
                  <c:v>-296</c:v>
                </c:pt>
                <c:pt idx="104">
                  <c:v>2464</c:v>
                </c:pt>
                <c:pt idx="105">
                  <c:v>648</c:v>
                </c:pt>
                <c:pt idx="106">
                  <c:v>408</c:v>
                </c:pt>
                <c:pt idx="107">
                  <c:v>304</c:v>
                </c:pt>
                <c:pt idx="108">
                  <c:v>-108</c:v>
                </c:pt>
                <c:pt idx="109">
                  <c:v>56</c:v>
                </c:pt>
                <c:pt idx="110">
                  <c:v>-64</c:v>
                </c:pt>
                <c:pt idx="111">
                  <c:v>184</c:v>
                </c:pt>
                <c:pt idx="112">
                  <c:v>-112</c:v>
                </c:pt>
                <c:pt idx="113">
                  <c:v>-584</c:v>
                </c:pt>
                <c:pt idx="114">
                  <c:v>-168</c:v>
                </c:pt>
                <c:pt idx="115">
                  <c:v>-144</c:v>
                </c:pt>
                <c:pt idx="116">
                  <c:v>1192</c:v>
                </c:pt>
                <c:pt idx="117">
                  <c:v>932</c:v>
                </c:pt>
                <c:pt idx="118">
                  <c:v>1856</c:v>
                </c:pt>
                <c:pt idx="119">
                  <c:v>1468</c:v>
                </c:pt>
                <c:pt idx="120">
                  <c:v>1384</c:v>
                </c:pt>
                <c:pt idx="121">
                  <c:v>1812</c:v>
                </c:pt>
                <c:pt idx="122">
                  <c:v>176</c:v>
                </c:pt>
                <c:pt idx="123">
                  <c:v>532</c:v>
                </c:pt>
                <c:pt idx="124">
                  <c:v>1072</c:v>
                </c:pt>
                <c:pt idx="125">
                  <c:v>2096</c:v>
                </c:pt>
                <c:pt idx="126">
                  <c:v>228</c:v>
                </c:pt>
                <c:pt idx="127">
                  <c:v>4</c:v>
                </c:pt>
                <c:pt idx="128">
                  <c:v>92</c:v>
                </c:pt>
                <c:pt idx="129">
                  <c:v>1160</c:v>
                </c:pt>
                <c:pt idx="130">
                  <c:v>820</c:v>
                </c:pt>
                <c:pt idx="131">
                  <c:v>912</c:v>
                </c:pt>
              </c:numCache>
            </c:numRef>
          </c:val>
          <c:smooth val="0"/>
        </c:ser>
        <c:ser>
          <c:idx val="2"/>
          <c:order val="2"/>
          <c:tx>
            <c:strRef>
              <c:f>'Figure 5'!$D$1</c:f>
              <c:strCache>
                <c:ptCount val="1"/>
                <c:pt idx="0">
                  <c:v>NPISH non-financial capital acquisition</c:v>
                </c:pt>
              </c:strCache>
            </c:strRef>
          </c:tx>
          <c:spPr>
            <a:ln>
              <a:solidFill>
                <a:srgbClr val="00B050"/>
              </a:solidFill>
            </a:ln>
          </c:spPr>
          <c:marker>
            <c:symbol val="none"/>
          </c:marker>
          <c:cat>
            <c:numRef>
              <c:f>'Figure 5'!$A$2:$A$133</c:f>
              <c:numCache>
                <c:formatCode>mmm\-yy</c:formatCode>
                <c:ptCount val="132"/>
                <c:pt idx="0">
                  <c:v>29646</c:v>
                </c:pt>
                <c:pt idx="1">
                  <c:v>29738</c:v>
                </c:pt>
                <c:pt idx="2">
                  <c:v>29830</c:v>
                </c:pt>
                <c:pt idx="3">
                  <c:v>29921</c:v>
                </c:pt>
                <c:pt idx="4">
                  <c:v>30011</c:v>
                </c:pt>
                <c:pt idx="5">
                  <c:v>30103</c:v>
                </c:pt>
                <c:pt idx="6">
                  <c:v>30195</c:v>
                </c:pt>
                <c:pt idx="7">
                  <c:v>30286</c:v>
                </c:pt>
                <c:pt idx="8">
                  <c:v>30376</c:v>
                </c:pt>
                <c:pt idx="9">
                  <c:v>30468</c:v>
                </c:pt>
                <c:pt idx="10">
                  <c:v>30560</c:v>
                </c:pt>
                <c:pt idx="11">
                  <c:v>30651</c:v>
                </c:pt>
                <c:pt idx="12">
                  <c:v>30742</c:v>
                </c:pt>
                <c:pt idx="13">
                  <c:v>30834</c:v>
                </c:pt>
                <c:pt idx="14">
                  <c:v>30926</c:v>
                </c:pt>
                <c:pt idx="15">
                  <c:v>31017</c:v>
                </c:pt>
                <c:pt idx="16">
                  <c:v>31107</c:v>
                </c:pt>
                <c:pt idx="17">
                  <c:v>31199</c:v>
                </c:pt>
                <c:pt idx="18">
                  <c:v>31291</c:v>
                </c:pt>
                <c:pt idx="19">
                  <c:v>31382</c:v>
                </c:pt>
                <c:pt idx="20">
                  <c:v>31472</c:v>
                </c:pt>
                <c:pt idx="21">
                  <c:v>31564</c:v>
                </c:pt>
                <c:pt idx="22">
                  <c:v>31656</c:v>
                </c:pt>
                <c:pt idx="23">
                  <c:v>31747</c:v>
                </c:pt>
                <c:pt idx="24">
                  <c:v>31837</c:v>
                </c:pt>
                <c:pt idx="25">
                  <c:v>31929</c:v>
                </c:pt>
                <c:pt idx="26">
                  <c:v>32021</c:v>
                </c:pt>
                <c:pt idx="27">
                  <c:v>32112</c:v>
                </c:pt>
                <c:pt idx="28">
                  <c:v>32203</c:v>
                </c:pt>
                <c:pt idx="29">
                  <c:v>32295</c:v>
                </c:pt>
                <c:pt idx="30">
                  <c:v>32387</c:v>
                </c:pt>
                <c:pt idx="31">
                  <c:v>32478</c:v>
                </c:pt>
                <c:pt idx="32">
                  <c:v>32568</c:v>
                </c:pt>
                <c:pt idx="33">
                  <c:v>32660</c:v>
                </c:pt>
                <c:pt idx="34">
                  <c:v>32752</c:v>
                </c:pt>
                <c:pt idx="35">
                  <c:v>32843</c:v>
                </c:pt>
                <c:pt idx="36">
                  <c:v>32933</c:v>
                </c:pt>
                <c:pt idx="37">
                  <c:v>33025</c:v>
                </c:pt>
                <c:pt idx="38">
                  <c:v>33117</c:v>
                </c:pt>
                <c:pt idx="39">
                  <c:v>33208</c:v>
                </c:pt>
                <c:pt idx="40">
                  <c:v>33298</c:v>
                </c:pt>
                <c:pt idx="41">
                  <c:v>33390</c:v>
                </c:pt>
                <c:pt idx="42">
                  <c:v>33482</c:v>
                </c:pt>
                <c:pt idx="43">
                  <c:v>33573</c:v>
                </c:pt>
                <c:pt idx="44">
                  <c:v>33664</c:v>
                </c:pt>
                <c:pt idx="45">
                  <c:v>33756</c:v>
                </c:pt>
                <c:pt idx="46">
                  <c:v>33848</c:v>
                </c:pt>
                <c:pt idx="47">
                  <c:v>33939</c:v>
                </c:pt>
                <c:pt idx="48">
                  <c:v>34029</c:v>
                </c:pt>
                <c:pt idx="49">
                  <c:v>34121</c:v>
                </c:pt>
                <c:pt idx="50">
                  <c:v>34213</c:v>
                </c:pt>
                <c:pt idx="51">
                  <c:v>34304</c:v>
                </c:pt>
                <c:pt idx="52">
                  <c:v>34394</c:v>
                </c:pt>
                <c:pt idx="53">
                  <c:v>34486</c:v>
                </c:pt>
                <c:pt idx="54">
                  <c:v>34578</c:v>
                </c:pt>
                <c:pt idx="55">
                  <c:v>34669</c:v>
                </c:pt>
                <c:pt idx="56">
                  <c:v>34759</c:v>
                </c:pt>
                <c:pt idx="57">
                  <c:v>34851</c:v>
                </c:pt>
                <c:pt idx="58">
                  <c:v>34943</c:v>
                </c:pt>
                <c:pt idx="59">
                  <c:v>35034</c:v>
                </c:pt>
                <c:pt idx="60">
                  <c:v>35125</c:v>
                </c:pt>
                <c:pt idx="61">
                  <c:v>35217</c:v>
                </c:pt>
                <c:pt idx="62">
                  <c:v>35309</c:v>
                </c:pt>
                <c:pt idx="63">
                  <c:v>35400</c:v>
                </c:pt>
                <c:pt idx="64">
                  <c:v>35490</c:v>
                </c:pt>
                <c:pt idx="65">
                  <c:v>35582</c:v>
                </c:pt>
                <c:pt idx="66">
                  <c:v>35674</c:v>
                </c:pt>
                <c:pt idx="67">
                  <c:v>35765</c:v>
                </c:pt>
                <c:pt idx="68">
                  <c:v>35855</c:v>
                </c:pt>
                <c:pt idx="69">
                  <c:v>35947</c:v>
                </c:pt>
                <c:pt idx="70">
                  <c:v>36039</c:v>
                </c:pt>
                <c:pt idx="71">
                  <c:v>36130</c:v>
                </c:pt>
                <c:pt idx="72">
                  <c:v>36220</c:v>
                </c:pt>
                <c:pt idx="73">
                  <c:v>36312</c:v>
                </c:pt>
                <c:pt idx="74">
                  <c:v>36404</c:v>
                </c:pt>
                <c:pt idx="75">
                  <c:v>36495</c:v>
                </c:pt>
                <c:pt idx="76">
                  <c:v>36586</c:v>
                </c:pt>
                <c:pt idx="77">
                  <c:v>36678</c:v>
                </c:pt>
                <c:pt idx="78">
                  <c:v>36770</c:v>
                </c:pt>
                <c:pt idx="79">
                  <c:v>36861</c:v>
                </c:pt>
                <c:pt idx="80">
                  <c:v>36951</c:v>
                </c:pt>
                <c:pt idx="81">
                  <c:v>37043</c:v>
                </c:pt>
                <c:pt idx="82">
                  <c:v>37135</c:v>
                </c:pt>
                <c:pt idx="83">
                  <c:v>37226</c:v>
                </c:pt>
                <c:pt idx="84">
                  <c:v>37316</c:v>
                </c:pt>
                <c:pt idx="85">
                  <c:v>37408</c:v>
                </c:pt>
                <c:pt idx="86">
                  <c:v>37500</c:v>
                </c:pt>
                <c:pt idx="87">
                  <c:v>37591</c:v>
                </c:pt>
                <c:pt idx="88">
                  <c:v>37681</c:v>
                </c:pt>
                <c:pt idx="89">
                  <c:v>37773</c:v>
                </c:pt>
                <c:pt idx="90">
                  <c:v>37865</c:v>
                </c:pt>
                <c:pt idx="91">
                  <c:v>37956</c:v>
                </c:pt>
                <c:pt idx="92">
                  <c:v>38047</c:v>
                </c:pt>
                <c:pt idx="93">
                  <c:v>38139</c:v>
                </c:pt>
                <c:pt idx="94">
                  <c:v>38231</c:v>
                </c:pt>
                <c:pt idx="95">
                  <c:v>38322</c:v>
                </c:pt>
                <c:pt idx="96">
                  <c:v>38412</c:v>
                </c:pt>
                <c:pt idx="97">
                  <c:v>38504</c:v>
                </c:pt>
                <c:pt idx="98">
                  <c:v>38596</c:v>
                </c:pt>
                <c:pt idx="99">
                  <c:v>38687</c:v>
                </c:pt>
                <c:pt idx="100">
                  <c:v>38777</c:v>
                </c:pt>
                <c:pt idx="101">
                  <c:v>38869</c:v>
                </c:pt>
                <c:pt idx="102">
                  <c:v>38961</c:v>
                </c:pt>
                <c:pt idx="103">
                  <c:v>39052</c:v>
                </c:pt>
                <c:pt idx="104">
                  <c:v>39142</c:v>
                </c:pt>
                <c:pt idx="105">
                  <c:v>39234</c:v>
                </c:pt>
                <c:pt idx="106">
                  <c:v>39326</c:v>
                </c:pt>
                <c:pt idx="107">
                  <c:v>39417</c:v>
                </c:pt>
                <c:pt idx="108">
                  <c:v>39508</c:v>
                </c:pt>
                <c:pt idx="109">
                  <c:v>39600</c:v>
                </c:pt>
                <c:pt idx="110">
                  <c:v>39692</c:v>
                </c:pt>
                <c:pt idx="111">
                  <c:v>39783</c:v>
                </c:pt>
                <c:pt idx="112">
                  <c:v>39873</c:v>
                </c:pt>
                <c:pt idx="113">
                  <c:v>39965</c:v>
                </c:pt>
                <c:pt idx="114">
                  <c:v>40057</c:v>
                </c:pt>
                <c:pt idx="115">
                  <c:v>40148</c:v>
                </c:pt>
                <c:pt idx="116">
                  <c:v>40238</c:v>
                </c:pt>
                <c:pt idx="117">
                  <c:v>40330</c:v>
                </c:pt>
                <c:pt idx="118">
                  <c:v>40422</c:v>
                </c:pt>
                <c:pt idx="119">
                  <c:v>40513</c:v>
                </c:pt>
                <c:pt idx="120">
                  <c:v>40603</c:v>
                </c:pt>
                <c:pt idx="121">
                  <c:v>40695</c:v>
                </c:pt>
                <c:pt idx="122">
                  <c:v>40787</c:v>
                </c:pt>
                <c:pt idx="123">
                  <c:v>40878</c:v>
                </c:pt>
                <c:pt idx="124">
                  <c:v>40969</c:v>
                </c:pt>
                <c:pt idx="125">
                  <c:v>41061</c:v>
                </c:pt>
                <c:pt idx="126">
                  <c:v>41153</c:v>
                </c:pt>
                <c:pt idx="127">
                  <c:v>41244</c:v>
                </c:pt>
                <c:pt idx="128">
                  <c:v>41334</c:v>
                </c:pt>
                <c:pt idx="129">
                  <c:v>41426</c:v>
                </c:pt>
                <c:pt idx="130">
                  <c:v>41518</c:v>
                </c:pt>
                <c:pt idx="131">
                  <c:v>41609</c:v>
                </c:pt>
              </c:numCache>
            </c:numRef>
          </c:cat>
          <c:val>
            <c:numRef>
              <c:f>'Figure 5'!$D$2:$D$133</c:f>
              <c:numCache>
                <c:formatCode>General</c:formatCode>
                <c:ptCount val="132"/>
                <c:pt idx="0">
                  <c:v>488</c:v>
                </c:pt>
                <c:pt idx="1">
                  <c:v>540</c:v>
                </c:pt>
                <c:pt idx="2">
                  <c:v>600</c:v>
                </c:pt>
                <c:pt idx="3">
                  <c:v>668</c:v>
                </c:pt>
                <c:pt idx="4">
                  <c:v>660</c:v>
                </c:pt>
                <c:pt idx="5">
                  <c:v>616</c:v>
                </c:pt>
                <c:pt idx="6">
                  <c:v>560</c:v>
                </c:pt>
                <c:pt idx="7">
                  <c:v>564</c:v>
                </c:pt>
                <c:pt idx="8">
                  <c:v>600</c:v>
                </c:pt>
                <c:pt idx="9">
                  <c:v>636</c:v>
                </c:pt>
                <c:pt idx="10">
                  <c:v>632</c:v>
                </c:pt>
                <c:pt idx="11">
                  <c:v>636</c:v>
                </c:pt>
                <c:pt idx="12">
                  <c:v>628</c:v>
                </c:pt>
                <c:pt idx="13">
                  <c:v>660</c:v>
                </c:pt>
                <c:pt idx="14">
                  <c:v>676</c:v>
                </c:pt>
                <c:pt idx="15">
                  <c:v>672</c:v>
                </c:pt>
                <c:pt idx="16">
                  <c:v>644</c:v>
                </c:pt>
                <c:pt idx="17">
                  <c:v>664</c:v>
                </c:pt>
                <c:pt idx="18">
                  <c:v>680</c:v>
                </c:pt>
                <c:pt idx="19">
                  <c:v>708</c:v>
                </c:pt>
                <c:pt idx="20">
                  <c:v>688</c:v>
                </c:pt>
                <c:pt idx="21">
                  <c:v>696</c:v>
                </c:pt>
                <c:pt idx="22">
                  <c:v>688</c:v>
                </c:pt>
                <c:pt idx="23">
                  <c:v>688</c:v>
                </c:pt>
                <c:pt idx="24">
                  <c:v>672</c:v>
                </c:pt>
                <c:pt idx="25">
                  <c:v>704</c:v>
                </c:pt>
                <c:pt idx="26">
                  <c:v>732</c:v>
                </c:pt>
                <c:pt idx="27">
                  <c:v>748</c:v>
                </c:pt>
                <c:pt idx="28">
                  <c:v>732</c:v>
                </c:pt>
                <c:pt idx="29">
                  <c:v>732</c:v>
                </c:pt>
                <c:pt idx="30">
                  <c:v>764</c:v>
                </c:pt>
                <c:pt idx="31">
                  <c:v>796</c:v>
                </c:pt>
                <c:pt idx="32">
                  <c:v>784</c:v>
                </c:pt>
                <c:pt idx="33">
                  <c:v>792</c:v>
                </c:pt>
                <c:pt idx="34">
                  <c:v>788</c:v>
                </c:pt>
                <c:pt idx="35">
                  <c:v>828</c:v>
                </c:pt>
                <c:pt idx="36">
                  <c:v>848</c:v>
                </c:pt>
                <c:pt idx="37">
                  <c:v>856</c:v>
                </c:pt>
                <c:pt idx="38">
                  <c:v>832</c:v>
                </c:pt>
                <c:pt idx="39">
                  <c:v>804</c:v>
                </c:pt>
                <c:pt idx="40">
                  <c:v>788</c:v>
                </c:pt>
                <c:pt idx="41">
                  <c:v>800</c:v>
                </c:pt>
                <c:pt idx="42">
                  <c:v>860</c:v>
                </c:pt>
                <c:pt idx="43">
                  <c:v>916</c:v>
                </c:pt>
                <c:pt idx="44">
                  <c:v>868</c:v>
                </c:pt>
                <c:pt idx="45">
                  <c:v>864</c:v>
                </c:pt>
                <c:pt idx="46">
                  <c:v>860</c:v>
                </c:pt>
                <c:pt idx="47">
                  <c:v>880</c:v>
                </c:pt>
                <c:pt idx="48">
                  <c:v>892</c:v>
                </c:pt>
                <c:pt idx="49">
                  <c:v>916</c:v>
                </c:pt>
                <c:pt idx="50">
                  <c:v>936</c:v>
                </c:pt>
                <c:pt idx="51">
                  <c:v>976</c:v>
                </c:pt>
                <c:pt idx="52">
                  <c:v>940</c:v>
                </c:pt>
                <c:pt idx="53">
                  <c:v>968</c:v>
                </c:pt>
                <c:pt idx="54">
                  <c:v>992</c:v>
                </c:pt>
                <c:pt idx="55">
                  <c:v>996</c:v>
                </c:pt>
                <c:pt idx="56">
                  <c:v>1056</c:v>
                </c:pt>
                <c:pt idx="57">
                  <c:v>1052</c:v>
                </c:pt>
                <c:pt idx="58">
                  <c:v>1052</c:v>
                </c:pt>
                <c:pt idx="59">
                  <c:v>1048</c:v>
                </c:pt>
                <c:pt idx="60">
                  <c:v>1052</c:v>
                </c:pt>
                <c:pt idx="61">
                  <c:v>1084</c:v>
                </c:pt>
                <c:pt idx="62">
                  <c:v>1112</c:v>
                </c:pt>
                <c:pt idx="63">
                  <c:v>1100</c:v>
                </c:pt>
                <c:pt idx="64">
                  <c:v>1144</c:v>
                </c:pt>
                <c:pt idx="65">
                  <c:v>1148</c:v>
                </c:pt>
                <c:pt idx="66">
                  <c:v>1152</c:v>
                </c:pt>
                <c:pt idx="67">
                  <c:v>1080</c:v>
                </c:pt>
                <c:pt idx="68">
                  <c:v>908</c:v>
                </c:pt>
                <c:pt idx="69">
                  <c:v>804</c:v>
                </c:pt>
                <c:pt idx="70">
                  <c:v>720</c:v>
                </c:pt>
                <c:pt idx="71">
                  <c:v>728</c:v>
                </c:pt>
                <c:pt idx="72">
                  <c:v>800</c:v>
                </c:pt>
                <c:pt idx="73">
                  <c:v>916</c:v>
                </c:pt>
                <c:pt idx="74">
                  <c:v>972</c:v>
                </c:pt>
                <c:pt idx="75">
                  <c:v>1020</c:v>
                </c:pt>
                <c:pt idx="76">
                  <c:v>1012</c:v>
                </c:pt>
                <c:pt idx="77">
                  <c:v>1048</c:v>
                </c:pt>
                <c:pt idx="78">
                  <c:v>1088</c:v>
                </c:pt>
                <c:pt idx="79">
                  <c:v>1132</c:v>
                </c:pt>
                <c:pt idx="80">
                  <c:v>1160</c:v>
                </c:pt>
                <c:pt idx="81">
                  <c:v>1208</c:v>
                </c:pt>
                <c:pt idx="82">
                  <c:v>1264</c:v>
                </c:pt>
                <c:pt idx="83">
                  <c:v>1344</c:v>
                </c:pt>
                <c:pt idx="84">
                  <c:v>1444</c:v>
                </c:pt>
                <c:pt idx="85">
                  <c:v>1488</c:v>
                </c:pt>
                <c:pt idx="86">
                  <c:v>1504</c:v>
                </c:pt>
                <c:pt idx="87">
                  <c:v>1516</c:v>
                </c:pt>
                <c:pt idx="88">
                  <c:v>1476</c:v>
                </c:pt>
                <c:pt idx="89">
                  <c:v>1424</c:v>
                </c:pt>
                <c:pt idx="90">
                  <c:v>1288</c:v>
                </c:pt>
                <c:pt idx="91">
                  <c:v>1076</c:v>
                </c:pt>
                <c:pt idx="92">
                  <c:v>760</c:v>
                </c:pt>
                <c:pt idx="93">
                  <c:v>648</c:v>
                </c:pt>
                <c:pt idx="94">
                  <c:v>728</c:v>
                </c:pt>
                <c:pt idx="95">
                  <c:v>1036</c:v>
                </c:pt>
                <c:pt idx="96">
                  <c:v>1556</c:v>
                </c:pt>
                <c:pt idx="97">
                  <c:v>1956</c:v>
                </c:pt>
                <c:pt idx="98">
                  <c:v>2200</c:v>
                </c:pt>
                <c:pt idx="99">
                  <c:v>2352</c:v>
                </c:pt>
                <c:pt idx="100">
                  <c:v>2404</c:v>
                </c:pt>
                <c:pt idx="101">
                  <c:v>2316</c:v>
                </c:pt>
                <c:pt idx="102">
                  <c:v>2132</c:v>
                </c:pt>
                <c:pt idx="103">
                  <c:v>1904</c:v>
                </c:pt>
                <c:pt idx="104">
                  <c:v>1492</c:v>
                </c:pt>
                <c:pt idx="105">
                  <c:v>1468</c:v>
                </c:pt>
                <c:pt idx="106">
                  <c:v>1576</c:v>
                </c:pt>
                <c:pt idx="107">
                  <c:v>1812</c:v>
                </c:pt>
                <c:pt idx="108">
                  <c:v>2332</c:v>
                </c:pt>
                <c:pt idx="109">
                  <c:v>2608</c:v>
                </c:pt>
                <c:pt idx="110">
                  <c:v>2832</c:v>
                </c:pt>
                <c:pt idx="111">
                  <c:v>2884</c:v>
                </c:pt>
                <c:pt idx="112">
                  <c:v>2132</c:v>
                </c:pt>
                <c:pt idx="113">
                  <c:v>2112</c:v>
                </c:pt>
                <c:pt idx="114">
                  <c:v>2040</c:v>
                </c:pt>
                <c:pt idx="115">
                  <c:v>2224</c:v>
                </c:pt>
                <c:pt idx="116">
                  <c:v>2160</c:v>
                </c:pt>
                <c:pt idx="117">
                  <c:v>2216</c:v>
                </c:pt>
                <c:pt idx="118">
                  <c:v>2248</c:v>
                </c:pt>
                <c:pt idx="119">
                  <c:v>2404</c:v>
                </c:pt>
                <c:pt idx="120">
                  <c:v>2516</c:v>
                </c:pt>
                <c:pt idx="121">
                  <c:v>2744</c:v>
                </c:pt>
                <c:pt idx="122">
                  <c:v>2784</c:v>
                </c:pt>
                <c:pt idx="123">
                  <c:v>2780</c:v>
                </c:pt>
                <c:pt idx="124">
                  <c:v>2476</c:v>
                </c:pt>
                <c:pt idx="125">
                  <c:v>2412</c:v>
                </c:pt>
                <c:pt idx="126">
                  <c:v>2268</c:v>
                </c:pt>
                <c:pt idx="127">
                  <c:v>2256</c:v>
                </c:pt>
                <c:pt idx="128">
                  <c:v>2324</c:v>
                </c:pt>
                <c:pt idx="129">
                  <c:v>2356</c:v>
                </c:pt>
                <c:pt idx="130">
                  <c:v>2292</c:v>
                </c:pt>
                <c:pt idx="131">
                  <c:v>2252</c:v>
                </c:pt>
              </c:numCache>
            </c:numRef>
          </c:val>
          <c:smooth val="0"/>
        </c:ser>
        <c:dLbls>
          <c:showLegendKey val="0"/>
          <c:showVal val="0"/>
          <c:showCatName val="0"/>
          <c:showSerName val="0"/>
          <c:showPercent val="0"/>
          <c:showBubbleSize val="0"/>
        </c:dLbls>
        <c:marker val="1"/>
        <c:smooth val="0"/>
        <c:axId val="117646848"/>
        <c:axId val="124830272"/>
      </c:lineChart>
      <c:dateAx>
        <c:axId val="117646848"/>
        <c:scaling>
          <c:orientation val="minMax"/>
        </c:scaling>
        <c:delete val="0"/>
        <c:axPos val="b"/>
        <c:numFmt formatCode="mmm\-yy" sourceLinked="1"/>
        <c:majorTickMark val="none"/>
        <c:minorTickMark val="none"/>
        <c:tickLblPos val="low"/>
        <c:crossAx val="124830272"/>
        <c:crosses val="autoZero"/>
        <c:auto val="1"/>
        <c:lblOffset val="100"/>
        <c:baseTimeUnit val="months"/>
      </c:dateAx>
      <c:valAx>
        <c:axId val="124830272"/>
        <c:scaling>
          <c:orientation val="minMax"/>
        </c:scaling>
        <c:delete val="0"/>
        <c:axPos val="l"/>
        <c:majorGridlines/>
        <c:title>
          <c:tx>
            <c:rich>
              <a:bodyPr rot="0" vert="horz" anchor="b" anchorCtr="0"/>
              <a:lstStyle/>
              <a:p>
                <a:pPr>
                  <a:defRPr/>
                </a:pPr>
                <a:r>
                  <a:rPr lang="en-CA" b="0"/>
                  <a:t>$millions</a:t>
                </a:r>
              </a:p>
            </c:rich>
          </c:tx>
          <c:layout>
            <c:manualLayout>
              <c:xMode val="edge"/>
              <c:yMode val="edge"/>
              <c:x val="1.7366133396214078E-2"/>
              <c:y val="7.2606135500668051E-2"/>
            </c:manualLayout>
          </c:layout>
          <c:overlay val="0"/>
        </c:title>
        <c:numFmt formatCode="General" sourceLinked="1"/>
        <c:majorTickMark val="none"/>
        <c:minorTickMark val="none"/>
        <c:tickLblPos val="low"/>
        <c:crossAx val="117646848"/>
        <c:crosses val="autoZero"/>
        <c:crossBetween val="between"/>
      </c:valAx>
      <c:spPr>
        <a:solidFill>
          <a:srgbClr val="1F497D">
            <a:lumMod val="20000"/>
            <a:lumOff val="80000"/>
          </a:srgbClr>
        </a:solidFill>
      </c:spPr>
    </c:plotArea>
    <c:legend>
      <c:legendPos val="b"/>
      <c:overlay val="0"/>
    </c:legend>
    <c:plotVisOnly val="1"/>
    <c:dispBlanksAs val="gap"/>
    <c:showDLblsOverMax val="0"/>
  </c:chart>
  <c:spPr>
    <a:ln>
      <a:solidFill>
        <a:schemeClr val="tx2">
          <a:lumMod val="40000"/>
          <a:lumOff val="60000"/>
        </a:schemeClr>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a:t>Composition of NPISH assets</a:t>
            </a:r>
          </a:p>
        </c:rich>
      </c:tx>
      <c:overlay val="0"/>
    </c:title>
    <c:autoTitleDeleted val="0"/>
    <c:plotArea>
      <c:layout/>
      <c:lineChart>
        <c:grouping val="standard"/>
        <c:varyColors val="0"/>
        <c:ser>
          <c:idx val="0"/>
          <c:order val="0"/>
          <c:tx>
            <c:strRef>
              <c:f>'Figure 6'!$E$1</c:f>
              <c:strCache>
                <c:ptCount val="1"/>
                <c:pt idx="0">
                  <c:v>Financial assets as a % of total assets</c:v>
                </c:pt>
              </c:strCache>
            </c:strRef>
          </c:tx>
          <c:spPr>
            <a:ln>
              <a:solidFill>
                <a:srgbClr val="FF0000"/>
              </a:solidFill>
            </a:ln>
          </c:spPr>
          <c:marker>
            <c:symbol val="none"/>
          </c:marker>
          <c:cat>
            <c:numRef>
              <c:f>'Figure 6'!$A$2:$A$97</c:f>
              <c:numCache>
                <c:formatCode>mmm\-yy</c:formatCode>
                <c:ptCount val="96"/>
                <c:pt idx="0">
                  <c:v>32933</c:v>
                </c:pt>
                <c:pt idx="1">
                  <c:v>33025</c:v>
                </c:pt>
                <c:pt idx="2">
                  <c:v>33117</c:v>
                </c:pt>
                <c:pt idx="3">
                  <c:v>33208</c:v>
                </c:pt>
                <c:pt idx="4">
                  <c:v>33298</c:v>
                </c:pt>
                <c:pt idx="5">
                  <c:v>33390</c:v>
                </c:pt>
                <c:pt idx="6">
                  <c:v>33482</c:v>
                </c:pt>
                <c:pt idx="7">
                  <c:v>33573</c:v>
                </c:pt>
                <c:pt idx="8">
                  <c:v>33664</c:v>
                </c:pt>
                <c:pt idx="9">
                  <c:v>33756</c:v>
                </c:pt>
                <c:pt idx="10">
                  <c:v>33848</c:v>
                </c:pt>
                <c:pt idx="11">
                  <c:v>33939</c:v>
                </c:pt>
                <c:pt idx="12">
                  <c:v>34029</c:v>
                </c:pt>
                <c:pt idx="13">
                  <c:v>34121</c:v>
                </c:pt>
                <c:pt idx="14">
                  <c:v>34213</c:v>
                </c:pt>
                <c:pt idx="15">
                  <c:v>34304</c:v>
                </c:pt>
                <c:pt idx="16">
                  <c:v>34394</c:v>
                </c:pt>
                <c:pt idx="17">
                  <c:v>34486</c:v>
                </c:pt>
                <c:pt idx="18">
                  <c:v>34578</c:v>
                </c:pt>
                <c:pt idx="19">
                  <c:v>34669</c:v>
                </c:pt>
                <c:pt idx="20">
                  <c:v>34759</c:v>
                </c:pt>
                <c:pt idx="21">
                  <c:v>34851</c:v>
                </c:pt>
                <c:pt idx="22">
                  <c:v>34943</c:v>
                </c:pt>
                <c:pt idx="23">
                  <c:v>35034</c:v>
                </c:pt>
                <c:pt idx="24">
                  <c:v>35125</c:v>
                </c:pt>
                <c:pt idx="25">
                  <c:v>35217</c:v>
                </c:pt>
                <c:pt idx="26">
                  <c:v>35309</c:v>
                </c:pt>
                <c:pt idx="27">
                  <c:v>35400</c:v>
                </c:pt>
                <c:pt idx="28">
                  <c:v>35490</c:v>
                </c:pt>
                <c:pt idx="29">
                  <c:v>35582</c:v>
                </c:pt>
                <c:pt idx="30">
                  <c:v>35674</c:v>
                </c:pt>
                <c:pt idx="31">
                  <c:v>35765</c:v>
                </c:pt>
                <c:pt idx="32">
                  <c:v>35855</c:v>
                </c:pt>
                <c:pt idx="33">
                  <c:v>35947</c:v>
                </c:pt>
                <c:pt idx="34">
                  <c:v>36039</c:v>
                </c:pt>
                <c:pt idx="35">
                  <c:v>36130</c:v>
                </c:pt>
                <c:pt idx="36">
                  <c:v>36220</c:v>
                </c:pt>
                <c:pt idx="37">
                  <c:v>36312</c:v>
                </c:pt>
                <c:pt idx="38">
                  <c:v>36404</c:v>
                </c:pt>
                <c:pt idx="39">
                  <c:v>36495</c:v>
                </c:pt>
                <c:pt idx="40">
                  <c:v>36586</c:v>
                </c:pt>
                <c:pt idx="41">
                  <c:v>36678</c:v>
                </c:pt>
                <c:pt idx="42">
                  <c:v>36770</c:v>
                </c:pt>
                <c:pt idx="43">
                  <c:v>36861</c:v>
                </c:pt>
                <c:pt idx="44">
                  <c:v>36951</c:v>
                </c:pt>
                <c:pt idx="45">
                  <c:v>37043</c:v>
                </c:pt>
                <c:pt idx="46">
                  <c:v>37135</c:v>
                </c:pt>
                <c:pt idx="47">
                  <c:v>37226</c:v>
                </c:pt>
                <c:pt idx="48">
                  <c:v>37316</c:v>
                </c:pt>
                <c:pt idx="49">
                  <c:v>37408</c:v>
                </c:pt>
                <c:pt idx="50">
                  <c:v>37500</c:v>
                </c:pt>
                <c:pt idx="51">
                  <c:v>37591</c:v>
                </c:pt>
                <c:pt idx="52">
                  <c:v>37681</c:v>
                </c:pt>
                <c:pt idx="53">
                  <c:v>37773</c:v>
                </c:pt>
                <c:pt idx="54">
                  <c:v>37865</c:v>
                </c:pt>
                <c:pt idx="55">
                  <c:v>37956</c:v>
                </c:pt>
                <c:pt idx="56">
                  <c:v>38047</c:v>
                </c:pt>
                <c:pt idx="57">
                  <c:v>38139</c:v>
                </c:pt>
                <c:pt idx="58">
                  <c:v>38231</c:v>
                </c:pt>
                <c:pt idx="59">
                  <c:v>38322</c:v>
                </c:pt>
                <c:pt idx="60">
                  <c:v>38412</c:v>
                </c:pt>
                <c:pt idx="61">
                  <c:v>38504</c:v>
                </c:pt>
                <c:pt idx="62">
                  <c:v>38596</c:v>
                </c:pt>
                <c:pt idx="63">
                  <c:v>38687</c:v>
                </c:pt>
                <c:pt idx="64">
                  <c:v>38777</c:v>
                </c:pt>
                <c:pt idx="65">
                  <c:v>38869</c:v>
                </c:pt>
                <c:pt idx="66">
                  <c:v>38961</c:v>
                </c:pt>
                <c:pt idx="67">
                  <c:v>39052</c:v>
                </c:pt>
                <c:pt idx="68">
                  <c:v>39142</c:v>
                </c:pt>
                <c:pt idx="69">
                  <c:v>39234</c:v>
                </c:pt>
                <c:pt idx="70">
                  <c:v>39326</c:v>
                </c:pt>
                <c:pt idx="71">
                  <c:v>39417</c:v>
                </c:pt>
                <c:pt idx="72">
                  <c:v>39508</c:v>
                </c:pt>
                <c:pt idx="73">
                  <c:v>39600</c:v>
                </c:pt>
                <c:pt idx="74">
                  <c:v>39692</c:v>
                </c:pt>
                <c:pt idx="75">
                  <c:v>39783</c:v>
                </c:pt>
                <c:pt idx="76">
                  <c:v>39873</c:v>
                </c:pt>
                <c:pt idx="77">
                  <c:v>39965</c:v>
                </c:pt>
                <c:pt idx="78">
                  <c:v>40057</c:v>
                </c:pt>
                <c:pt idx="79">
                  <c:v>40148</c:v>
                </c:pt>
                <c:pt idx="80">
                  <c:v>40238</c:v>
                </c:pt>
                <c:pt idx="81">
                  <c:v>40330</c:v>
                </c:pt>
                <c:pt idx="82">
                  <c:v>40422</c:v>
                </c:pt>
                <c:pt idx="83">
                  <c:v>40513</c:v>
                </c:pt>
                <c:pt idx="84">
                  <c:v>40603</c:v>
                </c:pt>
                <c:pt idx="85">
                  <c:v>40695</c:v>
                </c:pt>
                <c:pt idx="86">
                  <c:v>40787</c:v>
                </c:pt>
                <c:pt idx="87">
                  <c:v>40878</c:v>
                </c:pt>
                <c:pt idx="88">
                  <c:v>40969</c:v>
                </c:pt>
                <c:pt idx="89">
                  <c:v>41061</c:v>
                </c:pt>
                <c:pt idx="90">
                  <c:v>41153</c:v>
                </c:pt>
                <c:pt idx="91">
                  <c:v>41244</c:v>
                </c:pt>
                <c:pt idx="92">
                  <c:v>41334</c:v>
                </c:pt>
                <c:pt idx="93">
                  <c:v>41426</c:v>
                </c:pt>
                <c:pt idx="94">
                  <c:v>41518</c:v>
                </c:pt>
                <c:pt idx="95">
                  <c:v>41609</c:v>
                </c:pt>
              </c:numCache>
            </c:numRef>
          </c:cat>
          <c:val>
            <c:numRef>
              <c:f>'Figure 6'!$E$2:$E$97</c:f>
              <c:numCache>
                <c:formatCode>0.0%</c:formatCode>
                <c:ptCount val="96"/>
                <c:pt idx="0">
                  <c:v>0.50021526208158462</c:v>
                </c:pt>
                <c:pt idx="1">
                  <c:v>0.50549567248978089</c:v>
                </c:pt>
                <c:pt idx="2">
                  <c:v>0.50813262433531436</c:v>
                </c:pt>
                <c:pt idx="3">
                  <c:v>0.50629569455727064</c:v>
                </c:pt>
                <c:pt idx="4">
                  <c:v>0.50752869850420002</c:v>
                </c:pt>
                <c:pt idx="5">
                  <c:v>0.51343254260596105</c:v>
                </c:pt>
                <c:pt idx="6">
                  <c:v>0.51686805219913112</c:v>
                </c:pt>
                <c:pt idx="7">
                  <c:v>0.5180500284252415</c:v>
                </c:pt>
                <c:pt idx="8">
                  <c:v>0.51966604823747686</c:v>
                </c:pt>
                <c:pt idx="9">
                  <c:v>0.52356833219256216</c:v>
                </c:pt>
                <c:pt idx="10">
                  <c:v>0.52553372420892341</c:v>
                </c:pt>
                <c:pt idx="11">
                  <c:v>0.52612904638836666</c:v>
                </c:pt>
                <c:pt idx="12">
                  <c:v>0.52843784850304543</c:v>
                </c:pt>
                <c:pt idx="13">
                  <c:v>0.53222067686601771</c:v>
                </c:pt>
                <c:pt idx="14">
                  <c:v>0.53512037726483064</c:v>
                </c:pt>
                <c:pt idx="15">
                  <c:v>0.53495980934685161</c:v>
                </c:pt>
                <c:pt idx="16">
                  <c:v>0.53784403669724878</c:v>
                </c:pt>
                <c:pt idx="17">
                  <c:v>0.54195301883129487</c:v>
                </c:pt>
                <c:pt idx="18">
                  <c:v>0.54413106279458834</c:v>
                </c:pt>
                <c:pt idx="19">
                  <c:v>0.54492441406975556</c:v>
                </c:pt>
                <c:pt idx="20">
                  <c:v>0.54779063842178255</c:v>
                </c:pt>
                <c:pt idx="21">
                  <c:v>0.55105174815185176</c:v>
                </c:pt>
                <c:pt idx="22">
                  <c:v>0.55386987141305588</c:v>
                </c:pt>
                <c:pt idx="23">
                  <c:v>0.55531922192871108</c:v>
                </c:pt>
                <c:pt idx="24">
                  <c:v>0.55863647070700251</c:v>
                </c:pt>
                <c:pt idx="25">
                  <c:v>0.5617736397253037</c:v>
                </c:pt>
                <c:pt idx="26">
                  <c:v>0.56446963562753061</c:v>
                </c:pt>
                <c:pt idx="27">
                  <c:v>0.56558676218855009</c:v>
                </c:pt>
                <c:pt idx="28">
                  <c:v>0.5719998769495831</c:v>
                </c:pt>
                <c:pt idx="29">
                  <c:v>0.5777512318948802</c:v>
                </c:pt>
                <c:pt idx="30">
                  <c:v>0.58349785158518175</c:v>
                </c:pt>
                <c:pt idx="31">
                  <c:v>0.58862224731789969</c:v>
                </c:pt>
                <c:pt idx="32">
                  <c:v>0.59362054681027343</c:v>
                </c:pt>
                <c:pt idx="33">
                  <c:v>0.59840008648181153</c:v>
                </c:pt>
                <c:pt idx="34">
                  <c:v>0.60351174554410869</c:v>
                </c:pt>
                <c:pt idx="35">
                  <c:v>0.60787009416098292</c:v>
                </c:pt>
                <c:pt idx="36">
                  <c:v>0.61212152001625686</c:v>
                </c:pt>
                <c:pt idx="37">
                  <c:v>0.61642437518669724</c:v>
                </c:pt>
                <c:pt idx="38">
                  <c:v>0.62070649122378885</c:v>
                </c:pt>
                <c:pt idx="39">
                  <c:v>0.62370012670029462</c:v>
                </c:pt>
                <c:pt idx="40">
                  <c:v>0.62864783164748539</c:v>
                </c:pt>
                <c:pt idx="41">
                  <c:v>0.6341590553679487</c:v>
                </c:pt>
                <c:pt idx="42">
                  <c:v>0.63895822748459474</c:v>
                </c:pt>
                <c:pt idx="43">
                  <c:v>0.64286329201102033</c:v>
                </c:pt>
                <c:pt idx="44">
                  <c:v>0.64353712714194955</c:v>
                </c:pt>
                <c:pt idx="45">
                  <c:v>0.64435520785651978</c:v>
                </c:pt>
                <c:pt idx="46">
                  <c:v>0.645477073050852</c:v>
                </c:pt>
                <c:pt idx="47">
                  <c:v>0.64565296178472198</c:v>
                </c:pt>
                <c:pt idx="48">
                  <c:v>0.64467780998133961</c:v>
                </c:pt>
                <c:pt idx="49">
                  <c:v>0.64441788002900313</c:v>
                </c:pt>
                <c:pt idx="50">
                  <c:v>0.64435024968064103</c:v>
                </c:pt>
                <c:pt idx="51">
                  <c:v>0.64372492836676265</c:v>
                </c:pt>
                <c:pt idx="52">
                  <c:v>0.6431901840490809</c:v>
                </c:pt>
                <c:pt idx="53">
                  <c:v>0.64282381920988563</c:v>
                </c:pt>
                <c:pt idx="54">
                  <c:v>0.64253026276941261</c:v>
                </c:pt>
                <c:pt idx="55">
                  <c:v>0.6427893045002937</c:v>
                </c:pt>
                <c:pt idx="56">
                  <c:v>0.64345001804402868</c:v>
                </c:pt>
                <c:pt idx="57">
                  <c:v>0.64503285244965125</c:v>
                </c:pt>
                <c:pt idx="58">
                  <c:v>0.64695898161244692</c:v>
                </c:pt>
                <c:pt idx="59">
                  <c:v>0.64777653475038555</c:v>
                </c:pt>
                <c:pt idx="60">
                  <c:v>0.64994549294815285</c:v>
                </c:pt>
                <c:pt idx="61">
                  <c:v>0.65159587710999589</c:v>
                </c:pt>
                <c:pt idx="62">
                  <c:v>0.65231868362778334</c:v>
                </c:pt>
                <c:pt idx="63">
                  <c:v>0.65222384795708155</c:v>
                </c:pt>
                <c:pt idx="64">
                  <c:v>0.65329612835716777</c:v>
                </c:pt>
                <c:pt idx="65">
                  <c:v>0.65469164189159712</c:v>
                </c:pt>
                <c:pt idx="66">
                  <c:v>0.65704114485086584</c:v>
                </c:pt>
                <c:pt idx="67">
                  <c:v>0.65958237041928025</c:v>
                </c:pt>
                <c:pt idx="68">
                  <c:v>0.66395974226529808</c:v>
                </c:pt>
                <c:pt idx="69">
                  <c:v>0.66954914430484591</c:v>
                </c:pt>
                <c:pt idx="70">
                  <c:v>0.67461104762861701</c:v>
                </c:pt>
                <c:pt idx="71">
                  <c:v>0.67904820012202682</c:v>
                </c:pt>
                <c:pt idx="72">
                  <c:v>0.67522135557073315</c:v>
                </c:pt>
                <c:pt idx="73">
                  <c:v>0.67222693431344971</c:v>
                </c:pt>
                <c:pt idx="74">
                  <c:v>0.669277108433736</c:v>
                </c:pt>
                <c:pt idx="75">
                  <c:v>0.66731710656944365</c:v>
                </c:pt>
                <c:pt idx="76">
                  <c:v>0.67170789429199462</c:v>
                </c:pt>
                <c:pt idx="77">
                  <c:v>0.67533305162022161</c:v>
                </c:pt>
                <c:pt idx="78">
                  <c:v>0.67843941604238411</c:v>
                </c:pt>
                <c:pt idx="79">
                  <c:v>0.68178275272262756</c:v>
                </c:pt>
                <c:pt idx="80">
                  <c:v>0.6862259801786682</c:v>
                </c:pt>
                <c:pt idx="81">
                  <c:v>0.69139939864695554</c:v>
                </c:pt>
                <c:pt idx="82">
                  <c:v>0.69655250297728943</c:v>
                </c:pt>
                <c:pt idx="83">
                  <c:v>0.70107275130940261</c:v>
                </c:pt>
                <c:pt idx="84">
                  <c:v>0.70490735164911211</c:v>
                </c:pt>
                <c:pt idx="85">
                  <c:v>0.7083252849140429</c:v>
                </c:pt>
                <c:pt idx="86">
                  <c:v>0.71154845966972113</c:v>
                </c:pt>
                <c:pt idx="87">
                  <c:v>0.71505042740583769</c:v>
                </c:pt>
                <c:pt idx="88">
                  <c:v>0.71853857788485054</c:v>
                </c:pt>
                <c:pt idx="89">
                  <c:v>0.72259970195855805</c:v>
                </c:pt>
                <c:pt idx="90">
                  <c:v>0.72713512761182364</c:v>
                </c:pt>
                <c:pt idx="91">
                  <c:v>0.73182726294759615</c:v>
                </c:pt>
                <c:pt idx="92">
                  <c:v>0.7198483158599156</c:v>
                </c:pt>
                <c:pt idx="93">
                  <c:v>0.72405218995738563</c:v>
                </c:pt>
                <c:pt idx="94">
                  <c:v>0.72819878141660321</c:v>
                </c:pt>
                <c:pt idx="95">
                  <c:v>0.73236049159495442</c:v>
                </c:pt>
              </c:numCache>
            </c:numRef>
          </c:val>
          <c:smooth val="0"/>
        </c:ser>
        <c:ser>
          <c:idx val="1"/>
          <c:order val="1"/>
          <c:tx>
            <c:strRef>
              <c:f>'Figure 6'!$F$1</c:f>
              <c:strCache>
                <c:ptCount val="1"/>
                <c:pt idx="0">
                  <c:v>Non-financial assets as a % of total assets</c:v>
                </c:pt>
              </c:strCache>
            </c:strRef>
          </c:tx>
          <c:marker>
            <c:symbol val="none"/>
          </c:marker>
          <c:cat>
            <c:numRef>
              <c:f>'Figure 6'!$A$2:$A$97</c:f>
              <c:numCache>
                <c:formatCode>mmm\-yy</c:formatCode>
                <c:ptCount val="96"/>
                <c:pt idx="0">
                  <c:v>32933</c:v>
                </c:pt>
                <c:pt idx="1">
                  <c:v>33025</c:v>
                </c:pt>
                <c:pt idx="2">
                  <c:v>33117</c:v>
                </c:pt>
                <c:pt idx="3">
                  <c:v>33208</c:v>
                </c:pt>
                <c:pt idx="4">
                  <c:v>33298</c:v>
                </c:pt>
                <c:pt idx="5">
                  <c:v>33390</c:v>
                </c:pt>
                <c:pt idx="6">
                  <c:v>33482</c:v>
                </c:pt>
                <c:pt idx="7">
                  <c:v>33573</c:v>
                </c:pt>
                <c:pt idx="8">
                  <c:v>33664</c:v>
                </c:pt>
                <c:pt idx="9">
                  <c:v>33756</c:v>
                </c:pt>
                <c:pt idx="10">
                  <c:v>33848</c:v>
                </c:pt>
                <c:pt idx="11">
                  <c:v>33939</c:v>
                </c:pt>
                <c:pt idx="12">
                  <c:v>34029</c:v>
                </c:pt>
                <c:pt idx="13">
                  <c:v>34121</c:v>
                </c:pt>
                <c:pt idx="14">
                  <c:v>34213</c:v>
                </c:pt>
                <c:pt idx="15">
                  <c:v>34304</c:v>
                </c:pt>
                <c:pt idx="16">
                  <c:v>34394</c:v>
                </c:pt>
                <c:pt idx="17">
                  <c:v>34486</c:v>
                </c:pt>
                <c:pt idx="18">
                  <c:v>34578</c:v>
                </c:pt>
                <c:pt idx="19">
                  <c:v>34669</c:v>
                </c:pt>
                <c:pt idx="20">
                  <c:v>34759</c:v>
                </c:pt>
                <c:pt idx="21">
                  <c:v>34851</c:v>
                </c:pt>
                <c:pt idx="22">
                  <c:v>34943</c:v>
                </c:pt>
                <c:pt idx="23">
                  <c:v>35034</c:v>
                </c:pt>
                <c:pt idx="24">
                  <c:v>35125</c:v>
                </c:pt>
                <c:pt idx="25">
                  <c:v>35217</c:v>
                </c:pt>
                <c:pt idx="26">
                  <c:v>35309</c:v>
                </c:pt>
                <c:pt idx="27">
                  <c:v>35400</c:v>
                </c:pt>
                <c:pt idx="28">
                  <c:v>35490</c:v>
                </c:pt>
                <c:pt idx="29">
                  <c:v>35582</c:v>
                </c:pt>
                <c:pt idx="30">
                  <c:v>35674</c:v>
                </c:pt>
                <c:pt idx="31">
                  <c:v>35765</c:v>
                </c:pt>
                <c:pt idx="32">
                  <c:v>35855</c:v>
                </c:pt>
                <c:pt idx="33">
                  <c:v>35947</c:v>
                </c:pt>
                <c:pt idx="34">
                  <c:v>36039</c:v>
                </c:pt>
                <c:pt idx="35">
                  <c:v>36130</c:v>
                </c:pt>
                <c:pt idx="36">
                  <c:v>36220</c:v>
                </c:pt>
                <c:pt idx="37">
                  <c:v>36312</c:v>
                </c:pt>
                <c:pt idx="38">
                  <c:v>36404</c:v>
                </c:pt>
                <c:pt idx="39">
                  <c:v>36495</c:v>
                </c:pt>
                <c:pt idx="40">
                  <c:v>36586</c:v>
                </c:pt>
                <c:pt idx="41">
                  <c:v>36678</c:v>
                </c:pt>
                <c:pt idx="42">
                  <c:v>36770</c:v>
                </c:pt>
                <c:pt idx="43">
                  <c:v>36861</c:v>
                </c:pt>
                <c:pt idx="44">
                  <c:v>36951</c:v>
                </c:pt>
                <c:pt idx="45">
                  <c:v>37043</c:v>
                </c:pt>
                <c:pt idx="46">
                  <c:v>37135</c:v>
                </c:pt>
                <c:pt idx="47">
                  <c:v>37226</c:v>
                </c:pt>
                <c:pt idx="48">
                  <c:v>37316</c:v>
                </c:pt>
                <c:pt idx="49">
                  <c:v>37408</c:v>
                </c:pt>
                <c:pt idx="50">
                  <c:v>37500</c:v>
                </c:pt>
                <c:pt idx="51">
                  <c:v>37591</c:v>
                </c:pt>
                <c:pt idx="52">
                  <c:v>37681</c:v>
                </c:pt>
                <c:pt idx="53">
                  <c:v>37773</c:v>
                </c:pt>
                <c:pt idx="54">
                  <c:v>37865</c:v>
                </c:pt>
                <c:pt idx="55">
                  <c:v>37956</c:v>
                </c:pt>
                <c:pt idx="56">
                  <c:v>38047</c:v>
                </c:pt>
                <c:pt idx="57">
                  <c:v>38139</c:v>
                </c:pt>
                <c:pt idx="58">
                  <c:v>38231</c:v>
                </c:pt>
                <c:pt idx="59">
                  <c:v>38322</c:v>
                </c:pt>
                <c:pt idx="60">
                  <c:v>38412</c:v>
                </c:pt>
                <c:pt idx="61">
                  <c:v>38504</c:v>
                </c:pt>
                <c:pt idx="62">
                  <c:v>38596</c:v>
                </c:pt>
                <c:pt idx="63">
                  <c:v>38687</c:v>
                </c:pt>
                <c:pt idx="64">
                  <c:v>38777</c:v>
                </c:pt>
                <c:pt idx="65">
                  <c:v>38869</c:v>
                </c:pt>
                <c:pt idx="66">
                  <c:v>38961</c:v>
                </c:pt>
                <c:pt idx="67">
                  <c:v>39052</c:v>
                </c:pt>
                <c:pt idx="68">
                  <c:v>39142</c:v>
                </c:pt>
                <c:pt idx="69">
                  <c:v>39234</c:v>
                </c:pt>
                <c:pt idx="70">
                  <c:v>39326</c:v>
                </c:pt>
                <c:pt idx="71">
                  <c:v>39417</c:v>
                </c:pt>
                <c:pt idx="72">
                  <c:v>39508</c:v>
                </c:pt>
                <c:pt idx="73">
                  <c:v>39600</c:v>
                </c:pt>
                <c:pt idx="74">
                  <c:v>39692</c:v>
                </c:pt>
                <c:pt idx="75">
                  <c:v>39783</c:v>
                </c:pt>
                <c:pt idx="76">
                  <c:v>39873</c:v>
                </c:pt>
                <c:pt idx="77">
                  <c:v>39965</c:v>
                </c:pt>
                <c:pt idx="78">
                  <c:v>40057</c:v>
                </c:pt>
                <c:pt idx="79">
                  <c:v>40148</c:v>
                </c:pt>
                <c:pt idx="80">
                  <c:v>40238</c:v>
                </c:pt>
                <c:pt idx="81">
                  <c:v>40330</c:v>
                </c:pt>
                <c:pt idx="82">
                  <c:v>40422</c:v>
                </c:pt>
                <c:pt idx="83">
                  <c:v>40513</c:v>
                </c:pt>
                <c:pt idx="84">
                  <c:v>40603</c:v>
                </c:pt>
                <c:pt idx="85">
                  <c:v>40695</c:v>
                </c:pt>
                <c:pt idx="86">
                  <c:v>40787</c:v>
                </c:pt>
                <c:pt idx="87">
                  <c:v>40878</c:v>
                </c:pt>
                <c:pt idx="88">
                  <c:v>40969</c:v>
                </c:pt>
                <c:pt idx="89">
                  <c:v>41061</c:v>
                </c:pt>
                <c:pt idx="90">
                  <c:v>41153</c:v>
                </c:pt>
                <c:pt idx="91">
                  <c:v>41244</c:v>
                </c:pt>
                <c:pt idx="92">
                  <c:v>41334</c:v>
                </c:pt>
                <c:pt idx="93">
                  <c:v>41426</c:v>
                </c:pt>
                <c:pt idx="94">
                  <c:v>41518</c:v>
                </c:pt>
                <c:pt idx="95">
                  <c:v>41609</c:v>
                </c:pt>
              </c:numCache>
            </c:numRef>
          </c:cat>
          <c:val>
            <c:numRef>
              <c:f>'Figure 6'!$F$2:$F$97</c:f>
              <c:numCache>
                <c:formatCode>0.0%</c:formatCode>
                <c:ptCount val="96"/>
                <c:pt idx="0">
                  <c:v>0.49978473791841654</c:v>
                </c:pt>
                <c:pt idx="1">
                  <c:v>0.49450432751022194</c:v>
                </c:pt>
                <c:pt idx="2">
                  <c:v>0.4918673756646868</c:v>
                </c:pt>
                <c:pt idx="3">
                  <c:v>0.49370430544272947</c:v>
                </c:pt>
                <c:pt idx="4">
                  <c:v>0.49247130149580165</c:v>
                </c:pt>
                <c:pt idx="5">
                  <c:v>0.48656745739403817</c:v>
                </c:pt>
                <c:pt idx="6">
                  <c:v>0.48313194780087032</c:v>
                </c:pt>
                <c:pt idx="7">
                  <c:v>0.48194997157475927</c:v>
                </c:pt>
                <c:pt idx="8">
                  <c:v>0.4803339517625233</c:v>
                </c:pt>
                <c:pt idx="9">
                  <c:v>0.4764316678074384</c:v>
                </c:pt>
                <c:pt idx="10">
                  <c:v>0.47446627579107636</c:v>
                </c:pt>
                <c:pt idx="11">
                  <c:v>0.47387095361163489</c:v>
                </c:pt>
                <c:pt idx="12">
                  <c:v>0.47156215149695468</c:v>
                </c:pt>
                <c:pt idx="13">
                  <c:v>0.46777932313398241</c:v>
                </c:pt>
                <c:pt idx="14">
                  <c:v>0.46487962273517008</c:v>
                </c:pt>
                <c:pt idx="15">
                  <c:v>0.46504019065314861</c:v>
                </c:pt>
                <c:pt idx="16">
                  <c:v>0.46215596330275316</c:v>
                </c:pt>
                <c:pt idx="17">
                  <c:v>0.45804698116870574</c:v>
                </c:pt>
                <c:pt idx="18">
                  <c:v>0.45586893720541377</c:v>
                </c:pt>
                <c:pt idx="19">
                  <c:v>0.45507558593024644</c:v>
                </c:pt>
                <c:pt idx="20">
                  <c:v>0.45220936157821939</c:v>
                </c:pt>
                <c:pt idx="21">
                  <c:v>0.44894825184814835</c:v>
                </c:pt>
                <c:pt idx="22">
                  <c:v>0.44613012858694479</c:v>
                </c:pt>
                <c:pt idx="23">
                  <c:v>0.44468077807128892</c:v>
                </c:pt>
                <c:pt idx="24">
                  <c:v>0.44136352929299738</c:v>
                </c:pt>
                <c:pt idx="25">
                  <c:v>0.43822636027469741</c:v>
                </c:pt>
                <c:pt idx="26">
                  <c:v>0.43553036437247061</c:v>
                </c:pt>
                <c:pt idx="27">
                  <c:v>0.43441323781145075</c:v>
                </c:pt>
                <c:pt idx="28">
                  <c:v>0.42800012305042046</c:v>
                </c:pt>
                <c:pt idx="29">
                  <c:v>0.4222487681051218</c:v>
                </c:pt>
                <c:pt idx="30">
                  <c:v>0.41650214841481831</c:v>
                </c:pt>
                <c:pt idx="31">
                  <c:v>0.41137775268210058</c:v>
                </c:pt>
                <c:pt idx="32">
                  <c:v>0.40637945318972712</c:v>
                </c:pt>
                <c:pt idx="33">
                  <c:v>0.40159991351818819</c:v>
                </c:pt>
                <c:pt idx="34">
                  <c:v>0.39648825445589198</c:v>
                </c:pt>
                <c:pt idx="35">
                  <c:v>0.39212990583901958</c:v>
                </c:pt>
                <c:pt idx="36">
                  <c:v>0.38787847998374497</c:v>
                </c:pt>
                <c:pt idx="37">
                  <c:v>0.38357562481330282</c:v>
                </c:pt>
                <c:pt idx="38">
                  <c:v>0.37929350877621271</c:v>
                </c:pt>
                <c:pt idx="39">
                  <c:v>0.37629987329970688</c:v>
                </c:pt>
                <c:pt idx="40">
                  <c:v>0.37135216835251816</c:v>
                </c:pt>
                <c:pt idx="41">
                  <c:v>0.36584094463205191</c:v>
                </c:pt>
                <c:pt idx="42">
                  <c:v>0.36104177251540792</c:v>
                </c:pt>
                <c:pt idx="43">
                  <c:v>0.35713670798898134</c:v>
                </c:pt>
                <c:pt idx="44">
                  <c:v>0.35646287285805062</c:v>
                </c:pt>
                <c:pt idx="45">
                  <c:v>0.35564479214348138</c:v>
                </c:pt>
                <c:pt idx="46">
                  <c:v>0.35452292694915005</c:v>
                </c:pt>
                <c:pt idx="47">
                  <c:v>0.35434703821527808</c:v>
                </c:pt>
                <c:pt idx="48">
                  <c:v>0.35532219001866144</c:v>
                </c:pt>
                <c:pt idx="49">
                  <c:v>0.35558211997099753</c:v>
                </c:pt>
                <c:pt idx="50">
                  <c:v>0.35564975031935897</c:v>
                </c:pt>
                <c:pt idx="51">
                  <c:v>0.35627507163323785</c:v>
                </c:pt>
                <c:pt idx="52">
                  <c:v>0.35680981595092115</c:v>
                </c:pt>
                <c:pt idx="53">
                  <c:v>0.35717618079011698</c:v>
                </c:pt>
                <c:pt idx="54">
                  <c:v>0.35746973723058811</c:v>
                </c:pt>
                <c:pt idx="55">
                  <c:v>0.35721069549970841</c:v>
                </c:pt>
                <c:pt idx="56">
                  <c:v>0.35654998195597343</c:v>
                </c:pt>
                <c:pt idx="57">
                  <c:v>0.35496714755034997</c:v>
                </c:pt>
                <c:pt idx="58">
                  <c:v>0.35304101838755308</c:v>
                </c:pt>
                <c:pt idx="59">
                  <c:v>0.35222346524961656</c:v>
                </c:pt>
                <c:pt idx="60">
                  <c:v>0.35005450705185065</c:v>
                </c:pt>
                <c:pt idx="61">
                  <c:v>0.34840412289000688</c:v>
                </c:pt>
                <c:pt idx="62">
                  <c:v>0.34768131637221833</c:v>
                </c:pt>
                <c:pt idx="63">
                  <c:v>0.3477761520429194</c:v>
                </c:pt>
                <c:pt idx="64">
                  <c:v>0.34670387164283284</c:v>
                </c:pt>
                <c:pt idx="65">
                  <c:v>0.34530835810840532</c:v>
                </c:pt>
                <c:pt idx="66">
                  <c:v>0.34295885514913432</c:v>
                </c:pt>
                <c:pt idx="67">
                  <c:v>0.3404176295807198</c:v>
                </c:pt>
                <c:pt idx="68">
                  <c:v>0.33604025773470442</c:v>
                </c:pt>
                <c:pt idx="69">
                  <c:v>0.33045085569515603</c:v>
                </c:pt>
                <c:pt idx="70">
                  <c:v>0.32538895237138604</c:v>
                </c:pt>
                <c:pt idx="71">
                  <c:v>0.32095179987797551</c:v>
                </c:pt>
                <c:pt idx="72">
                  <c:v>0.32477864442926874</c:v>
                </c:pt>
                <c:pt idx="73">
                  <c:v>0.32777306568655223</c:v>
                </c:pt>
                <c:pt idx="74">
                  <c:v>0.33072289156626605</c:v>
                </c:pt>
                <c:pt idx="75">
                  <c:v>0.33268289343055807</c:v>
                </c:pt>
                <c:pt idx="76">
                  <c:v>0.32829210570800732</c:v>
                </c:pt>
                <c:pt idx="77">
                  <c:v>0.32466694837977994</c:v>
                </c:pt>
                <c:pt idx="78">
                  <c:v>0.32156058395761961</c:v>
                </c:pt>
                <c:pt idx="79">
                  <c:v>0.31821724727737288</c:v>
                </c:pt>
                <c:pt idx="80">
                  <c:v>0.31377401982133185</c:v>
                </c:pt>
                <c:pt idx="81">
                  <c:v>0.30860060135304546</c:v>
                </c:pt>
                <c:pt idx="82">
                  <c:v>0.30344749702271012</c:v>
                </c:pt>
                <c:pt idx="83">
                  <c:v>0.29892724869059756</c:v>
                </c:pt>
                <c:pt idx="84">
                  <c:v>0.2950926483508895</c:v>
                </c:pt>
                <c:pt idx="85">
                  <c:v>0.29167471508595805</c:v>
                </c:pt>
                <c:pt idx="86">
                  <c:v>0.28845154033028031</c:v>
                </c:pt>
                <c:pt idx="87">
                  <c:v>0.28494957259416381</c:v>
                </c:pt>
                <c:pt idx="88">
                  <c:v>0.28146142211514946</c:v>
                </c:pt>
                <c:pt idx="89">
                  <c:v>0.27740029804144251</c:v>
                </c:pt>
                <c:pt idx="90">
                  <c:v>0.27286487238817736</c:v>
                </c:pt>
                <c:pt idx="91">
                  <c:v>0.26817273705240574</c:v>
                </c:pt>
                <c:pt idx="92">
                  <c:v>0.28015168414008484</c:v>
                </c:pt>
                <c:pt idx="93">
                  <c:v>0.27594781004261332</c:v>
                </c:pt>
                <c:pt idx="94">
                  <c:v>0.27180121858339679</c:v>
                </c:pt>
                <c:pt idx="95">
                  <c:v>0.26763950840504525</c:v>
                </c:pt>
              </c:numCache>
            </c:numRef>
          </c:val>
          <c:smooth val="0"/>
        </c:ser>
        <c:dLbls>
          <c:showLegendKey val="0"/>
          <c:showVal val="0"/>
          <c:showCatName val="0"/>
          <c:showSerName val="0"/>
          <c:showPercent val="0"/>
          <c:showBubbleSize val="0"/>
        </c:dLbls>
        <c:marker val="1"/>
        <c:smooth val="0"/>
        <c:axId val="8400384"/>
        <c:axId val="124833152"/>
      </c:lineChart>
      <c:dateAx>
        <c:axId val="8400384"/>
        <c:scaling>
          <c:orientation val="minMax"/>
        </c:scaling>
        <c:delete val="0"/>
        <c:axPos val="b"/>
        <c:numFmt formatCode="mmm\-yy" sourceLinked="1"/>
        <c:majorTickMark val="none"/>
        <c:minorTickMark val="none"/>
        <c:tickLblPos val="nextTo"/>
        <c:crossAx val="124833152"/>
        <c:crosses val="autoZero"/>
        <c:auto val="1"/>
        <c:lblOffset val="100"/>
        <c:baseTimeUnit val="months"/>
      </c:dateAx>
      <c:valAx>
        <c:axId val="124833152"/>
        <c:scaling>
          <c:orientation val="minMax"/>
          <c:min val="0.2"/>
        </c:scaling>
        <c:delete val="0"/>
        <c:axPos val="l"/>
        <c:majorGridlines/>
        <c:numFmt formatCode="0%" sourceLinked="0"/>
        <c:majorTickMark val="none"/>
        <c:minorTickMark val="none"/>
        <c:tickLblPos val="nextTo"/>
        <c:spPr>
          <a:ln w="9525">
            <a:noFill/>
          </a:ln>
        </c:spPr>
        <c:crossAx val="8400384"/>
        <c:crosses val="autoZero"/>
        <c:crossBetween val="between"/>
      </c:valAx>
      <c:spPr>
        <a:solidFill>
          <a:srgbClr val="1F497D">
            <a:lumMod val="20000"/>
            <a:lumOff val="80000"/>
          </a:srgbClr>
        </a:solidFill>
      </c:spPr>
    </c:plotArea>
    <c:legend>
      <c:legendPos val="b"/>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1400"/>
            </a:pPr>
            <a:r>
              <a:rPr lang="en-US" sz="1400"/>
              <a:t>Net financial asset share of net worth</a:t>
            </a:r>
          </a:p>
          <a:p>
            <a:pPr algn="ctr">
              <a:defRPr sz="1400"/>
            </a:pPr>
            <a:r>
              <a:rPr lang="en-US" sz="1400"/>
              <a:t>NPISH</a:t>
            </a:r>
          </a:p>
        </c:rich>
      </c:tx>
      <c:overlay val="0"/>
      <c:spPr>
        <a:ln>
          <a:noFill/>
        </a:ln>
      </c:spPr>
    </c:title>
    <c:autoTitleDeleted val="0"/>
    <c:plotArea>
      <c:layout/>
      <c:lineChart>
        <c:grouping val="standard"/>
        <c:varyColors val="0"/>
        <c:ser>
          <c:idx val="0"/>
          <c:order val="0"/>
          <c:tx>
            <c:strRef>
              <c:f>'Figure 7'!$K$1</c:f>
              <c:strCache>
                <c:ptCount val="1"/>
                <c:pt idx="0">
                  <c:v>Net Financial Asset Share of Net Worth</c:v>
                </c:pt>
              </c:strCache>
            </c:strRef>
          </c:tx>
          <c:spPr>
            <a:ln>
              <a:solidFill>
                <a:srgbClr val="FF0000"/>
              </a:solidFill>
            </a:ln>
          </c:spPr>
          <c:marker>
            <c:symbol val="none"/>
          </c:marker>
          <c:cat>
            <c:numRef>
              <c:f>'Figure 7'!$A$2:$A$69</c:f>
              <c:numCache>
                <c:formatCode>mmm\-yy</c:formatCode>
                <c:ptCount val="68"/>
                <c:pt idx="0">
                  <c:v>35490</c:v>
                </c:pt>
                <c:pt idx="1">
                  <c:v>35582</c:v>
                </c:pt>
                <c:pt idx="2">
                  <c:v>35674</c:v>
                </c:pt>
                <c:pt idx="3">
                  <c:v>35765</c:v>
                </c:pt>
                <c:pt idx="4">
                  <c:v>35855</c:v>
                </c:pt>
                <c:pt idx="5">
                  <c:v>35947</c:v>
                </c:pt>
                <c:pt idx="6">
                  <c:v>36039</c:v>
                </c:pt>
                <c:pt idx="7">
                  <c:v>36130</c:v>
                </c:pt>
                <c:pt idx="8">
                  <c:v>36220</c:v>
                </c:pt>
                <c:pt idx="9">
                  <c:v>36312</c:v>
                </c:pt>
                <c:pt idx="10">
                  <c:v>36404</c:v>
                </c:pt>
                <c:pt idx="11">
                  <c:v>36495</c:v>
                </c:pt>
                <c:pt idx="12">
                  <c:v>36586</c:v>
                </c:pt>
                <c:pt idx="13">
                  <c:v>36678</c:v>
                </c:pt>
                <c:pt idx="14">
                  <c:v>36770</c:v>
                </c:pt>
                <c:pt idx="15">
                  <c:v>36861</c:v>
                </c:pt>
                <c:pt idx="16">
                  <c:v>36951</c:v>
                </c:pt>
                <c:pt idx="17">
                  <c:v>37043</c:v>
                </c:pt>
                <c:pt idx="18">
                  <c:v>37135</c:v>
                </c:pt>
                <c:pt idx="19">
                  <c:v>37226</c:v>
                </c:pt>
                <c:pt idx="20">
                  <c:v>37316</c:v>
                </c:pt>
                <c:pt idx="21">
                  <c:v>37408</c:v>
                </c:pt>
                <c:pt idx="22">
                  <c:v>37500</c:v>
                </c:pt>
                <c:pt idx="23">
                  <c:v>37591</c:v>
                </c:pt>
                <c:pt idx="24">
                  <c:v>37681</c:v>
                </c:pt>
                <c:pt idx="25">
                  <c:v>37773</c:v>
                </c:pt>
                <c:pt idx="26">
                  <c:v>37865</c:v>
                </c:pt>
                <c:pt idx="27">
                  <c:v>37956</c:v>
                </c:pt>
                <c:pt idx="28">
                  <c:v>38047</c:v>
                </c:pt>
                <c:pt idx="29">
                  <c:v>38139</c:v>
                </c:pt>
                <c:pt idx="30">
                  <c:v>38231</c:v>
                </c:pt>
                <c:pt idx="31">
                  <c:v>38322</c:v>
                </c:pt>
                <c:pt idx="32">
                  <c:v>38412</c:v>
                </c:pt>
                <c:pt idx="33">
                  <c:v>38504</c:v>
                </c:pt>
                <c:pt idx="34">
                  <c:v>38596</c:v>
                </c:pt>
                <c:pt idx="35">
                  <c:v>38687</c:v>
                </c:pt>
                <c:pt idx="36">
                  <c:v>38777</c:v>
                </c:pt>
                <c:pt idx="37">
                  <c:v>38869</c:v>
                </c:pt>
                <c:pt idx="38">
                  <c:v>38961</c:v>
                </c:pt>
                <c:pt idx="39">
                  <c:v>39052</c:v>
                </c:pt>
                <c:pt idx="40">
                  <c:v>39142</c:v>
                </c:pt>
                <c:pt idx="41">
                  <c:v>39234</c:v>
                </c:pt>
                <c:pt idx="42">
                  <c:v>39326</c:v>
                </c:pt>
                <c:pt idx="43">
                  <c:v>39417</c:v>
                </c:pt>
                <c:pt idx="44">
                  <c:v>39508</c:v>
                </c:pt>
                <c:pt idx="45">
                  <c:v>39600</c:v>
                </c:pt>
                <c:pt idx="46">
                  <c:v>39692</c:v>
                </c:pt>
                <c:pt idx="47">
                  <c:v>39783</c:v>
                </c:pt>
                <c:pt idx="48">
                  <c:v>39873</c:v>
                </c:pt>
                <c:pt idx="49">
                  <c:v>39965</c:v>
                </c:pt>
                <c:pt idx="50">
                  <c:v>40057</c:v>
                </c:pt>
                <c:pt idx="51">
                  <c:v>40148</c:v>
                </c:pt>
                <c:pt idx="52">
                  <c:v>40238</c:v>
                </c:pt>
                <c:pt idx="53">
                  <c:v>40330</c:v>
                </c:pt>
                <c:pt idx="54">
                  <c:v>40422</c:v>
                </c:pt>
                <c:pt idx="55">
                  <c:v>40513</c:v>
                </c:pt>
                <c:pt idx="56">
                  <c:v>40603</c:v>
                </c:pt>
                <c:pt idx="57">
                  <c:v>40695</c:v>
                </c:pt>
                <c:pt idx="58">
                  <c:v>40787</c:v>
                </c:pt>
                <c:pt idx="59">
                  <c:v>40878</c:v>
                </c:pt>
                <c:pt idx="60">
                  <c:v>40969</c:v>
                </c:pt>
                <c:pt idx="61">
                  <c:v>41061</c:v>
                </c:pt>
                <c:pt idx="62">
                  <c:v>41153</c:v>
                </c:pt>
                <c:pt idx="63">
                  <c:v>41244</c:v>
                </c:pt>
                <c:pt idx="64">
                  <c:v>41334</c:v>
                </c:pt>
                <c:pt idx="65">
                  <c:v>41426</c:v>
                </c:pt>
                <c:pt idx="66">
                  <c:v>41518</c:v>
                </c:pt>
                <c:pt idx="67">
                  <c:v>41609</c:v>
                </c:pt>
              </c:numCache>
            </c:numRef>
          </c:cat>
          <c:val>
            <c:numRef>
              <c:f>'Figure 7'!$K$2:$K$69</c:f>
              <c:numCache>
                <c:formatCode>0.0%</c:formatCode>
                <c:ptCount val="68"/>
                <c:pt idx="0">
                  <c:v>3.5828135828135835E-2</c:v>
                </c:pt>
                <c:pt idx="1">
                  <c:v>6.955777836272703E-2</c:v>
                </c:pt>
                <c:pt idx="2">
                  <c:v>0.10028222013170272</c:v>
                </c:pt>
                <c:pt idx="3">
                  <c:v>0.12805936209682278</c:v>
                </c:pt>
                <c:pt idx="4">
                  <c:v>0.13654500645464149</c:v>
                </c:pt>
                <c:pt idx="5">
                  <c:v>0.144797421731124</c:v>
                </c:pt>
                <c:pt idx="6">
                  <c:v>0.15298444130127356</c:v>
                </c:pt>
                <c:pt idx="7">
                  <c:v>0.16058637347992671</c:v>
                </c:pt>
                <c:pt idx="8">
                  <c:v>0.1889307908854313</c:v>
                </c:pt>
                <c:pt idx="9">
                  <c:v>0.21510798696006544</c:v>
                </c:pt>
                <c:pt idx="10">
                  <c:v>0.23938904391246918</c:v>
                </c:pt>
                <c:pt idx="11">
                  <c:v>0.26084710743801653</c:v>
                </c:pt>
                <c:pt idx="12">
                  <c:v>0.28369589594079392</c:v>
                </c:pt>
                <c:pt idx="13">
                  <c:v>0.30533201359900242</c:v>
                </c:pt>
                <c:pt idx="14">
                  <c:v>0.32487917716551817</c:v>
                </c:pt>
                <c:pt idx="15">
                  <c:v>0.34226485393792888</c:v>
                </c:pt>
                <c:pt idx="16">
                  <c:v>0.34006971370383432</c:v>
                </c:pt>
                <c:pt idx="17">
                  <c:v>0.33804507784060223</c:v>
                </c:pt>
                <c:pt idx="18">
                  <c:v>0.33641277264538005</c:v>
                </c:pt>
                <c:pt idx="19">
                  <c:v>0.33392627355991383</c:v>
                </c:pt>
                <c:pt idx="20">
                  <c:v>0.33356914141038052</c:v>
                </c:pt>
                <c:pt idx="21">
                  <c:v>0.33393289773144536</c:v>
                </c:pt>
                <c:pt idx="22">
                  <c:v>0.33440794001521412</c:v>
                </c:pt>
                <c:pt idx="23">
                  <c:v>0.33439206309553643</c:v>
                </c:pt>
                <c:pt idx="24">
                  <c:v>0.34205854711267442</c:v>
                </c:pt>
                <c:pt idx="25">
                  <c:v>0.34953271028037386</c:v>
                </c:pt>
                <c:pt idx="26">
                  <c:v>0.35668980174675458</c:v>
                </c:pt>
                <c:pt idx="27">
                  <c:v>0.36411223461325881</c:v>
                </c:pt>
                <c:pt idx="28">
                  <c:v>0.36812484011256147</c:v>
                </c:pt>
                <c:pt idx="29">
                  <c:v>0.37297757592960717</c:v>
                </c:pt>
                <c:pt idx="30">
                  <c:v>0.37806017566810007</c:v>
                </c:pt>
                <c:pt idx="31">
                  <c:v>0.38193975829703697</c:v>
                </c:pt>
                <c:pt idx="32">
                  <c:v>0.38829027265150612</c:v>
                </c:pt>
                <c:pt idx="33">
                  <c:v>0.39384926364424033</c:v>
                </c:pt>
                <c:pt idx="34">
                  <c:v>0.39822068039391351</c:v>
                </c:pt>
                <c:pt idx="35">
                  <c:v>0.40146756200584954</c:v>
                </c:pt>
                <c:pt idx="36">
                  <c:v>0.40672116257947338</c:v>
                </c:pt>
                <c:pt idx="37">
                  <c:v>0.41197595830111977</c:v>
                </c:pt>
                <c:pt idx="38">
                  <c:v>0.41798445134426226</c:v>
                </c:pt>
                <c:pt idx="39">
                  <c:v>0.4239391047277638</c:v>
                </c:pt>
                <c:pt idx="40">
                  <c:v>0.44195609400216657</c:v>
                </c:pt>
                <c:pt idx="41">
                  <c:v>0.45992479296941147</c:v>
                </c:pt>
                <c:pt idx="42">
                  <c:v>0.47612404981400691</c:v>
                </c:pt>
                <c:pt idx="43">
                  <c:v>0.49058723272389232</c:v>
                </c:pt>
                <c:pt idx="44">
                  <c:v>0.48528406501595139</c:v>
                </c:pt>
                <c:pt idx="45">
                  <c:v>0.48096330703079831</c:v>
                </c:pt>
                <c:pt idx="46">
                  <c:v>0.47675953079178879</c:v>
                </c:pt>
                <c:pt idx="47">
                  <c:v>0.47367850953206314</c:v>
                </c:pt>
                <c:pt idx="48">
                  <c:v>0.47905937052932762</c:v>
                </c:pt>
                <c:pt idx="49">
                  <c:v>0.48358567992075968</c:v>
                </c:pt>
                <c:pt idx="50">
                  <c:v>0.48754566589173032</c:v>
                </c:pt>
                <c:pt idx="51">
                  <c:v>0.49177011653238356</c:v>
                </c:pt>
                <c:pt idx="52">
                  <c:v>0.49985608100099993</c:v>
                </c:pt>
                <c:pt idx="53">
                  <c:v>0.50864390438511964</c:v>
                </c:pt>
                <c:pt idx="54">
                  <c:v>0.51731064441323449</c:v>
                </c:pt>
                <c:pt idx="55">
                  <c:v>0.5251294547669817</c:v>
                </c:pt>
                <c:pt idx="56">
                  <c:v>0.5325430832264727</c:v>
                </c:pt>
                <c:pt idx="57">
                  <c:v>0.53930407456561869</c:v>
                </c:pt>
                <c:pt idx="58">
                  <c:v>0.54567110846422984</c:v>
                </c:pt>
                <c:pt idx="59">
                  <c:v>0.55225705055443985</c:v>
                </c:pt>
                <c:pt idx="60">
                  <c:v>0.55915397055068561</c:v>
                </c:pt>
                <c:pt idx="61">
                  <c:v>0.56659182881534453</c:v>
                </c:pt>
                <c:pt idx="62">
                  <c:v>0.57449810092240916</c:v>
                </c:pt>
                <c:pt idx="63">
                  <c:v>0.5824692933482214</c:v>
                </c:pt>
                <c:pt idx="64">
                  <c:v>0.55760641370662078</c:v>
                </c:pt>
                <c:pt idx="65">
                  <c:v>0.5648312364906074</c:v>
                </c:pt>
                <c:pt idx="66">
                  <c:v>0.57191150611360264</c:v>
                </c:pt>
                <c:pt idx="67">
                  <c:v>0.57893112563232119</c:v>
                </c:pt>
              </c:numCache>
            </c:numRef>
          </c:val>
          <c:smooth val="0"/>
        </c:ser>
        <c:dLbls>
          <c:showLegendKey val="0"/>
          <c:showVal val="0"/>
          <c:showCatName val="0"/>
          <c:showSerName val="0"/>
          <c:showPercent val="0"/>
          <c:showBubbleSize val="0"/>
        </c:dLbls>
        <c:marker val="1"/>
        <c:smooth val="0"/>
        <c:axId val="124707840"/>
        <c:axId val="124739584"/>
      </c:lineChart>
      <c:dateAx>
        <c:axId val="124707840"/>
        <c:scaling>
          <c:orientation val="minMax"/>
        </c:scaling>
        <c:delete val="0"/>
        <c:axPos val="b"/>
        <c:numFmt formatCode="mmm\-yy" sourceLinked="1"/>
        <c:majorTickMark val="out"/>
        <c:minorTickMark val="none"/>
        <c:tickLblPos val="nextTo"/>
        <c:crossAx val="124739584"/>
        <c:crosses val="autoZero"/>
        <c:auto val="1"/>
        <c:lblOffset val="100"/>
        <c:baseTimeUnit val="months"/>
      </c:dateAx>
      <c:valAx>
        <c:axId val="124739584"/>
        <c:scaling>
          <c:orientation val="minMax"/>
        </c:scaling>
        <c:delete val="0"/>
        <c:axPos val="l"/>
        <c:majorGridlines/>
        <c:numFmt formatCode="0%" sourceLinked="0"/>
        <c:majorTickMark val="out"/>
        <c:minorTickMark val="none"/>
        <c:tickLblPos val="nextTo"/>
        <c:crossAx val="124707840"/>
        <c:crosses val="autoZero"/>
        <c:crossBetween val="between"/>
      </c:valAx>
      <c:spPr>
        <a:solidFill>
          <a:srgbClr val="1F497D">
            <a:lumMod val="20000"/>
            <a:lumOff val="80000"/>
          </a:srgbClr>
        </a:solidFill>
      </c:spPr>
    </c:plotArea>
    <c:plotVisOnly val="1"/>
    <c:dispBlanksAs val="gap"/>
    <c:showDLblsOverMax val="0"/>
  </c:chart>
  <c:spPr>
    <a:ln>
      <a:solidFill>
        <a:schemeClr val="tx2">
          <a:lumMod val="40000"/>
          <a:lumOff val="60000"/>
        </a:schemeClr>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hdr" sz="quarter"/>
          </p:nvPr>
        </p:nvSpPr>
        <p:spPr bwMode="auto">
          <a:xfrm>
            <a:off x="1" y="0"/>
            <a:ext cx="4028228" cy="3505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defRPr sz="1200"/>
            </a:lvl1pPr>
          </a:lstStyle>
          <a:p>
            <a:endParaRPr lang="en-CA" dirty="0"/>
          </a:p>
        </p:txBody>
      </p:sp>
      <p:sp>
        <p:nvSpPr>
          <p:cNvPr id="256003" name="Rectangle 3"/>
          <p:cNvSpPr>
            <a:spLocks noGrp="1" noChangeArrowheads="1"/>
          </p:cNvSpPr>
          <p:nvPr>
            <p:ph type="dt" sz="quarter" idx="1"/>
          </p:nvPr>
        </p:nvSpPr>
        <p:spPr bwMode="auto">
          <a:xfrm>
            <a:off x="5266583" y="0"/>
            <a:ext cx="4028228" cy="350520"/>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a:defRPr sz="1200"/>
            </a:lvl1pPr>
          </a:lstStyle>
          <a:p>
            <a:endParaRPr lang="en-CA" dirty="0"/>
          </a:p>
        </p:txBody>
      </p:sp>
      <p:sp>
        <p:nvSpPr>
          <p:cNvPr id="256004" name="Rectangle 4"/>
          <p:cNvSpPr>
            <a:spLocks noGrp="1" noChangeArrowheads="1"/>
          </p:cNvSpPr>
          <p:nvPr>
            <p:ph type="ftr" sz="quarter" idx="2"/>
          </p:nvPr>
        </p:nvSpPr>
        <p:spPr bwMode="auto">
          <a:xfrm>
            <a:off x="1" y="6658287"/>
            <a:ext cx="4028228" cy="3505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defRPr sz="1200"/>
            </a:lvl1pPr>
          </a:lstStyle>
          <a:p>
            <a:endParaRPr lang="en-CA" dirty="0"/>
          </a:p>
        </p:txBody>
      </p:sp>
      <p:sp>
        <p:nvSpPr>
          <p:cNvPr id="256005" name="Rectangle 5"/>
          <p:cNvSpPr>
            <a:spLocks noGrp="1" noChangeArrowheads="1"/>
          </p:cNvSpPr>
          <p:nvPr>
            <p:ph type="sldNum" sz="quarter" idx="3"/>
          </p:nvPr>
        </p:nvSpPr>
        <p:spPr bwMode="auto">
          <a:xfrm>
            <a:off x="5266583" y="6658287"/>
            <a:ext cx="4028228" cy="350520"/>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a:defRPr sz="1200"/>
            </a:lvl1pPr>
          </a:lstStyle>
          <a:p>
            <a:fld id="{895EC32E-AC3A-43F9-BBF8-3D9C92F2A1C0}" type="slidenum">
              <a:rPr lang="en-CA"/>
              <a:pPr/>
              <a:t>‹#›</a:t>
            </a:fld>
            <a:endParaRPr lang="en-CA" dirty="0"/>
          </a:p>
        </p:txBody>
      </p:sp>
    </p:spTree>
    <p:extLst>
      <p:ext uri="{BB962C8B-B14F-4D97-AF65-F5344CB8AC3E}">
        <p14:creationId xmlns:p14="http://schemas.microsoft.com/office/powerpoint/2010/main" val="1472746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26639" cy="35052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defTabSz="932415">
              <a:defRPr sz="1200"/>
            </a:lvl1pPr>
          </a:lstStyle>
          <a:p>
            <a:endParaRPr lang="en-CA" dirty="0"/>
          </a:p>
        </p:txBody>
      </p:sp>
      <p:sp>
        <p:nvSpPr>
          <p:cNvPr id="3075" name="Rectangle 3"/>
          <p:cNvSpPr>
            <a:spLocks noGrp="1" noChangeArrowheads="1"/>
          </p:cNvSpPr>
          <p:nvPr>
            <p:ph type="dt" idx="1"/>
          </p:nvPr>
        </p:nvSpPr>
        <p:spPr bwMode="auto">
          <a:xfrm>
            <a:off x="5266583" y="0"/>
            <a:ext cx="4028228" cy="35052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lvl1pPr algn="r" defTabSz="932415">
              <a:defRPr sz="1200"/>
            </a:lvl1pPr>
          </a:lstStyle>
          <a:p>
            <a:endParaRPr lang="en-CA" dirty="0"/>
          </a:p>
        </p:txBody>
      </p:sp>
      <p:sp>
        <p:nvSpPr>
          <p:cNvPr id="3076"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29959" y="3329940"/>
            <a:ext cx="7436484" cy="3154680"/>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3078" name="Rectangle 6"/>
          <p:cNvSpPr>
            <a:spLocks noGrp="1" noChangeArrowheads="1"/>
          </p:cNvSpPr>
          <p:nvPr>
            <p:ph type="ftr" sz="quarter" idx="4"/>
          </p:nvPr>
        </p:nvSpPr>
        <p:spPr bwMode="auto">
          <a:xfrm>
            <a:off x="0" y="6659881"/>
            <a:ext cx="4026639" cy="348927"/>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defTabSz="932415">
              <a:defRPr sz="1200"/>
            </a:lvl1pPr>
          </a:lstStyle>
          <a:p>
            <a:endParaRPr lang="en-CA" dirty="0"/>
          </a:p>
        </p:txBody>
      </p:sp>
      <p:sp>
        <p:nvSpPr>
          <p:cNvPr id="3079" name="Rectangle 7"/>
          <p:cNvSpPr>
            <a:spLocks noGrp="1" noChangeArrowheads="1"/>
          </p:cNvSpPr>
          <p:nvPr>
            <p:ph type="sldNum" sz="quarter" idx="5"/>
          </p:nvPr>
        </p:nvSpPr>
        <p:spPr bwMode="auto">
          <a:xfrm>
            <a:off x="5266583" y="6659881"/>
            <a:ext cx="4028228" cy="348927"/>
          </a:xfrm>
          <a:prstGeom prst="rect">
            <a:avLst/>
          </a:prstGeom>
          <a:noFill/>
          <a:ln w="9525">
            <a:noFill/>
            <a:miter lim="800000"/>
            <a:headEnd/>
            <a:tailEnd/>
          </a:ln>
          <a:effectLst/>
        </p:spPr>
        <p:txBody>
          <a:bodyPr vert="horz" wrap="square" lIns="93169" tIns="46585" rIns="93169" bIns="46585" numCol="1" anchor="b" anchorCtr="0" compatLnSpc="1">
            <a:prstTxWarp prst="textNoShape">
              <a:avLst/>
            </a:prstTxWarp>
          </a:bodyPr>
          <a:lstStyle>
            <a:lvl1pPr algn="r" defTabSz="932415">
              <a:defRPr sz="1200"/>
            </a:lvl1pPr>
          </a:lstStyle>
          <a:p>
            <a:fld id="{EC4A9CC4-A07E-4292-B8A3-A47BFA635A9C}" type="slidenum">
              <a:rPr lang="en-CA"/>
              <a:pPr/>
              <a:t>‹#›</a:t>
            </a:fld>
            <a:endParaRPr lang="en-CA" dirty="0"/>
          </a:p>
        </p:txBody>
      </p:sp>
    </p:spTree>
    <p:extLst>
      <p:ext uri="{BB962C8B-B14F-4D97-AF65-F5344CB8AC3E}">
        <p14:creationId xmlns:p14="http://schemas.microsoft.com/office/powerpoint/2010/main" val="14871309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2</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11</a:t>
            </a:fld>
            <a:endParaRPr lang="en-CA"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12</a:t>
            </a:fld>
            <a:endParaRPr lang="en-CA"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14</a:t>
            </a:fld>
            <a:endParaRPr lang="en-CA"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15</a:t>
            </a:fld>
            <a:endParaRPr lang="en-CA"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16</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17</a:t>
            </a:fld>
            <a:endParaRPr lang="en-CA"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18</a:t>
            </a:fld>
            <a:endParaRPr lang="en-CA"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19</a:t>
            </a:fld>
            <a:endParaRPr lang="en-CA"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20</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21</a:t>
            </a:fld>
            <a:endParaRPr lang="en-C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3</a:t>
            </a:fld>
            <a:endParaRPr lang="en-CA"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22</a:t>
            </a:fld>
            <a:endParaRPr lang="en-C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4</a:t>
            </a:fld>
            <a:endParaRPr lang="en-C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5</a:t>
            </a:fld>
            <a:endParaRPr lang="en-C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6</a:t>
            </a:fld>
            <a:endParaRPr lang="en-C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7</a:t>
            </a:fld>
            <a:endParaRPr lang="en-C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endParaRPr lang="en-CA" sz="1200" kern="1200" dirty="0" smtClean="0">
              <a:solidFill>
                <a:srgbClr val="FF3300"/>
              </a:solidFill>
              <a:latin typeface="Arial" charset="0"/>
              <a:ea typeface="+mn-ea"/>
              <a:cs typeface="+mn-cs"/>
            </a:endParaRP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r>
              <a:rPr lang="en-CA" sz="1200" kern="1200" dirty="0" smtClean="0">
                <a:solidFill>
                  <a:srgbClr val="FF3300"/>
                </a:solidFill>
                <a:latin typeface="Arial" charset="0"/>
                <a:ea typeface="+mn-ea"/>
                <a:cs typeface="+mn-cs"/>
              </a:rPr>
              <a:t>Charities can fill out the complete T3010 electronically but currently they cannot submit it online.  </a:t>
            </a: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endParaRPr lang="en-CA" sz="1200" kern="1200" dirty="0" smtClean="0">
              <a:solidFill>
                <a:srgbClr val="FF3300"/>
              </a:solidFill>
              <a:latin typeface="Arial" charset="0"/>
              <a:ea typeface="+mn-ea"/>
              <a:cs typeface="+mn-cs"/>
            </a:endParaRP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r>
              <a:rPr lang="en-CA" sz="1200" kern="1200" dirty="0" smtClean="0">
                <a:solidFill>
                  <a:srgbClr val="FF3300"/>
                </a:solidFill>
                <a:latin typeface="Arial" charset="0"/>
                <a:ea typeface="+mn-ea"/>
                <a:cs typeface="+mn-cs"/>
              </a:rPr>
              <a:t>A current T3010(13)</a:t>
            </a:r>
            <a:r>
              <a:rPr lang="en-CA" sz="1200" kern="1200" baseline="0" dirty="0" smtClean="0">
                <a:solidFill>
                  <a:srgbClr val="FF3300"/>
                </a:solidFill>
                <a:latin typeface="Arial" charset="0"/>
                <a:ea typeface="+mn-ea"/>
                <a:cs typeface="+mn-cs"/>
              </a:rPr>
              <a:t> </a:t>
            </a:r>
            <a:r>
              <a:rPr lang="en-CA" sz="1200" kern="1200" dirty="0" smtClean="0">
                <a:solidFill>
                  <a:srgbClr val="FF3300"/>
                </a:solidFill>
                <a:latin typeface="Arial" charset="0"/>
                <a:ea typeface="+mn-ea"/>
                <a:cs typeface="+mn-cs"/>
              </a:rPr>
              <a:t>consists of the core form (which comprises Section D: financial information) plus all applicable schedules, appendices and </a:t>
            </a:r>
            <a:r>
              <a:rPr lang="en-CA" sz="1200" kern="1200" baseline="0" dirty="0" smtClean="0">
                <a:solidFill>
                  <a:srgbClr val="FF3300"/>
                </a:solidFill>
                <a:latin typeface="Arial" charset="0"/>
                <a:ea typeface="+mn-ea"/>
                <a:cs typeface="+mn-cs"/>
              </a:rPr>
              <a:t>financial statements</a:t>
            </a:r>
            <a:r>
              <a:rPr lang="en-CA" sz="1200" kern="1200" dirty="0" smtClean="0">
                <a:solidFill>
                  <a:srgbClr val="FF3300"/>
                </a:solidFill>
                <a:latin typeface="Arial" charset="0"/>
                <a:ea typeface="+mn-ea"/>
                <a:cs typeface="+mn-cs"/>
              </a:rPr>
              <a:t>. </a:t>
            </a:r>
          </a:p>
          <a:p>
            <a:endParaRPr lang="en-CA" sz="1200" b="1" kern="1200" baseline="0" dirty="0" smtClean="0">
              <a:solidFill>
                <a:schemeClr val="tx1"/>
              </a:solidFill>
              <a:latin typeface="Arial" charset="0"/>
              <a:ea typeface="+mn-ea"/>
              <a:cs typeface="+mn-cs"/>
            </a:endParaRPr>
          </a:p>
          <a:p>
            <a:r>
              <a:rPr lang="en-CA" sz="1200" b="0" u="sng" kern="1200" baseline="0" dirty="0" smtClean="0">
                <a:solidFill>
                  <a:schemeClr val="tx1"/>
                </a:solidFill>
                <a:latin typeface="Arial" charset="0"/>
                <a:ea typeface="+mn-ea"/>
                <a:cs typeface="+mn-cs"/>
              </a:rPr>
              <a:t>T3010 schedules </a:t>
            </a:r>
          </a:p>
          <a:p>
            <a:r>
              <a:rPr lang="en-CA" sz="1200" kern="1200" baseline="0" dirty="0" smtClean="0">
                <a:solidFill>
                  <a:schemeClr val="tx1"/>
                </a:solidFill>
                <a:latin typeface="Arial" charset="0"/>
                <a:ea typeface="+mn-ea"/>
                <a:cs typeface="+mn-cs"/>
              </a:rPr>
              <a:t>Schedule 1 – Foundations </a:t>
            </a:r>
          </a:p>
          <a:p>
            <a:r>
              <a:rPr lang="en-CA" sz="1200" kern="1200" baseline="0" dirty="0" smtClean="0">
                <a:solidFill>
                  <a:schemeClr val="tx1"/>
                </a:solidFill>
                <a:latin typeface="Arial" charset="0"/>
                <a:ea typeface="+mn-ea"/>
                <a:cs typeface="+mn-cs"/>
              </a:rPr>
              <a:t>Schedule 2 – Activities outside of Canada </a:t>
            </a:r>
          </a:p>
          <a:p>
            <a:r>
              <a:rPr lang="en-CA" sz="1200" kern="1200" baseline="0" dirty="0" smtClean="0">
                <a:solidFill>
                  <a:schemeClr val="tx1"/>
                </a:solidFill>
                <a:latin typeface="Arial" charset="0"/>
                <a:ea typeface="+mn-ea"/>
                <a:cs typeface="+mn-cs"/>
              </a:rPr>
              <a:t>Schedule 3 – Compensation </a:t>
            </a:r>
          </a:p>
          <a:p>
            <a:r>
              <a:rPr lang="en-CA" sz="1200" kern="1200" baseline="0" dirty="0" smtClean="0">
                <a:solidFill>
                  <a:schemeClr val="tx1"/>
                </a:solidFill>
                <a:latin typeface="Arial" charset="0"/>
                <a:ea typeface="+mn-ea"/>
                <a:cs typeface="+mn-cs"/>
              </a:rPr>
              <a:t>Schedule 4- Confidential data </a:t>
            </a:r>
          </a:p>
          <a:p>
            <a:r>
              <a:rPr lang="en-CA" sz="1200" kern="1200" baseline="0" dirty="0" smtClean="0">
                <a:solidFill>
                  <a:schemeClr val="tx1"/>
                </a:solidFill>
                <a:latin typeface="Arial" charset="0"/>
                <a:ea typeface="+mn-ea"/>
                <a:cs typeface="+mn-cs"/>
              </a:rPr>
              <a:t>  External fundraisers </a:t>
            </a:r>
          </a:p>
          <a:p>
            <a:r>
              <a:rPr lang="en-CA" sz="1200" kern="1200" baseline="0" dirty="0" smtClean="0">
                <a:solidFill>
                  <a:schemeClr val="tx1"/>
                </a:solidFill>
                <a:latin typeface="Arial" charset="0"/>
                <a:ea typeface="+mn-ea"/>
                <a:cs typeface="+mn-cs"/>
              </a:rPr>
              <a:t>  Donors not resident in Canada (for gifts over $10,000) </a:t>
            </a:r>
          </a:p>
          <a:p>
            <a:r>
              <a:rPr lang="en-CA" sz="1200" kern="1200" baseline="0" dirty="0" smtClean="0">
                <a:solidFill>
                  <a:schemeClr val="tx1"/>
                </a:solidFill>
                <a:latin typeface="Arial" charset="0"/>
                <a:ea typeface="+mn-ea"/>
                <a:cs typeface="+mn-cs"/>
              </a:rPr>
              <a:t>Schedule 5 – Gifts in Kind </a:t>
            </a:r>
          </a:p>
          <a:p>
            <a:r>
              <a:rPr lang="en-CA" sz="1200" kern="1200" baseline="0" dirty="0" smtClean="0">
                <a:solidFill>
                  <a:schemeClr val="tx1"/>
                </a:solidFill>
                <a:latin typeface="Arial" charset="0"/>
                <a:ea typeface="+mn-ea"/>
                <a:cs typeface="+mn-cs"/>
              </a:rPr>
              <a:t>Schedule 6 – Detailed financial information </a:t>
            </a:r>
            <a:endParaRPr lang="en-CA" sz="1200" kern="1200" dirty="0" smtClean="0">
              <a:solidFill>
                <a:srgbClr val="FF3300"/>
              </a:solidFill>
              <a:latin typeface="Arial" charset="0"/>
              <a:ea typeface="+mn-ea"/>
              <a:cs typeface="+mn-cs"/>
            </a:endParaRP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endParaRPr lang="en-CA" sz="1200" kern="1200" dirty="0" smtClean="0">
              <a:solidFill>
                <a:srgbClr val="FF3300"/>
              </a:solidFill>
              <a:latin typeface="Arial" charset="0"/>
              <a:ea typeface="+mn-ea"/>
              <a:cs typeface="+mn-cs"/>
            </a:endParaRP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endParaRPr lang="en-CA" sz="1200" kern="1200" dirty="0" smtClean="0">
              <a:solidFill>
                <a:srgbClr val="FF3300"/>
              </a:solidFill>
              <a:latin typeface="Arial" charset="0"/>
              <a:ea typeface="+mn-ea"/>
              <a:cs typeface="+mn-cs"/>
            </a:endParaRPr>
          </a:p>
          <a:p>
            <a:pPr marL="0" marR="0" indent="0" algn="l" defTabSz="914400" rtl="0" eaLnBrk="1" fontAlgn="base" latinLnBrk="0" hangingPunct="1">
              <a:lnSpc>
                <a:spcPct val="80000"/>
              </a:lnSpc>
              <a:spcBef>
                <a:spcPct val="30000"/>
              </a:spcBef>
              <a:spcAft>
                <a:spcPct val="0"/>
              </a:spcAft>
              <a:buClrTx/>
              <a:buSzTx/>
              <a:buFont typeface="Arial" pitchFamily="34" charset="0"/>
              <a:buNone/>
              <a:tabLst/>
              <a:defRPr/>
            </a:pPr>
            <a:r>
              <a:rPr lang="en-CA" sz="1200" kern="1200" dirty="0" smtClean="0">
                <a:solidFill>
                  <a:srgbClr val="FF3300"/>
                </a:solidFill>
                <a:latin typeface="Arial" charset="0"/>
                <a:ea typeface="+mn-ea"/>
                <a:cs typeface="+mn-cs"/>
              </a:rPr>
              <a:t>Starting with reference year 2009, as part of the Small and Rural Charities Initiative, CRA</a:t>
            </a:r>
            <a:r>
              <a:rPr lang="en-CA" sz="1200" kern="1200" baseline="0" dirty="0" smtClean="0">
                <a:solidFill>
                  <a:srgbClr val="FF3300"/>
                </a:solidFill>
                <a:latin typeface="Arial" charset="0"/>
                <a:ea typeface="+mn-ea"/>
                <a:cs typeface="+mn-cs"/>
              </a:rPr>
              <a:t> has simplified </a:t>
            </a:r>
            <a:r>
              <a:rPr lang="en-CA" sz="1200" kern="1200" dirty="0" smtClean="0">
                <a:solidFill>
                  <a:srgbClr val="FF3300"/>
                </a:solidFill>
                <a:latin typeface="Arial" charset="0"/>
                <a:ea typeface="+mn-ea"/>
                <a:cs typeface="+mn-cs"/>
              </a:rPr>
              <a:t>financial reporting for charities under a certain revenue and asset level, while everyone else is required to fill out a detailed financial information section.   </a:t>
            </a:r>
          </a:p>
          <a:p>
            <a:endParaRPr lang="en-CA" sz="1200" b="1" kern="1200" baseline="0" dirty="0" smtClean="0">
              <a:solidFill>
                <a:schemeClr val="tx1"/>
              </a:solidFill>
              <a:latin typeface="Arial" charset="0"/>
              <a:ea typeface="+mn-ea"/>
              <a:cs typeface="+mn-cs"/>
            </a:endParaRPr>
          </a:p>
          <a:p>
            <a:r>
              <a:rPr lang="en-CA" sz="1200" b="0" kern="1200" baseline="0" dirty="0" smtClean="0">
                <a:solidFill>
                  <a:srgbClr val="FF3300"/>
                </a:solidFill>
                <a:latin typeface="Arial" charset="0"/>
                <a:ea typeface="+mn-ea"/>
                <a:cs typeface="+mn-cs"/>
              </a:rPr>
              <a:t>e</a:t>
            </a:r>
            <a:r>
              <a:rPr lang="en-CA" sz="1200" kern="1200" baseline="0" dirty="0" smtClean="0">
                <a:solidFill>
                  <a:srgbClr val="FF3300"/>
                </a:solidFill>
                <a:latin typeface="Arial" charset="0"/>
                <a:ea typeface="+mn-ea"/>
                <a:cs typeface="+mn-cs"/>
              </a:rPr>
              <a:t>xcerpt from t</a:t>
            </a:r>
            <a:r>
              <a:rPr lang="en-CA" sz="800" kern="1200" baseline="0" dirty="0" smtClean="0">
                <a:solidFill>
                  <a:srgbClr val="FF3300"/>
                </a:solidFill>
                <a:latin typeface="Arial" charset="0"/>
                <a:ea typeface="+mn-ea"/>
                <a:cs typeface="+mn-cs"/>
              </a:rPr>
              <a:t>he </a:t>
            </a:r>
            <a:r>
              <a:rPr lang="en-CA" sz="1200" kern="1200" dirty="0" smtClean="0">
                <a:solidFill>
                  <a:srgbClr val="FF3300"/>
                </a:solidFill>
                <a:latin typeface="Arial" charset="0"/>
                <a:ea typeface="+mn-ea"/>
                <a:cs typeface="+mn-cs"/>
              </a:rPr>
              <a:t>T3010(13) core form</a:t>
            </a:r>
            <a:endParaRPr lang="en-CA" sz="1200" b="1" kern="1200" baseline="0" dirty="0" smtClean="0">
              <a:solidFill>
                <a:schemeClr val="tx1"/>
              </a:solidFill>
              <a:latin typeface="Arial" charset="0"/>
              <a:ea typeface="+mn-ea"/>
              <a:cs typeface="+mn-cs"/>
            </a:endParaRPr>
          </a:p>
          <a:p>
            <a:r>
              <a:rPr lang="en-CA" sz="570" b="0" kern="1200" baseline="0" dirty="0" smtClean="0">
                <a:solidFill>
                  <a:srgbClr val="FF3300"/>
                </a:solidFill>
                <a:latin typeface="Arial" charset="0"/>
                <a:ea typeface="+mn-ea"/>
                <a:cs typeface="+mn-cs"/>
              </a:rPr>
              <a:t>‘If any of the following applies to your charity, proceed to Schedule 6, </a:t>
            </a:r>
            <a:r>
              <a:rPr lang="en-CA" sz="570" b="0" i="1" kern="1200" baseline="0" dirty="0" smtClean="0">
                <a:solidFill>
                  <a:srgbClr val="FF3300"/>
                </a:solidFill>
                <a:latin typeface="Arial" charset="0"/>
                <a:ea typeface="+mn-ea"/>
                <a:cs typeface="+mn-cs"/>
              </a:rPr>
              <a:t>Detailed Financial Information, and do not complete Section D below. If none of the </a:t>
            </a:r>
            <a:r>
              <a:rPr lang="en-CA" sz="570" kern="1200" baseline="0" dirty="0" smtClean="0">
                <a:solidFill>
                  <a:srgbClr val="FF3300"/>
                </a:solidFill>
                <a:latin typeface="Arial" charset="0"/>
                <a:ea typeface="+mn-ea"/>
                <a:cs typeface="+mn-cs"/>
              </a:rPr>
              <a:t>following applies, complete Section D.</a:t>
            </a:r>
          </a:p>
          <a:p>
            <a:r>
              <a:rPr lang="en-CA" sz="570" kern="1200" baseline="0" dirty="0" smtClean="0">
                <a:solidFill>
                  <a:srgbClr val="FF3300"/>
                </a:solidFill>
                <a:latin typeface="Arial" charset="0"/>
                <a:ea typeface="+mn-ea"/>
                <a:cs typeface="+mn-cs"/>
              </a:rPr>
              <a:t>a) The charity's revenue exceeds $100,000.</a:t>
            </a:r>
          </a:p>
          <a:p>
            <a:r>
              <a:rPr lang="en-CA" sz="570" kern="1200" baseline="0" dirty="0" smtClean="0">
                <a:solidFill>
                  <a:srgbClr val="FF3300"/>
                </a:solidFill>
                <a:latin typeface="Arial" charset="0"/>
                <a:ea typeface="+mn-ea"/>
                <a:cs typeface="+mn-cs"/>
              </a:rPr>
              <a:t>b) The amount of all property (e.g., investments, rental properties) not used in charitable programs exceeds $25,000.</a:t>
            </a:r>
          </a:p>
          <a:p>
            <a:r>
              <a:rPr lang="en-CA" sz="570" kern="1200" baseline="0" dirty="0" smtClean="0">
                <a:solidFill>
                  <a:srgbClr val="FF3300"/>
                </a:solidFill>
                <a:latin typeface="Arial" charset="0"/>
                <a:ea typeface="+mn-ea"/>
                <a:cs typeface="+mn-cs"/>
              </a:rPr>
              <a:t>c) The charity currently has permission to accumulate funds during this fiscal period’ </a:t>
            </a:r>
            <a:endParaRPr lang="en-CA" sz="570" baseline="0" dirty="0">
              <a:solidFill>
                <a:srgbClr val="FF3300"/>
              </a:solidFill>
            </a:endParaRPr>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8</a:t>
            </a:fld>
            <a:endParaRPr lang="en-C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lnSpc>
                <a:spcPct val="80000"/>
              </a:lnSpc>
              <a:buFont typeface="Arial" pitchFamily="34" charset="0"/>
              <a:buNone/>
              <a:defRPr/>
            </a:pP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9</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CA" sz="1200" kern="1200" baseline="0" dirty="0" smtClean="0">
                <a:solidFill>
                  <a:schemeClr val="tx1"/>
                </a:solidFill>
                <a:latin typeface="Arial" charset="0"/>
                <a:ea typeface="+mn-ea"/>
                <a:cs typeface="+mn-cs"/>
              </a:rPr>
              <a:t>The T1044 return is for:</a:t>
            </a:r>
          </a:p>
          <a:p>
            <a:r>
              <a:rPr lang="en-CA" sz="1200" b="1" kern="1200" baseline="0" dirty="0" smtClean="0">
                <a:solidFill>
                  <a:schemeClr val="tx1"/>
                </a:solidFill>
                <a:latin typeface="Arial" charset="0"/>
                <a:ea typeface="+mn-ea"/>
                <a:cs typeface="+mn-cs"/>
              </a:rPr>
              <a:t>. </a:t>
            </a:r>
            <a:r>
              <a:rPr lang="en-CA" sz="1200" kern="1200" baseline="0" dirty="0" smtClean="0">
                <a:solidFill>
                  <a:schemeClr val="tx1"/>
                </a:solidFill>
                <a:latin typeface="Arial" charset="0"/>
                <a:ea typeface="+mn-ea"/>
                <a:cs typeface="+mn-cs"/>
              </a:rPr>
              <a:t> non-profit organizations (NPOs) described in paragraph 149(1)(l) of the </a:t>
            </a:r>
            <a:r>
              <a:rPr lang="en-CA" sz="1200" i="1" kern="1200" baseline="0" dirty="0" smtClean="0">
                <a:solidFill>
                  <a:schemeClr val="tx1"/>
                </a:solidFill>
                <a:latin typeface="Arial" charset="0"/>
                <a:ea typeface="+mn-ea"/>
                <a:cs typeface="+mn-cs"/>
              </a:rPr>
              <a:t>Income Tax Act; and</a:t>
            </a:r>
          </a:p>
          <a:p>
            <a:r>
              <a:rPr lang="en-CA" sz="1200" b="1" kern="1200" baseline="0" dirty="0" smtClean="0">
                <a:solidFill>
                  <a:schemeClr val="tx1"/>
                </a:solidFill>
                <a:latin typeface="Arial" charset="0"/>
                <a:ea typeface="+mn-ea"/>
                <a:cs typeface="+mn-cs"/>
              </a:rPr>
              <a:t>. </a:t>
            </a:r>
            <a:r>
              <a:rPr lang="en-CA" sz="1200" kern="1200" baseline="0" dirty="0" smtClean="0">
                <a:solidFill>
                  <a:schemeClr val="tx1"/>
                </a:solidFill>
                <a:latin typeface="Arial" charset="0"/>
                <a:ea typeface="+mn-ea"/>
                <a:cs typeface="+mn-cs"/>
              </a:rPr>
              <a:t> organizations described in paragraph 149(1)(e) of the Act (agricultural organizations, boards of trade or chambers of commerce).</a:t>
            </a:r>
          </a:p>
          <a:p>
            <a:endParaRPr lang="en-CA" sz="1200" kern="1200" baseline="0" dirty="0" smtClean="0">
              <a:solidFill>
                <a:schemeClr val="tx1"/>
              </a:solidFill>
              <a:latin typeface="Arial" charset="0"/>
              <a:ea typeface="+mn-ea"/>
              <a:cs typeface="+mn-cs"/>
            </a:endParaRPr>
          </a:p>
          <a:p>
            <a:r>
              <a:rPr lang="en-CA" sz="1200" kern="1200" baseline="0" dirty="0" smtClean="0">
                <a:solidFill>
                  <a:schemeClr val="tx1"/>
                </a:solidFill>
                <a:latin typeface="Arial" charset="0"/>
                <a:ea typeface="+mn-ea"/>
                <a:cs typeface="+mn-cs"/>
              </a:rPr>
              <a:t>An organization may have to file the T1044 return if:</a:t>
            </a:r>
          </a:p>
          <a:p>
            <a:endParaRPr lang="en-CA" sz="1200" kern="1200" baseline="0" dirty="0" smtClean="0">
              <a:solidFill>
                <a:schemeClr val="tx1"/>
              </a:solidFill>
              <a:latin typeface="Arial" charset="0"/>
              <a:ea typeface="+mn-ea"/>
              <a:cs typeface="+mn-cs"/>
            </a:endParaRPr>
          </a:p>
          <a:p>
            <a:r>
              <a:rPr lang="en-CA" sz="1200" b="1" kern="1200" baseline="0" dirty="0" smtClean="0">
                <a:solidFill>
                  <a:schemeClr val="tx1"/>
                </a:solidFill>
                <a:latin typeface="Arial" charset="0"/>
                <a:ea typeface="+mn-ea"/>
                <a:cs typeface="+mn-cs"/>
              </a:rPr>
              <a:t>.</a:t>
            </a:r>
            <a:r>
              <a:rPr lang="en-CA" sz="1200" kern="1200" baseline="0" dirty="0" smtClean="0">
                <a:solidFill>
                  <a:schemeClr val="tx1"/>
                </a:solidFill>
                <a:latin typeface="Arial" charset="0"/>
                <a:ea typeface="+mn-ea"/>
                <a:cs typeface="+mn-cs"/>
              </a:rPr>
              <a:t>   it received or is entitled to receive taxable dividends, interest, rentals or royalties of more than $10,000</a:t>
            </a:r>
          </a:p>
          <a:p>
            <a:r>
              <a:rPr lang="en-CA" sz="1200" kern="1200" baseline="0" dirty="0" smtClean="0">
                <a:solidFill>
                  <a:schemeClr val="tx1"/>
                </a:solidFill>
                <a:latin typeface="Arial" charset="0"/>
                <a:ea typeface="+mn-ea"/>
                <a:cs typeface="+mn-cs"/>
              </a:rPr>
              <a:t>in the fiscal period;</a:t>
            </a:r>
          </a:p>
          <a:p>
            <a:r>
              <a:rPr lang="en-CA" sz="1200" b="1" kern="1200" baseline="0" dirty="0" smtClean="0">
                <a:solidFill>
                  <a:schemeClr val="tx1"/>
                </a:solidFill>
                <a:latin typeface="Arial" charset="0"/>
                <a:ea typeface="+mn-ea"/>
                <a:cs typeface="+mn-cs"/>
              </a:rPr>
              <a:t>. </a:t>
            </a:r>
            <a:r>
              <a:rPr lang="en-CA" sz="1200" kern="1200" baseline="0" dirty="0" smtClean="0">
                <a:solidFill>
                  <a:schemeClr val="tx1"/>
                </a:solidFill>
                <a:latin typeface="Arial" charset="0"/>
                <a:ea typeface="+mn-ea"/>
                <a:cs typeface="+mn-cs"/>
              </a:rPr>
              <a:t>  it owned assets valued at more than $200,000 at the end of the immediately preceding fiscal period; or</a:t>
            </a:r>
          </a:p>
          <a:p>
            <a:r>
              <a:rPr lang="en-CA" sz="1200" b="1" kern="1200" baseline="0" dirty="0" smtClean="0">
                <a:solidFill>
                  <a:schemeClr val="tx1"/>
                </a:solidFill>
                <a:latin typeface="Arial" charset="0"/>
                <a:ea typeface="+mn-ea"/>
                <a:cs typeface="+mn-cs"/>
              </a:rPr>
              <a:t>. </a:t>
            </a:r>
            <a:r>
              <a:rPr lang="en-CA" sz="1200" kern="1200" baseline="0" dirty="0" smtClean="0">
                <a:solidFill>
                  <a:schemeClr val="tx1"/>
                </a:solidFill>
                <a:latin typeface="Arial" charset="0"/>
                <a:ea typeface="+mn-ea"/>
                <a:cs typeface="+mn-cs"/>
              </a:rPr>
              <a:t> it had to file a NPO return for a previous fiscal period.</a:t>
            </a:r>
            <a:endParaRPr lang="en-CA" dirty="0"/>
          </a:p>
        </p:txBody>
      </p:sp>
      <p:sp>
        <p:nvSpPr>
          <p:cNvPr id="4" name="Slide Number Placeholder 3"/>
          <p:cNvSpPr>
            <a:spLocks noGrp="1"/>
          </p:cNvSpPr>
          <p:nvPr>
            <p:ph type="sldNum" sz="quarter" idx="5"/>
          </p:nvPr>
        </p:nvSpPr>
        <p:spPr/>
        <p:txBody>
          <a:bodyPr/>
          <a:lstStyle/>
          <a:p>
            <a:pPr>
              <a:defRPr/>
            </a:pPr>
            <a:fld id="{5AD47FFD-EE0E-4501-8F2C-705971F40299}" type="slidenum">
              <a:rPr lang="en-CA" smtClean="0"/>
              <a:pPr>
                <a:defRPr/>
              </a:pPr>
              <a:t>10</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44824"/>
            <a:ext cx="7772400" cy="1362075"/>
          </a:xfrm>
          <a:prstGeom prst="rect">
            <a:avLst/>
          </a:prstGeom>
        </p:spPr>
        <p:txBody>
          <a:bodyPr anchor="t"/>
          <a:lstStyle>
            <a:lvl1pPr algn="ctr">
              <a:defRPr sz="3200" b="1" cap="all"/>
            </a:lvl1pPr>
          </a:lstStyle>
          <a:p>
            <a:r>
              <a:rPr lang="en-CA" dirty="0" smtClean="0"/>
              <a:t>Click to edit Master title style</a:t>
            </a:r>
            <a:endParaRPr lang="en-CA" dirty="0"/>
          </a:p>
        </p:txBody>
      </p:sp>
      <p:sp>
        <p:nvSpPr>
          <p:cNvPr id="3" name="Text Placeholder 2"/>
          <p:cNvSpPr>
            <a:spLocks noGrp="1"/>
          </p:cNvSpPr>
          <p:nvPr>
            <p:ph type="body" idx="1"/>
          </p:nvPr>
        </p:nvSpPr>
        <p:spPr>
          <a:xfrm>
            <a:off x="755576" y="3789040"/>
            <a:ext cx="7772400" cy="1500187"/>
          </a:xfrm>
          <a:prstGeom prst="rect">
            <a:avLst/>
          </a:prstGeom>
        </p:spPr>
        <p:txBody>
          <a:bodyPr anchor="b"/>
          <a:lstStyle>
            <a:lvl1pPr marL="0" indent="0" algn="ctr">
              <a:buNone/>
              <a:defRPr sz="2000">
                <a:solidFill>
                  <a:srgbClr val="33338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Date Placeholder 3"/>
          <p:cNvSpPr>
            <a:spLocks noGrp="1"/>
          </p:cNvSpPr>
          <p:nvPr>
            <p:ph type="dt" sz="half" idx="10"/>
          </p:nvPr>
        </p:nvSpPr>
        <p:spPr/>
        <p:txBody>
          <a:bodyPr/>
          <a:lstStyle>
            <a:lvl1pPr>
              <a:defRPr/>
            </a:lvl1pPr>
          </a:lstStyle>
          <a:p>
            <a:fld id="{157B14DB-572F-4BAA-9A4F-682954EFB3C1}"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3D409A35-21E9-49F7-94D5-AA08A7F7CF1E}" type="slidenum">
              <a:rPr lang="fr-CA" smtClean="0"/>
              <a:pPr/>
              <a:t>‹#›</a:t>
            </a:fld>
            <a:endParaRPr lang="fr-CA"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p:txBody>
          <a:bodyPr/>
          <a:lstStyle>
            <a:lvl1pPr>
              <a:defRPr/>
            </a:lvl1pPr>
          </a:lstStyle>
          <a:p>
            <a:fld id="{CCCD954C-5AB2-4E85-9950-AA91BCDCE402}" type="datetime1">
              <a:rPr lang="en-CA" smtClean="0"/>
              <a:pPr/>
              <a:t>02/05/2014</a:t>
            </a:fld>
            <a:endParaRPr lang="fr-CA" dirty="0"/>
          </a:p>
        </p:txBody>
      </p:sp>
      <p:sp>
        <p:nvSpPr>
          <p:cNvPr id="6" name="Footer Placeholder 5"/>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7" name="Slide Number Placeholder 6"/>
          <p:cNvSpPr>
            <a:spLocks noGrp="1"/>
          </p:cNvSpPr>
          <p:nvPr>
            <p:ph type="sldNum" sz="quarter" idx="12"/>
          </p:nvPr>
        </p:nvSpPr>
        <p:spPr/>
        <p:txBody>
          <a:bodyPr/>
          <a:lstStyle>
            <a:lvl1pPr>
              <a:defRPr/>
            </a:lvl1pPr>
          </a:lstStyle>
          <a:p>
            <a:fld id="{74011DB2-0460-4712-B765-D1F763CCEF17}" type="slidenum">
              <a:rPr lang="fr-CA" smtClean="0"/>
              <a:pPr/>
              <a:t>‹#›</a:t>
            </a:fld>
            <a:endParaRPr lang="fr-CA"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CA" smtClean="0"/>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p:txBody>
          <a:bodyPr/>
          <a:lstStyle>
            <a:lvl1pPr>
              <a:defRPr/>
            </a:lvl1pPr>
          </a:lstStyle>
          <a:p>
            <a:fld id="{4520B47E-35D2-471A-83F5-BBA7880A4563}" type="datetime1">
              <a:rPr lang="en-CA" smtClean="0"/>
              <a:pPr/>
              <a:t>02/05/2014</a:t>
            </a:fld>
            <a:endParaRPr lang="fr-CA" dirty="0"/>
          </a:p>
        </p:txBody>
      </p:sp>
      <p:sp>
        <p:nvSpPr>
          <p:cNvPr id="8" name="Footer Placeholder 7"/>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9" name="Slide Number Placeholder 8"/>
          <p:cNvSpPr>
            <a:spLocks noGrp="1"/>
          </p:cNvSpPr>
          <p:nvPr>
            <p:ph type="sldNum" sz="quarter" idx="12"/>
          </p:nvPr>
        </p:nvSpPr>
        <p:spPr/>
        <p:txBody>
          <a:bodyPr/>
          <a:lstStyle>
            <a:lvl1pPr>
              <a:defRPr/>
            </a:lvl1pPr>
          </a:lstStyle>
          <a:p>
            <a:fld id="{A5F3D12F-7070-44D7-8F4A-5F977D92C189}" type="slidenum">
              <a:rPr lang="fr-CA" smtClean="0"/>
              <a:pPr/>
              <a:t>‹#›</a:t>
            </a:fld>
            <a:endParaRPr lang="fr-CA"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fld id="{10EA0829-4619-48BF-80C8-D14650249DD1}" type="datetime1">
              <a:rPr lang="en-CA" smtClean="0"/>
              <a:pPr/>
              <a:t>02/05/2014</a:t>
            </a:fld>
            <a:endParaRPr lang="fr-CA" dirty="0"/>
          </a:p>
        </p:txBody>
      </p:sp>
      <p:sp>
        <p:nvSpPr>
          <p:cNvPr id="4" name="Footer Placeholder 3"/>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5" name="Slide Number Placeholder 4"/>
          <p:cNvSpPr>
            <a:spLocks noGrp="1"/>
          </p:cNvSpPr>
          <p:nvPr>
            <p:ph type="sldNum" sz="quarter" idx="12"/>
          </p:nvPr>
        </p:nvSpPr>
        <p:spPr/>
        <p:txBody>
          <a:bodyPr/>
          <a:lstStyle>
            <a:lvl1pPr>
              <a:defRPr/>
            </a:lvl1pPr>
          </a:lstStyle>
          <a:p>
            <a:fld id="{459609B5-262F-4641-87B8-C70F70508C30}" type="slidenum">
              <a:rPr lang="fr-CA" smtClean="0"/>
              <a:pPr/>
              <a:t>‹#›</a:t>
            </a:fld>
            <a:endParaRPr lang="fr-CA"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99C669F-7A69-4C0B-98B1-D8411CAE8D1E}" type="datetime1">
              <a:rPr lang="en-CA" smtClean="0"/>
              <a:pPr/>
              <a:t>02/05/2014</a:t>
            </a:fld>
            <a:endParaRPr lang="fr-CA" dirty="0"/>
          </a:p>
        </p:txBody>
      </p:sp>
      <p:sp>
        <p:nvSpPr>
          <p:cNvPr id="3" name="Footer Placeholder 2"/>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4" name="Slide Number Placeholder 3"/>
          <p:cNvSpPr>
            <a:spLocks noGrp="1"/>
          </p:cNvSpPr>
          <p:nvPr>
            <p:ph type="sldNum" sz="quarter" idx="12"/>
          </p:nvPr>
        </p:nvSpPr>
        <p:spPr/>
        <p:txBody>
          <a:bodyPr/>
          <a:lstStyle>
            <a:lvl1pPr>
              <a:defRPr/>
            </a:lvl1pPr>
          </a:lstStyle>
          <a:p>
            <a:fld id="{EE453C29-CE7E-480F-88A4-84A6664DC639}" type="slidenum">
              <a:rPr lang="fr-CA" smtClean="0"/>
              <a:pPr/>
              <a:t>‹#›</a:t>
            </a:fld>
            <a:endParaRPr lang="fr-CA" dirty="0"/>
          </a:p>
        </p:txBody>
      </p:sp>
      <p:pic>
        <p:nvPicPr>
          <p:cNvPr id="5" name="Picture 4" descr="BlueBar-E"/>
          <p:cNvPicPr>
            <a:picLocks noChangeAspect="1" noChangeArrowheads="1"/>
          </p:cNvPicPr>
          <p:nvPr userDrawn="1"/>
        </p:nvPicPr>
        <p:blipFill>
          <a:blip r:embed="rId2" cstate="print"/>
          <a:srcRect/>
          <a:stretch>
            <a:fillRect/>
          </a:stretch>
        </p:blipFill>
        <p:spPr bwMode="auto">
          <a:xfrm>
            <a:off x="0" y="0"/>
            <a:ext cx="9144000" cy="758825"/>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CA" smtClean="0"/>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fld id="{4A623F59-79DF-4E9A-92DB-6FEDCF3D36BF}" type="datetime1">
              <a:rPr lang="en-CA" smtClean="0"/>
              <a:pPr/>
              <a:t>02/05/2014</a:t>
            </a:fld>
            <a:endParaRPr lang="fr-CA" dirty="0"/>
          </a:p>
        </p:txBody>
      </p:sp>
      <p:sp>
        <p:nvSpPr>
          <p:cNvPr id="6" name="Footer Placeholder 5"/>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7" name="Slide Number Placeholder 6"/>
          <p:cNvSpPr>
            <a:spLocks noGrp="1"/>
          </p:cNvSpPr>
          <p:nvPr>
            <p:ph type="sldNum" sz="quarter" idx="12"/>
          </p:nvPr>
        </p:nvSpPr>
        <p:spPr/>
        <p:txBody>
          <a:bodyPr/>
          <a:lstStyle>
            <a:lvl1pPr>
              <a:defRPr/>
            </a:lvl1pPr>
          </a:lstStyle>
          <a:p>
            <a:fld id="{3D6E66AD-70E8-4DE5-8CBD-94B111E0CCDD}" type="slidenum">
              <a:rPr lang="fr-CA" smtClean="0"/>
              <a:pPr/>
              <a:t>‹#›</a:t>
            </a:fld>
            <a:endParaRPr lang="fr-CA"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CA" smtClean="0"/>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lang="en-CA"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lvl1pPr>
              <a:defRPr/>
            </a:lvl1pPr>
          </a:lstStyle>
          <a:p>
            <a:fld id="{9FC00AE7-6100-49C0-8142-ADDEAB868DDE}" type="datetime1">
              <a:rPr lang="en-CA" smtClean="0"/>
              <a:pPr/>
              <a:t>02/05/2014</a:t>
            </a:fld>
            <a:endParaRPr lang="fr-CA" dirty="0"/>
          </a:p>
        </p:txBody>
      </p:sp>
      <p:sp>
        <p:nvSpPr>
          <p:cNvPr id="6" name="Footer Placeholder 5"/>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7" name="Slide Number Placeholder 6"/>
          <p:cNvSpPr>
            <a:spLocks noGrp="1"/>
          </p:cNvSpPr>
          <p:nvPr>
            <p:ph type="sldNum" sz="quarter" idx="12"/>
          </p:nvPr>
        </p:nvSpPr>
        <p:spPr/>
        <p:txBody>
          <a:bodyPr/>
          <a:lstStyle>
            <a:lvl1pPr>
              <a:defRPr/>
            </a:lvl1pPr>
          </a:lstStyle>
          <a:p>
            <a:fld id="{5F8EE423-3601-4323-BE0B-F47EB70A0084}" type="slidenum">
              <a:rPr lang="fr-CA" smtClean="0"/>
              <a:pPr/>
              <a:t>‹#›</a:t>
            </a:fld>
            <a:endParaRPr lang="fr-CA"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fld id="{E00C75E2-3C7F-45C1-AE92-1FFDC66C6E52}"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C2A820DE-2F2B-4B49-A03D-B7A2270E2F1D}" type="slidenum">
              <a:rPr lang="fr-CA" smtClean="0"/>
              <a:pPr/>
              <a:t>‹#›</a:t>
            </a:fld>
            <a:endParaRPr lang="fr-CA"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CA"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Date Placeholder 3"/>
          <p:cNvSpPr>
            <a:spLocks noGrp="1"/>
          </p:cNvSpPr>
          <p:nvPr>
            <p:ph type="dt" sz="half" idx="10"/>
          </p:nvPr>
        </p:nvSpPr>
        <p:spPr/>
        <p:txBody>
          <a:bodyPr/>
          <a:lstStyle>
            <a:lvl1pPr>
              <a:defRPr/>
            </a:lvl1pPr>
          </a:lstStyle>
          <a:p>
            <a:fld id="{95883936-6973-4D91-838C-A873E0734D47}"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03E2733F-A392-4256-A0BE-904C53144F89}" type="slidenum">
              <a:rPr lang="fr-CA" smtClean="0"/>
              <a:pPr/>
              <a:t>‹#›</a:t>
            </a:fld>
            <a:endParaRPr lang="fr-CA"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CA" dirty="0" smtClean="0"/>
              <a:t>Click icon to add table</a:t>
            </a:r>
            <a:endParaRPr lang="en-CA" dirty="0"/>
          </a:p>
        </p:txBody>
      </p:sp>
      <p:sp>
        <p:nvSpPr>
          <p:cNvPr id="4" name="Date Placeholder 3"/>
          <p:cNvSpPr>
            <a:spLocks noGrp="1"/>
          </p:cNvSpPr>
          <p:nvPr>
            <p:ph type="dt" sz="half" idx="10"/>
          </p:nvPr>
        </p:nvSpPr>
        <p:spPr>
          <a:xfrm>
            <a:off x="6588125" y="6380163"/>
            <a:ext cx="2133600" cy="476250"/>
          </a:xfrm>
        </p:spPr>
        <p:txBody>
          <a:bodyPr/>
          <a:lstStyle>
            <a:lvl1pPr>
              <a:defRPr/>
            </a:lvl1pPr>
          </a:lstStyle>
          <a:p>
            <a:fld id="{59814FE8-9F41-4C14-8EBE-8BB447CD9542}" type="datetime1">
              <a:rPr lang="en-CA" smtClean="0"/>
              <a:pPr/>
              <a:t>02/05/2014</a:t>
            </a:fld>
            <a:endParaRPr lang="fr-CA" dirty="0"/>
          </a:p>
        </p:txBody>
      </p:sp>
      <p:sp>
        <p:nvSpPr>
          <p:cNvPr id="5" name="Footer Placeholder 4"/>
          <p:cNvSpPr>
            <a:spLocks noGrp="1"/>
          </p:cNvSpPr>
          <p:nvPr>
            <p:ph type="ftr" sz="quarter" idx="11"/>
          </p:nvPr>
        </p:nvSpPr>
        <p:spPr>
          <a:xfrm>
            <a:off x="2843213" y="6388100"/>
            <a:ext cx="2895600" cy="476250"/>
          </a:xfrm>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a:xfrm>
            <a:off x="395288" y="6408738"/>
            <a:ext cx="1522412" cy="476250"/>
          </a:xfrm>
        </p:spPr>
        <p:txBody>
          <a:bodyPr/>
          <a:lstStyle>
            <a:lvl1pPr>
              <a:defRPr/>
            </a:lvl1pPr>
          </a:lstStyle>
          <a:p>
            <a:fld id="{35120B79-358B-42C3-956A-8613C03326B1}" type="slidenum">
              <a:rPr lang="fr-CA" smtClean="0"/>
              <a:pPr/>
              <a:t>‹#›</a:t>
            </a:fld>
            <a:endParaRPr lang="fr-CA" dirty="0"/>
          </a:p>
        </p:txBody>
      </p:sp>
    </p:spTree>
  </p:cSld>
  <p:clrMapOvr>
    <a:masterClrMapping/>
  </p:clrMapOvr>
  <p:transition>
    <p:fade/>
  </p:transition>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a:prstGeom prst="rect">
            <a:avLst/>
          </a:prstGeom>
        </p:spPr>
        <p:txBody>
          <a:bodyPr/>
          <a:lstStyle>
            <a:lvl1pPr>
              <a:defRPr sz="2800"/>
            </a:lvl1pPr>
          </a:lstStyle>
          <a:p>
            <a:r>
              <a:rPr lang="en-CA" dirty="0" smtClean="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CA" dirty="0"/>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Date Placeholder 4"/>
          <p:cNvSpPr>
            <a:spLocks noGrp="1"/>
          </p:cNvSpPr>
          <p:nvPr>
            <p:ph type="dt" sz="half" idx="10"/>
          </p:nvPr>
        </p:nvSpPr>
        <p:spPr>
          <a:xfrm>
            <a:off x="6588125" y="6380163"/>
            <a:ext cx="2133600" cy="476250"/>
          </a:xfrm>
        </p:spPr>
        <p:txBody>
          <a:bodyPr/>
          <a:lstStyle>
            <a:lvl1pPr>
              <a:defRPr/>
            </a:lvl1pPr>
          </a:lstStyle>
          <a:p>
            <a:fld id="{59814FE8-9F41-4C14-8EBE-8BB447CD9542}" type="datetime1">
              <a:rPr lang="en-CA" smtClean="0"/>
              <a:pPr/>
              <a:t>02/05/2014</a:t>
            </a:fld>
            <a:endParaRPr lang="fr-CA" dirty="0"/>
          </a:p>
        </p:txBody>
      </p:sp>
      <p:sp>
        <p:nvSpPr>
          <p:cNvPr id="6" name="Footer Placeholder 5"/>
          <p:cNvSpPr>
            <a:spLocks noGrp="1"/>
          </p:cNvSpPr>
          <p:nvPr>
            <p:ph type="ftr" sz="quarter" idx="11"/>
          </p:nvPr>
        </p:nvSpPr>
        <p:spPr>
          <a:xfrm>
            <a:off x="2843213" y="6388100"/>
            <a:ext cx="2895600" cy="476250"/>
          </a:xfrm>
        </p:spPr>
        <p:txBody>
          <a:bodyPr/>
          <a:lstStyle>
            <a:lvl1pPr>
              <a:defRPr/>
            </a:lvl1pPr>
          </a:lstStyle>
          <a:p>
            <a:r>
              <a:rPr lang="fr-CA" dirty="0" smtClean="0"/>
              <a:t>Statistics Canada • Statistique Canada</a:t>
            </a:r>
            <a:endParaRPr lang="fr-CA" dirty="0"/>
          </a:p>
        </p:txBody>
      </p:sp>
      <p:sp>
        <p:nvSpPr>
          <p:cNvPr id="7" name="Slide Number Placeholder 6"/>
          <p:cNvSpPr>
            <a:spLocks noGrp="1"/>
          </p:cNvSpPr>
          <p:nvPr>
            <p:ph type="sldNum" sz="quarter" idx="12"/>
          </p:nvPr>
        </p:nvSpPr>
        <p:spPr>
          <a:xfrm>
            <a:off x="395288" y="6408738"/>
            <a:ext cx="1522412" cy="476250"/>
          </a:xfrm>
        </p:spPr>
        <p:txBody>
          <a:bodyPr/>
          <a:lstStyle>
            <a:lvl1pPr>
              <a:defRPr/>
            </a:lvl1pPr>
          </a:lstStyle>
          <a:p>
            <a:fld id="{35120B79-358B-42C3-956A-8613C03326B1}" type="slidenum">
              <a:rPr lang="fr-CA" smtClean="0"/>
              <a:pPr/>
              <a:t>‹#›</a:t>
            </a:fld>
            <a:endParaRPr lang="fr-CA" dirty="0"/>
          </a:p>
        </p:txBody>
      </p:sp>
    </p:spTree>
  </p:cSld>
  <p:clrMapOvr>
    <a:masterClrMapping/>
  </p:clrMapOvr>
  <p:transition>
    <p:fade/>
  </p:transition>
  <p:hf hdr="0"/>
</p:sldLayout>
</file>

<file path=ppt/slideLayouts/slideLayout2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CA" smtClean="0"/>
              <a:t>Click to edit Master title style</a:t>
            </a:r>
            <a:endParaRPr lang="en-CA"/>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CA"/>
          </a:p>
        </p:txBody>
      </p:sp>
      <p:sp>
        <p:nvSpPr>
          <p:cNvPr id="7" name="Date Placeholder 6"/>
          <p:cNvSpPr>
            <a:spLocks noGrp="1"/>
          </p:cNvSpPr>
          <p:nvPr>
            <p:ph type="dt" sz="half" idx="10"/>
          </p:nvPr>
        </p:nvSpPr>
        <p:spPr>
          <a:xfrm>
            <a:off x="6588125" y="6380163"/>
            <a:ext cx="2133600" cy="476250"/>
          </a:xfrm>
        </p:spPr>
        <p:txBody>
          <a:bodyPr/>
          <a:lstStyle>
            <a:lvl1pPr>
              <a:defRPr/>
            </a:lvl1pPr>
          </a:lstStyle>
          <a:p>
            <a:fld id="{59814FE8-9F41-4C14-8EBE-8BB447CD9542}" type="datetime1">
              <a:rPr lang="en-CA" smtClean="0"/>
              <a:pPr/>
              <a:t>02/05/2014</a:t>
            </a:fld>
            <a:endParaRPr lang="fr-CA" dirty="0"/>
          </a:p>
        </p:txBody>
      </p:sp>
      <p:sp>
        <p:nvSpPr>
          <p:cNvPr id="8" name="Footer Placeholder 7"/>
          <p:cNvSpPr>
            <a:spLocks noGrp="1"/>
          </p:cNvSpPr>
          <p:nvPr>
            <p:ph type="ftr" sz="quarter" idx="11"/>
          </p:nvPr>
        </p:nvSpPr>
        <p:spPr>
          <a:xfrm>
            <a:off x="2843213" y="6388100"/>
            <a:ext cx="2895600" cy="476250"/>
          </a:xfrm>
        </p:spPr>
        <p:txBody>
          <a:bodyPr/>
          <a:lstStyle>
            <a:lvl1pPr>
              <a:defRPr/>
            </a:lvl1pPr>
          </a:lstStyle>
          <a:p>
            <a:r>
              <a:rPr lang="fr-CA" dirty="0" smtClean="0"/>
              <a:t>Statistics Canada • Statistique Canada</a:t>
            </a:r>
            <a:endParaRPr lang="fr-CA" dirty="0"/>
          </a:p>
        </p:txBody>
      </p:sp>
      <p:sp>
        <p:nvSpPr>
          <p:cNvPr id="9" name="Slide Number Placeholder 8"/>
          <p:cNvSpPr>
            <a:spLocks noGrp="1"/>
          </p:cNvSpPr>
          <p:nvPr>
            <p:ph type="sldNum" sz="quarter" idx="12"/>
          </p:nvPr>
        </p:nvSpPr>
        <p:spPr>
          <a:xfrm>
            <a:off x="395288" y="6408738"/>
            <a:ext cx="1522412" cy="476250"/>
          </a:xfrm>
        </p:spPr>
        <p:txBody>
          <a:bodyPr/>
          <a:lstStyle>
            <a:lvl1pPr>
              <a:defRPr/>
            </a:lvl1pPr>
          </a:lstStyle>
          <a:p>
            <a:fld id="{35120B79-358B-42C3-956A-8613C03326B1}" type="slidenum">
              <a:rPr lang="fr-CA" smtClean="0"/>
              <a:pPr/>
              <a:t>‹#›</a:t>
            </a:fld>
            <a:endParaRPr lang="fr-CA" dirty="0"/>
          </a:p>
        </p:txBody>
      </p:sp>
    </p:spTree>
  </p:cSld>
  <p:clrMapOvr>
    <a:masterClrMapping/>
  </p:clrMapOvr>
  <p:transition>
    <p:fade/>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2113" y="547688"/>
            <a:ext cx="8353425" cy="708025"/>
          </a:xfrm>
          <a:prstGeom prst="roundRect">
            <a:avLst>
              <a:gd name="adj" fmla="val 21667"/>
            </a:avLst>
          </a:prstGeom>
        </p:spPr>
        <p:txBody>
          <a:bodyPr/>
          <a:lstStyle/>
          <a:p>
            <a:r>
              <a:rPr lang="en-US" smtClean="0"/>
              <a:t>Click to edit Master title style</a:t>
            </a:r>
            <a:endParaRPr lang="en-CA"/>
          </a:p>
        </p:txBody>
      </p:sp>
      <p:sp>
        <p:nvSpPr>
          <p:cNvPr id="3" name="Content Placeholder 2"/>
          <p:cNvSpPr>
            <a:spLocks noGrp="1"/>
          </p:cNvSpPr>
          <p:nvPr>
            <p:ph sz="quarter" idx="1"/>
          </p:nvPr>
        </p:nvSpPr>
        <p:spPr>
          <a:xfrm>
            <a:off x="471488" y="1625600"/>
            <a:ext cx="4062412" cy="1971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71488" y="3749675"/>
            <a:ext cx="4062412" cy="19716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half" idx="3"/>
          </p:nvPr>
        </p:nvSpPr>
        <p:spPr>
          <a:xfrm>
            <a:off x="4686300" y="1625600"/>
            <a:ext cx="4062413" cy="40957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endParaRPr lang="fr-CA" dirty="0"/>
          </a:p>
        </p:txBody>
      </p:sp>
      <p:sp>
        <p:nvSpPr>
          <p:cNvPr id="7" name="Rectangle 5"/>
          <p:cNvSpPr>
            <a:spLocks noGrp="1" noChangeArrowheads="1"/>
          </p:cNvSpPr>
          <p:nvPr>
            <p:ph type="ftr" sz="quarter" idx="11"/>
          </p:nvPr>
        </p:nvSpPr>
        <p:spPr>
          <a:ln/>
        </p:spPr>
        <p:txBody>
          <a:bodyPr/>
          <a:lstStyle>
            <a:lvl1pPr>
              <a:defRPr/>
            </a:lvl1pPr>
          </a:lstStyle>
          <a:p>
            <a:pPr>
              <a:defRPr/>
            </a:pPr>
            <a:r>
              <a:rPr lang="en-CA" dirty="0"/>
              <a:t>Statistics Canada</a:t>
            </a:r>
            <a:r>
              <a:rPr lang="fr-CA" dirty="0"/>
              <a:t> • Statistique Canada</a:t>
            </a:r>
          </a:p>
        </p:txBody>
      </p:sp>
      <p:sp>
        <p:nvSpPr>
          <p:cNvPr id="8" name="Rectangle 6"/>
          <p:cNvSpPr>
            <a:spLocks noGrp="1" noChangeArrowheads="1"/>
          </p:cNvSpPr>
          <p:nvPr>
            <p:ph type="sldNum" sz="quarter" idx="12"/>
          </p:nvPr>
        </p:nvSpPr>
        <p:spPr>
          <a:ln/>
        </p:spPr>
        <p:txBody>
          <a:bodyPr/>
          <a:lstStyle>
            <a:lvl1pPr>
              <a:defRPr/>
            </a:lvl1pPr>
          </a:lstStyle>
          <a:p>
            <a:pPr>
              <a:defRPr/>
            </a:pPr>
            <a:fld id="{2BCAD7DB-FA45-46B5-87CF-471F9776B5EB}" type="slidenum">
              <a:rPr lang="fr-CA"/>
              <a:pPr>
                <a:defRPr/>
              </a:pPr>
              <a:t>‹#›</a:t>
            </a:fld>
            <a:endParaRPr lang="fr-CA" dirty="0"/>
          </a:p>
        </p:txBody>
      </p:sp>
    </p:spTree>
    <p:extLst>
      <p:ext uri="{BB962C8B-B14F-4D97-AF65-F5344CB8AC3E}">
        <p14:creationId xmlns:p14="http://schemas.microsoft.com/office/powerpoint/2010/main" val="271724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a:prstGeom prst="rect">
            <a:avLst/>
          </a:prstGeom>
        </p:spPr>
        <p:txBody>
          <a:bodyPr/>
          <a:lstStyle>
            <a:lvl1pPr>
              <a:defRPr sz="2800"/>
            </a:lvl1pPr>
          </a:lstStyle>
          <a:p>
            <a:r>
              <a:rPr lang="en-CA" dirty="0" smtClean="0"/>
              <a:t>Click to edit Master title style</a:t>
            </a:r>
            <a:endParaRPr lang="en-CA" dirty="0"/>
          </a:p>
        </p:txBody>
      </p:sp>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
        <p:nvSpPr>
          <p:cNvPr id="7" name="Content Placeholder 2"/>
          <p:cNvSpPr>
            <a:spLocks noGrp="1"/>
          </p:cNvSpPr>
          <p:nvPr>
            <p:ph idx="1"/>
          </p:nvPr>
        </p:nvSpPr>
        <p:spPr>
          <a:xfrm>
            <a:off x="3635896" y="1412776"/>
            <a:ext cx="5111750" cy="2232248"/>
          </a:xfrm>
          <a:prstGeom prst="rect">
            <a:avLst/>
          </a:prstGeom>
        </p:spPr>
        <p:txBody>
          <a:bodyPr/>
          <a:lstStyle>
            <a:lvl1pPr>
              <a:defRPr sz="3200"/>
            </a:lvl1pPr>
            <a:lvl2pPr>
              <a:defRPr sz="2800"/>
            </a:lvl2pPr>
            <a:lvl3pPr>
              <a:defRPr sz="2400"/>
            </a:lvl3pPr>
            <a:lvl4pPr>
              <a:buNone/>
              <a:defRPr sz="2000"/>
            </a:lvl4pPr>
            <a:lvl5pPr>
              <a:defRPr sz="2000"/>
            </a:lvl5pPr>
            <a:lvl6pPr>
              <a:defRPr sz="2000"/>
            </a:lvl6pPr>
            <a:lvl7pPr>
              <a:defRPr sz="2000"/>
            </a:lvl7pPr>
            <a:lvl8pPr>
              <a:defRPr sz="2000"/>
            </a:lvl8pPr>
            <a:lvl9pPr>
              <a:defRPr sz="2000"/>
            </a:lvl9pPr>
          </a:lstStyle>
          <a:p>
            <a:pPr lvl="3"/>
            <a:endParaRPr lang="en-CA" dirty="0"/>
          </a:p>
        </p:txBody>
      </p:sp>
      <p:sp>
        <p:nvSpPr>
          <p:cNvPr id="8" name="Text Placeholder 3"/>
          <p:cNvSpPr>
            <a:spLocks noGrp="1"/>
          </p:cNvSpPr>
          <p:nvPr>
            <p:ph type="body" sz="half" idx="2"/>
          </p:nvPr>
        </p:nvSpPr>
        <p:spPr>
          <a:xfrm>
            <a:off x="467544" y="1412776"/>
            <a:ext cx="3008313" cy="2232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Click to edit Master text styles</a:t>
            </a:r>
          </a:p>
        </p:txBody>
      </p:sp>
      <p:sp>
        <p:nvSpPr>
          <p:cNvPr id="10" name="Content Placeholder 2"/>
          <p:cNvSpPr>
            <a:spLocks noGrp="1"/>
          </p:cNvSpPr>
          <p:nvPr>
            <p:ph idx="13"/>
          </p:nvPr>
        </p:nvSpPr>
        <p:spPr>
          <a:xfrm>
            <a:off x="467544" y="3645024"/>
            <a:ext cx="8280920" cy="2592288"/>
          </a:xfrm>
          <a:prstGeom prst="rect">
            <a:avLst/>
          </a:prstGeom>
        </p:spPr>
        <p:txBody>
          <a:bodyPr/>
          <a:lstStyle>
            <a:lvl1pPr>
              <a:defRPr sz="3200"/>
            </a:lvl1pPr>
            <a:lvl2pPr>
              <a:defRPr sz="2800"/>
            </a:lvl2pPr>
            <a:lvl3pPr>
              <a:defRPr sz="2400"/>
            </a:lvl3pPr>
            <a:lvl4pPr>
              <a:buNone/>
              <a:defRPr sz="2000"/>
            </a:lvl4pPr>
            <a:lvl5pPr>
              <a:defRPr sz="2000"/>
            </a:lvl5pPr>
            <a:lvl6pPr>
              <a:defRPr sz="2000"/>
            </a:lvl6pPr>
            <a:lvl7pPr>
              <a:defRPr sz="2000"/>
            </a:lvl7pPr>
            <a:lvl8pPr>
              <a:defRPr sz="2000"/>
            </a:lvl8pPr>
            <a:lvl9pPr>
              <a:defRPr sz="2000"/>
            </a:lvl9pPr>
          </a:lstStyle>
          <a:p>
            <a:pPr lvl="3"/>
            <a:endParaRPr lang="en-CA"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a:prstGeom prst="rect">
            <a:avLst/>
          </a:prstGeom>
        </p:spPr>
        <p:txBody>
          <a:bodyPr/>
          <a:lstStyle>
            <a:lvl1pPr algn="l">
              <a:defRPr sz="2800"/>
            </a:lvl1pPr>
          </a:lstStyle>
          <a:p>
            <a:r>
              <a:rPr lang="en-CA" dirty="0" smtClean="0"/>
              <a:t>Click to edit Master title style</a:t>
            </a:r>
            <a:endParaRPr lang="en-CA" dirty="0"/>
          </a:p>
        </p:txBody>
      </p:sp>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
        <p:nvSpPr>
          <p:cNvPr id="8" name="Text Placeholder 3"/>
          <p:cNvSpPr>
            <a:spLocks noGrp="1"/>
          </p:cNvSpPr>
          <p:nvPr>
            <p:ph type="body" sz="half" idx="2" hasCustomPrompt="1"/>
          </p:nvPr>
        </p:nvSpPr>
        <p:spPr>
          <a:xfrm>
            <a:off x="467544" y="1412776"/>
            <a:ext cx="8280920" cy="2232000"/>
          </a:xfrm>
          <a:prstGeom prst="rect">
            <a:avLst/>
          </a:prstGeom>
        </p:spPr>
        <p:txBody>
          <a:bodyPr/>
          <a:lstStyle>
            <a:lvl1pPr marL="0" indent="0">
              <a:buFont typeface="Wingdings" pitchFamily="2" charset="2"/>
              <a:buChar char="§"/>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smtClean="0"/>
              <a:t>  Click to edit Master text styles</a:t>
            </a:r>
          </a:p>
          <a:p>
            <a:pPr lvl="0"/>
            <a:endParaRPr lang="en-CA" dirty="0" smtClean="0"/>
          </a:p>
        </p:txBody>
      </p:sp>
      <p:sp>
        <p:nvSpPr>
          <p:cNvPr id="10" name="Content Placeholder 2"/>
          <p:cNvSpPr>
            <a:spLocks noGrp="1"/>
          </p:cNvSpPr>
          <p:nvPr>
            <p:ph idx="13"/>
          </p:nvPr>
        </p:nvSpPr>
        <p:spPr>
          <a:xfrm>
            <a:off x="467544" y="3717032"/>
            <a:ext cx="8280920" cy="2520280"/>
          </a:xfrm>
          <a:prstGeom prst="rect">
            <a:avLst/>
          </a:prstGeom>
        </p:spPr>
        <p:txBody>
          <a:bodyPr/>
          <a:lstStyle>
            <a:lvl1pPr>
              <a:defRPr sz="3200"/>
            </a:lvl1pPr>
            <a:lvl2pPr>
              <a:defRPr sz="2800"/>
            </a:lvl2pPr>
            <a:lvl3pPr>
              <a:defRPr sz="2400"/>
            </a:lvl3pPr>
            <a:lvl4pPr>
              <a:buNone/>
              <a:defRPr sz="2000"/>
            </a:lvl4pPr>
            <a:lvl5pPr>
              <a:defRPr sz="2000"/>
            </a:lvl5pPr>
            <a:lvl6pPr>
              <a:defRPr sz="2000"/>
            </a:lvl6pPr>
            <a:lvl7pPr>
              <a:defRPr sz="2000"/>
            </a:lvl7pPr>
            <a:lvl8pPr>
              <a:defRPr sz="2000"/>
            </a:lvl8pPr>
            <a:lvl9pPr>
              <a:defRPr sz="2000"/>
            </a:lvl9pPr>
          </a:lstStyle>
          <a:p>
            <a:pPr lvl="3"/>
            <a:endParaRPr lang="en-CA"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648072"/>
          </a:xfrm>
          <a:prstGeom prst="rect">
            <a:avLst/>
          </a:prstGeom>
        </p:spPr>
        <p:txBody>
          <a:bodyPr/>
          <a:lstStyle>
            <a:lvl1pPr>
              <a:defRPr sz="2800"/>
            </a:lvl1pPr>
          </a:lstStyle>
          <a:p>
            <a:r>
              <a:rPr lang="en-CA" dirty="0" smtClean="0"/>
              <a:t>Click to edit Master title style</a:t>
            </a:r>
            <a:endParaRPr lang="en-CA" dirty="0"/>
          </a:p>
        </p:txBody>
      </p:sp>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
        <p:nvSpPr>
          <p:cNvPr id="10" name="Content Placeholder 2"/>
          <p:cNvSpPr>
            <a:spLocks noGrp="1"/>
          </p:cNvSpPr>
          <p:nvPr>
            <p:ph idx="13"/>
          </p:nvPr>
        </p:nvSpPr>
        <p:spPr>
          <a:xfrm>
            <a:off x="467544" y="1628800"/>
            <a:ext cx="8280920" cy="4608512"/>
          </a:xfrm>
          <a:prstGeom prst="rect">
            <a:avLst/>
          </a:prstGeom>
        </p:spPr>
        <p:txBody>
          <a:bodyPr/>
          <a:lstStyle>
            <a:lvl1pPr>
              <a:defRPr sz="3200"/>
            </a:lvl1pPr>
            <a:lvl2pPr>
              <a:defRPr sz="2800"/>
            </a:lvl2pPr>
            <a:lvl3pPr>
              <a:defRPr sz="2400"/>
            </a:lvl3pPr>
            <a:lvl4pPr>
              <a:buNone/>
              <a:defRPr sz="2000"/>
            </a:lvl4pPr>
            <a:lvl5pPr>
              <a:defRPr sz="2000"/>
            </a:lvl5pPr>
            <a:lvl6pPr>
              <a:defRPr sz="2000"/>
            </a:lvl6pPr>
            <a:lvl7pPr>
              <a:defRPr sz="2000"/>
            </a:lvl7pPr>
            <a:lvl8pPr>
              <a:defRPr sz="2000"/>
            </a:lvl8pPr>
            <a:lvl9pPr>
              <a:defRPr sz="2000"/>
            </a:lvl9pPr>
          </a:lstStyle>
          <a:p>
            <a:pPr lvl="3"/>
            <a:endParaRPr lang="en-CA"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AndTx" preserve="1">
  <p:cSld name="1_Title, 2 Content and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547688"/>
            <a:ext cx="8353425" cy="708025"/>
          </a:xfrm>
          <a:prstGeom prst="roundRect">
            <a:avLst>
              <a:gd name="adj" fmla="val 21667"/>
            </a:avLst>
          </a:prstGeom>
        </p:spPr>
        <p:txBody>
          <a:bodyPr/>
          <a:lstStyle>
            <a:lvl1pPr>
              <a:defRPr sz="2800"/>
            </a:lvl1pPr>
          </a:lstStyle>
          <a:p>
            <a:r>
              <a:rPr lang="en-US" smtClean="0"/>
              <a:t>Click to edit Master title style</a:t>
            </a:r>
            <a:endParaRPr lang="en-CA"/>
          </a:p>
        </p:txBody>
      </p:sp>
      <p:sp>
        <p:nvSpPr>
          <p:cNvPr id="3" name="Content Placeholder 2"/>
          <p:cNvSpPr>
            <a:spLocks noGrp="1"/>
          </p:cNvSpPr>
          <p:nvPr>
            <p:ph sz="quarter" idx="1"/>
          </p:nvPr>
        </p:nvSpPr>
        <p:spPr>
          <a:xfrm>
            <a:off x="3707904" y="1484783"/>
            <a:ext cx="5112000" cy="2304000"/>
          </a:xfrm>
          <a:prstGeom prst="rect">
            <a:avLst/>
          </a:prstGeom>
        </p:spPr>
        <p:txBody>
          <a:bodyPr/>
          <a:lstStyle/>
          <a:p>
            <a:pPr lvl="0"/>
            <a:endParaRPr lang="en-US" dirty="0" smtClean="0"/>
          </a:p>
        </p:txBody>
      </p:sp>
      <p:sp>
        <p:nvSpPr>
          <p:cNvPr id="4" name="Content Placeholder 3"/>
          <p:cNvSpPr>
            <a:spLocks noGrp="1"/>
          </p:cNvSpPr>
          <p:nvPr>
            <p:ph sz="quarter" idx="2"/>
          </p:nvPr>
        </p:nvSpPr>
        <p:spPr>
          <a:xfrm>
            <a:off x="3707904" y="3933056"/>
            <a:ext cx="5112000" cy="2304000"/>
          </a:xfrm>
          <a:prstGeom prst="rect">
            <a:avLst/>
          </a:prstGeom>
        </p:spPr>
        <p:txBody>
          <a:bodyPr/>
          <a:lstStyle/>
          <a:p>
            <a:pPr lvl="0"/>
            <a:endParaRPr lang="en-CA" dirty="0"/>
          </a:p>
        </p:txBody>
      </p:sp>
      <p:sp>
        <p:nvSpPr>
          <p:cNvPr id="5" name="Text Placeholder 4"/>
          <p:cNvSpPr>
            <a:spLocks noGrp="1"/>
          </p:cNvSpPr>
          <p:nvPr>
            <p:ph type="body" sz="half" idx="3"/>
          </p:nvPr>
        </p:nvSpPr>
        <p:spPr>
          <a:xfrm>
            <a:off x="467545" y="1484784"/>
            <a:ext cx="3009600" cy="4680520"/>
          </a:xfrm>
          <a:prstGeom prst="rect">
            <a:avLst/>
          </a:prstGeom>
        </p:spPr>
        <p:txBody>
          <a:bodyPr/>
          <a:lstStyle>
            <a:lvl1pPr>
              <a:buNone/>
              <a:defRPr sz="1200" b="0"/>
            </a:lvl1pPr>
            <a:lvl2pPr>
              <a:defRPr sz="1200"/>
            </a:lvl2pPr>
            <a:lvl3pPr>
              <a:defRPr sz="1200"/>
            </a:lvl3pPr>
            <a:lvl4pPr>
              <a:defRPr sz="1200"/>
            </a:lvl4pPr>
            <a:lvl5pPr>
              <a:defRPr sz="1200"/>
            </a:lvl5pPr>
          </a:lstStyle>
          <a:p>
            <a:pPr lvl="0"/>
            <a:endParaRPr lang="en-CA" dirty="0"/>
          </a:p>
        </p:txBody>
      </p:sp>
      <p:sp>
        <p:nvSpPr>
          <p:cNvPr id="6" name="Rectangle 4"/>
          <p:cNvSpPr>
            <a:spLocks noGrp="1" noChangeArrowheads="1"/>
          </p:cNvSpPr>
          <p:nvPr>
            <p:ph type="dt" sz="half" idx="10"/>
          </p:nvPr>
        </p:nvSpPr>
        <p:spPr>
          <a:ln/>
        </p:spPr>
        <p:txBody>
          <a:bodyPr/>
          <a:lstStyle>
            <a:lvl1pPr>
              <a:defRPr/>
            </a:lvl1pPr>
          </a:lstStyle>
          <a:p>
            <a:pPr>
              <a:defRPr/>
            </a:pPr>
            <a:endParaRPr lang="fr-CA" dirty="0"/>
          </a:p>
        </p:txBody>
      </p:sp>
      <p:sp>
        <p:nvSpPr>
          <p:cNvPr id="7" name="Rectangle 5"/>
          <p:cNvSpPr>
            <a:spLocks noGrp="1" noChangeArrowheads="1"/>
          </p:cNvSpPr>
          <p:nvPr>
            <p:ph type="ftr" sz="quarter" idx="11"/>
          </p:nvPr>
        </p:nvSpPr>
        <p:spPr>
          <a:ln/>
        </p:spPr>
        <p:txBody>
          <a:bodyPr/>
          <a:lstStyle>
            <a:lvl1pPr>
              <a:defRPr/>
            </a:lvl1pPr>
          </a:lstStyle>
          <a:p>
            <a:pPr>
              <a:defRPr/>
            </a:pPr>
            <a:r>
              <a:rPr lang="en-CA" dirty="0"/>
              <a:t>Statistics Canada</a:t>
            </a:r>
            <a:r>
              <a:rPr lang="fr-CA" dirty="0"/>
              <a:t> • Statistique Canada</a:t>
            </a:r>
          </a:p>
        </p:txBody>
      </p:sp>
      <p:sp>
        <p:nvSpPr>
          <p:cNvPr id="8" name="Rectangle 6"/>
          <p:cNvSpPr>
            <a:spLocks noGrp="1" noChangeArrowheads="1"/>
          </p:cNvSpPr>
          <p:nvPr>
            <p:ph type="sldNum" sz="quarter" idx="12"/>
          </p:nvPr>
        </p:nvSpPr>
        <p:spPr>
          <a:ln/>
        </p:spPr>
        <p:txBody>
          <a:bodyPr/>
          <a:lstStyle>
            <a:lvl1pPr>
              <a:defRPr/>
            </a:lvl1pPr>
          </a:lstStyle>
          <a:p>
            <a:pPr>
              <a:defRPr/>
            </a:pPr>
            <a:fld id="{2BCAD7DB-FA45-46B5-87CF-471F9776B5EB}" type="slidenum">
              <a:rPr lang="fr-CA"/>
              <a:pPr>
                <a:defRPr/>
              </a:pPr>
              <a:t>‹#›</a:t>
            </a:fld>
            <a:endParaRPr lang="fr-CA" dirty="0"/>
          </a:p>
        </p:txBody>
      </p:sp>
    </p:spTree>
    <p:extLst>
      <p:ext uri="{BB962C8B-B14F-4D97-AF65-F5344CB8AC3E}">
        <p14:creationId xmlns:p14="http://schemas.microsoft.com/office/powerpoint/2010/main" val="271724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2 Content and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547688"/>
            <a:ext cx="8353425" cy="708025"/>
          </a:xfrm>
          <a:prstGeom prst="roundRect">
            <a:avLst>
              <a:gd name="adj" fmla="val 21667"/>
            </a:avLst>
          </a:prstGeom>
        </p:spPr>
        <p:txBody>
          <a:bodyPr/>
          <a:lstStyle>
            <a:lvl1pPr>
              <a:defRPr sz="2800"/>
            </a:lvl1pPr>
          </a:lstStyle>
          <a:p>
            <a:r>
              <a:rPr lang="en-US" smtClean="0"/>
              <a:t>Click to edit Master title style</a:t>
            </a:r>
            <a:endParaRPr lang="en-CA"/>
          </a:p>
        </p:txBody>
      </p:sp>
      <p:sp>
        <p:nvSpPr>
          <p:cNvPr id="3" name="Content Placeholder 2"/>
          <p:cNvSpPr>
            <a:spLocks noGrp="1"/>
          </p:cNvSpPr>
          <p:nvPr>
            <p:ph sz="quarter" idx="1"/>
          </p:nvPr>
        </p:nvSpPr>
        <p:spPr>
          <a:xfrm>
            <a:off x="4644008" y="1484782"/>
            <a:ext cx="4175896" cy="4680521"/>
          </a:xfrm>
          <a:prstGeom prst="rect">
            <a:avLst/>
          </a:prstGeom>
        </p:spPr>
        <p:txBody>
          <a:bodyPr/>
          <a:lstStyle/>
          <a:p>
            <a:pPr lvl="0"/>
            <a:endParaRPr lang="en-US" dirty="0" smtClean="0"/>
          </a:p>
        </p:txBody>
      </p:sp>
      <p:sp>
        <p:nvSpPr>
          <p:cNvPr id="5" name="Text Placeholder 4"/>
          <p:cNvSpPr>
            <a:spLocks noGrp="1"/>
          </p:cNvSpPr>
          <p:nvPr>
            <p:ph type="body" sz="half" idx="3"/>
          </p:nvPr>
        </p:nvSpPr>
        <p:spPr>
          <a:xfrm>
            <a:off x="467544" y="1484784"/>
            <a:ext cx="3960439" cy="4680520"/>
          </a:xfrm>
          <a:prstGeom prst="rect">
            <a:avLst/>
          </a:prstGeom>
        </p:spPr>
        <p:txBody>
          <a:bodyPr/>
          <a:lstStyle>
            <a:lvl1pPr>
              <a:buNone/>
              <a:defRPr sz="1200" b="0"/>
            </a:lvl1pPr>
            <a:lvl2pPr>
              <a:defRPr sz="1200"/>
            </a:lvl2pPr>
            <a:lvl3pPr>
              <a:defRPr sz="1200"/>
            </a:lvl3pPr>
            <a:lvl4pPr>
              <a:defRPr sz="1200"/>
            </a:lvl4pPr>
            <a:lvl5pPr>
              <a:defRPr sz="1200"/>
            </a:lvl5pPr>
          </a:lstStyle>
          <a:p>
            <a:pPr lvl="0"/>
            <a:endParaRPr lang="en-CA" dirty="0"/>
          </a:p>
        </p:txBody>
      </p:sp>
      <p:sp>
        <p:nvSpPr>
          <p:cNvPr id="6" name="Rectangle 4"/>
          <p:cNvSpPr>
            <a:spLocks noGrp="1" noChangeArrowheads="1"/>
          </p:cNvSpPr>
          <p:nvPr>
            <p:ph type="dt" sz="half" idx="10"/>
          </p:nvPr>
        </p:nvSpPr>
        <p:spPr>
          <a:ln/>
        </p:spPr>
        <p:txBody>
          <a:bodyPr/>
          <a:lstStyle>
            <a:lvl1pPr>
              <a:defRPr/>
            </a:lvl1pPr>
          </a:lstStyle>
          <a:p>
            <a:pPr>
              <a:defRPr/>
            </a:pPr>
            <a:endParaRPr lang="fr-CA" dirty="0"/>
          </a:p>
        </p:txBody>
      </p:sp>
      <p:sp>
        <p:nvSpPr>
          <p:cNvPr id="7" name="Rectangle 5"/>
          <p:cNvSpPr>
            <a:spLocks noGrp="1" noChangeArrowheads="1"/>
          </p:cNvSpPr>
          <p:nvPr>
            <p:ph type="ftr" sz="quarter" idx="11"/>
          </p:nvPr>
        </p:nvSpPr>
        <p:spPr>
          <a:ln/>
        </p:spPr>
        <p:txBody>
          <a:bodyPr/>
          <a:lstStyle>
            <a:lvl1pPr>
              <a:defRPr/>
            </a:lvl1pPr>
          </a:lstStyle>
          <a:p>
            <a:pPr>
              <a:defRPr/>
            </a:pPr>
            <a:r>
              <a:rPr lang="en-CA" dirty="0"/>
              <a:t>Statistics Canada</a:t>
            </a:r>
            <a:r>
              <a:rPr lang="fr-CA" dirty="0"/>
              <a:t> • Statistique Canada</a:t>
            </a:r>
          </a:p>
        </p:txBody>
      </p:sp>
      <p:sp>
        <p:nvSpPr>
          <p:cNvPr id="8" name="Rectangle 6"/>
          <p:cNvSpPr>
            <a:spLocks noGrp="1" noChangeArrowheads="1"/>
          </p:cNvSpPr>
          <p:nvPr>
            <p:ph type="sldNum" sz="quarter" idx="12"/>
          </p:nvPr>
        </p:nvSpPr>
        <p:spPr>
          <a:ln/>
        </p:spPr>
        <p:txBody>
          <a:bodyPr/>
          <a:lstStyle>
            <a:lvl1pPr>
              <a:defRPr/>
            </a:lvl1pPr>
          </a:lstStyle>
          <a:p>
            <a:pPr>
              <a:defRPr/>
            </a:pPr>
            <a:fld id="{2BCAD7DB-FA45-46B5-87CF-471F9776B5EB}" type="slidenum">
              <a:rPr lang="fr-CA"/>
              <a:pPr>
                <a:defRPr/>
              </a:pPr>
              <a:t>‹#›</a:t>
            </a:fld>
            <a:endParaRPr lang="fr-CA" dirty="0"/>
          </a:p>
        </p:txBody>
      </p:sp>
    </p:spTree>
    <p:extLst>
      <p:ext uri="{BB962C8B-B14F-4D97-AF65-F5344CB8AC3E}">
        <p14:creationId xmlns:p14="http://schemas.microsoft.com/office/powerpoint/2010/main" val="2717246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2 Content and Tex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113" y="548680"/>
            <a:ext cx="8353425" cy="864096"/>
          </a:xfrm>
          <a:prstGeom prst="roundRect">
            <a:avLst>
              <a:gd name="adj" fmla="val 21667"/>
            </a:avLst>
          </a:prstGeom>
        </p:spPr>
        <p:txBody>
          <a:bodyPr/>
          <a:lstStyle>
            <a:lvl1pPr>
              <a:defRPr sz="2800"/>
            </a:lvl1pPr>
          </a:lstStyle>
          <a:p>
            <a:r>
              <a:rPr lang="en-US" smtClean="0"/>
              <a:t>Click to edit Master title style</a:t>
            </a:r>
            <a:endParaRPr lang="en-CA"/>
          </a:p>
        </p:txBody>
      </p:sp>
      <p:sp>
        <p:nvSpPr>
          <p:cNvPr id="3" name="Content Placeholder 2"/>
          <p:cNvSpPr>
            <a:spLocks noGrp="1"/>
          </p:cNvSpPr>
          <p:nvPr>
            <p:ph sz="quarter" idx="1"/>
          </p:nvPr>
        </p:nvSpPr>
        <p:spPr>
          <a:xfrm>
            <a:off x="467544" y="1484783"/>
            <a:ext cx="8352360" cy="2304000"/>
          </a:xfrm>
          <a:prstGeom prst="rect">
            <a:avLst/>
          </a:prstGeom>
        </p:spPr>
        <p:txBody>
          <a:bodyPr/>
          <a:lstStyle/>
          <a:p>
            <a:pPr lvl="0"/>
            <a:endParaRPr lang="en-US" dirty="0" smtClean="0"/>
          </a:p>
        </p:txBody>
      </p:sp>
      <p:sp>
        <p:nvSpPr>
          <p:cNvPr id="4" name="Content Placeholder 3"/>
          <p:cNvSpPr>
            <a:spLocks noGrp="1"/>
          </p:cNvSpPr>
          <p:nvPr>
            <p:ph sz="quarter" idx="2"/>
          </p:nvPr>
        </p:nvSpPr>
        <p:spPr>
          <a:xfrm>
            <a:off x="467544" y="3933056"/>
            <a:ext cx="8352360" cy="2304000"/>
          </a:xfrm>
          <a:prstGeom prst="rect">
            <a:avLst/>
          </a:prstGeom>
        </p:spPr>
        <p:txBody>
          <a:bodyPr/>
          <a:lstStyle/>
          <a:p>
            <a:pPr lvl="0"/>
            <a:endParaRPr lang="en-CA" dirty="0"/>
          </a:p>
        </p:txBody>
      </p:sp>
      <p:sp>
        <p:nvSpPr>
          <p:cNvPr id="6" name="Rectangle 4"/>
          <p:cNvSpPr>
            <a:spLocks noGrp="1" noChangeArrowheads="1"/>
          </p:cNvSpPr>
          <p:nvPr>
            <p:ph type="dt" sz="half" idx="10"/>
          </p:nvPr>
        </p:nvSpPr>
        <p:spPr>
          <a:ln/>
        </p:spPr>
        <p:txBody>
          <a:bodyPr/>
          <a:lstStyle>
            <a:lvl1pPr>
              <a:defRPr/>
            </a:lvl1pPr>
          </a:lstStyle>
          <a:p>
            <a:pPr>
              <a:defRPr/>
            </a:pPr>
            <a:endParaRPr lang="fr-CA" dirty="0"/>
          </a:p>
        </p:txBody>
      </p:sp>
      <p:sp>
        <p:nvSpPr>
          <p:cNvPr id="7" name="Rectangle 5"/>
          <p:cNvSpPr>
            <a:spLocks noGrp="1" noChangeArrowheads="1"/>
          </p:cNvSpPr>
          <p:nvPr>
            <p:ph type="ftr" sz="quarter" idx="11"/>
          </p:nvPr>
        </p:nvSpPr>
        <p:spPr>
          <a:ln/>
        </p:spPr>
        <p:txBody>
          <a:bodyPr/>
          <a:lstStyle>
            <a:lvl1pPr>
              <a:defRPr/>
            </a:lvl1pPr>
          </a:lstStyle>
          <a:p>
            <a:pPr>
              <a:defRPr/>
            </a:pPr>
            <a:r>
              <a:rPr lang="en-CA" dirty="0"/>
              <a:t>Statistics Canada</a:t>
            </a:r>
            <a:r>
              <a:rPr lang="fr-CA" dirty="0"/>
              <a:t> • Statistique Canada</a:t>
            </a:r>
          </a:p>
        </p:txBody>
      </p:sp>
      <p:sp>
        <p:nvSpPr>
          <p:cNvPr id="8" name="Rectangle 6"/>
          <p:cNvSpPr>
            <a:spLocks noGrp="1" noChangeArrowheads="1"/>
          </p:cNvSpPr>
          <p:nvPr>
            <p:ph type="sldNum" sz="quarter" idx="12"/>
          </p:nvPr>
        </p:nvSpPr>
        <p:spPr>
          <a:ln/>
        </p:spPr>
        <p:txBody>
          <a:bodyPr/>
          <a:lstStyle>
            <a:lvl1pPr>
              <a:defRPr/>
            </a:lvl1pPr>
          </a:lstStyle>
          <a:p>
            <a:pPr>
              <a:defRPr/>
            </a:pPr>
            <a:fld id="{2BCAD7DB-FA45-46B5-87CF-471F9776B5EB}" type="slidenum">
              <a:rPr lang="fr-CA"/>
              <a:pPr>
                <a:defRPr/>
              </a:pPr>
              <a:t>‹#›</a:t>
            </a:fld>
            <a:endParaRPr lang="fr-CA" dirty="0"/>
          </a:p>
        </p:txBody>
      </p:sp>
    </p:spTree>
    <p:extLst>
      <p:ext uri="{BB962C8B-B14F-4D97-AF65-F5344CB8AC3E}">
        <p14:creationId xmlns:p14="http://schemas.microsoft.com/office/powerpoint/2010/main" val="271724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940966"/>
          </a:xfrm>
          <a:prstGeom prst="rect">
            <a:avLst/>
          </a:prstGeom>
        </p:spPr>
        <p:txBody>
          <a:bodyPr/>
          <a:lstStyle>
            <a:lvl1pPr>
              <a:defRPr sz="2800"/>
            </a:lvl1pPr>
          </a:lstStyle>
          <a:p>
            <a:r>
              <a:rPr lang="en-CA" dirty="0" smtClean="0"/>
              <a:t>Click to edit Master title style</a:t>
            </a:r>
            <a:endParaRPr lang="en-CA" dirty="0"/>
          </a:p>
        </p:txBody>
      </p:sp>
      <p:sp>
        <p:nvSpPr>
          <p:cNvPr id="4" name="Date Placeholder 3"/>
          <p:cNvSpPr>
            <a:spLocks noGrp="1"/>
          </p:cNvSpPr>
          <p:nvPr>
            <p:ph type="dt" sz="half" idx="10"/>
          </p:nvPr>
        </p:nvSpPr>
        <p:spPr/>
        <p:txBody>
          <a:bodyPr/>
          <a:lstStyle>
            <a:lvl1pPr>
              <a:defRPr/>
            </a:lvl1p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lvl1pPr>
              <a:defRPr/>
            </a:lvl1pPr>
          </a:lstStyle>
          <a:p>
            <a:r>
              <a:rPr lang="fr-CA" dirty="0" smtClean="0"/>
              <a:t>Statistics Canada • Statistique Canada</a:t>
            </a:r>
            <a:endParaRPr lang="fr-CA" dirty="0"/>
          </a:p>
        </p:txBody>
      </p:sp>
      <p:sp>
        <p:nvSpPr>
          <p:cNvPr id="6" name="Slide Number Placeholder 5"/>
          <p:cNvSpPr>
            <a:spLocks noGrp="1"/>
          </p:cNvSpPr>
          <p:nvPr>
            <p:ph type="sldNum" sz="quarter" idx="12"/>
          </p:nvPr>
        </p:nvSpPr>
        <p:spPr/>
        <p:txBody>
          <a:bodyPr/>
          <a:lstStyle>
            <a:lvl1pPr>
              <a:defRPr/>
            </a:lvl1pPr>
          </a:lstStyle>
          <a:p>
            <a:fld id="{56DB6833-CBA3-4979-B00D-51E6E9584588}" type="slidenum">
              <a:rPr lang="fr-CA" smtClean="0"/>
              <a:pPr/>
              <a:t>‹#›</a:t>
            </a:fld>
            <a:endParaRPr lang="fr-CA" dirty="0"/>
          </a:p>
        </p:txBody>
      </p:sp>
      <p:sp>
        <p:nvSpPr>
          <p:cNvPr id="8" name="Text Placeholder 2"/>
          <p:cNvSpPr>
            <a:spLocks noGrp="1"/>
          </p:cNvSpPr>
          <p:nvPr>
            <p:ph type="body" sz="half" idx="1"/>
          </p:nvPr>
        </p:nvSpPr>
        <p:spPr>
          <a:xfrm>
            <a:off x="4644008" y="1628800"/>
            <a:ext cx="4038600" cy="4525963"/>
          </a:xfrm>
          <a:prstGeom prst="rect">
            <a:avLst/>
          </a:prstGeom>
        </p:spPr>
        <p:txBody>
          <a:bodyPr/>
          <a:lstStyle>
            <a:lvl1pPr>
              <a:defRPr sz="2000" b="1"/>
            </a:lvl1pPr>
            <a:lvl2pPr>
              <a:defRPr sz="1600"/>
            </a:lvl2pPr>
            <a:lvl3pPr>
              <a:defRPr sz="1600"/>
            </a:lvl3pPr>
            <a:lvl4pPr>
              <a:defRPr sz="1600"/>
            </a:lvl4pPr>
            <a:lvl5pPr>
              <a:buNone/>
              <a:defRPr sz="16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smtClean="0"/>
          </a:p>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a:p>
        </p:txBody>
      </p:sp>
      <p:sp>
        <p:nvSpPr>
          <p:cNvPr id="10" name="Text Placeholder 2"/>
          <p:cNvSpPr>
            <a:spLocks noGrp="1"/>
          </p:cNvSpPr>
          <p:nvPr>
            <p:ph type="body" sz="half" idx="13"/>
          </p:nvPr>
        </p:nvSpPr>
        <p:spPr>
          <a:xfrm>
            <a:off x="467544" y="1628800"/>
            <a:ext cx="4038600" cy="4525963"/>
          </a:xfrm>
          <a:prstGeom prst="rect">
            <a:avLst/>
          </a:prstGeom>
        </p:spPr>
        <p:txBody>
          <a:bodyPr/>
          <a:lstStyle>
            <a:lvl1pPr>
              <a:defRPr sz="2000" b="1"/>
            </a:lvl1pPr>
            <a:lvl2pPr>
              <a:defRPr sz="1600"/>
            </a:lvl2pPr>
            <a:lvl3pPr>
              <a:defRPr sz="1600"/>
            </a:lvl3pPr>
            <a:lvl4pPr>
              <a:defRPr sz="1600"/>
            </a:lvl4pPr>
            <a:lvl5pPr>
              <a:buNone/>
              <a:defRPr sz="1600"/>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smtClean="0"/>
          </a:p>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a:p>
            <a:pPr lvl="4"/>
            <a:endParaRPr lang="en-CA"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cstate="print"/>
          <a:srcRect/>
          <a:stretch>
            <a:fillRect/>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588125" y="6380163"/>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59814FE8-9F41-4C14-8EBE-8BB447CD9542}" type="datetime1">
              <a:rPr lang="en-CA" smtClean="0"/>
              <a:pPr/>
              <a:t>02/05/2014</a:t>
            </a:fld>
            <a:endParaRPr lang="fr-CA" dirty="0"/>
          </a:p>
        </p:txBody>
      </p:sp>
      <p:sp>
        <p:nvSpPr>
          <p:cNvPr id="1029" name="Rectangle 5"/>
          <p:cNvSpPr>
            <a:spLocks noGrp="1" noChangeArrowheads="1"/>
          </p:cNvSpPr>
          <p:nvPr>
            <p:ph type="ftr" sz="quarter" idx="3"/>
          </p:nvPr>
        </p:nvSpPr>
        <p:spPr bwMode="auto">
          <a:xfrm>
            <a:off x="2843213" y="63881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vl1pPr>
          </a:lstStyle>
          <a:p>
            <a:r>
              <a:rPr lang="fr-CA" dirty="0" smtClean="0"/>
              <a:t>Statistics Canada • Statistique Canada</a:t>
            </a:r>
            <a:endParaRPr lang="fr-CA" dirty="0"/>
          </a:p>
        </p:txBody>
      </p:sp>
      <p:sp>
        <p:nvSpPr>
          <p:cNvPr id="1030" name="Rectangle 6"/>
          <p:cNvSpPr>
            <a:spLocks noGrp="1" noChangeArrowheads="1"/>
          </p:cNvSpPr>
          <p:nvPr>
            <p:ph type="sldNum" sz="quarter" idx="4"/>
          </p:nvPr>
        </p:nvSpPr>
        <p:spPr bwMode="auto">
          <a:xfrm>
            <a:off x="395288" y="6408738"/>
            <a:ext cx="15224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35120B79-358B-42C3-956A-8613C03326B1}" type="slidenum">
              <a:rPr lang="fr-CA" smtClean="0"/>
              <a:pPr/>
              <a:t>‹#›</a:t>
            </a:fld>
            <a:endParaRPr lang="fr-CA"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transition>
    <p:fade/>
  </p:transition>
  <p:hf hdr="0"/>
  <p:txStyles>
    <p:titleStyle>
      <a:lvl1pPr algn="l" rtl="0" eaLnBrk="1" fontAlgn="base" hangingPunct="1">
        <a:spcBef>
          <a:spcPct val="0"/>
        </a:spcBef>
        <a:spcAft>
          <a:spcPct val="0"/>
        </a:spcAft>
        <a:defRPr sz="3200">
          <a:solidFill>
            <a:schemeClr val="accent2"/>
          </a:solidFill>
          <a:latin typeface="+mj-lt"/>
          <a:ea typeface="+mj-ea"/>
          <a:cs typeface="+mj-cs"/>
        </a:defRPr>
      </a:lvl1pPr>
      <a:lvl2pPr algn="l" rtl="0" eaLnBrk="1" fontAlgn="base" hangingPunct="1">
        <a:spcBef>
          <a:spcPct val="0"/>
        </a:spcBef>
        <a:spcAft>
          <a:spcPct val="0"/>
        </a:spcAft>
        <a:defRPr sz="3200">
          <a:solidFill>
            <a:schemeClr val="accent2"/>
          </a:solidFill>
          <a:latin typeface="Arial Black" pitchFamily="34" charset="0"/>
        </a:defRPr>
      </a:lvl2pPr>
      <a:lvl3pPr algn="l" rtl="0" eaLnBrk="1" fontAlgn="base" hangingPunct="1">
        <a:spcBef>
          <a:spcPct val="0"/>
        </a:spcBef>
        <a:spcAft>
          <a:spcPct val="0"/>
        </a:spcAft>
        <a:defRPr sz="3200">
          <a:solidFill>
            <a:schemeClr val="accent2"/>
          </a:solidFill>
          <a:latin typeface="Arial Black" pitchFamily="34" charset="0"/>
        </a:defRPr>
      </a:lvl3pPr>
      <a:lvl4pPr algn="l" rtl="0" eaLnBrk="1" fontAlgn="base" hangingPunct="1">
        <a:spcBef>
          <a:spcPct val="0"/>
        </a:spcBef>
        <a:spcAft>
          <a:spcPct val="0"/>
        </a:spcAft>
        <a:defRPr sz="3200">
          <a:solidFill>
            <a:schemeClr val="accent2"/>
          </a:solidFill>
          <a:latin typeface="Arial Black" pitchFamily="34" charset="0"/>
        </a:defRPr>
      </a:lvl4pPr>
      <a:lvl5pPr algn="l" rtl="0" eaLnBrk="1" fontAlgn="base" hangingPunct="1">
        <a:spcBef>
          <a:spcPct val="0"/>
        </a:spcBef>
        <a:spcAft>
          <a:spcPct val="0"/>
        </a:spcAft>
        <a:defRPr sz="3200">
          <a:solidFill>
            <a:schemeClr val="accent2"/>
          </a:solidFill>
          <a:latin typeface="Arial Black" pitchFamily="34" charset="0"/>
        </a:defRPr>
      </a:lvl5pPr>
      <a:lvl6pPr marL="457200" algn="l" rtl="0" eaLnBrk="1" fontAlgn="base" hangingPunct="1">
        <a:spcBef>
          <a:spcPct val="0"/>
        </a:spcBef>
        <a:spcAft>
          <a:spcPct val="0"/>
        </a:spcAft>
        <a:defRPr sz="3200">
          <a:solidFill>
            <a:schemeClr val="accent2"/>
          </a:solidFill>
          <a:latin typeface="Arial Black" pitchFamily="34" charset="0"/>
        </a:defRPr>
      </a:lvl6pPr>
      <a:lvl7pPr marL="914400" algn="l" rtl="0" eaLnBrk="1" fontAlgn="base" hangingPunct="1">
        <a:spcBef>
          <a:spcPct val="0"/>
        </a:spcBef>
        <a:spcAft>
          <a:spcPct val="0"/>
        </a:spcAft>
        <a:defRPr sz="3200">
          <a:solidFill>
            <a:schemeClr val="accent2"/>
          </a:solidFill>
          <a:latin typeface="Arial Black" pitchFamily="34" charset="0"/>
        </a:defRPr>
      </a:lvl7pPr>
      <a:lvl8pPr marL="1371600" algn="l" rtl="0" eaLnBrk="1" fontAlgn="base" hangingPunct="1">
        <a:spcBef>
          <a:spcPct val="0"/>
        </a:spcBef>
        <a:spcAft>
          <a:spcPct val="0"/>
        </a:spcAft>
        <a:defRPr sz="3200">
          <a:solidFill>
            <a:schemeClr val="accent2"/>
          </a:solidFill>
          <a:latin typeface="Arial Black" pitchFamily="34" charset="0"/>
        </a:defRPr>
      </a:lvl8pPr>
      <a:lvl9pPr marL="1828800" algn="l" rtl="0" eaLnBrk="1" fontAlgn="base" hangingPunct="1">
        <a:spcBef>
          <a:spcPct val="0"/>
        </a:spcBef>
        <a:spcAft>
          <a:spcPct val="0"/>
        </a:spcAft>
        <a:defRPr sz="3200">
          <a:solidFill>
            <a:schemeClr val="accent2"/>
          </a:solidFill>
          <a:latin typeface="Arial Black" pitchFamily="34" charset="0"/>
        </a:defRPr>
      </a:lvl9pPr>
    </p:titleStyle>
    <p:body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Non-profit </a:t>
            </a:r>
            <a:r>
              <a:rPr lang="en-CA" dirty="0"/>
              <a:t>Institutions Serving Households in the Canadian System of National Accounts</a:t>
            </a:r>
            <a:r>
              <a:rPr lang="en-US" dirty="0"/>
              <a:t/>
            </a:r>
            <a:br>
              <a:rPr lang="en-US" dirty="0"/>
            </a:br>
            <a:endParaRPr lang="en-CA" dirty="0"/>
          </a:p>
        </p:txBody>
      </p:sp>
      <p:sp>
        <p:nvSpPr>
          <p:cNvPr id="3" name="Subtitle 2"/>
          <p:cNvSpPr>
            <a:spLocks noGrp="1"/>
          </p:cNvSpPr>
          <p:nvPr>
            <p:ph type="body" idx="1"/>
          </p:nvPr>
        </p:nvSpPr>
        <p:spPr/>
        <p:txBody>
          <a:bodyPr/>
          <a:lstStyle/>
          <a:p>
            <a:r>
              <a:rPr lang="en-CA" smtClean="0"/>
              <a:t>May </a:t>
            </a:r>
            <a:r>
              <a:rPr lang="en-CA" smtClean="0"/>
              <a:t>2014</a:t>
            </a:r>
            <a:endParaRPr lang="en-CA"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10</a:t>
            </a:fld>
            <a:endParaRPr lang="en-CA" dirty="0" smtClean="0"/>
          </a:p>
        </p:txBody>
      </p:sp>
      <p:sp>
        <p:nvSpPr>
          <p:cNvPr id="3077" name="Rectangle 4"/>
          <p:cNvSpPr>
            <a:spLocks noGrp="1" noChangeArrowheads="1"/>
          </p:cNvSpPr>
          <p:nvPr>
            <p:ph type="title"/>
          </p:nvPr>
        </p:nvSpPr>
        <p:spPr bwMode="auto">
          <a:xfrm>
            <a:off x="0" y="620688"/>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Data Sources – T1044 (NPO File)</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9" name="Picture 8" descr="T1044_rev.JPG"/>
          <p:cNvPicPr/>
          <p:nvPr/>
        </p:nvPicPr>
        <p:blipFill>
          <a:blip r:embed="rId4" cstate="print"/>
          <a:stretch>
            <a:fillRect/>
          </a:stretch>
        </p:blipFill>
        <p:spPr>
          <a:xfrm>
            <a:off x="1475656" y="1556792"/>
            <a:ext cx="5943600" cy="1399540"/>
          </a:xfrm>
          <a:prstGeom prst="rect">
            <a:avLst/>
          </a:prstGeom>
        </p:spPr>
      </p:pic>
      <p:pic>
        <p:nvPicPr>
          <p:cNvPr id="11" name="Picture 10" descr="T1044_Exp.JPG"/>
          <p:cNvPicPr/>
          <p:nvPr/>
        </p:nvPicPr>
        <p:blipFill>
          <a:blip r:embed="rId5" cstate="print"/>
          <a:stretch>
            <a:fillRect/>
          </a:stretch>
        </p:blipFill>
        <p:spPr>
          <a:xfrm>
            <a:off x="1475656" y="2956332"/>
            <a:ext cx="5943600" cy="1162050"/>
          </a:xfrm>
          <a:prstGeom prst="rect">
            <a:avLst/>
          </a:prstGeom>
        </p:spPr>
      </p:pic>
      <p:pic>
        <p:nvPicPr>
          <p:cNvPr id="12" name="Picture 11" descr="T1044_BS.JPG"/>
          <p:cNvPicPr/>
          <p:nvPr/>
        </p:nvPicPr>
        <p:blipFill>
          <a:blip r:embed="rId6" cstate="print"/>
          <a:stretch>
            <a:fillRect/>
          </a:stretch>
        </p:blipFill>
        <p:spPr>
          <a:xfrm>
            <a:off x="1475656" y="4133984"/>
            <a:ext cx="5943600" cy="2272030"/>
          </a:xfrm>
          <a:prstGeom prst="rect">
            <a:avLst/>
          </a:prstGeom>
        </p:spPr>
      </p:pic>
    </p:spTree>
    <p:extLst>
      <p:ext uri="{BB962C8B-B14F-4D97-AF65-F5344CB8AC3E}">
        <p14:creationId xmlns:p14="http://schemas.microsoft.com/office/powerpoint/2010/main" val="377337476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11</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Counterparty Data Sources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10" name="Rectangle 5"/>
          <p:cNvSpPr txBox="1">
            <a:spLocks noChangeArrowheads="1"/>
          </p:cNvSpPr>
          <p:nvPr/>
        </p:nvSpPr>
        <p:spPr bwMode="auto">
          <a:xfrm>
            <a:off x="251520" y="1772816"/>
            <a:ext cx="8568951" cy="42485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CA" sz="1600" dirty="0" smtClean="0"/>
              <a:t>In </a:t>
            </a:r>
            <a:r>
              <a:rPr lang="en-CA" sz="1600" dirty="0"/>
              <a:t>a number of specific cases, either for particular variables or key segments of the non-profit universe, alternate data sources are available. The most significant cases are summarized below. As a general rule, elements of the NPISH account not listed here are estimated using the non-profit tax records described above.</a:t>
            </a:r>
            <a:endParaRPr lang="en-US" sz="1600" dirty="0"/>
          </a:p>
          <a:p>
            <a:pPr lvl="1"/>
            <a:r>
              <a:rPr lang="en-CA" sz="1400" b="1" dirty="0" smtClean="0"/>
              <a:t>Transfers </a:t>
            </a:r>
            <a:r>
              <a:rPr lang="en-CA" sz="1400" b="1" dirty="0"/>
              <a:t>(gifts) from households to NPISH: </a:t>
            </a:r>
            <a:r>
              <a:rPr lang="en-CA" sz="1400" dirty="0"/>
              <a:t>The tax-receipted portion of household transfers is built from the point of view of the payer, using tax returns of individuals (the T1 data file) while the non-tax receipted portion is based on non-profit tax filer information.</a:t>
            </a:r>
            <a:endParaRPr lang="en-US" sz="1400" dirty="0"/>
          </a:p>
          <a:p>
            <a:pPr lvl="1"/>
            <a:r>
              <a:rPr lang="en-CA" sz="1400" b="1" dirty="0" smtClean="0"/>
              <a:t>Transfers </a:t>
            </a:r>
            <a:r>
              <a:rPr lang="en-CA" sz="1400" b="1" dirty="0"/>
              <a:t>from governments to NPISH: </a:t>
            </a:r>
            <a:r>
              <a:rPr lang="en-CA" sz="1400" dirty="0"/>
              <a:t>These are built from the point of view of the payer, using federal and provincial public accounts information, surveys of municipalities, and financial statements of government special funds and government agencies.</a:t>
            </a:r>
            <a:endParaRPr lang="en-US" sz="1400" dirty="0"/>
          </a:p>
          <a:p>
            <a:pPr lvl="1"/>
            <a:r>
              <a:rPr lang="en-CA" sz="1400" b="1" dirty="0" smtClean="0"/>
              <a:t>Transfers </a:t>
            </a:r>
            <a:r>
              <a:rPr lang="en-CA" sz="1400" b="1" dirty="0"/>
              <a:t>from corporations to NPISH: </a:t>
            </a:r>
            <a:r>
              <a:rPr lang="en-CA" sz="1400" dirty="0"/>
              <a:t>These are based on corporate donations recorded on T2 corporate tax returns. It is important to note that only amounts recorded as corporate donations are included and any support to non-profit institutions that is recorded as a business expense is excluded as it cannot be separately identified.</a:t>
            </a:r>
            <a:endParaRPr lang="en-US" sz="1400" dirty="0"/>
          </a:p>
          <a:p>
            <a:pPr lvl="1"/>
            <a:r>
              <a:rPr lang="en-CA" sz="1400" b="1" dirty="0" smtClean="0"/>
              <a:t>Trade </a:t>
            </a:r>
            <a:r>
              <a:rPr lang="en-CA" sz="1400" b="1" dirty="0"/>
              <a:t>unions dues: </a:t>
            </a:r>
            <a:r>
              <a:rPr lang="en-CA" sz="1400" dirty="0"/>
              <a:t>Trade union dues are reported on the T4 Statement of Remuneration and Benefits.  </a:t>
            </a:r>
            <a:endParaRPr lang="en-US" sz="1400" dirty="0"/>
          </a:p>
        </p:txBody>
      </p:sp>
    </p:spTree>
    <p:extLst>
      <p:ext uri="{BB962C8B-B14F-4D97-AF65-F5344CB8AC3E}">
        <p14:creationId xmlns:p14="http://schemas.microsoft.com/office/powerpoint/2010/main" val="3189976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12</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Data Sources – Quarterly Data</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10" name="Rectangle 5"/>
          <p:cNvSpPr txBox="1">
            <a:spLocks noChangeArrowheads="1"/>
          </p:cNvSpPr>
          <p:nvPr/>
        </p:nvSpPr>
        <p:spPr bwMode="auto">
          <a:xfrm>
            <a:off x="385763" y="1844824"/>
            <a:ext cx="8218487" cy="4176564"/>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CA" sz="1600" dirty="0"/>
              <a:t>There is very little quarterly information available for non-profit institutions serving households. </a:t>
            </a:r>
            <a:endParaRPr lang="en-CA" sz="1600" dirty="0" smtClean="0"/>
          </a:p>
          <a:p>
            <a:r>
              <a:rPr lang="en-CA" sz="1600" dirty="0" smtClean="0"/>
              <a:t>Most </a:t>
            </a:r>
            <a:r>
              <a:rPr lang="en-CA" sz="1600" dirty="0"/>
              <a:t>of the quarterly movements and estimates rely on monthly wage and salary information obtained from Statistics Canada’s monthly Survey of Employment, Payrolls and Hours. This survey provides information on wages and employment by </a:t>
            </a:r>
            <a:r>
              <a:rPr lang="en-CA" sz="1600" dirty="0" smtClean="0"/>
              <a:t>industry. </a:t>
            </a:r>
            <a:r>
              <a:rPr lang="en-CA" sz="1600" dirty="0"/>
              <a:t>Given that the main expenditure category for NPISH is wages, this provides a good estimate of the quarterly expenditure movement. </a:t>
            </a:r>
            <a:endParaRPr lang="en-CA" sz="1600" dirty="0" smtClean="0"/>
          </a:p>
          <a:p>
            <a:r>
              <a:rPr lang="en-CA" sz="1600" dirty="0" smtClean="0"/>
              <a:t>Quarterly </a:t>
            </a:r>
            <a:r>
              <a:rPr lang="en-CA" sz="1600" dirty="0"/>
              <a:t>information on transfers from government to NPISH is available from government accounting records. Property income flows, both paid and received, are modeled along with transfers from households to NPISH and from NPISH to households.</a:t>
            </a:r>
            <a:endParaRPr lang="en-US" sz="1600" dirty="0"/>
          </a:p>
          <a:p>
            <a:r>
              <a:rPr lang="en-CA" sz="1600" dirty="0" smtClean="0"/>
              <a:t>Quarterly </a:t>
            </a:r>
            <a:r>
              <a:rPr lang="en-CA" sz="1600" dirty="0"/>
              <a:t>financial flow and balance sheet information are derived by dividing the annual values by 4 and projecting the benchmark series using the same model used to derive the property income flows</a:t>
            </a:r>
            <a:r>
              <a:rPr lang="en-CA" sz="1600" dirty="0" smtClean="0"/>
              <a:t>.</a:t>
            </a:r>
            <a:endParaRPr lang="en-US" sz="1600" dirty="0"/>
          </a:p>
        </p:txBody>
      </p:sp>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940966"/>
          </a:xfrm>
        </p:spPr>
        <p:txBody>
          <a:bodyPr/>
          <a:lstStyle/>
          <a:p>
            <a:pPr algn="ctr"/>
            <a:r>
              <a:rPr lang="en-US" sz="3600" dirty="0" smtClean="0"/>
              <a:t>Some Results</a:t>
            </a:r>
            <a:endParaRPr lang="en-US" sz="3600" dirty="0"/>
          </a:p>
        </p:txBody>
      </p:sp>
      <p:sp>
        <p:nvSpPr>
          <p:cNvPr id="4" name="Date Placeholder 3"/>
          <p:cNvSpPr>
            <a:spLocks noGrp="1"/>
          </p:cNvSpPr>
          <p:nvPr>
            <p:ph type="dt" sz="half" idx="10"/>
          </p:nvPr>
        </p:nvSpPr>
        <p:spPr/>
        <p:txBody>
          <a:bodyPr/>
          <a:lstStyle/>
          <a:p>
            <a:fld id="{EFD70BFE-EA13-4464-B140-A21D7E48C8C6}" type="datetime1">
              <a:rPr lang="en-CA" smtClean="0"/>
              <a:pPr/>
              <a:t>02/05/2014</a:t>
            </a:fld>
            <a:endParaRPr lang="fr-CA" dirty="0"/>
          </a:p>
        </p:txBody>
      </p:sp>
      <p:sp>
        <p:nvSpPr>
          <p:cNvPr id="5" name="Footer Placeholder 4"/>
          <p:cNvSpPr>
            <a:spLocks noGrp="1"/>
          </p:cNvSpPr>
          <p:nvPr>
            <p:ph type="ftr" sz="quarter" idx="11"/>
          </p:nvPr>
        </p:nvSpPr>
        <p:spPr/>
        <p:txBody>
          <a:bodyPr/>
          <a:lstStyle/>
          <a:p>
            <a:r>
              <a:rPr lang="fr-CA" smtClean="0"/>
              <a:t>Statistics Canada • Statistique Canada</a:t>
            </a:r>
            <a:endParaRPr lang="fr-CA" dirty="0"/>
          </a:p>
        </p:txBody>
      </p:sp>
      <p:sp>
        <p:nvSpPr>
          <p:cNvPr id="6" name="Slide Number Placeholder 5"/>
          <p:cNvSpPr>
            <a:spLocks noGrp="1"/>
          </p:cNvSpPr>
          <p:nvPr>
            <p:ph type="sldNum" sz="quarter" idx="12"/>
          </p:nvPr>
        </p:nvSpPr>
        <p:spPr/>
        <p:txBody>
          <a:bodyPr/>
          <a:lstStyle/>
          <a:p>
            <a:fld id="{56DB6833-CBA3-4979-B00D-51E6E9584588}" type="slidenum">
              <a:rPr lang="fr-CA" smtClean="0"/>
              <a:pPr/>
              <a:t>13</a:t>
            </a:fld>
            <a:endParaRPr lang="fr-CA" dirty="0"/>
          </a:p>
        </p:txBody>
      </p:sp>
    </p:spTree>
    <p:extLst>
      <p:ext uri="{BB962C8B-B14F-4D97-AF65-F5344CB8AC3E}">
        <p14:creationId xmlns:p14="http://schemas.microsoft.com/office/powerpoint/2010/main" val="216435218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14</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1. Non-profit institutions serving households’ final consumption expenditure as a share of gross domestic product</a:t>
            </a:r>
            <a:r>
              <a:rPr lang="en-CA" dirty="0" smtClean="0"/>
              <a:t/>
            </a:r>
            <a:br>
              <a:rPr lang="en-CA"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9" name="Chart 8"/>
          <p:cNvGraphicFramePr/>
          <p:nvPr/>
        </p:nvGraphicFramePr>
        <p:xfrm>
          <a:off x="755576" y="1556792"/>
          <a:ext cx="7560840" cy="4707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15</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2. Growth in real expenditures, NPISH, general government and gross domestic product (1998=100)</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10" name="Chart 9"/>
          <p:cNvGraphicFramePr/>
          <p:nvPr/>
        </p:nvGraphicFramePr>
        <p:xfrm>
          <a:off x="539552" y="1556792"/>
          <a:ext cx="8064896"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16</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3. Current transfers as a share of total income</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9" name="Chart 8"/>
          <p:cNvGraphicFramePr/>
          <p:nvPr/>
        </p:nvGraphicFramePr>
        <p:xfrm>
          <a:off x="467544" y="1556792"/>
          <a:ext cx="8208912"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17</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4. Current transfers by source – NPISH</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10" name="Chart 9"/>
          <p:cNvGraphicFramePr/>
          <p:nvPr/>
        </p:nvGraphicFramePr>
        <p:xfrm>
          <a:off x="539552" y="1556791"/>
          <a:ext cx="8208912" cy="4752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18</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5. NPISH saving, net lending and non-financial capital acquisitions</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9" name="Chart 8"/>
          <p:cNvGraphicFramePr/>
          <p:nvPr/>
        </p:nvGraphicFramePr>
        <p:xfrm>
          <a:off x="323528" y="1340768"/>
          <a:ext cx="8496944" cy="4752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19</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6. Composition of NPISH assets</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10" name="Chart 9"/>
          <p:cNvGraphicFramePr/>
          <p:nvPr/>
        </p:nvGraphicFramePr>
        <p:xfrm>
          <a:off x="251520" y="1340768"/>
          <a:ext cx="8568952" cy="49685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2</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Institutional Sectors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10" name="Rectangle 5"/>
          <p:cNvSpPr txBox="1">
            <a:spLocks noChangeArrowheads="1"/>
          </p:cNvSpPr>
          <p:nvPr/>
        </p:nvSpPr>
        <p:spPr bwMode="auto">
          <a:xfrm>
            <a:off x="385763" y="1916832"/>
            <a:ext cx="8362701" cy="4104556"/>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0"/>
              </a:spcBef>
            </a:pPr>
            <a:r>
              <a:rPr lang="en-CA" kern="0" dirty="0" smtClean="0"/>
              <a:t>Under 1993 SNA</a:t>
            </a:r>
          </a:p>
          <a:p>
            <a:pPr lvl="1">
              <a:spcBef>
                <a:spcPts val="0"/>
              </a:spcBef>
            </a:pPr>
            <a:r>
              <a:rPr lang="en-CA" kern="0" dirty="0" smtClean="0"/>
              <a:t>Persons and Unincorporated Businesses</a:t>
            </a:r>
          </a:p>
          <a:p>
            <a:pPr lvl="2">
              <a:spcBef>
                <a:spcPts val="0"/>
              </a:spcBef>
            </a:pPr>
            <a:r>
              <a:rPr lang="en-CA" kern="0" dirty="0" smtClean="0"/>
              <a:t>Households</a:t>
            </a:r>
          </a:p>
          <a:p>
            <a:pPr lvl="2">
              <a:spcBef>
                <a:spcPts val="0"/>
              </a:spcBef>
            </a:pPr>
            <a:r>
              <a:rPr lang="en-CA" kern="0" dirty="0" smtClean="0"/>
              <a:t>Non-profit Institutions Serving Households</a:t>
            </a:r>
          </a:p>
          <a:p>
            <a:pPr lvl="2">
              <a:spcBef>
                <a:spcPts val="0"/>
              </a:spcBef>
            </a:pPr>
            <a:r>
              <a:rPr lang="en-CA" kern="0" dirty="0" smtClean="0"/>
              <a:t>Aboriginal General Government</a:t>
            </a:r>
          </a:p>
          <a:p>
            <a:pPr lvl="2">
              <a:spcBef>
                <a:spcPts val="0"/>
              </a:spcBef>
            </a:pPr>
            <a:r>
              <a:rPr lang="en-CA" kern="0" dirty="0" smtClean="0"/>
              <a:t>Quasi-corporations</a:t>
            </a:r>
          </a:p>
          <a:p>
            <a:pPr lvl="2">
              <a:spcBef>
                <a:spcPts val="0"/>
              </a:spcBef>
            </a:pPr>
            <a:r>
              <a:rPr lang="en-CA" kern="0" dirty="0" smtClean="0"/>
              <a:t>Some Financial Corporations</a:t>
            </a:r>
          </a:p>
          <a:p>
            <a:pPr lvl="1">
              <a:spcBef>
                <a:spcPts val="0"/>
              </a:spcBef>
            </a:pPr>
            <a:r>
              <a:rPr lang="en-CA" kern="0" dirty="0" smtClean="0"/>
              <a:t>Corporations</a:t>
            </a:r>
          </a:p>
          <a:p>
            <a:pPr lvl="1">
              <a:spcBef>
                <a:spcPts val="0"/>
              </a:spcBef>
            </a:pPr>
            <a:r>
              <a:rPr lang="en-CA" kern="0" dirty="0" smtClean="0"/>
              <a:t>Government</a:t>
            </a:r>
          </a:p>
          <a:p>
            <a:pPr lvl="2">
              <a:spcBef>
                <a:spcPts val="0"/>
              </a:spcBef>
            </a:pPr>
            <a:r>
              <a:rPr lang="en-CA" kern="0" dirty="0" smtClean="0"/>
              <a:t>Federal Government</a:t>
            </a:r>
          </a:p>
          <a:p>
            <a:pPr lvl="2">
              <a:spcBef>
                <a:spcPts val="0"/>
              </a:spcBef>
            </a:pPr>
            <a:r>
              <a:rPr lang="en-CA" kern="0" dirty="0" smtClean="0"/>
              <a:t>Provincial and Territorial Governments</a:t>
            </a:r>
          </a:p>
          <a:p>
            <a:pPr lvl="2">
              <a:spcBef>
                <a:spcPts val="0"/>
              </a:spcBef>
            </a:pPr>
            <a:r>
              <a:rPr lang="en-CA" kern="0" dirty="0" smtClean="0"/>
              <a:t>Local Governments</a:t>
            </a:r>
          </a:p>
          <a:p>
            <a:pPr lvl="1">
              <a:spcBef>
                <a:spcPts val="0"/>
              </a:spcBef>
            </a:pPr>
            <a:r>
              <a:rPr lang="en-CA" kern="0" dirty="0" smtClean="0"/>
              <a:t>Non-Residents</a:t>
            </a:r>
          </a:p>
        </p:txBody>
      </p:sp>
    </p:spTree>
    <p:extLst>
      <p:ext uri="{BB962C8B-B14F-4D97-AF65-F5344CB8AC3E}">
        <p14:creationId xmlns:p14="http://schemas.microsoft.com/office/powerpoint/2010/main" val="219287150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20</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r>
              <a:rPr lang="en-CA" sz="1600" b="1" dirty="0" smtClean="0"/>
              <a:t>Figure 7. Net financial assets as a share of net worth – NPISH</a:t>
            </a:r>
            <a:r>
              <a:rPr lang="en-CA" sz="1600" dirty="0" smtClean="0"/>
              <a:t/>
            </a:r>
            <a:br>
              <a:rPr lang="en-CA" sz="1600" dirty="0" smtClean="0"/>
            </a:br>
            <a:endParaRPr lang="en-CA" dirty="0" smtClean="0"/>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graphicFrame>
        <p:nvGraphicFramePr>
          <p:cNvPr id="9" name="Chart 8"/>
          <p:cNvGraphicFramePr/>
          <p:nvPr/>
        </p:nvGraphicFramePr>
        <p:xfrm>
          <a:off x="323528" y="1556792"/>
          <a:ext cx="8352928" cy="44024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49774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21</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Benefits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2" name="Rectangle 1"/>
          <p:cNvSpPr/>
          <p:nvPr/>
        </p:nvSpPr>
        <p:spPr>
          <a:xfrm>
            <a:off x="323528" y="1484784"/>
            <a:ext cx="8496944" cy="4524315"/>
          </a:xfrm>
          <a:prstGeom prst="rect">
            <a:avLst/>
          </a:prstGeom>
        </p:spPr>
        <p:txBody>
          <a:bodyPr wrap="square">
            <a:spAutoFit/>
          </a:bodyPr>
          <a:lstStyle/>
          <a:p>
            <a:pPr marL="285750" indent="-285750" fontAlgn="b">
              <a:buFont typeface="Arial" panose="020B0604020202020204" pitchFamily="34" charset="0"/>
              <a:buChar char="•"/>
            </a:pPr>
            <a:r>
              <a:rPr lang="en-CA" dirty="0"/>
              <a:t>The inclusion of a NPISH sector in the Canadian System of National Accounts has been a major step forward in our understanding of the important contribution of this sector to the Canadian economy. </a:t>
            </a:r>
            <a:endParaRPr lang="en-CA" dirty="0" smtClean="0"/>
          </a:p>
          <a:p>
            <a:pPr marL="285750" indent="-285750" fontAlgn="b">
              <a:buFont typeface="Arial" panose="020B0604020202020204" pitchFamily="34" charset="0"/>
              <a:buChar char="•"/>
            </a:pPr>
            <a:endParaRPr lang="en-CA" dirty="0"/>
          </a:p>
          <a:p>
            <a:pPr marL="285750" indent="-285750" fontAlgn="b">
              <a:buFont typeface="Arial" panose="020B0604020202020204" pitchFamily="34" charset="0"/>
              <a:buChar char="•"/>
            </a:pPr>
            <a:r>
              <a:rPr lang="en-CA" dirty="0" smtClean="0"/>
              <a:t>The </a:t>
            </a:r>
            <a:r>
              <a:rPr lang="en-CA" dirty="0"/>
              <a:t>notable accomplishments in compiling this account include the fact that the entire set of source data are taken from administrative tax data records supplied by the Canadian Revenue Agency. </a:t>
            </a:r>
            <a:endParaRPr lang="en-CA" dirty="0" smtClean="0"/>
          </a:p>
          <a:p>
            <a:pPr marL="285750" indent="-285750" fontAlgn="b">
              <a:buFont typeface="Arial" panose="020B0604020202020204" pitchFamily="34" charset="0"/>
              <a:buChar char="•"/>
            </a:pPr>
            <a:endParaRPr lang="en-CA" dirty="0"/>
          </a:p>
          <a:p>
            <a:pPr marL="285750" indent="-285750" fontAlgn="b">
              <a:buFont typeface="Arial" panose="020B0604020202020204" pitchFamily="34" charset="0"/>
              <a:buChar char="•"/>
            </a:pPr>
            <a:r>
              <a:rPr lang="en-CA" dirty="0" smtClean="0"/>
              <a:t>While </a:t>
            </a:r>
            <a:r>
              <a:rPr lang="en-CA" dirty="0"/>
              <a:t>much of the source data only go back to 1997, Statistics Canada was able to push the time series back to 1981, using a series of modeling and proxy data sources</a:t>
            </a:r>
            <a:r>
              <a:rPr lang="en-CA" dirty="0" smtClean="0"/>
              <a:t>.</a:t>
            </a:r>
          </a:p>
          <a:p>
            <a:pPr marL="285750" indent="-285750" fontAlgn="b">
              <a:buFont typeface="Arial" panose="020B0604020202020204" pitchFamily="34" charset="0"/>
              <a:buChar char="•"/>
            </a:pPr>
            <a:endParaRPr lang="en-CA" dirty="0"/>
          </a:p>
          <a:p>
            <a:pPr marL="285750" indent="-285750" fontAlgn="b">
              <a:buFont typeface="Arial" panose="020B0604020202020204" pitchFamily="34" charset="0"/>
              <a:buChar char="•"/>
            </a:pPr>
            <a:r>
              <a:rPr lang="en-CA" dirty="0" smtClean="0"/>
              <a:t>In </a:t>
            </a:r>
            <a:r>
              <a:rPr lang="en-CA" dirty="0"/>
              <a:t>addition to providing a measure of the NPISH economic activity, the CSNA also have a clearer picture of the Canadian household sector—an added benefit of this exercise. </a:t>
            </a:r>
          </a:p>
          <a:p>
            <a:pPr marL="285750" indent="-285750" fontAlgn="b">
              <a:buFont typeface="Arial" panose="020B0604020202020204" pitchFamily="34" charset="0"/>
              <a:buChar char="•"/>
            </a:pPr>
            <a:endParaRPr lang="en-US" dirty="0"/>
          </a:p>
        </p:txBody>
      </p:sp>
    </p:spTree>
    <p:extLst>
      <p:ext uri="{BB962C8B-B14F-4D97-AF65-F5344CB8AC3E}">
        <p14:creationId xmlns:p14="http://schemas.microsoft.com/office/powerpoint/2010/main" val="125924137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22</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Next Steps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2" name="Rectangle 1"/>
          <p:cNvSpPr/>
          <p:nvPr/>
        </p:nvSpPr>
        <p:spPr>
          <a:xfrm>
            <a:off x="332656" y="1340768"/>
            <a:ext cx="8496944" cy="3970318"/>
          </a:xfrm>
          <a:prstGeom prst="rect">
            <a:avLst/>
          </a:prstGeom>
        </p:spPr>
        <p:txBody>
          <a:bodyPr wrap="square">
            <a:spAutoFit/>
          </a:bodyPr>
          <a:lstStyle/>
          <a:p>
            <a:pPr fontAlgn="b"/>
            <a:r>
              <a:rPr lang="en-CA" dirty="0"/>
              <a:t> </a:t>
            </a:r>
            <a:endParaRPr lang="en-US" dirty="0"/>
          </a:p>
          <a:p>
            <a:pPr marL="285750" indent="-285750" fontAlgn="b">
              <a:buFont typeface="Arial" panose="020B0604020202020204" pitchFamily="34" charset="0"/>
              <a:buChar char="•"/>
            </a:pPr>
            <a:r>
              <a:rPr lang="en-CA" dirty="0" smtClean="0"/>
              <a:t>The </a:t>
            </a:r>
            <a:r>
              <a:rPr lang="en-CA" dirty="0"/>
              <a:t>CSNA will continue to work towards improving the overall quality of the NPISH sector account. Work needs to be done in improving the process for delineating the NPISH universe for all survey programs within Statistics Canada, so that NPISH organizations can be easily identified on survey files. </a:t>
            </a:r>
            <a:endParaRPr lang="en-CA" dirty="0" smtClean="0"/>
          </a:p>
          <a:p>
            <a:pPr marL="285750" indent="-285750" fontAlgn="b">
              <a:buFont typeface="Arial" panose="020B0604020202020204" pitchFamily="34" charset="0"/>
              <a:buChar char="•"/>
            </a:pPr>
            <a:endParaRPr lang="en-CA" dirty="0"/>
          </a:p>
          <a:p>
            <a:pPr marL="285750" indent="-285750" fontAlgn="b">
              <a:buFont typeface="Arial" panose="020B0604020202020204" pitchFamily="34" charset="0"/>
              <a:buChar char="•"/>
            </a:pPr>
            <a:r>
              <a:rPr lang="en-CA" dirty="0" smtClean="0"/>
              <a:t>Also</a:t>
            </a:r>
            <a:r>
              <a:rPr lang="en-CA" dirty="0"/>
              <a:t>, the mapping of NPISH expenditure data on the Classification of the Purposes of Non-profit Institutions serving households (COPNI) basis is necessary in order to provide more accurate measures of household actual consumption expenditure. </a:t>
            </a:r>
            <a:endParaRPr lang="en-CA" dirty="0" smtClean="0"/>
          </a:p>
          <a:p>
            <a:pPr marL="285750" indent="-285750" fontAlgn="b">
              <a:buFont typeface="Arial" panose="020B0604020202020204" pitchFamily="34" charset="0"/>
              <a:buChar char="•"/>
            </a:pPr>
            <a:endParaRPr lang="en-CA" dirty="0"/>
          </a:p>
          <a:p>
            <a:pPr marL="285750" indent="-285750" fontAlgn="b">
              <a:buFont typeface="Arial" panose="020B0604020202020204" pitchFamily="34" charset="0"/>
              <a:buChar char="•"/>
            </a:pPr>
            <a:r>
              <a:rPr lang="en-CA" dirty="0" smtClean="0"/>
              <a:t>Finally</a:t>
            </a:r>
            <a:r>
              <a:rPr lang="en-CA" dirty="0"/>
              <a:t>, improvements can be made in identifying, in more detail, the assets and liabilities of NPISH organizations within the CSNA financial account and balance sheet.</a:t>
            </a:r>
            <a:endParaRPr lang="en-US" dirty="0"/>
          </a:p>
        </p:txBody>
      </p:sp>
    </p:spTree>
    <p:extLst>
      <p:ext uri="{BB962C8B-B14F-4D97-AF65-F5344CB8AC3E}">
        <p14:creationId xmlns:p14="http://schemas.microsoft.com/office/powerpoint/2010/main" val="42333518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3</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Institutional Sectors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10" name="Rectangle 5"/>
          <p:cNvSpPr txBox="1">
            <a:spLocks noChangeArrowheads="1"/>
          </p:cNvSpPr>
          <p:nvPr/>
        </p:nvSpPr>
        <p:spPr bwMode="auto">
          <a:xfrm>
            <a:off x="385763" y="1772816"/>
            <a:ext cx="8506717" cy="424857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spcBef>
                <a:spcPts val="0"/>
              </a:spcBef>
            </a:pPr>
            <a:r>
              <a:rPr lang="en-CA" kern="0" dirty="0" smtClean="0"/>
              <a:t>Under 2008 SNA</a:t>
            </a:r>
          </a:p>
          <a:p>
            <a:pPr lvl="1">
              <a:spcBef>
                <a:spcPts val="0"/>
              </a:spcBef>
            </a:pPr>
            <a:r>
              <a:rPr lang="en-CA" kern="0" dirty="0" smtClean="0"/>
              <a:t>Households</a:t>
            </a:r>
          </a:p>
          <a:p>
            <a:pPr lvl="2">
              <a:spcBef>
                <a:spcPts val="0"/>
              </a:spcBef>
            </a:pPr>
            <a:r>
              <a:rPr lang="en-CA" kern="0" dirty="0" smtClean="0"/>
              <a:t>Some quasi-corporations</a:t>
            </a:r>
          </a:p>
          <a:p>
            <a:pPr lvl="2">
              <a:spcBef>
                <a:spcPts val="0"/>
              </a:spcBef>
            </a:pPr>
            <a:r>
              <a:rPr lang="en-CA" kern="0" dirty="0" smtClean="0"/>
              <a:t>Some investment funds</a:t>
            </a:r>
          </a:p>
          <a:p>
            <a:pPr lvl="1">
              <a:spcBef>
                <a:spcPts val="0"/>
              </a:spcBef>
            </a:pPr>
            <a:r>
              <a:rPr lang="en-CA" kern="0" dirty="0" smtClean="0"/>
              <a:t>Non-profit Institutions Serving Households</a:t>
            </a:r>
          </a:p>
          <a:p>
            <a:pPr lvl="1">
              <a:spcBef>
                <a:spcPts val="0"/>
              </a:spcBef>
            </a:pPr>
            <a:r>
              <a:rPr lang="en-CA" kern="0" dirty="0" smtClean="0"/>
              <a:t>Financial Corporations</a:t>
            </a:r>
          </a:p>
          <a:p>
            <a:pPr lvl="1">
              <a:spcBef>
                <a:spcPts val="0"/>
              </a:spcBef>
            </a:pPr>
            <a:r>
              <a:rPr lang="en-CA" kern="0" dirty="0" smtClean="0"/>
              <a:t>Non-Financial Corporations</a:t>
            </a:r>
          </a:p>
          <a:p>
            <a:pPr lvl="1">
              <a:spcBef>
                <a:spcPts val="0"/>
              </a:spcBef>
            </a:pPr>
            <a:r>
              <a:rPr lang="en-CA" kern="0" dirty="0" smtClean="0"/>
              <a:t>General Government</a:t>
            </a:r>
          </a:p>
          <a:p>
            <a:pPr lvl="2">
              <a:spcBef>
                <a:spcPts val="0"/>
              </a:spcBef>
            </a:pPr>
            <a:r>
              <a:rPr lang="en-CA" kern="0" dirty="0" smtClean="0"/>
              <a:t>Federal General Government</a:t>
            </a:r>
          </a:p>
          <a:p>
            <a:pPr lvl="2">
              <a:spcBef>
                <a:spcPts val="0"/>
              </a:spcBef>
            </a:pPr>
            <a:r>
              <a:rPr lang="en-CA" kern="0" dirty="0" smtClean="0"/>
              <a:t>Provincial and Territorial General Governments</a:t>
            </a:r>
          </a:p>
          <a:p>
            <a:pPr lvl="2">
              <a:spcBef>
                <a:spcPts val="0"/>
              </a:spcBef>
            </a:pPr>
            <a:r>
              <a:rPr lang="en-CA" kern="0" dirty="0" smtClean="0"/>
              <a:t>Local General Governments</a:t>
            </a:r>
          </a:p>
          <a:p>
            <a:pPr lvl="2">
              <a:spcBef>
                <a:spcPts val="0"/>
              </a:spcBef>
            </a:pPr>
            <a:r>
              <a:rPr lang="en-CA" kern="0" dirty="0" smtClean="0"/>
              <a:t>Aboriginal General Government</a:t>
            </a:r>
          </a:p>
          <a:p>
            <a:pPr lvl="1">
              <a:spcBef>
                <a:spcPts val="0"/>
              </a:spcBef>
            </a:pPr>
            <a:r>
              <a:rPr lang="en-CA" kern="0" dirty="0" smtClean="0"/>
              <a:t>Non-Residents</a:t>
            </a:r>
          </a:p>
        </p:txBody>
      </p:sp>
    </p:spTree>
    <p:extLst>
      <p:ext uri="{BB962C8B-B14F-4D97-AF65-F5344CB8AC3E}">
        <p14:creationId xmlns:p14="http://schemas.microsoft.com/office/powerpoint/2010/main" val="30567641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4</a:t>
            </a:fld>
            <a:endParaRPr lang="en-CA" dirty="0" smtClean="0"/>
          </a:p>
        </p:txBody>
      </p:sp>
      <p:sp>
        <p:nvSpPr>
          <p:cNvPr id="3077" name="Rectangle 4"/>
          <p:cNvSpPr>
            <a:spLocks noGrp="1" noChangeArrowheads="1"/>
          </p:cNvSpPr>
          <p:nvPr>
            <p:ph type="title"/>
          </p:nvPr>
        </p:nvSpPr>
        <p:spPr bwMode="auto">
          <a:xfrm>
            <a:off x="0" y="758825"/>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Non-profit Institutions Serving Households</a:t>
            </a:r>
            <a:br>
              <a:rPr lang="en-CA" dirty="0" smtClean="0"/>
            </a:br>
            <a:r>
              <a:rPr lang="en-CA" dirty="0" smtClean="0"/>
              <a:t>Gross Domestic Product</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 y="1916832"/>
            <a:ext cx="9144000" cy="4295627"/>
          </a:xfrm>
          <a:prstGeom prst="rect">
            <a:avLst/>
          </a:prstGeom>
        </p:spPr>
      </p:pic>
    </p:spTree>
    <p:extLst>
      <p:ext uri="{BB962C8B-B14F-4D97-AF65-F5344CB8AC3E}">
        <p14:creationId xmlns:p14="http://schemas.microsoft.com/office/powerpoint/2010/main" val="22595963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5</a:t>
            </a:fld>
            <a:endParaRPr lang="en-CA" dirty="0" smtClean="0"/>
          </a:p>
        </p:txBody>
      </p:sp>
      <p:sp>
        <p:nvSpPr>
          <p:cNvPr id="3077" name="Rectangle 4"/>
          <p:cNvSpPr>
            <a:spLocks noGrp="1" noChangeArrowheads="1"/>
          </p:cNvSpPr>
          <p:nvPr>
            <p:ph type="title"/>
          </p:nvPr>
        </p:nvSpPr>
        <p:spPr bwMode="auto">
          <a:xfrm>
            <a:off x="0" y="758825"/>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Non-profit Institutions Serving Households</a:t>
            </a:r>
            <a:br>
              <a:rPr lang="en-CA" dirty="0" smtClean="0"/>
            </a:br>
            <a:r>
              <a:rPr lang="en-CA" dirty="0" smtClean="0"/>
              <a:t>Current and Capital Accounts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1" y="1844824"/>
            <a:ext cx="9144000" cy="4872062"/>
          </a:xfrm>
          <a:prstGeom prst="rect">
            <a:avLst/>
          </a:prstGeom>
        </p:spPr>
      </p:pic>
    </p:spTree>
    <p:extLst>
      <p:ext uri="{BB962C8B-B14F-4D97-AF65-F5344CB8AC3E}">
        <p14:creationId xmlns:p14="http://schemas.microsoft.com/office/powerpoint/2010/main" val="24844560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6</a:t>
            </a:fld>
            <a:endParaRPr lang="en-CA" dirty="0" smtClean="0"/>
          </a:p>
        </p:txBody>
      </p:sp>
      <p:sp>
        <p:nvSpPr>
          <p:cNvPr id="3077" name="Rectangle 4"/>
          <p:cNvSpPr>
            <a:spLocks noGrp="1" noChangeArrowheads="1"/>
          </p:cNvSpPr>
          <p:nvPr>
            <p:ph type="title"/>
          </p:nvPr>
        </p:nvSpPr>
        <p:spPr bwMode="auto">
          <a:xfrm>
            <a:off x="0" y="758825"/>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Non-profit Institutions Serving Households</a:t>
            </a:r>
            <a:br>
              <a:rPr lang="en-CA" dirty="0" smtClean="0"/>
            </a:br>
            <a:r>
              <a:rPr lang="en-CA" dirty="0" smtClean="0"/>
              <a:t>Balance Sheet</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971261"/>
            <a:ext cx="9144000" cy="2915478"/>
          </a:xfrm>
          <a:prstGeom prst="rect">
            <a:avLst/>
          </a:prstGeom>
        </p:spPr>
      </p:pic>
    </p:spTree>
    <p:extLst>
      <p:ext uri="{BB962C8B-B14F-4D97-AF65-F5344CB8AC3E}">
        <p14:creationId xmlns:p14="http://schemas.microsoft.com/office/powerpoint/2010/main" val="21123613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7</a:t>
            </a:fld>
            <a:endParaRPr lang="en-CA" dirty="0" smtClean="0"/>
          </a:p>
        </p:txBody>
      </p:sp>
      <p:sp>
        <p:nvSpPr>
          <p:cNvPr id="3077" name="Rectangle 4"/>
          <p:cNvSpPr>
            <a:spLocks noGrp="1" noChangeArrowheads="1"/>
          </p:cNvSpPr>
          <p:nvPr>
            <p:ph type="title"/>
          </p:nvPr>
        </p:nvSpPr>
        <p:spPr bwMode="auto">
          <a:xfrm>
            <a:off x="0" y="764704"/>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Data Sources</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sp>
        <p:nvSpPr>
          <p:cNvPr id="10" name="Rectangle 5"/>
          <p:cNvSpPr txBox="1">
            <a:spLocks noChangeArrowheads="1"/>
          </p:cNvSpPr>
          <p:nvPr/>
        </p:nvSpPr>
        <p:spPr bwMode="auto">
          <a:xfrm>
            <a:off x="385763" y="2060848"/>
            <a:ext cx="8434709" cy="396054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r>
              <a:rPr lang="en-CA" sz="2000" dirty="0"/>
              <a:t>In Canada, there is no single comprehensive source of administrative data on non-profit institutions serving households from which an entire sequence of accounts can be constructed. Rather, they are identifiable in a range of data files, none of which is exhaustive. </a:t>
            </a:r>
            <a:r>
              <a:rPr lang="en-CA" sz="2000" dirty="0" smtClean="0"/>
              <a:t>These </a:t>
            </a:r>
            <a:r>
              <a:rPr lang="en-CA" sz="2000" dirty="0"/>
              <a:t>files include:</a:t>
            </a:r>
            <a:endParaRPr lang="en-US" sz="2000" dirty="0"/>
          </a:p>
          <a:p>
            <a:pPr lvl="1"/>
            <a:r>
              <a:rPr lang="en-CA" sz="1600" dirty="0"/>
              <a:t>The Registered Charity Information Return (T3010);</a:t>
            </a:r>
            <a:endParaRPr lang="en-US" sz="1600" dirty="0"/>
          </a:p>
          <a:p>
            <a:pPr lvl="1"/>
            <a:r>
              <a:rPr lang="fr-FR" sz="1600" dirty="0"/>
              <a:t>Non-profit Organisation Information Return (T1044);</a:t>
            </a:r>
            <a:endParaRPr lang="en-US" sz="1600" dirty="0"/>
          </a:p>
          <a:p>
            <a:pPr lvl="1"/>
            <a:r>
              <a:rPr lang="en-CA" sz="1600" dirty="0"/>
              <a:t>Summary of Remuneration Paid (T4 Summary and Supplementary)</a:t>
            </a:r>
            <a:endParaRPr lang="en-US" sz="1600" dirty="0"/>
          </a:p>
          <a:p>
            <a:pPr lvl="1"/>
            <a:r>
              <a:rPr lang="en-CA" sz="1600" dirty="0"/>
              <a:t>Income Tax and Benefit Return (T1)</a:t>
            </a:r>
            <a:endParaRPr lang="en-US" sz="1600" dirty="0"/>
          </a:p>
          <a:p>
            <a:pPr lvl="1"/>
            <a:r>
              <a:rPr lang="en-CA" sz="1600" dirty="0"/>
              <a:t>Tax-exempt corporations (from T2 Corporate Income Tax returns and the Generalized Index of Financial Information); and</a:t>
            </a:r>
            <a:endParaRPr lang="en-US" sz="1600" dirty="0"/>
          </a:p>
          <a:p>
            <a:pPr lvl="1"/>
            <a:r>
              <a:rPr lang="en-CA" sz="1600" dirty="0"/>
              <a:t>Public sector bodies eligible for rebates under the Goods and Services Tax system (the GST Public Sector Bodies Rebate File</a:t>
            </a:r>
            <a:r>
              <a:rPr lang="en-CA" sz="1600" dirty="0" smtClean="0"/>
              <a:t>).</a:t>
            </a:r>
            <a:endParaRPr lang="en-US" sz="1600" dirty="0"/>
          </a:p>
        </p:txBody>
      </p:sp>
    </p:spTree>
    <p:extLst>
      <p:ext uri="{BB962C8B-B14F-4D97-AF65-F5344CB8AC3E}">
        <p14:creationId xmlns:p14="http://schemas.microsoft.com/office/powerpoint/2010/main" val="296927712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8</a:t>
            </a:fld>
            <a:endParaRPr lang="en-CA" dirty="0" smtClean="0"/>
          </a:p>
        </p:txBody>
      </p:sp>
      <p:sp>
        <p:nvSpPr>
          <p:cNvPr id="3077" name="Rectangle 4"/>
          <p:cNvSpPr>
            <a:spLocks noGrp="1" noChangeArrowheads="1"/>
          </p:cNvSpPr>
          <p:nvPr>
            <p:ph type="title"/>
          </p:nvPr>
        </p:nvSpPr>
        <p:spPr bwMode="auto">
          <a:xfrm>
            <a:off x="0" y="692696"/>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Data Sources – T3010 (Charities File)</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9" name="Picture 8" descr="T1033_IS.JPG"/>
          <p:cNvPicPr/>
          <p:nvPr/>
        </p:nvPicPr>
        <p:blipFill>
          <a:blip r:embed="rId4" cstate="print"/>
          <a:stretch>
            <a:fillRect/>
          </a:stretch>
        </p:blipFill>
        <p:spPr>
          <a:xfrm>
            <a:off x="1600200" y="1916832"/>
            <a:ext cx="5943600" cy="4340860"/>
          </a:xfrm>
          <a:prstGeom prst="rect">
            <a:avLst/>
          </a:prstGeom>
          <a:ln w="9525">
            <a:solidFill>
              <a:schemeClr val="tx2">
                <a:lumMod val="40000"/>
                <a:lumOff val="60000"/>
              </a:schemeClr>
            </a:solidFill>
          </a:ln>
        </p:spPr>
      </p:pic>
    </p:spTree>
    <p:extLst>
      <p:ext uri="{BB962C8B-B14F-4D97-AF65-F5344CB8AC3E}">
        <p14:creationId xmlns:p14="http://schemas.microsoft.com/office/powerpoint/2010/main" val="32422483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p:txBody>
          <a:bodyPr/>
          <a:lstStyle/>
          <a:p>
            <a:pPr>
              <a:defRPr/>
            </a:pPr>
            <a:fld id="{10AC6F0C-A093-41A1-9E75-271CECACA972}" type="datetime1">
              <a:rPr lang="en-CA" smtClean="0"/>
              <a:pPr>
                <a:defRPr/>
              </a:pPr>
              <a:t>02/05/2014</a:t>
            </a:fld>
            <a:endParaRPr lang="en-CA" dirty="0" smtClean="0"/>
          </a:p>
        </p:txBody>
      </p:sp>
      <p:sp>
        <p:nvSpPr>
          <p:cNvPr id="3075" name="Footer Placeholder 4"/>
          <p:cNvSpPr>
            <a:spLocks noGrp="1"/>
          </p:cNvSpPr>
          <p:nvPr>
            <p:ph type="ftr" sz="quarter" idx="11"/>
          </p:nvPr>
        </p:nvSpPr>
        <p:spPr/>
        <p:txBody>
          <a:bodyPr/>
          <a:lstStyle/>
          <a:p>
            <a:pPr>
              <a:defRPr/>
            </a:pPr>
            <a:r>
              <a:rPr lang="en-CA" smtClean="0"/>
              <a:t>Statistics Canada • Statistique Canada</a:t>
            </a:r>
          </a:p>
        </p:txBody>
      </p:sp>
      <p:sp>
        <p:nvSpPr>
          <p:cNvPr id="3076" name="Slide Number Placeholder 5"/>
          <p:cNvSpPr>
            <a:spLocks noGrp="1"/>
          </p:cNvSpPr>
          <p:nvPr>
            <p:ph type="sldNum" sz="quarter" idx="12"/>
          </p:nvPr>
        </p:nvSpPr>
        <p:spPr/>
        <p:txBody>
          <a:bodyPr/>
          <a:lstStyle/>
          <a:p>
            <a:pPr>
              <a:defRPr/>
            </a:pPr>
            <a:fld id="{0570AC1F-D466-4086-8363-714F824DFBDD}" type="slidenum">
              <a:rPr lang="en-CA" smtClean="0"/>
              <a:pPr>
                <a:defRPr/>
              </a:pPr>
              <a:t>9</a:t>
            </a:fld>
            <a:endParaRPr lang="en-CA" dirty="0" smtClean="0"/>
          </a:p>
        </p:txBody>
      </p:sp>
      <p:sp>
        <p:nvSpPr>
          <p:cNvPr id="3077" name="Rectangle 4"/>
          <p:cNvSpPr>
            <a:spLocks noGrp="1" noChangeArrowheads="1"/>
          </p:cNvSpPr>
          <p:nvPr>
            <p:ph type="title"/>
          </p:nvPr>
        </p:nvSpPr>
        <p:spPr bwMode="auto">
          <a:xfrm>
            <a:off x="0" y="692696"/>
            <a:ext cx="9144000" cy="7112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CA" dirty="0" smtClean="0"/>
              <a:t>Canadian System of National Accounts</a:t>
            </a:r>
            <a:br>
              <a:rPr lang="en-CA" dirty="0" smtClean="0"/>
            </a:br>
            <a:r>
              <a:rPr lang="en-CA" dirty="0" smtClean="0"/>
              <a:t>Data Sources – T3010 (Charities File)</a:t>
            </a:r>
          </a:p>
        </p:txBody>
      </p:sp>
      <p:pic>
        <p:nvPicPr>
          <p:cNvPr id="8" name="Picture 9" descr="BlueBar-E"/>
          <p:cNvPicPr>
            <a:picLocks noChangeAspect="1" noChangeArrowheads="1"/>
          </p:cNvPicPr>
          <p:nvPr/>
        </p:nvPicPr>
        <p:blipFill>
          <a:blip r:embed="rId3" cstate="print"/>
          <a:srcRect/>
          <a:stretch>
            <a:fillRect/>
          </a:stretch>
        </p:blipFill>
        <p:spPr bwMode="auto">
          <a:xfrm>
            <a:off x="0" y="0"/>
            <a:ext cx="9144000" cy="758825"/>
          </a:xfrm>
          <a:prstGeom prst="rect">
            <a:avLst/>
          </a:prstGeom>
          <a:noFill/>
          <a:ln w="9525">
            <a:noFill/>
            <a:miter lim="800000"/>
            <a:headEnd/>
            <a:tailEnd/>
          </a:ln>
        </p:spPr>
      </p:pic>
      <p:pic>
        <p:nvPicPr>
          <p:cNvPr id="10" name="Picture 9" descr="T1033_FS.JPG"/>
          <p:cNvPicPr/>
          <p:nvPr/>
        </p:nvPicPr>
        <p:blipFill>
          <a:blip r:embed="rId4" cstate="print"/>
          <a:stretch>
            <a:fillRect/>
          </a:stretch>
        </p:blipFill>
        <p:spPr>
          <a:xfrm>
            <a:off x="1600200" y="2495550"/>
            <a:ext cx="5943600" cy="1866900"/>
          </a:xfrm>
          <a:prstGeom prst="rect">
            <a:avLst/>
          </a:prstGeom>
        </p:spPr>
      </p:pic>
    </p:spTree>
    <p:extLst>
      <p:ext uri="{BB962C8B-B14F-4D97-AF65-F5344CB8AC3E}">
        <p14:creationId xmlns:p14="http://schemas.microsoft.com/office/powerpoint/2010/main" val="32629778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CF46C068CFF47A844AC7696EBB1C3" ma:contentTypeVersion="0" ma:contentTypeDescription="Create a new document." ma:contentTypeScope="" ma:versionID="4ec9c70f0b653298609ab4b8548deaa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4D27CF4-048E-4426-BF8A-C870135CB0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494040A-357D-4849-BBBC-9FAB7A7A2C97}">
  <ds:schemaRefs>
    <ds:schemaRef ds:uri="http://schemas.microsoft.com/sharepoint/v3/contenttype/forms"/>
  </ds:schemaRefs>
</ds:datastoreItem>
</file>

<file path=customXml/itemProps3.xml><?xml version="1.0" encoding="utf-8"?>
<ds:datastoreItem xmlns:ds="http://schemas.openxmlformats.org/officeDocument/2006/customXml" ds:itemID="{9E27A2D3-4575-4FEC-8F1B-DC8F4B8E91F7}">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49425</TotalTime>
  <Words>1400</Words>
  <Application>Microsoft Office PowerPoint</Application>
  <PresentationFormat>On-screen Show (4:3)</PresentationFormat>
  <Paragraphs>203</Paragraphs>
  <Slides>22</Slides>
  <Notes>20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STC</vt:lpstr>
      <vt:lpstr>Non-profit Institutions Serving Households in the Canadian System of National Accounts </vt:lpstr>
      <vt:lpstr>Canadian System of National Accounts Institutional Sectors</vt:lpstr>
      <vt:lpstr>Canadian System of National Accounts Institutional Sectors</vt:lpstr>
      <vt:lpstr>Non-profit Institutions Serving Households Gross Domestic Product</vt:lpstr>
      <vt:lpstr>Non-profit Institutions Serving Households Current and Capital Accounts</vt:lpstr>
      <vt:lpstr>Non-profit Institutions Serving Households Balance Sheet</vt:lpstr>
      <vt:lpstr>Canadian System of National Accounts Data Sources</vt:lpstr>
      <vt:lpstr>Canadian System of National Accounts Data Sources – T3010 (Charities File)</vt:lpstr>
      <vt:lpstr>Canadian System of National Accounts Data Sources – T3010 (Charities File)</vt:lpstr>
      <vt:lpstr>Canadian System of National Accounts Data Sources – T1044 (NPO File)</vt:lpstr>
      <vt:lpstr>Canadian System of National Accounts Counterparty Data Sources</vt:lpstr>
      <vt:lpstr>Canadian System of National Accounts Data Sources – Quarterly Data</vt:lpstr>
      <vt:lpstr>Some Results</vt:lpstr>
      <vt:lpstr>Figure 1. Non-profit institutions serving households’ final consumption expenditure as a share of gross domestic product </vt:lpstr>
      <vt:lpstr>Figure 2. Growth in real expenditures, NPISH, general government and gross domestic product (1998=100) </vt:lpstr>
      <vt:lpstr>Figure 3. Current transfers as a share of total income </vt:lpstr>
      <vt:lpstr>Figure 4. Current transfers by source – NPISH </vt:lpstr>
      <vt:lpstr>Figure 5. NPISH saving, net lending and non-financial capital acquisitions </vt:lpstr>
      <vt:lpstr>Figure 6. Composition of NPISH assets </vt:lpstr>
      <vt:lpstr>Figure 7. Net financial assets as a share of net worth – NPISH </vt:lpstr>
      <vt:lpstr>Benefits</vt:lpstr>
      <vt:lpstr>Next Steps</vt:lpstr>
    </vt:vector>
  </TitlesOfParts>
  <Company>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Course</dc:title>
  <dc:subject>NEAD Training</dc:subject>
  <dc:creator>James Tebrake</dc:creator>
  <cp:keywords>BEST, Training</cp:keywords>
  <dc:description>This presentation is used as part of the NEAD, BEST training program.  It is generally delivered in two components.  An overview and the national income and expenditure accounts and the financial and wealth accounts.</dc:description>
  <cp:lastModifiedBy>Oleksandr Svirchevskyy</cp:lastModifiedBy>
  <cp:revision>817</cp:revision>
  <dcterms:created xsi:type="dcterms:W3CDTF">2008-07-17T14:58:13Z</dcterms:created>
  <dcterms:modified xsi:type="dcterms:W3CDTF">2014-05-02T07:35:50Z</dcterms:modified>
  <cp:category>Training</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0x010100B54CF46C068CFF47A844AC7696EBB1C3</vt:lpwstr>
  </property>
  <property fmtid="{D5CDD505-2E9C-101B-9397-08002B2CF9AE}" pid="4" name="_AdHocReviewCycleID">
    <vt:i4>-257183606</vt:i4>
  </property>
  <property fmtid="{D5CDD505-2E9C-101B-9397-08002B2CF9AE}" pid="5" name="_EmailSubject">
    <vt:lpwstr>Canada presentation ITEM 6 - measuring the non-observed economy</vt:lpwstr>
  </property>
  <property fmtid="{D5CDD505-2E9C-101B-9397-08002B2CF9AE}" pid="6" name="_AuthorEmail">
    <vt:lpwstr>James.Tebrake@a.statcan.gc.ca</vt:lpwstr>
  </property>
  <property fmtid="{D5CDD505-2E9C-101B-9397-08002B2CF9AE}" pid="7" name="_AuthorEmailDisplayName">
    <vt:lpwstr>Tebrake, James - MEA/CME</vt:lpwstr>
  </property>
  <property fmtid="{D5CDD505-2E9C-101B-9397-08002B2CF9AE}" pid="8" name="_PreviousAdHocReviewCycleID">
    <vt:i4>837945375</vt:i4>
  </property>
</Properties>
</file>