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9" r:id="rId4"/>
    <p:sldId id="306" r:id="rId5"/>
    <p:sldId id="307" r:id="rId6"/>
    <p:sldId id="290" r:id="rId7"/>
    <p:sldId id="304" r:id="rId8"/>
    <p:sldId id="293" r:id="rId9"/>
    <p:sldId id="291" r:id="rId10"/>
    <p:sldId id="292" r:id="rId11"/>
    <p:sldId id="298" r:id="rId12"/>
    <p:sldId id="300" r:id="rId13"/>
    <p:sldId id="299" r:id="rId14"/>
    <p:sldId id="303" r:id="rId15"/>
    <p:sldId id="302" r:id="rId16"/>
    <p:sldId id="301" r:id="rId17"/>
    <p:sldId id="313" r:id="rId18"/>
    <p:sldId id="312" r:id="rId19"/>
    <p:sldId id="310"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varScale="1">
        <p:scale>
          <a:sx n="110" d="100"/>
          <a:sy n="110" d="100"/>
        </p:scale>
        <p:origin x="-7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971F48-8938-4464-BFED-08246650890A}" type="datetimeFigureOut">
              <a:rPr lang="tr-TR" smtClean="0"/>
              <a:pPr/>
              <a:t>12.11.2013</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ECE1BC-F3AC-47E8-BE1E-467087993848}" type="slidenum">
              <a:rPr lang="tr-TR" smtClean="0"/>
              <a:pPr/>
              <a:t>‹#›</a:t>
            </a:fld>
            <a:endParaRPr lang="tr-TR"/>
          </a:p>
        </p:txBody>
      </p:sp>
    </p:spTree>
    <p:extLst>
      <p:ext uri="{BB962C8B-B14F-4D97-AF65-F5344CB8AC3E}">
        <p14:creationId xmlns:p14="http://schemas.microsoft.com/office/powerpoint/2010/main" val="69747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4D9BA04-4407-4646-9197-F04E55C4ADEE}" type="datetime1">
              <a:rPr lang="tr-TR" smtClean="0"/>
              <a:t>12.11.2013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4AB7263-ED6E-4D80-9F44-BCB3DBBBDF71}" type="datetime1">
              <a:rPr lang="tr-TR" smtClean="0"/>
              <a:t>12.11.2013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9815BC-7A27-46AA-BACF-3E90276E8D96}" type="datetime1">
              <a:rPr lang="tr-TR" smtClean="0"/>
              <a:t>12.11.2013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B00286A-2CD1-45C3-989A-3551E8D24DE6}" type="datetime1">
              <a:rPr lang="tr-TR" smtClean="0"/>
              <a:t>12.11.2013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3E69973-798A-4904-8555-F166FD5A3344}" type="datetime1">
              <a:rPr lang="tr-TR" smtClean="0"/>
              <a:t>12.11.2013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5D9044C-8E26-45E5-A36C-B75CD4A84715}" type="datetime1">
              <a:rPr lang="tr-TR" smtClean="0"/>
              <a:t>12.11.2013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732AA38-1568-44FE-B452-274FB5B30B79}" type="datetime1">
              <a:rPr lang="tr-TR" smtClean="0"/>
              <a:t>12.11.2013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206A880-7277-46AA-92AE-EC0B8FA91AF7}" type="datetime1">
              <a:rPr lang="tr-TR" smtClean="0"/>
              <a:t>12.11.2013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C859B3D-D46B-49AE-B51E-479AB701E2E9}" type="datetime1">
              <a:rPr lang="tr-TR" smtClean="0"/>
              <a:t>12.11.2013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457439-B6BA-4BB0-9402-D263D93CA255}" type="datetime1">
              <a:rPr lang="tr-TR" smtClean="0"/>
              <a:t>12.11.2013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C4345CC-9B60-4AE4-A386-D17453C8FFCD}" type="datetime1">
              <a:rPr lang="tr-TR" smtClean="0"/>
              <a:t>12.11.2013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Asıl başlık stili için tıklatın</a:t>
            </a:r>
            <a:endParaRPr lang="tr-TR" dirty="0"/>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3948F6-3D1A-44D2-B9BC-6AC42586167F}" type="datetime1">
              <a:rPr lang="tr-TR" smtClean="0"/>
              <a:t>12.11.2013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07AFC14-1531-4F95-BD0A-0F09F7B64079}" type="datetime1">
              <a:rPr lang="tr-TR" smtClean="0"/>
              <a:t>12.11.2013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37E6BE-8636-4535-9D5F-CF1DE31C17FA}" type="datetime1">
              <a:rPr lang="tr-TR" smtClean="0"/>
              <a:t>12.11.2013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039A0ED-5C6A-4E8D-802D-0A5EC3105404}" type="datetime1">
              <a:rPr lang="tr-TR" smtClean="0"/>
              <a:t>12.11.2013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BEF8026-77FE-4837-A125-7C920F02FFF3}" type="datetime1">
              <a:rPr lang="tr-TR" smtClean="0"/>
              <a:t>12.11.2013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3576ACB-8602-4A3F-9CB1-6BFA8942816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DED6418-B8FD-4D70-AB74-A006AC1A2FE7}" type="datetime1">
              <a:rPr lang="tr-TR" smtClean="0"/>
              <a:t>12.11.2013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49C4777-4BBE-4701-A5D9-6E4C2ED44195}" type="datetime1">
              <a:rPr lang="tr-TR" smtClean="0"/>
              <a:t>12.11.2013</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9A9D740-A7C4-4844-9DDF-F3FA86A52291}" type="datetime1">
              <a:rPr lang="tr-TR" smtClean="0"/>
              <a:t>12.11.2013</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A9E6C5E-B9EE-4CC6-8641-E96E3C75A61A}" type="datetime1">
              <a:rPr lang="tr-TR" smtClean="0"/>
              <a:t>12.11.2013</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9E9C55C-D1C0-4CDE-96EB-D2941FE66E82}" type="datetime1">
              <a:rPr lang="tr-TR" smtClean="0"/>
              <a:t>12.11.2013</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29BC6A0-A50A-471F-AADD-B653A39E90DC}" type="datetime1">
              <a:rPr lang="tr-TR" smtClean="0"/>
              <a:t>12.11.2013</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D7B0D9C-2DC5-4DE8-B83A-08C49C552E4D}" type="datetime1">
              <a:rPr lang="tr-TR" smtClean="0"/>
              <a:t>12.11.2013</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C5FDB851-4FDC-421C-83F8-F2354B790398}"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1000">
              <a:schemeClr val="accent2">
                <a:lumMod val="60000"/>
                <a:lumOff val="40000"/>
              </a:schemeClr>
            </a:gs>
            <a:gs pos="53000">
              <a:srgbClr val="D4DEFF"/>
            </a:gs>
            <a:gs pos="83000">
              <a:srgbClr val="D4DEFF"/>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9F7B2-9012-4BA5-B6DD-4E1A4B7266C1}" type="datetime1">
              <a:rPr lang="tr-TR" smtClean="0"/>
              <a:t>12.11.2013</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DB851-4FDC-421C-83F8-F2354B790398}"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A4AE5-7BFA-4815-880B-4FEBDB9C0955}" type="datetime1">
              <a:rPr lang="tr-TR" smtClean="0"/>
              <a:t>12.11.2013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76ACB-8602-4A3F-9CB1-6BFA8942816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ctrTitle"/>
          </p:nvPr>
        </p:nvSpPr>
        <p:spPr bwMode="auto">
          <a:xfrm>
            <a:off x="285720" y="1643051"/>
            <a:ext cx="8143932" cy="4401205"/>
          </a:xfrm>
          <a:prstGeom prst="rect">
            <a:avLst/>
          </a:prstGeom>
          <a:noFill/>
          <a:ln w="9525">
            <a:noFill/>
            <a:miter lim="800000"/>
            <a:headEnd/>
            <a:tailEnd/>
          </a:ln>
        </p:spPr>
        <p:txBody>
          <a:bodyPr wrap="square">
            <a:spAutoFit/>
          </a:bodyPr>
          <a:lstStyle/>
          <a:p>
            <a:endParaRPr lang="en-US" sz="1200" dirty="0" smtClean="0"/>
          </a:p>
          <a:p>
            <a:r>
              <a:rPr lang="en-US" sz="3200" b="1" dirty="0" smtClean="0"/>
              <a:t>Workshop on 2008 SNA and GFSM for EECCA and SEE Countries</a:t>
            </a:r>
            <a:r>
              <a:rPr lang="tr-TR" sz="3200" dirty="0" smtClean="0"/>
              <a:t/>
            </a:r>
            <a:br>
              <a:rPr lang="tr-TR" sz="3200" dirty="0" smtClean="0"/>
            </a:br>
            <a:r>
              <a:rPr lang="tr-TR" sz="3200" dirty="0" smtClean="0"/>
              <a:t/>
            </a:r>
            <a:br>
              <a:rPr lang="tr-TR" sz="3200" dirty="0" smtClean="0"/>
            </a:br>
            <a:r>
              <a:rPr lang="en-GB" sz="1800" dirty="0" smtClean="0"/>
              <a:t>Jointly organised by UNECE, EFTA, and </a:t>
            </a:r>
            <a:r>
              <a:rPr lang="en-GB" sz="1800" dirty="0" err="1" smtClean="0"/>
              <a:t>Eurostat</a:t>
            </a:r>
            <a:r>
              <a:rPr lang="en-GB" sz="1800" dirty="0" smtClean="0"/>
              <a:t>,</a:t>
            </a:r>
            <a:r>
              <a:rPr lang="tr-TR" sz="1800" dirty="0" smtClean="0"/>
              <a:t> </a:t>
            </a:r>
            <a:r>
              <a:rPr lang="en-GB" sz="1800" dirty="0" smtClean="0"/>
              <a:t>in collaboration with IMF and </a:t>
            </a:r>
            <a:r>
              <a:rPr lang="en-GB" sz="1800" dirty="0" err="1" smtClean="0"/>
              <a:t>Turkstat</a:t>
            </a:r>
            <a:r>
              <a:rPr lang="tr-TR" sz="1800" dirty="0" smtClean="0"/>
              <a:t> </a:t>
            </a:r>
            <a:r>
              <a:rPr lang="en-US" sz="1800" b="1" dirty="0" smtClean="0"/>
              <a:t> </a:t>
            </a:r>
            <a:r>
              <a:rPr lang="tr-TR" sz="1800" b="1" dirty="0" smtClean="0"/>
              <a:t/>
            </a:r>
            <a:br>
              <a:rPr lang="tr-TR" sz="1800" b="1" dirty="0" smtClean="0"/>
            </a:br>
            <a:r>
              <a:rPr lang="tr-TR" sz="3200" b="1" smtClean="0"/>
              <a:t/>
            </a:r>
            <a:br>
              <a:rPr lang="tr-TR" sz="3200" b="1" smtClean="0"/>
            </a:br>
            <a:r>
              <a:rPr lang="tr-TR" sz="2400" b="1" smtClean="0"/>
              <a:t/>
            </a:r>
            <a:br>
              <a:rPr lang="tr-TR" sz="2400" b="1" smtClean="0"/>
            </a:br>
            <a:r>
              <a:rPr lang="tr-TR" sz="2400" b="1" smtClean="0"/>
              <a:t>National </a:t>
            </a:r>
            <a:r>
              <a:rPr lang="tr-TR" sz="2400" b="1" dirty="0" smtClean="0"/>
              <a:t>Accounts Department</a:t>
            </a:r>
            <a:br>
              <a:rPr lang="tr-TR" sz="2400" b="1" dirty="0" smtClean="0"/>
            </a:br>
            <a:r>
              <a:rPr lang="tr-TR" sz="3200" b="1" dirty="0" smtClean="0"/>
              <a:t/>
            </a:r>
            <a:br>
              <a:rPr lang="tr-TR" sz="3200" b="1" dirty="0" smtClean="0"/>
            </a:br>
            <a:r>
              <a:rPr lang="en-US" sz="2400" b="1" dirty="0" smtClean="0"/>
              <a:t>20-22 November 2013, Istanbul, Turkey</a:t>
            </a:r>
            <a:endParaRPr lang="en-US" sz="2400" dirty="0"/>
          </a:p>
        </p:txBody>
      </p:sp>
      <p:pic>
        <p:nvPicPr>
          <p:cNvPr id="3073" name="Resim 1" descr="logoLAR"/>
          <p:cNvPicPr>
            <a:picLocks noChangeAspect="1" noChangeArrowheads="1"/>
          </p:cNvPicPr>
          <p:nvPr/>
        </p:nvPicPr>
        <p:blipFill>
          <a:blip r:embed="rId2" cstate="print"/>
          <a:srcRect/>
          <a:stretch>
            <a:fillRect/>
          </a:stretch>
        </p:blipFill>
        <p:spPr bwMode="auto">
          <a:xfrm>
            <a:off x="6143636" y="428604"/>
            <a:ext cx="2544688" cy="1571990"/>
          </a:xfrm>
          <a:prstGeom prst="rect">
            <a:avLst/>
          </a:prstGeom>
          <a:noFill/>
        </p:spPr>
      </p:pic>
      <p:sp>
        <p:nvSpPr>
          <p:cNvPr id="307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dirty="0"/>
          </a:p>
        </p:txBody>
      </p:sp>
      <p:sp>
        <p:nvSpPr>
          <p:cNvPr id="3076" name="Rectangle 4"/>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itchFamily="34" charset="0"/>
                <a:ea typeface="Constantia" pitchFamily="18"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C5FDB851-4FDC-421C-83F8-F2354B790398}" type="slidenum">
              <a:rPr lang="tr-TR" smtClean="0"/>
              <a:pPr/>
              <a:t>1</a:t>
            </a:fld>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9" name="2 İçerik Yer Tutucusu"/>
          <p:cNvSpPr>
            <a:spLocks noGrp="1"/>
          </p:cNvSpPr>
          <p:nvPr>
            <p:ph idx="1"/>
          </p:nvPr>
        </p:nvSpPr>
        <p:spPr/>
        <p:txBody>
          <a:bodyPr>
            <a:normAutofit lnSpcReduction="10000"/>
          </a:bodyPr>
          <a:lstStyle/>
          <a:p>
            <a:pPr>
              <a:buFont typeface="Arial" charset="0"/>
              <a:buNone/>
              <a:defRPr/>
            </a:pPr>
            <a:r>
              <a:rPr kumimoji="1" lang="tr-TR" altLang="en-US" sz="2400" b="1" dirty="0" err="1" smtClean="0">
                <a:solidFill>
                  <a:schemeClr val="accent2"/>
                </a:solidFill>
                <a:effectLst>
                  <a:outerShdw blurRad="38100" dist="38100" dir="2700000" algn="tl">
                    <a:srgbClr val="000000"/>
                  </a:outerShdw>
                </a:effectLst>
              </a:rPr>
              <a:t>Strategic</a:t>
            </a:r>
            <a:r>
              <a:rPr kumimoji="1" lang="tr-TR" altLang="en-US" sz="2400" b="1" dirty="0" smtClean="0">
                <a:solidFill>
                  <a:schemeClr val="accent2"/>
                </a:solidFill>
                <a:effectLst>
                  <a:outerShdw blurRad="38100" dist="38100" dir="2700000" algn="tl">
                    <a:srgbClr val="000000"/>
                  </a:outerShdw>
                </a:effectLst>
              </a:rPr>
              <a:t> </a:t>
            </a:r>
            <a:r>
              <a:rPr kumimoji="1" lang="tr-TR" altLang="en-US" sz="2400" b="1" dirty="0" err="1" smtClean="0">
                <a:solidFill>
                  <a:schemeClr val="accent2"/>
                </a:solidFill>
                <a:effectLst>
                  <a:outerShdw blurRad="38100" dist="38100" dir="2700000" algn="tl">
                    <a:srgbClr val="000000"/>
                  </a:outerShdw>
                </a:effectLst>
              </a:rPr>
              <a:t>Planning</a:t>
            </a:r>
            <a:r>
              <a:rPr kumimoji="1" lang="en-US" altLang="en-US" sz="2400" b="1" dirty="0" smtClean="0">
                <a:solidFill>
                  <a:schemeClr val="accent2"/>
                </a:solidFill>
                <a:effectLst>
                  <a:outerShdw blurRad="38100" dist="38100" dir="2700000" algn="tl">
                    <a:srgbClr val="000000"/>
                  </a:outerShdw>
                </a:effectLst>
              </a:rPr>
              <a:t> </a:t>
            </a:r>
            <a:endParaRPr lang="en-US" sz="2400" b="1" dirty="0" smtClean="0">
              <a:solidFill>
                <a:schemeClr val="accent2"/>
              </a:solidFill>
              <a:effectLst>
                <a:outerShdw blurRad="38100" dist="38100" dir="2700000" algn="tl">
                  <a:srgbClr val="000000"/>
                </a:outerShdw>
              </a:effectLst>
            </a:endParaRPr>
          </a:p>
          <a:p>
            <a:pPr>
              <a:defRPr/>
            </a:pPr>
            <a:r>
              <a:rPr lang="en-US" sz="2400" dirty="0" smtClean="0"/>
              <a:t>To develop a management system based on fiscal transparency and improving public financial management, the Public Financial Management and Control Law was prepared in 2003.</a:t>
            </a:r>
            <a:endParaRPr lang="tr-TR" sz="2400" dirty="0" smtClean="0"/>
          </a:p>
          <a:p>
            <a:pPr>
              <a:defRPr/>
            </a:pPr>
            <a:r>
              <a:rPr lang="en-US" sz="2400" dirty="0" smtClean="0"/>
              <a:t>The law has created the legal infrastructure for strategic planning. Strategic planning has brought the necessity of public agencies to prepare strategic plans with annual performance programs and share the results with the public in the annual reports. </a:t>
            </a:r>
            <a:r>
              <a:rPr lang="en-US" sz="2400" dirty="0" err="1" smtClean="0"/>
              <a:t>TurkStat</a:t>
            </a:r>
            <a:r>
              <a:rPr lang="en-US" sz="2400" dirty="0" smtClean="0"/>
              <a:t> implemented strategic plan covering the period of 2007-2011 for the first time.</a:t>
            </a:r>
            <a:r>
              <a:rPr lang="tr-TR" sz="2400" dirty="0" smtClean="0"/>
              <a:t> And the second one prepared for the period 2012-2016.</a:t>
            </a:r>
          </a:p>
          <a:p>
            <a:pPr>
              <a:buFont typeface="Arial" charset="0"/>
              <a:buNone/>
              <a:defRPr/>
            </a:pPr>
            <a:endParaRPr lang="tr-TR" sz="2400" dirty="0"/>
          </a:p>
        </p:txBody>
      </p:sp>
      <p:sp>
        <p:nvSpPr>
          <p:cNvPr id="2" name="Slide Number Placeholder 1"/>
          <p:cNvSpPr>
            <a:spLocks noGrp="1"/>
          </p:cNvSpPr>
          <p:nvPr>
            <p:ph type="sldNum" sz="quarter" idx="12"/>
          </p:nvPr>
        </p:nvSpPr>
        <p:spPr/>
        <p:txBody>
          <a:bodyPr/>
          <a:lstStyle/>
          <a:p>
            <a:fld id="{C5FDB851-4FDC-421C-83F8-F2354B790398}" type="slidenum">
              <a:rPr lang="tr-TR" smtClean="0"/>
              <a:pPr/>
              <a:t>10</a:t>
            </a:fld>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9" name="2 İçerik Yer Tutucusu"/>
          <p:cNvSpPr>
            <a:spLocks noGrp="1"/>
          </p:cNvSpPr>
          <p:nvPr>
            <p:ph idx="1"/>
          </p:nvPr>
        </p:nvSpPr>
        <p:spPr/>
        <p:txBody>
          <a:bodyPr>
            <a:normAutofit/>
          </a:bodyPr>
          <a:lstStyle/>
          <a:p>
            <a:pPr>
              <a:buFont typeface="Arial" charset="0"/>
              <a:buNone/>
              <a:defRPr/>
            </a:pPr>
            <a:r>
              <a:rPr kumimoji="1" lang="tr-TR" altLang="en-US" sz="2200" b="1" dirty="0" smtClean="0">
                <a:solidFill>
                  <a:schemeClr val="accent2"/>
                </a:solidFill>
                <a:effectLst>
                  <a:outerShdw blurRad="38100" dist="38100" dir="2700000" algn="tl">
                    <a:srgbClr val="000000"/>
                  </a:outerShdw>
                </a:effectLst>
              </a:rPr>
              <a:t>Methodological issues</a:t>
            </a:r>
          </a:p>
          <a:p>
            <a:pPr algn="just">
              <a:buNone/>
            </a:pPr>
            <a:r>
              <a:rPr lang="en-US" sz="2400" dirty="0" smtClean="0"/>
              <a:t>The systematic production of </a:t>
            </a:r>
            <a:r>
              <a:rPr lang="tr-TR" sz="2400" dirty="0" smtClean="0"/>
              <a:t>ESA tables of General Government  (</a:t>
            </a:r>
            <a:r>
              <a:rPr lang="tr-TR" sz="2400" b="1" dirty="0" smtClean="0"/>
              <a:t>E</a:t>
            </a:r>
            <a:r>
              <a:rPr lang="en-US" sz="2400" b="1" dirty="0" smtClean="0"/>
              <a:t>SA Table </a:t>
            </a:r>
            <a:r>
              <a:rPr lang="tr-TR" sz="2400" b="1" dirty="0" smtClean="0"/>
              <a:t>2 and ESA Table 9) </a:t>
            </a:r>
            <a:r>
              <a:rPr lang="tr-TR" sz="2400" dirty="0" smtClean="0"/>
              <a:t>were </a:t>
            </a:r>
            <a:r>
              <a:rPr lang="en-US" sz="2400" dirty="0" smtClean="0"/>
              <a:t>started in 2009 by </a:t>
            </a:r>
            <a:r>
              <a:rPr lang="en-US" sz="2400" dirty="0" err="1" smtClean="0"/>
              <a:t>TurkStat’s</a:t>
            </a:r>
            <a:r>
              <a:rPr lang="en-US" sz="2400" dirty="0" smtClean="0"/>
              <a:t> taking the coordination responsibility of EDP (before that </a:t>
            </a:r>
            <a:r>
              <a:rPr lang="tr-TR" sz="2400" dirty="0" smtClean="0"/>
              <a:t>t</a:t>
            </a:r>
            <a:r>
              <a:rPr lang="en-US" sz="2400" dirty="0" smtClean="0"/>
              <a:t>he responsibility</a:t>
            </a:r>
            <a:r>
              <a:rPr lang="tr-TR" sz="2400" dirty="0" smtClean="0"/>
              <a:t> was belong to </a:t>
            </a:r>
            <a:r>
              <a:rPr lang="en-US" sz="2400" dirty="0" smtClean="0"/>
              <a:t>Treasury) and now Turkey has series of ESA Tables for the 2006-2011 period. </a:t>
            </a:r>
            <a:endParaRPr lang="tr-TR" sz="2400" dirty="0" smtClean="0"/>
          </a:p>
          <a:p>
            <a:pPr algn="just">
              <a:buNone/>
            </a:pPr>
            <a:r>
              <a:rPr lang="tr-TR" sz="2400" dirty="0" smtClean="0"/>
              <a:t>	</a:t>
            </a:r>
          </a:p>
          <a:p>
            <a:pPr algn="just">
              <a:buNone/>
            </a:pPr>
            <a:r>
              <a:rPr lang="tr-TR" sz="2400" dirty="0" smtClean="0"/>
              <a:t>	</a:t>
            </a:r>
          </a:p>
          <a:p>
            <a:pPr algn="just">
              <a:buNone/>
            </a:pPr>
            <a:endParaRPr lang="en-US" sz="2400" dirty="0" smtClean="0"/>
          </a:p>
          <a:p>
            <a:pPr>
              <a:buFont typeface="Arial" charset="0"/>
              <a:buNone/>
              <a:defRPr/>
            </a:pPr>
            <a:endParaRPr kumimoji="1" lang="tr-TR" altLang="en-US" sz="2200" b="1" dirty="0" smtClean="0">
              <a:solidFill>
                <a:schemeClr val="accent2"/>
              </a:solidFill>
              <a:effectLst>
                <a:outerShdw blurRad="38100" dist="38100" dir="2700000" algn="tl">
                  <a:srgbClr val="000000"/>
                </a:outerShdw>
              </a:effectLst>
            </a:endParaRPr>
          </a:p>
          <a:p>
            <a:pPr>
              <a:buFont typeface="Arial" charset="0"/>
              <a:buNone/>
              <a:defRPr/>
            </a:pPr>
            <a:endParaRPr kumimoji="1" lang="tr-TR" altLang="en-US" sz="2200" b="1" dirty="0" smtClean="0">
              <a:solidFill>
                <a:schemeClr val="accent2"/>
              </a:solidFill>
              <a:effectLst>
                <a:outerShdw blurRad="38100" dist="38100" dir="2700000" algn="tl">
                  <a:srgbClr val="000000"/>
                </a:outerShdw>
              </a:effectLst>
            </a:endParaRPr>
          </a:p>
          <a:p>
            <a:pPr>
              <a:buFont typeface="Arial" charset="0"/>
              <a:buNone/>
              <a:defRPr/>
            </a:pPr>
            <a:endParaRPr kumimoji="1" lang="tr-TR" altLang="en-US" sz="2200" b="1" dirty="0" smtClean="0">
              <a:solidFill>
                <a:schemeClr val="accent2"/>
              </a:solidFill>
              <a:effectLst>
                <a:outerShdw blurRad="38100" dist="38100" dir="2700000" algn="tl">
                  <a:srgbClr val="000000"/>
                </a:outerShdw>
              </a:effectLst>
            </a:endParaRPr>
          </a:p>
        </p:txBody>
      </p:sp>
      <p:sp>
        <p:nvSpPr>
          <p:cNvPr id="2" name="Slide Number Placeholder 1"/>
          <p:cNvSpPr>
            <a:spLocks noGrp="1"/>
          </p:cNvSpPr>
          <p:nvPr>
            <p:ph type="sldNum" sz="quarter" idx="12"/>
          </p:nvPr>
        </p:nvSpPr>
        <p:spPr/>
        <p:txBody>
          <a:bodyPr/>
          <a:lstStyle/>
          <a:p>
            <a:fld id="{C5FDB851-4FDC-421C-83F8-F2354B790398}" type="slidenum">
              <a:rPr lang="tr-TR" smtClean="0"/>
              <a:pPr/>
              <a:t>11</a:t>
            </a:fld>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6064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9" name="2 İçerik Yer Tutucusu"/>
          <p:cNvSpPr>
            <a:spLocks noGrp="1"/>
          </p:cNvSpPr>
          <p:nvPr>
            <p:ph idx="1"/>
          </p:nvPr>
        </p:nvSpPr>
        <p:spPr/>
        <p:txBody>
          <a:bodyPr>
            <a:normAutofit/>
          </a:bodyPr>
          <a:lstStyle/>
          <a:p>
            <a:pPr>
              <a:buNone/>
              <a:defRPr/>
            </a:pPr>
            <a:r>
              <a:rPr kumimoji="1" lang="tr-TR" altLang="en-US" sz="2400" b="1" dirty="0" smtClean="0">
                <a:solidFill>
                  <a:schemeClr val="accent2"/>
                </a:solidFill>
                <a:effectLst>
                  <a:outerShdw blurRad="38100" dist="38100" dir="2700000" algn="tl">
                    <a:srgbClr val="000000"/>
                  </a:outerShdw>
                </a:effectLst>
              </a:rPr>
              <a:t>Methodological issues</a:t>
            </a:r>
          </a:p>
          <a:p>
            <a:pPr>
              <a:buFont typeface="Arial" charset="0"/>
              <a:buNone/>
              <a:defRPr/>
            </a:pPr>
            <a:r>
              <a:rPr lang="tr-TR" sz="2400" dirty="0" smtClean="0"/>
              <a:t>The starting point was the deliniation of the general government</a:t>
            </a:r>
          </a:p>
          <a:p>
            <a:pPr>
              <a:buFont typeface="Arial" charset="0"/>
              <a:buNone/>
              <a:defRPr/>
            </a:pPr>
            <a:endParaRPr lang="tr-TR" sz="2400" dirty="0" smtClean="0"/>
          </a:p>
          <a:p>
            <a:pPr>
              <a:buFont typeface="Arial" charset="0"/>
              <a:buNone/>
              <a:defRPr/>
            </a:pPr>
            <a:r>
              <a:rPr lang="tr-TR" sz="2400" dirty="0" smtClean="0"/>
              <a:t>	</a:t>
            </a:r>
            <a:r>
              <a:rPr lang="en-US" sz="2400" dirty="0" smtClean="0"/>
              <a:t>Within the framework of 5018 Law, the scope of general government has recently been updated in terms of ESA 95 classification criteria. </a:t>
            </a:r>
            <a:endParaRPr lang="tr-TR" sz="2400" dirty="0" smtClean="0"/>
          </a:p>
          <a:p>
            <a:pPr>
              <a:buFont typeface="Arial" charset="0"/>
              <a:buNone/>
              <a:defRPr/>
            </a:pPr>
            <a:r>
              <a:rPr lang="tr-TR" sz="2400" dirty="0" smtClean="0"/>
              <a:t>	</a:t>
            </a:r>
            <a:r>
              <a:rPr lang="en-US" sz="2400" dirty="0" smtClean="0"/>
              <a:t>Several meetings have been held to discuss all issues about classifications. Then, new GFS series for 2008-2011 period has recently been re-produced.</a:t>
            </a:r>
            <a:endParaRPr lang="tr-TR" sz="2400" dirty="0" smtClean="0"/>
          </a:p>
          <a:p>
            <a:pPr>
              <a:buNone/>
              <a:defRPr/>
            </a:pPr>
            <a:r>
              <a:rPr lang="tr-TR" sz="2400" dirty="0" smtClean="0"/>
              <a:t>	</a:t>
            </a:r>
            <a:endParaRPr lang="tr-TR" sz="2400" dirty="0"/>
          </a:p>
        </p:txBody>
      </p:sp>
      <p:sp>
        <p:nvSpPr>
          <p:cNvPr id="2" name="Slide Number Placeholder 1"/>
          <p:cNvSpPr>
            <a:spLocks noGrp="1"/>
          </p:cNvSpPr>
          <p:nvPr>
            <p:ph type="sldNum" sz="quarter" idx="12"/>
          </p:nvPr>
        </p:nvSpPr>
        <p:spPr/>
        <p:txBody>
          <a:bodyPr/>
          <a:lstStyle/>
          <a:p>
            <a:fld id="{C5FDB851-4FDC-421C-83F8-F2354B790398}" type="slidenum">
              <a:rPr lang="tr-TR" smtClean="0"/>
              <a:pPr/>
              <a:t>12</a:t>
            </a:fld>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9" name="2 İçerik Yer Tutucusu"/>
          <p:cNvSpPr>
            <a:spLocks noGrp="1"/>
          </p:cNvSpPr>
          <p:nvPr>
            <p:ph idx="1"/>
          </p:nvPr>
        </p:nvSpPr>
        <p:spPr>
          <a:xfrm>
            <a:off x="611560" y="1628800"/>
            <a:ext cx="8229600" cy="4525963"/>
          </a:xfrm>
        </p:spPr>
        <p:txBody>
          <a:bodyPr>
            <a:normAutofit/>
          </a:bodyPr>
          <a:lstStyle/>
          <a:p>
            <a:pPr>
              <a:buNone/>
            </a:pPr>
            <a:r>
              <a:rPr kumimoji="1" lang="tr-TR" altLang="en-US" sz="2400" b="1" dirty="0" err="1" smtClean="0">
                <a:solidFill>
                  <a:schemeClr val="accent2"/>
                </a:solidFill>
                <a:effectLst>
                  <a:outerShdw blurRad="38100" dist="38100" dir="2700000" algn="tl">
                    <a:srgbClr val="000000"/>
                  </a:outerShdw>
                </a:effectLst>
              </a:rPr>
              <a:t>Methodological</a:t>
            </a:r>
            <a:r>
              <a:rPr kumimoji="1" lang="tr-TR" altLang="en-US" sz="2400" b="1" dirty="0" smtClean="0">
                <a:solidFill>
                  <a:schemeClr val="accent2"/>
                </a:solidFill>
                <a:effectLst>
                  <a:outerShdw blurRad="38100" dist="38100" dir="2700000" algn="tl">
                    <a:srgbClr val="000000"/>
                  </a:outerShdw>
                </a:effectLst>
              </a:rPr>
              <a:t> </a:t>
            </a:r>
            <a:r>
              <a:rPr kumimoji="1" lang="tr-TR" altLang="en-US" sz="2400" b="1" dirty="0" err="1" smtClean="0">
                <a:solidFill>
                  <a:schemeClr val="accent2"/>
                </a:solidFill>
                <a:effectLst>
                  <a:outerShdw blurRad="38100" dist="38100" dir="2700000" algn="tl">
                    <a:srgbClr val="000000"/>
                  </a:outerShdw>
                </a:effectLst>
              </a:rPr>
              <a:t>issues</a:t>
            </a:r>
            <a:endParaRPr kumimoji="1" lang="tr-TR" altLang="en-US" sz="2400" b="1" dirty="0" smtClean="0">
              <a:solidFill>
                <a:schemeClr val="accent2"/>
              </a:solidFill>
              <a:effectLst>
                <a:outerShdw blurRad="38100" dist="38100" dir="2700000" algn="tl">
                  <a:srgbClr val="000000"/>
                </a:outerShdw>
              </a:effectLst>
            </a:endParaRPr>
          </a:p>
          <a:p>
            <a:pPr lvl="0"/>
            <a:r>
              <a:rPr lang="en-US" sz="2400" dirty="0" smtClean="0"/>
              <a:t>All public institutions implemented a standard government accounting system to ensure the implementation unity,</a:t>
            </a:r>
            <a:endParaRPr lang="tr-TR" sz="2400" dirty="0" smtClean="0"/>
          </a:p>
          <a:p>
            <a:pPr lvl="0"/>
            <a:r>
              <a:rPr lang="en-US" sz="2400" dirty="0" smtClean="0"/>
              <a:t>Accrual based accounting system was established between 2004-2006,</a:t>
            </a:r>
            <a:endParaRPr lang="tr-TR" sz="2400" dirty="0" smtClean="0"/>
          </a:p>
          <a:p>
            <a:pPr lvl="0"/>
            <a:r>
              <a:rPr lang="en-US" sz="2400" dirty="0" smtClean="0"/>
              <a:t>New law and accrual-based accounting system let the all units and sub-sectors of general government to produce balance sheet, operating results table, the cash-flow table and GFS tables according to GSFM 2001,</a:t>
            </a:r>
            <a:endParaRPr lang="tr-TR" sz="2400" dirty="0" smtClean="0"/>
          </a:p>
          <a:p>
            <a:r>
              <a:rPr lang="en-US" sz="2400" dirty="0" smtClean="0"/>
              <a:t>Data compiling periods was put into the precise timeline.</a:t>
            </a:r>
            <a:endParaRPr lang="tr-TR" sz="2400" dirty="0" smtClean="0"/>
          </a:p>
          <a:p>
            <a:pPr>
              <a:buFont typeface="Arial" charset="0"/>
              <a:buNone/>
              <a:defRPr/>
            </a:pPr>
            <a:endParaRPr lang="tr-TR" sz="2400" dirty="0"/>
          </a:p>
        </p:txBody>
      </p:sp>
      <p:sp>
        <p:nvSpPr>
          <p:cNvPr id="2" name="Slide Number Placeholder 1"/>
          <p:cNvSpPr>
            <a:spLocks noGrp="1"/>
          </p:cNvSpPr>
          <p:nvPr>
            <p:ph type="sldNum" sz="quarter" idx="12"/>
          </p:nvPr>
        </p:nvSpPr>
        <p:spPr/>
        <p:txBody>
          <a:bodyPr/>
          <a:lstStyle/>
          <a:p>
            <a:fld id="{C5FDB851-4FDC-421C-83F8-F2354B790398}" type="slidenum">
              <a:rPr lang="tr-TR" smtClean="0"/>
              <a:pPr/>
              <a:t>13</a:t>
            </a:fld>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6" name="17 İçerik Yer Tutucusu"/>
          <p:cNvSpPr>
            <a:spLocks noGrp="1"/>
          </p:cNvSpPr>
          <p:nvPr>
            <p:ph idx="1"/>
          </p:nvPr>
        </p:nvSpPr>
        <p:spPr/>
        <p:txBody>
          <a:bodyPr>
            <a:normAutofit/>
          </a:bodyPr>
          <a:lstStyle/>
          <a:p>
            <a:pPr>
              <a:buNone/>
            </a:pPr>
            <a:r>
              <a:rPr kumimoji="1" lang="en-US" altLang="en-US" sz="2400" b="1" dirty="0" smtClean="0">
                <a:solidFill>
                  <a:schemeClr val="accent2"/>
                </a:solidFill>
                <a:effectLst>
                  <a:outerShdw blurRad="38100" dist="38100" dir="2700000" algn="tl">
                    <a:srgbClr val="000000"/>
                  </a:outerShdw>
                </a:effectLst>
              </a:rPr>
              <a:t>Data Sources and Compilation</a:t>
            </a:r>
          </a:p>
          <a:p>
            <a:pPr algn="just">
              <a:buNone/>
            </a:pPr>
            <a:r>
              <a:rPr lang="en-US" sz="2400" dirty="0" smtClean="0"/>
              <a:t>	</a:t>
            </a:r>
            <a:r>
              <a:rPr lang="en-US" sz="2400" b="1" dirty="0" smtClean="0"/>
              <a:t>Our GFS system can be summarized as follows:</a:t>
            </a:r>
          </a:p>
          <a:p>
            <a:pPr marL="742950" lvl="0" indent="-742950" algn="just">
              <a:buFont typeface="+mj-lt"/>
              <a:buAutoNum type="arabicPeriod"/>
            </a:pPr>
            <a:r>
              <a:rPr lang="en-US" sz="2400" dirty="0" smtClean="0"/>
              <a:t>Classification of general government sector is determined by GG Working Group, which includes members of MoF, Treasury, Turkstat, Central Bank of Turkey. Methodological issues are also discussed within this group. </a:t>
            </a:r>
            <a:r>
              <a:rPr lang="tr-TR" sz="2400" dirty="0" smtClean="0"/>
              <a:t>It was decided by law that t</a:t>
            </a:r>
            <a:r>
              <a:rPr lang="en-US" sz="2400" dirty="0" smtClean="0"/>
              <a:t>he classification of general government sector</a:t>
            </a:r>
            <a:r>
              <a:rPr lang="tr-TR" sz="2400" dirty="0" smtClean="0"/>
              <a:t>  should be overviewed every  three years</a:t>
            </a:r>
            <a:r>
              <a:rPr lang="en-US" sz="2400" dirty="0" smtClean="0"/>
              <a:t>.  </a:t>
            </a:r>
            <a:endParaRPr lang="tr-TR" sz="2400" dirty="0" smtClean="0"/>
          </a:p>
          <a:p>
            <a:pPr algn="just">
              <a:buNone/>
            </a:pPr>
            <a:endParaRPr lang="tr-TR" sz="2400" dirty="0" smtClean="0"/>
          </a:p>
          <a:p>
            <a:pPr algn="just">
              <a:buNone/>
            </a:pPr>
            <a:endParaRPr lang="en-US" sz="4000" dirty="0" smtClean="0"/>
          </a:p>
        </p:txBody>
      </p:sp>
      <p:sp>
        <p:nvSpPr>
          <p:cNvPr id="2" name="Slide Number Placeholder 1"/>
          <p:cNvSpPr>
            <a:spLocks noGrp="1"/>
          </p:cNvSpPr>
          <p:nvPr>
            <p:ph type="sldNum" sz="quarter" idx="12"/>
          </p:nvPr>
        </p:nvSpPr>
        <p:spPr/>
        <p:txBody>
          <a:bodyPr/>
          <a:lstStyle/>
          <a:p>
            <a:fld id="{C5FDB851-4FDC-421C-83F8-F2354B790398}" type="slidenum">
              <a:rPr lang="tr-TR" smtClean="0"/>
              <a:pPr/>
              <a:t>14</a:t>
            </a:fld>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6" name="17 İçerik Yer Tutucusu"/>
          <p:cNvSpPr>
            <a:spLocks noGrp="1"/>
          </p:cNvSpPr>
          <p:nvPr>
            <p:ph idx="1"/>
          </p:nvPr>
        </p:nvSpPr>
        <p:spPr/>
        <p:txBody>
          <a:bodyPr>
            <a:normAutofit/>
          </a:bodyPr>
          <a:lstStyle/>
          <a:p>
            <a:pPr>
              <a:buNone/>
            </a:pPr>
            <a:r>
              <a:rPr kumimoji="1" lang="en-US" altLang="en-US" sz="2400" b="1" dirty="0" smtClean="0">
                <a:solidFill>
                  <a:schemeClr val="accent2"/>
                </a:solidFill>
                <a:effectLst>
                  <a:outerShdw blurRad="38100" dist="38100" dir="2700000" algn="tl">
                    <a:srgbClr val="000000"/>
                  </a:outerShdw>
                </a:effectLst>
              </a:rPr>
              <a:t>Data Sources and Compilation</a:t>
            </a:r>
            <a:endParaRPr kumimoji="1" lang="tr-TR" altLang="en-US" sz="2400" b="1" dirty="0" smtClean="0">
              <a:solidFill>
                <a:schemeClr val="accent2"/>
              </a:solidFill>
              <a:effectLst>
                <a:outerShdw blurRad="38100" dist="38100" dir="2700000" algn="tl">
                  <a:srgbClr val="000000"/>
                </a:outerShdw>
              </a:effectLst>
            </a:endParaRPr>
          </a:p>
          <a:p>
            <a:pPr marL="742950" indent="-742950" algn="just">
              <a:buFont typeface="+mj-lt"/>
              <a:buAutoNum type="arabicPeriod" startAt="2"/>
            </a:pPr>
            <a:r>
              <a:rPr lang="en-US" sz="2400" dirty="0" smtClean="0"/>
              <a:t>Collection of micro data (4 digit analytical budget codes) which shows the transactions of general government and sub-sectors.</a:t>
            </a:r>
            <a:endParaRPr lang="tr-TR" sz="2400" dirty="0" smtClean="0"/>
          </a:p>
          <a:p>
            <a:pPr marL="742950" indent="-742950" algn="just">
              <a:buFont typeface="+mj-lt"/>
              <a:buAutoNum type="arabicPeriod" startAt="2"/>
            </a:pPr>
            <a:r>
              <a:rPr lang="en-US" sz="2400" dirty="0" smtClean="0"/>
              <a:t>Micro data of general government and IMF GFS Tables are produced by Ministry of Finance. This data is accrual based and is used for ESA-GFS Tables also.</a:t>
            </a:r>
            <a:endParaRPr lang="tr-TR" sz="2400" dirty="0" smtClean="0"/>
          </a:p>
          <a:p>
            <a:pPr marL="742950" lvl="0" indent="-742950" algn="just">
              <a:buFont typeface="+mj-lt"/>
              <a:buAutoNum type="arabicPeriod" startAt="2"/>
            </a:pPr>
            <a:r>
              <a:rPr lang="en-US" sz="2400" dirty="0" smtClean="0"/>
              <a:t>ESA 95 codes for each transaction are assigned by </a:t>
            </a:r>
            <a:r>
              <a:rPr lang="en-US" sz="2400" dirty="0" err="1" smtClean="0"/>
              <a:t>Turkstat</a:t>
            </a:r>
            <a:r>
              <a:rPr lang="en-US" sz="2400" dirty="0" smtClean="0"/>
              <a:t> and </a:t>
            </a:r>
            <a:r>
              <a:rPr lang="en-US" sz="2400" dirty="0" err="1" smtClean="0"/>
              <a:t>MoF</a:t>
            </a:r>
            <a:r>
              <a:rPr lang="tr-TR" sz="2400" dirty="0" smtClean="0"/>
              <a:t> with the help of Bridge Table</a:t>
            </a:r>
            <a:r>
              <a:rPr lang="en-US" sz="2400" dirty="0" smtClean="0"/>
              <a:t>. ESA Tables are produced by National Accounts. </a:t>
            </a:r>
            <a:endParaRPr lang="tr-TR" sz="2400" dirty="0" smtClean="0"/>
          </a:p>
          <a:p>
            <a:pPr marL="742950" indent="-742950" algn="just">
              <a:buFont typeface="+mj-lt"/>
              <a:buAutoNum type="arabicPeriod" startAt="2"/>
            </a:pPr>
            <a:endParaRPr lang="en-US" sz="2400" dirty="0" smtClean="0"/>
          </a:p>
        </p:txBody>
      </p:sp>
      <p:sp>
        <p:nvSpPr>
          <p:cNvPr id="2" name="Slide Number Placeholder 1"/>
          <p:cNvSpPr>
            <a:spLocks noGrp="1"/>
          </p:cNvSpPr>
          <p:nvPr>
            <p:ph type="sldNum" sz="quarter" idx="12"/>
          </p:nvPr>
        </p:nvSpPr>
        <p:spPr/>
        <p:txBody>
          <a:bodyPr/>
          <a:lstStyle/>
          <a:p>
            <a:fld id="{C5FDB851-4FDC-421C-83F8-F2354B790398}" type="slidenum">
              <a:rPr lang="tr-TR" smtClean="0"/>
              <a:pPr/>
              <a:t>15</a:t>
            </a:fld>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6" name="17 İçerik Yer Tutucusu"/>
          <p:cNvSpPr>
            <a:spLocks noGrp="1"/>
          </p:cNvSpPr>
          <p:nvPr>
            <p:ph idx="1"/>
          </p:nvPr>
        </p:nvSpPr>
        <p:spPr/>
        <p:txBody>
          <a:bodyPr>
            <a:normAutofit/>
          </a:bodyPr>
          <a:lstStyle/>
          <a:p>
            <a:pPr lvl="0">
              <a:buNone/>
            </a:pPr>
            <a:r>
              <a:rPr kumimoji="1" lang="en-US" altLang="en-US" sz="2400" b="1" dirty="0" smtClean="0">
                <a:solidFill>
                  <a:schemeClr val="accent2"/>
                </a:solidFill>
                <a:effectLst>
                  <a:outerShdw blurRad="38100" dist="38100" dir="2700000" algn="tl">
                    <a:srgbClr val="000000"/>
                  </a:outerShdw>
                </a:effectLst>
              </a:rPr>
              <a:t>Data Sources and Compilation</a:t>
            </a:r>
            <a:endParaRPr kumimoji="1" lang="tr-TR" altLang="en-US" sz="2400" b="1" dirty="0" smtClean="0">
              <a:solidFill>
                <a:schemeClr val="accent2"/>
              </a:solidFill>
              <a:effectLst>
                <a:outerShdw blurRad="38100" dist="38100" dir="2700000" algn="tl">
                  <a:srgbClr val="000000"/>
                </a:outerShdw>
              </a:effectLst>
            </a:endParaRPr>
          </a:p>
          <a:p>
            <a:pPr marL="742950" lvl="0" indent="-742950">
              <a:buFont typeface="+mj-lt"/>
              <a:buAutoNum type="arabicPeriod" startAt="5"/>
            </a:pPr>
            <a:r>
              <a:rPr lang="en-US" sz="2600" dirty="0" smtClean="0"/>
              <a:t>Financial part of GFS is checked by Central Bank. This leads to a production of consistent tables.</a:t>
            </a:r>
            <a:endParaRPr lang="tr-TR" sz="2600" dirty="0" smtClean="0"/>
          </a:p>
          <a:p>
            <a:pPr marL="742950" lvl="0" indent="-742950">
              <a:buFont typeface="+mj-lt"/>
              <a:buAutoNum type="arabicPeriod" startAt="5"/>
            </a:pPr>
            <a:r>
              <a:rPr lang="en-US" sz="2600" dirty="0" smtClean="0"/>
              <a:t>GFS tables are analyzed and reviewed by National Accounts and finalized by MoF.  </a:t>
            </a:r>
            <a:endParaRPr lang="tr-TR" sz="2600" dirty="0" smtClean="0"/>
          </a:p>
          <a:p>
            <a:pPr marL="742950" lvl="0" indent="-742950">
              <a:buFont typeface="+mj-lt"/>
              <a:buAutoNum type="arabicPeriod" startAt="5"/>
            </a:pPr>
            <a:r>
              <a:rPr lang="en-US" sz="2600" dirty="0" smtClean="0"/>
              <a:t>ESA and EDP tables are finally produced and sent by National Accounts</a:t>
            </a:r>
            <a:r>
              <a:rPr lang="tr-TR" sz="2600" dirty="0" smtClean="0"/>
              <a:t>.</a:t>
            </a:r>
          </a:p>
          <a:p>
            <a:pPr marL="742950" lvl="0" indent="-742950">
              <a:buNone/>
            </a:pPr>
            <a:endParaRPr lang="tr-TR" sz="4000" dirty="0"/>
          </a:p>
        </p:txBody>
      </p:sp>
      <p:sp>
        <p:nvSpPr>
          <p:cNvPr id="2" name="Slide Number Placeholder 1"/>
          <p:cNvSpPr>
            <a:spLocks noGrp="1"/>
          </p:cNvSpPr>
          <p:nvPr>
            <p:ph type="sldNum" sz="quarter" idx="12"/>
          </p:nvPr>
        </p:nvSpPr>
        <p:spPr/>
        <p:txBody>
          <a:bodyPr/>
          <a:lstStyle/>
          <a:p>
            <a:fld id="{C5FDB851-4FDC-421C-83F8-F2354B790398}" type="slidenum">
              <a:rPr lang="tr-TR" smtClean="0"/>
              <a:pPr/>
              <a:t>16</a:t>
            </a:fld>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6" name="17 İçerik Yer Tutucusu"/>
          <p:cNvSpPr>
            <a:spLocks noGrp="1"/>
          </p:cNvSpPr>
          <p:nvPr>
            <p:ph idx="1"/>
          </p:nvPr>
        </p:nvSpPr>
        <p:spPr/>
        <p:txBody>
          <a:bodyPr>
            <a:normAutofit/>
          </a:bodyPr>
          <a:lstStyle/>
          <a:p>
            <a:pPr>
              <a:buNone/>
              <a:tabLst>
                <a:tab pos="406400" algn="l"/>
              </a:tabLst>
            </a:pPr>
            <a:r>
              <a:rPr kumimoji="1" lang="en-US" altLang="en-US" sz="2400" b="1" dirty="0" smtClean="0">
                <a:solidFill>
                  <a:schemeClr val="accent2"/>
                </a:solidFill>
                <a:effectLst>
                  <a:outerShdw blurRad="38100" dist="38100" dir="2700000" algn="tl">
                    <a:srgbClr val="000000"/>
                  </a:outerShdw>
                </a:effectLst>
              </a:rPr>
              <a:t>Future Prospects and Projects</a:t>
            </a:r>
            <a:endParaRPr kumimoji="1" lang="tr-TR" altLang="en-US" sz="2400" b="1" dirty="0" smtClean="0">
              <a:solidFill>
                <a:schemeClr val="accent2"/>
              </a:solidFill>
              <a:effectLst>
                <a:outerShdw blurRad="38100" dist="38100" dir="2700000" algn="tl">
                  <a:srgbClr val="000000"/>
                </a:outerShdw>
              </a:effectLst>
            </a:endParaRPr>
          </a:p>
          <a:p>
            <a:pPr marL="742950" indent="-742950" algn="just"/>
            <a:r>
              <a:rPr lang="en-US" sz="2400" dirty="0" smtClean="0">
                <a:latin typeface="Calibri" pitchFamily="34" charset="0"/>
              </a:rPr>
              <a:t>Technical assistance via some projects (IPA and USST) is continued to receive for producing and improving </a:t>
            </a:r>
            <a:r>
              <a:rPr lang="tr-TR" sz="2400" dirty="0" smtClean="0">
                <a:latin typeface="Calibri" pitchFamily="34" charset="0"/>
              </a:rPr>
              <a:t> ESA and EDP </a:t>
            </a:r>
            <a:r>
              <a:rPr lang="en-US" sz="2400" dirty="0" smtClean="0">
                <a:latin typeface="Calibri" pitchFamily="34" charset="0"/>
              </a:rPr>
              <a:t>tables. </a:t>
            </a:r>
            <a:endParaRPr lang="tr-TR" sz="2400" dirty="0" smtClean="0">
              <a:latin typeface="Calibri" pitchFamily="34" charset="0"/>
            </a:endParaRPr>
          </a:p>
          <a:p>
            <a:pPr marL="742950" lvl="0" indent="-742950" algn="just"/>
            <a:r>
              <a:rPr lang="tr-TR" sz="2400" dirty="0" smtClean="0"/>
              <a:t>T</a:t>
            </a:r>
            <a:r>
              <a:rPr lang="en-US" sz="2400" dirty="0" smtClean="0"/>
              <a:t>o discuss and improve the suitable methodology for estimation of  COFOG Level 1</a:t>
            </a:r>
            <a:r>
              <a:rPr lang="en-US" sz="2400" baseline="30000" dirty="0" smtClean="0"/>
              <a:t>st</a:t>
            </a:r>
            <a:r>
              <a:rPr lang="en-US" sz="2400" dirty="0" smtClean="0"/>
              <a:t> and 2</a:t>
            </a:r>
            <a:r>
              <a:rPr lang="en-US" sz="2400" baseline="30000" dirty="0" smtClean="0"/>
              <a:t>nd</a:t>
            </a:r>
            <a:r>
              <a:rPr lang="en-US" sz="2400" dirty="0" smtClean="0"/>
              <a:t> statistics</a:t>
            </a:r>
            <a:r>
              <a:rPr lang="tr-TR" sz="2400" dirty="0" smtClean="0"/>
              <a:t> is continued</a:t>
            </a:r>
            <a:r>
              <a:rPr lang="en-US" sz="2600" dirty="0" smtClean="0"/>
              <a:t>.</a:t>
            </a:r>
            <a:endParaRPr lang="tr-TR" sz="2600" dirty="0" smtClean="0"/>
          </a:p>
          <a:p>
            <a:pPr marL="742950" indent="-742950" algn="just"/>
            <a:r>
              <a:rPr lang="tr-TR" sz="2400" dirty="0" smtClean="0"/>
              <a:t>A written protocol between agencies will be prepared</a:t>
            </a:r>
            <a:r>
              <a:rPr lang="en-US" sz="2400" dirty="0" smtClean="0"/>
              <a:t>.</a:t>
            </a:r>
            <a:r>
              <a:rPr lang="tr-TR" sz="2400" dirty="0" smtClean="0"/>
              <a:t> It will describe all the details of data transmisiion between institutions.</a:t>
            </a:r>
            <a:endParaRPr lang="en-US" sz="2400" dirty="0" smtClean="0"/>
          </a:p>
          <a:p>
            <a:pPr marL="742950" lvl="0" indent="-742950" algn="just"/>
            <a:endParaRPr lang="tr-TR" sz="2600" dirty="0" smtClean="0"/>
          </a:p>
          <a:p>
            <a:pPr marL="742950" indent="-742950" algn="just"/>
            <a:endParaRPr lang="en-US" sz="4000" dirty="0" smtClean="0">
              <a:latin typeface="Calibri" pitchFamily="34" charset="0"/>
            </a:endParaRPr>
          </a:p>
          <a:p>
            <a:pPr marL="742950" lvl="0" indent="-742950">
              <a:buNone/>
            </a:pPr>
            <a:endParaRPr lang="tr-TR" sz="4000" b="1" u="sng" dirty="0"/>
          </a:p>
        </p:txBody>
      </p:sp>
      <p:sp>
        <p:nvSpPr>
          <p:cNvPr id="2" name="Slide Number Placeholder 1"/>
          <p:cNvSpPr>
            <a:spLocks noGrp="1"/>
          </p:cNvSpPr>
          <p:nvPr>
            <p:ph type="sldNum" sz="quarter" idx="12"/>
          </p:nvPr>
        </p:nvSpPr>
        <p:spPr/>
        <p:txBody>
          <a:bodyPr/>
          <a:lstStyle/>
          <a:p>
            <a:fld id="{C5FDB851-4FDC-421C-83F8-F2354B790398}" type="slidenum">
              <a:rPr lang="tr-TR" smtClean="0"/>
              <a:pPr/>
              <a:t>17</a:t>
            </a:fld>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6" name="17 İçerik Yer Tutucusu"/>
          <p:cNvSpPr>
            <a:spLocks noGrp="1"/>
          </p:cNvSpPr>
          <p:nvPr>
            <p:ph idx="1"/>
          </p:nvPr>
        </p:nvSpPr>
        <p:spPr/>
        <p:txBody>
          <a:bodyPr>
            <a:normAutofit/>
          </a:bodyPr>
          <a:lstStyle/>
          <a:p>
            <a:pPr algn="just">
              <a:buNone/>
            </a:pPr>
            <a:r>
              <a:rPr lang="en-US" sz="4000" dirty="0" smtClean="0"/>
              <a:t>	</a:t>
            </a:r>
          </a:p>
          <a:p>
            <a:pPr algn="just">
              <a:buNone/>
            </a:pPr>
            <a:endParaRPr lang="en-US" sz="4000" dirty="0" smtClean="0">
              <a:latin typeface="Calibri" pitchFamily="34" charset="0"/>
            </a:endParaRPr>
          </a:p>
          <a:p>
            <a:pPr algn="ctr">
              <a:buNone/>
            </a:pPr>
            <a:r>
              <a:rPr lang="en-US" sz="4000" dirty="0" smtClean="0">
                <a:latin typeface="Calibri" pitchFamily="34" charset="0"/>
              </a:rPr>
              <a:t>Thank you</a:t>
            </a:r>
            <a:r>
              <a:rPr lang="tr-TR" sz="4000" dirty="0" smtClean="0">
                <a:latin typeface="Calibri" pitchFamily="34" charset="0"/>
              </a:rPr>
              <a:t>...</a:t>
            </a:r>
            <a:endParaRPr lang="en-US" sz="4000" dirty="0" smtClean="0">
              <a:latin typeface="Calibri" pitchFamily="34" charset="0"/>
            </a:endParaRPr>
          </a:p>
        </p:txBody>
      </p:sp>
      <p:sp>
        <p:nvSpPr>
          <p:cNvPr id="2" name="Slide Number Placeholder 1"/>
          <p:cNvSpPr>
            <a:spLocks noGrp="1"/>
          </p:cNvSpPr>
          <p:nvPr>
            <p:ph type="sldNum" sz="quarter" idx="12"/>
          </p:nvPr>
        </p:nvSpPr>
        <p:spPr/>
        <p:txBody>
          <a:bodyPr/>
          <a:lstStyle/>
          <a:p>
            <a:fld id="{C5FDB851-4FDC-421C-83F8-F2354B790398}" type="slidenum">
              <a:rPr lang="tr-TR" smtClean="0"/>
              <a:pPr/>
              <a:t>18</a:t>
            </a:fld>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r>
              <a:rPr lang="tr-TR" b="1" dirty="0" smtClean="0"/>
              <a:t>stat</a:t>
            </a:r>
            <a:endParaRPr lang="tr-TR" b="1" dirty="0"/>
          </a:p>
        </p:txBody>
      </p:sp>
      <p:sp>
        <p:nvSpPr>
          <p:cNvPr id="18" name="17 İçerik Yer Tutucusu"/>
          <p:cNvSpPr>
            <a:spLocks noGrp="1"/>
          </p:cNvSpPr>
          <p:nvPr>
            <p:ph idx="1"/>
          </p:nvPr>
        </p:nvSpPr>
        <p:spPr/>
        <p:txBody>
          <a:bodyPr>
            <a:normAutofit/>
          </a:bodyPr>
          <a:lstStyle/>
          <a:p>
            <a:pPr>
              <a:buNone/>
            </a:pPr>
            <a:r>
              <a:rPr kumimoji="1" lang="en-US" altLang="en-US" sz="2400" b="1" dirty="0" smtClean="0">
                <a:solidFill>
                  <a:schemeClr val="accent2"/>
                </a:solidFill>
                <a:effectLst>
                  <a:outerShdw blurRad="38100" dist="38100" dir="2700000" algn="tl">
                    <a:srgbClr val="000000"/>
                  </a:outerShdw>
                </a:effectLst>
              </a:rPr>
              <a:t>Content</a:t>
            </a:r>
          </a:p>
          <a:p>
            <a:pPr lvl="1"/>
            <a:r>
              <a:rPr lang="en-US" sz="2400" dirty="0" smtClean="0"/>
              <a:t> </a:t>
            </a:r>
            <a:r>
              <a:rPr lang="tr-TR" sz="2400" dirty="0" smtClean="0"/>
              <a:t>H</a:t>
            </a:r>
            <a:r>
              <a:rPr lang="en-US" sz="2400" dirty="0" err="1" smtClean="0"/>
              <a:t>istorical</a:t>
            </a:r>
            <a:r>
              <a:rPr lang="en-US" sz="2400" dirty="0" smtClean="0"/>
              <a:t> Background</a:t>
            </a:r>
            <a:endParaRPr lang="tr-TR" sz="2400" dirty="0" smtClean="0"/>
          </a:p>
          <a:p>
            <a:pPr lvl="1"/>
            <a:r>
              <a:rPr lang="tr-TR" sz="2400" dirty="0" smtClean="0"/>
              <a:t>Institutional Arrangements</a:t>
            </a:r>
            <a:endParaRPr lang="en-US" sz="2400" dirty="0" smtClean="0"/>
          </a:p>
          <a:p>
            <a:pPr lvl="1"/>
            <a:r>
              <a:rPr lang="en-US" sz="2400" dirty="0" smtClean="0"/>
              <a:t> </a:t>
            </a:r>
            <a:r>
              <a:rPr lang="tr-TR" sz="2400" dirty="0" smtClean="0"/>
              <a:t>Methodological issues</a:t>
            </a:r>
          </a:p>
          <a:p>
            <a:pPr lvl="2"/>
            <a:r>
              <a:rPr lang="tr-TR" dirty="0" smtClean="0"/>
              <a:t>D</a:t>
            </a:r>
            <a:r>
              <a:rPr lang="en-US" dirty="0" err="1" smtClean="0"/>
              <a:t>ata</a:t>
            </a:r>
            <a:r>
              <a:rPr lang="en-US" dirty="0" smtClean="0"/>
              <a:t> Sources</a:t>
            </a:r>
            <a:endParaRPr lang="tr-TR" dirty="0" smtClean="0"/>
          </a:p>
          <a:p>
            <a:pPr lvl="2"/>
            <a:r>
              <a:rPr lang="en-US" dirty="0" smtClean="0"/>
              <a:t>Compilation </a:t>
            </a:r>
          </a:p>
          <a:p>
            <a:pPr lvl="1"/>
            <a:r>
              <a:rPr lang="en-US" sz="2400" dirty="0" smtClean="0"/>
              <a:t> Future Prospects and Projects</a:t>
            </a:r>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2" name="Slide Number Placeholder 1"/>
          <p:cNvSpPr>
            <a:spLocks noGrp="1"/>
          </p:cNvSpPr>
          <p:nvPr>
            <p:ph type="sldNum" sz="quarter" idx="12"/>
          </p:nvPr>
        </p:nvSpPr>
        <p:spPr/>
        <p:txBody>
          <a:bodyPr/>
          <a:lstStyle/>
          <a:p>
            <a:fld id="{C5FDB851-4FDC-421C-83F8-F2354B790398}" type="slidenum">
              <a:rPr lang="tr-TR" smtClean="0"/>
              <a:pPr/>
              <a:t>2</a:t>
            </a:fld>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7" name="17 İçerik Yer Tutucusu"/>
          <p:cNvSpPr>
            <a:spLocks noGrp="1"/>
          </p:cNvSpPr>
          <p:nvPr>
            <p:ph idx="1"/>
          </p:nvPr>
        </p:nvSpPr>
        <p:spPr/>
        <p:txBody>
          <a:bodyPr>
            <a:normAutofit/>
          </a:bodyPr>
          <a:lstStyle/>
          <a:p>
            <a:pPr>
              <a:buNone/>
            </a:pPr>
            <a:r>
              <a:rPr kumimoji="1" lang="tr-TR" altLang="en-US" sz="2400" b="1" dirty="0" smtClean="0">
                <a:solidFill>
                  <a:schemeClr val="accent2"/>
                </a:solidFill>
                <a:effectLst>
                  <a:outerShdw blurRad="38100" dist="38100" dir="2700000" algn="tl">
                    <a:srgbClr val="000000"/>
                  </a:outerShdw>
                </a:effectLst>
              </a:rPr>
              <a:t>H</a:t>
            </a:r>
            <a:r>
              <a:rPr kumimoji="1" lang="en-US" altLang="en-US" sz="2400" b="1" dirty="0" err="1" smtClean="0">
                <a:solidFill>
                  <a:schemeClr val="accent2"/>
                </a:solidFill>
                <a:effectLst>
                  <a:outerShdw blurRad="38100" dist="38100" dir="2700000" algn="tl">
                    <a:srgbClr val="000000"/>
                  </a:outerShdw>
                </a:effectLst>
              </a:rPr>
              <a:t>istorical</a:t>
            </a:r>
            <a:r>
              <a:rPr kumimoji="1" lang="en-US" altLang="en-US" sz="2400" b="1" dirty="0" smtClean="0">
                <a:solidFill>
                  <a:schemeClr val="accent2"/>
                </a:solidFill>
                <a:effectLst>
                  <a:outerShdw blurRad="38100" dist="38100" dir="2700000" algn="tl">
                    <a:srgbClr val="000000"/>
                  </a:outerShdw>
                </a:effectLst>
              </a:rPr>
              <a:t> Background</a:t>
            </a:r>
          </a:p>
          <a:p>
            <a:pPr>
              <a:buNone/>
            </a:pPr>
            <a:r>
              <a:rPr lang="tr-TR" sz="2400" dirty="0" smtClean="0"/>
              <a:t>	S</a:t>
            </a:r>
            <a:r>
              <a:rPr lang="en-US" sz="2400" dirty="0" err="1" smtClean="0"/>
              <a:t>ystematic</a:t>
            </a:r>
            <a:r>
              <a:rPr lang="en-US" sz="2400" dirty="0" smtClean="0"/>
              <a:t> production of ESA Tables </a:t>
            </a:r>
            <a:r>
              <a:rPr lang="tr-TR" sz="2400" dirty="0" smtClean="0"/>
              <a:t>2</a:t>
            </a:r>
            <a:r>
              <a:rPr lang="en-US" sz="2400" dirty="0" smtClean="0"/>
              <a:t> and </a:t>
            </a:r>
            <a:r>
              <a:rPr lang="tr-TR" sz="2400" dirty="0" smtClean="0"/>
              <a:t>9</a:t>
            </a:r>
            <a:r>
              <a:rPr lang="en-US" sz="2400" dirty="0" smtClean="0"/>
              <a:t> </a:t>
            </a:r>
            <a:endParaRPr lang="tr-TR" sz="2400" dirty="0" smtClean="0"/>
          </a:p>
          <a:p>
            <a:pPr lvl="1">
              <a:buNone/>
            </a:pPr>
            <a:r>
              <a:rPr lang="tr-TR" sz="2400" dirty="0" smtClean="0"/>
              <a:t>Table 2- Main aggregates of general government</a:t>
            </a:r>
          </a:p>
          <a:p>
            <a:pPr lvl="1">
              <a:buNone/>
            </a:pPr>
            <a:r>
              <a:rPr lang="tr-TR" sz="2400" dirty="0" smtClean="0"/>
              <a:t>Table 9-</a:t>
            </a:r>
            <a:r>
              <a:rPr lang="en-US" sz="2400" dirty="0" smtClean="0"/>
              <a:t> Tax and Social Contributions </a:t>
            </a:r>
            <a:endParaRPr lang="tr-TR" sz="2400" dirty="0" smtClean="0"/>
          </a:p>
          <a:p>
            <a:pPr>
              <a:buNone/>
            </a:pPr>
            <a:r>
              <a:rPr lang="tr-TR" sz="2400" dirty="0" smtClean="0"/>
              <a:t>	</a:t>
            </a:r>
            <a:r>
              <a:rPr lang="en-US" sz="2400" dirty="0" smtClean="0"/>
              <a:t>started in 2009 by </a:t>
            </a:r>
            <a:r>
              <a:rPr lang="en-US" sz="2400" dirty="0" err="1" smtClean="0"/>
              <a:t>TurkStat’s</a:t>
            </a:r>
            <a:r>
              <a:rPr lang="en-US" sz="2400" dirty="0" smtClean="0"/>
              <a:t> taking the coordination responsibility of EDP and now Turkey has series of ESA Tables for the</a:t>
            </a:r>
            <a:r>
              <a:rPr lang="tr-TR" sz="2400" dirty="0" smtClean="0"/>
              <a:t> period</a:t>
            </a:r>
            <a:r>
              <a:rPr lang="en-US" sz="2400" dirty="0" smtClean="0"/>
              <a:t> 2006-201</a:t>
            </a:r>
            <a:r>
              <a:rPr lang="tr-TR" sz="2400" dirty="0" smtClean="0"/>
              <a:t>1.</a:t>
            </a:r>
            <a:endParaRPr lang="tr-TR" sz="2400" dirty="0"/>
          </a:p>
        </p:txBody>
      </p:sp>
      <p:sp>
        <p:nvSpPr>
          <p:cNvPr id="2" name="Slide Number Placeholder 1"/>
          <p:cNvSpPr>
            <a:spLocks noGrp="1"/>
          </p:cNvSpPr>
          <p:nvPr>
            <p:ph type="sldNum" sz="quarter" idx="12"/>
          </p:nvPr>
        </p:nvSpPr>
        <p:spPr/>
        <p:txBody>
          <a:bodyPr/>
          <a:lstStyle/>
          <a:p>
            <a:fld id="{C5FDB851-4FDC-421C-83F8-F2354B790398}" type="slidenum">
              <a:rPr lang="tr-TR" smtClean="0"/>
              <a:pPr/>
              <a:t>3</a:t>
            </a:fld>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8" name="17 İçerik Yer Tutucusu"/>
          <p:cNvSpPr>
            <a:spLocks noGrp="1"/>
          </p:cNvSpPr>
          <p:nvPr>
            <p:ph idx="1"/>
          </p:nvPr>
        </p:nvSpPr>
        <p:spPr/>
        <p:txBody>
          <a:bodyPr>
            <a:normAutofit/>
          </a:bodyPr>
          <a:lstStyle/>
          <a:p>
            <a:pPr algn="just">
              <a:buNone/>
            </a:pPr>
            <a:r>
              <a:rPr kumimoji="1" lang="tr-TR" altLang="en-US" sz="2400" b="1" dirty="0" smtClean="0">
                <a:solidFill>
                  <a:schemeClr val="accent2"/>
                </a:solidFill>
                <a:effectLst>
                  <a:outerShdw blurRad="38100" dist="38100" dir="2700000" algn="tl">
                    <a:srgbClr val="000000"/>
                  </a:outerShdw>
                </a:effectLst>
              </a:rPr>
              <a:t>H</a:t>
            </a:r>
            <a:r>
              <a:rPr kumimoji="1" lang="en-US" altLang="en-US" sz="2400" b="1" dirty="0" err="1" smtClean="0">
                <a:solidFill>
                  <a:schemeClr val="accent2"/>
                </a:solidFill>
                <a:effectLst>
                  <a:outerShdw blurRad="38100" dist="38100" dir="2700000" algn="tl">
                    <a:srgbClr val="000000"/>
                  </a:outerShdw>
                </a:effectLst>
              </a:rPr>
              <a:t>istorical</a:t>
            </a:r>
            <a:r>
              <a:rPr kumimoji="1" lang="en-US" altLang="en-US" sz="2400" b="1" dirty="0" smtClean="0">
                <a:solidFill>
                  <a:schemeClr val="accent2"/>
                </a:solidFill>
                <a:effectLst>
                  <a:outerShdw blurRad="38100" dist="38100" dir="2700000" algn="tl">
                    <a:srgbClr val="000000"/>
                  </a:outerShdw>
                </a:effectLst>
              </a:rPr>
              <a:t> Background</a:t>
            </a:r>
          </a:p>
          <a:p>
            <a:pPr algn="just">
              <a:buNone/>
            </a:pPr>
            <a:r>
              <a:rPr lang="en-US" sz="2400" dirty="0" smtClean="0"/>
              <a:t>	Turkey has been producing Government Finance Statistics in compliance with ESA95 and </a:t>
            </a:r>
            <a:r>
              <a:rPr lang="en-US" sz="2400" dirty="0" err="1" smtClean="0"/>
              <a:t>Excessice</a:t>
            </a:r>
            <a:r>
              <a:rPr lang="en-US" sz="2400" dirty="0" smtClean="0"/>
              <a:t> Deficit Procedure (EDP).</a:t>
            </a:r>
          </a:p>
          <a:p>
            <a:pPr algn="just">
              <a:buNone/>
            </a:pPr>
            <a:r>
              <a:rPr lang="en-US" sz="2400" dirty="0" smtClean="0"/>
              <a:t>	EDP Tables since 2001 and moving on a good path for better ESA Tables (General Government Sector Accounts) and EDP Tables. </a:t>
            </a:r>
          </a:p>
        </p:txBody>
      </p:sp>
      <p:sp>
        <p:nvSpPr>
          <p:cNvPr id="2" name="Slide Number Placeholder 1"/>
          <p:cNvSpPr>
            <a:spLocks noGrp="1"/>
          </p:cNvSpPr>
          <p:nvPr>
            <p:ph type="sldNum" sz="quarter" idx="12"/>
          </p:nvPr>
        </p:nvSpPr>
        <p:spPr/>
        <p:txBody>
          <a:bodyPr/>
          <a:lstStyle/>
          <a:p>
            <a:fld id="{C5FDB851-4FDC-421C-83F8-F2354B790398}" type="slidenum">
              <a:rPr lang="tr-TR" smtClean="0"/>
              <a:pPr/>
              <a:t>4</a:t>
            </a:fld>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8" name="17 İçerik Yer Tutucusu"/>
          <p:cNvSpPr>
            <a:spLocks noGrp="1"/>
          </p:cNvSpPr>
          <p:nvPr>
            <p:ph idx="1"/>
          </p:nvPr>
        </p:nvSpPr>
        <p:spPr>
          <a:xfrm>
            <a:off x="323528" y="1484784"/>
            <a:ext cx="8229600" cy="4525963"/>
          </a:xfrm>
        </p:spPr>
        <p:txBody>
          <a:bodyPr>
            <a:normAutofit fontScale="85000" lnSpcReduction="20000"/>
          </a:bodyPr>
          <a:lstStyle/>
          <a:p>
            <a:pPr>
              <a:buNone/>
            </a:pPr>
            <a:endParaRPr lang="tr-TR" sz="2400" dirty="0" smtClean="0"/>
          </a:p>
          <a:p>
            <a:pPr marL="342900" lvl="1" indent="-342900">
              <a:lnSpc>
                <a:spcPct val="120000"/>
              </a:lnSpc>
              <a:buNone/>
              <a:defRPr/>
            </a:pPr>
            <a:r>
              <a:rPr kumimoji="1" lang="tr-TR" altLang="en-US" b="1" dirty="0" smtClean="0">
                <a:solidFill>
                  <a:schemeClr val="accent2"/>
                </a:solidFill>
                <a:effectLst>
                  <a:outerShdw blurRad="38100" dist="38100" dir="2700000" algn="tl">
                    <a:srgbClr val="000000"/>
                  </a:outerShdw>
                </a:effectLst>
              </a:rPr>
              <a:t>Institutional Arrangements</a:t>
            </a:r>
            <a:endParaRPr kumimoji="1" lang="en-US" altLang="en-US" b="1" dirty="0" smtClean="0">
              <a:solidFill>
                <a:schemeClr val="accent2"/>
              </a:solidFill>
              <a:effectLst>
                <a:outerShdw blurRad="38100" dist="38100" dir="2700000" algn="tl">
                  <a:srgbClr val="000000"/>
                </a:outerShdw>
              </a:effectLst>
            </a:endParaRPr>
          </a:p>
          <a:p>
            <a:pPr>
              <a:buNone/>
            </a:pPr>
            <a:r>
              <a:rPr lang="en-US" sz="2800" dirty="0" smtClean="0"/>
              <a:t>Institutional arrangements are crucial for development of integrated economic statistics.</a:t>
            </a:r>
            <a:endParaRPr lang="tr-TR" sz="2800" dirty="0" smtClean="0"/>
          </a:p>
          <a:p>
            <a:pPr lvl="1"/>
            <a:r>
              <a:rPr lang="en-US" b="1" dirty="0" smtClean="0"/>
              <a:t> </a:t>
            </a:r>
            <a:r>
              <a:rPr lang="en-US" b="1" dirty="0" err="1" smtClean="0"/>
              <a:t>TurkStat</a:t>
            </a:r>
            <a:r>
              <a:rPr lang="tr-TR" dirty="0" smtClean="0"/>
              <a:t> is </a:t>
            </a:r>
            <a:r>
              <a:rPr lang="en-US" dirty="0" smtClean="0"/>
              <a:t>officially responsible for the compilation of National Accounts (NA)	</a:t>
            </a:r>
            <a:r>
              <a:rPr lang="tr-TR" dirty="0" smtClean="0"/>
              <a:t>- Sector accounts of general government and EDP Notification Tables</a:t>
            </a:r>
          </a:p>
          <a:p>
            <a:pPr lvl="1"/>
            <a:r>
              <a:rPr lang="tr-TR" b="1" dirty="0" err="1" smtClean="0"/>
              <a:t>MoF</a:t>
            </a:r>
            <a:r>
              <a:rPr lang="tr-TR" dirty="0" smtClean="0"/>
              <a:t> is </a:t>
            </a:r>
            <a:r>
              <a:rPr lang="tr-TR" dirty="0" err="1" smtClean="0"/>
              <a:t>responsible</a:t>
            </a:r>
            <a:r>
              <a:rPr lang="tr-TR" dirty="0" smtClean="0"/>
              <a:t> </a:t>
            </a:r>
            <a:r>
              <a:rPr lang="tr-TR" dirty="0" err="1" smtClean="0"/>
              <a:t>for</a:t>
            </a:r>
            <a:r>
              <a:rPr lang="tr-TR" dirty="0" smtClean="0"/>
              <a:t> </a:t>
            </a:r>
            <a:r>
              <a:rPr lang="tr-TR" dirty="0" err="1" smtClean="0"/>
              <a:t>the</a:t>
            </a:r>
            <a:r>
              <a:rPr lang="tr-TR" dirty="0" smtClean="0"/>
              <a:t> </a:t>
            </a:r>
            <a:r>
              <a:rPr lang="en-US" dirty="0" smtClean="0"/>
              <a:t>Government Finance Statistics (GFS) – consolidated general government accounts</a:t>
            </a:r>
            <a:endParaRPr lang="tr-TR" dirty="0" smtClean="0"/>
          </a:p>
          <a:p>
            <a:pPr lvl="1"/>
            <a:r>
              <a:rPr lang="tr-TR" b="1" dirty="0" smtClean="0"/>
              <a:t>CBRT</a:t>
            </a:r>
            <a:r>
              <a:rPr lang="tr-TR" dirty="0" smtClean="0"/>
              <a:t> is </a:t>
            </a:r>
            <a:r>
              <a:rPr lang="tr-TR" dirty="0" err="1" smtClean="0"/>
              <a:t>responsible</a:t>
            </a:r>
            <a:r>
              <a:rPr lang="tr-TR" dirty="0" smtClean="0"/>
              <a:t> </a:t>
            </a:r>
            <a:r>
              <a:rPr lang="tr-TR" dirty="0" err="1" smtClean="0"/>
              <a:t>for</a:t>
            </a:r>
            <a:r>
              <a:rPr lang="tr-TR" dirty="0" smtClean="0"/>
              <a:t> FA</a:t>
            </a:r>
          </a:p>
          <a:p>
            <a:pPr lvl="1"/>
            <a:r>
              <a:rPr lang="tr-TR" b="1" dirty="0" smtClean="0"/>
              <a:t>UT</a:t>
            </a:r>
            <a:r>
              <a:rPr lang="tr-TR" dirty="0" smtClean="0"/>
              <a:t> is </a:t>
            </a:r>
            <a:r>
              <a:rPr lang="tr-TR" dirty="0" err="1" smtClean="0"/>
              <a:t>responsible</a:t>
            </a:r>
            <a:r>
              <a:rPr lang="tr-TR" dirty="0" smtClean="0"/>
              <a:t> </a:t>
            </a:r>
            <a:r>
              <a:rPr lang="tr-TR" dirty="0" err="1" smtClean="0"/>
              <a:t>for</a:t>
            </a:r>
            <a:r>
              <a:rPr lang="tr-TR" dirty="0" smtClean="0"/>
              <a:t> </a:t>
            </a:r>
            <a:r>
              <a:rPr lang="tr-TR" dirty="0" err="1" smtClean="0"/>
              <a:t>debt</a:t>
            </a:r>
            <a:r>
              <a:rPr lang="tr-TR" dirty="0" smtClean="0"/>
              <a:t> </a:t>
            </a:r>
            <a:r>
              <a:rPr lang="tr-TR" dirty="0" err="1" smtClean="0"/>
              <a:t>statistics</a:t>
            </a:r>
            <a:endParaRPr lang="tr-TR" dirty="0" smtClean="0"/>
          </a:p>
          <a:p>
            <a:pPr>
              <a:buNone/>
            </a:pPr>
            <a:endParaRPr lang="tr-TR" sz="2800" dirty="0" smtClean="0"/>
          </a:p>
          <a:p>
            <a:pPr lvl="0">
              <a:buNone/>
            </a:pPr>
            <a:r>
              <a:rPr lang="tr-TR" sz="2800" dirty="0" smtClean="0"/>
              <a:t>	</a:t>
            </a:r>
          </a:p>
          <a:p>
            <a:pPr>
              <a:buNone/>
            </a:pPr>
            <a:endParaRPr lang="tr-TR" sz="2400" dirty="0" smtClean="0"/>
          </a:p>
          <a:p>
            <a:pPr>
              <a:buNone/>
            </a:pPr>
            <a:endParaRPr lang="en-US" sz="4000" dirty="0" smtClean="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2" name="Slide Number Placeholder 1"/>
          <p:cNvSpPr>
            <a:spLocks noGrp="1"/>
          </p:cNvSpPr>
          <p:nvPr>
            <p:ph type="sldNum" sz="quarter" idx="12"/>
          </p:nvPr>
        </p:nvSpPr>
        <p:spPr/>
        <p:txBody>
          <a:bodyPr/>
          <a:lstStyle/>
          <a:p>
            <a:fld id="{C5FDB851-4FDC-421C-83F8-F2354B790398}" type="slidenum">
              <a:rPr lang="tr-TR" smtClean="0"/>
              <a:pPr/>
              <a:t>5</a:t>
            </a:fld>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8" name="17 İçerik Yer Tutucusu"/>
          <p:cNvSpPr>
            <a:spLocks noGrp="1"/>
          </p:cNvSpPr>
          <p:nvPr>
            <p:ph idx="1"/>
          </p:nvPr>
        </p:nvSpPr>
        <p:spPr/>
        <p:txBody>
          <a:bodyPr>
            <a:normAutofit fontScale="62500" lnSpcReduction="20000"/>
          </a:bodyPr>
          <a:lstStyle/>
          <a:p>
            <a:pPr>
              <a:buNone/>
            </a:pPr>
            <a:endParaRPr lang="tr-TR" sz="2400" dirty="0" smtClean="0"/>
          </a:p>
          <a:p>
            <a:pPr>
              <a:lnSpc>
                <a:spcPct val="120000"/>
              </a:lnSpc>
              <a:buNone/>
              <a:defRPr/>
            </a:pPr>
            <a:r>
              <a:rPr kumimoji="1" lang="tr-TR" altLang="en-US" sz="3800" b="1" dirty="0" smtClean="0">
                <a:solidFill>
                  <a:schemeClr val="accent2"/>
                </a:solidFill>
                <a:effectLst>
                  <a:outerShdw blurRad="38100" dist="38100" dir="2700000" algn="tl">
                    <a:srgbClr val="000000"/>
                  </a:outerShdw>
                </a:effectLst>
              </a:rPr>
              <a:t>Institutional Arrangements</a:t>
            </a:r>
            <a:endParaRPr kumimoji="1" lang="en-US" altLang="en-US" sz="3800" b="1" dirty="0" smtClean="0">
              <a:solidFill>
                <a:schemeClr val="accent2"/>
              </a:solidFill>
              <a:effectLst>
                <a:outerShdw blurRad="38100" dist="38100" dir="2700000" algn="tl">
                  <a:srgbClr val="000000"/>
                </a:outerShdw>
              </a:effectLst>
            </a:endParaRPr>
          </a:p>
          <a:p>
            <a:pPr>
              <a:buNone/>
            </a:pPr>
            <a:r>
              <a:rPr lang="tr-TR" sz="2400" b="1" dirty="0" smtClean="0"/>
              <a:t>T</a:t>
            </a:r>
            <a:r>
              <a:rPr lang="en-US" sz="2400" b="1" dirty="0" smtClean="0"/>
              <a:t>here are permanent inter-agency expert groups.</a:t>
            </a:r>
            <a:endParaRPr lang="tr-TR" sz="2400" dirty="0" smtClean="0"/>
          </a:p>
          <a:p>
            <a:pPr>
              <a:buNone/>
            </a:pPr>
            <a:r>
              <a:rPr lang="en-US" sz="2900" dirty="0" smtClean="0"/>
              <a:t>One of the group related to “General Government Sector Accounts”. Its tasks about methodological issues, coverage of sources data and inconsistencies between statistics related to GFS and ESA tables.  It is established in 2008 by </a:t>
            </a:r>
            <a:r>
              <a:rPr lang="en-US" sz="2900" dirty="0" err="1" smtClean="0"/>
              <a:t>TurkStat</a:t>
            </a:r>
            <a:r>
              <a:rPr lang="en-US" sz="2900" dirty="0" smtClean="0"/>
              <a:t>. Members are </a:t>
            </a:r>
            <a:r>
              <a:rPr lang="en-US" sz="2900" dirty="0" err="1" smtClean="0"/>
              <a:t>Turkstat</a:t>
            </a:r>
            <a:r>
              <a:rPr lang="en-US" sz="2900" dirty="0" smtClean="0"/>
              <a:t>, Ministry of Finance, Central Bank and </a:t>
            </a:r>
            <a:r>
              <a:rPr lang="en-US" sz="2900" dirty="0" err="1" smtClean="0"/>
              <a:t>Undersecretariat</a:t>
            </a:r>
            <a:r>
              <a:rPr lang="en-US" sz="2900" dirty="0" smtClean="0"/>
              <a:t> of </a:t>
            </a:r>
            <a:r>
              <a:rPr lang="en-US" sz="2900" dirty="0" err="1" smtClean="0"/>
              <a:t>Treasuary</a:t>
            </a:r>
            <a:r>
              <a:rPr lang="en-US" sz="2900" dirty="0" smtClean="0"/>
              <a:t>.</a:t>
            </a:r>
            <a:r>
              <a:rPr lang="tr-TR" sz="2900" dirty="0" smtClean="0"/>
              <a:t>  EDP Notification Tables have been discussed within this group.</a:t>
            </a:r>
          </a:p>
          <a:p>
            <a:pPr>
              <a:buNone/>
            </a:pPr>
            <a:endParaRPr lang="tr-TR" sz="2900" dirty="0" smtClean="0"/>
          </a:p>
          <a:p>
            <a:pPr>
              <a:buNone/>
              <a:defRPr/>
            </a:pPr>
            <a:r>
              <a:rPr lang="en-GB" sz="2900" dirty="0" smtClean="0"/>
              <a:t>The other one is  just for determining the scope of general government sector according to international criteria (ESA 95) established by </a:t>
            </a:r>
            <a:r>
              <a:rPr lang="en-GB" sz="2900" dirty="0" err="1" smtClean="0"/>
              <a:t>MoF</a:t>
            </a:r>
            <a:r>
              <a:rPr lang="en-GB" sz="2900" dirty="0" smtClean="0"/>
              <a:t>.</a:t>
            </a:r>
            <a:r>
              <a:rPr lang="en-US" sz="2900" dirty="0" smtClean="0"/>
              <a:t> A working group is formed to revise the scope of general government sector  once in a three year period according to the international practice </a:t>
            </a:r>
            <a:endParaRPr lang="tr-TR" sz="2900" dirty="0" smtClean="0"/>
          </a:p>
          <a:p>
            <a:pPr>
              <a:buFont typeface="Arial" charset="0"/>
              <a:buNone/>
              <a:defRPr/>
            </a:pPr>
            <a:endParaRPr lang="tr-TR" sz="2900" dirty="0" smtClean="0"/>
          </a:p>
          <a:p>
            <a:pPr>
              <a:buNone/>
            </a:pPr>
            <a:r>
              <a:rPr lang="en-US" sz="2900" dirty="0" smtClean="0"/>
              <a:t>The last  one is related to “Financial Accounts”. Central Bank is responsible from Financial Accounts with respect to Official Statistical </a:t>
            </a:r>
            <a:r>
              <a:rPr lang="en-US" sz="2900" dirty="0" err="1" smtClean="0"/>
              <a:t>programme</a:t>
            </a:r>
            <a:r>
              <a:rPr lang="en-US" sz="2900" dirty="0" smtClean="0"/>
              <a:t>. Members are same as government sector accounts working group. </a:t>
            </a:r>
            <a:r>
              <a:rPr lang="tr-TR" sz="2900" dirty="0" smtClean="0"/>
              <a:t> </a:t>
            </a:r>
          </a:p>
          <a:p>
            <a:pPr>
              <a:buNone/>
            </a:pPr>
            <a:endParaRPr lang="tr-TR" sz="2400" dirty="0" smtClean="0"/>
          </a:p>
          <a:p>
            <a:pPr>
              <a:buNone/>
            </a:pPr>
            <a:endParaRPr lang="en-US" sz="4000" dirty="0" smtClean="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2" name="Slide Number Placeholder 1"/>
          <p:cNvSpPr>
            <a:spLocks noGrp="1"/>
          </p:cNvSpPr>
          <p:nvPr>
            <p:ph type="sldNum" sz="quarter" idx="12"/>
          </p:nvPr>
        </p:nvSpPr>
        <p:spPr/>
        <p:txBody>
          <a:bodyPr/>
          <a:lstStyle/>
          <a:p>
            <a:fld id="{C5FDB851-4FDC-421C-83F8-F2354B790398}" type="slidenum">
              <a:rPr lang="tr-TR" smtClean="0"/>
              <a:pPr/>
              <a:t>6</a:t>
            </a:fld>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00808"/>
            <a:ext cx="8229600" cy="4536504"/>
          </a:xfrm>
        </p:spPr>
        <p:txBody>
          <a:bodyPr>
            <a:noAutofit/>
          </a:bodyPr>
          <a:lstStyle/>
          <a:p>
            <a:pPr algn="ctr">
              <a:buNone/>
            </a:pPr>
            <a:endParaRPr lang="tr-TR" sz="2800" dirty="0" smtClean="0"/>
          </a:p>
          <a:p>
            <a:pPr algn="ctr">
              <a:buNone/>
            </a:pPr>
            <a:endParaRPr lang="tr-TR" sz="2800" dirty="0" smtClean="0"/>
          </a:p>
          <a:p>
            <a:pPr algn="ctr">
              <a:buNone/>
            </a:pPr>
            <a:endParaRPr lang="tr-TR" sz="2800" dirty="0" smtClean="0"/>
          </a:p>
        </p:txBody>
      </p:sp>
      <p:sp>
        <p:nvSpPr>
          <p:cNvPr id="5" name="1 Başlık"/>
          <p:cNvSpPr>
            <a:spLocks noGrp="1"/>
          </p:cNvSpPr>
          <p:nvPr>
            <p:ph type="title"/>
          </p:nvPr>
        </p:nvSpPr>
        <p:spPr>
          <a:xfrm>
            <a:off x="1908175" y="274638"/>
            <a:ext cx="6778625" cy="1209675"/>
          </a:xfr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a:normAutofit fontScale="90000"/>
          </a:bodyPr>
          <a:lstStyle/>
          <a:p>
            <a:r>
              <a:rPr lang="tr-TR" sz="2000" b="1" dirty="0" smtClean="0"/>
              <a:t/>
            </a:r>
            <a:br>
              <a:rPr lang="tr-TR" sz="2000" b="1" dirty="0" smtClean="0"/>
            </a:br>
            <a:r>
              <a:rPr lang="tr-TR" sz="2000" b="1" dirty="0" smtClean="0"/>
              <a:t/>
            </a:r>
            <a:br>
              <a:rPr lang="tr-TR" sz="2000" b="1" dirty="0" smtClean="0"/>
            </a:br>
            <a:r>
              <a:rPr lang="tr-TR" sz="2000" b="1" dirty="0" smtClean="0"/>
              <a:t>Workshop on 2008 SNA and GFSM for EECCA and SEE Countries</a:t>
            </a:r>
            <a:br>
              <a:rPr lang="tr-TR" sz="2000" b="1" dirty="0" smtClean="0"/>
            </a:br>
            <a:r>
              <a:rPr lang="tr-TR" sz="2000" b="1" dirty="0" smtClean="0"/>
              <a:t>20-22 November</a:t>
            </a:r>
            <a:r>
              <a:rPr lang="en-US" sz="2000" b="1" dirty="0" smtClean="0"/>
              <a:t> 2013</a:t>
            </a:r>
            <a:r>
              <a:rPr lang="tr-TR" sz="2000" b="1" dirty="0" smtClean="0"/>
              <a:t> / İstanbul,</a:t>
            </a:r>
            <a:r>
              <a:rPr lang="en-US" sz="2000" b="1" dirty="0" smtClean="0"/>
              <a:t> Turkey</a:t>
            </a:r>
            <a:r>
              <a:rPr lang="tr-TR" sz="2000" b="1" dirty="0" smtClean="0"/>
              <a:t/>
            </a:r>
            <a:br>
              <a:rPr lang="tr-TR" sz="2000" b="1" dirty="0" smtClean="0"/>
            </a:br>
            <a:endParaRPr lang="tr-TR" dirty="0"/>
          </a:p>
        </p:txBody>
      </p:sp>
      <p:pic>
        <p:nvPicPr>
          <p:cNvPr id="6"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7" name="2 İçerik Yer Tutucusu"/>
          <p:cNvSpPr txBox="1">
            <a:spLocks/>
          </p:cNvSpPr>
          <p:nvPr/>
        </p:nvSpPr>
        <p:spPr>
          <a:xfrm>
            <a:off x="468313" y="1844675"/>
            <a:ext cx="8351837" cy="424815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1" lang="en-US" altLang="en-US" sz="2400" b="1" i="0" u="none" strike="noStrike" kern="1200" cap="none" spc="0" normalizeH="0" baseline="0" noProof="0" dirty="0" smtClean="0">
                <a:ln>
                  <a:noFill/>
                </a:ln>
                <a:solidFill>
                  <a:schemeClr val="accent2"/>
                </a:solidFill>
                <a:effectLst>
                  <a:outerShdw blurRad="38100" dist="38100" dir="2700000" algn="tl">
                    <a:srgbClr val="000000"/>
                  </a:outerShdw>
                </a:effectLst>
                <a:uLnTx/>
                <a:uFillTx/>
                <a:latin typeface="+mn-lt"/>
                <a:ea typeface="+mn-ea"/>
                <a:cs typeface="+mn-cs"/>
              </a:rPr>
              <a:t>Legislative arrangements </a:t>
            </a:r>
            <a:r>
              <a:rPr kumimoji="0" lang="en-US" sz="2400" b="1" i="0" u="none" strike="noStrike" kern="1200" cap="none" spc="0" normalizeH="0" baseline="0" noProof="0" dirty="0" smtClean="0">
                <a:ln>
                  <a:noFill/>
                </a:ln>
                <a:solidFill>
                  <a:schemeClr val="accent2"/>
                </a:solidFill>
                <a:effectLst>
                  <a:outerShdw blurRad="38100" dist="38100" dir="2700000" algn="tl">
                    <a:srgbClr val="000000"/>
                  </a:outerShdw>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existence of an official statistical agency as a centralized statistical system dates back to 1926. </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latest Statistical law of Turkey was enacted on November 2005. </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law has been adopted in accordance with our commitments on account of statistical system applied in EU countries. </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technical independence of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TurkStat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is clearly stated in the Statistics Law.</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fld id="{C5FDB851-4FDC-421C-83F8-F2354B790398}" type="slidenum">
              <a:rPr lang="tr-TR" smtClean="0"/>
              <a:pPr/>
              <a:t>7</a:t>
            </a:fld>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6" name="2 İçerik Yer Tutucusu"/>
          <p:cNvSpPr>
            <a:spLocks noGrp="1"/>
          </p:cNvSpPr>
          <p:nvPr>
            <p:ph idx="1"/>
          </p:nvPr>
        </p:nvSpPr>
        <p:spPr>
          <a:xfrm>
            <a:off x="428596" y="1571612"/>
            <a:ext cx="8229600" cy="4525963"/>
          </a:xfrm>
        </p:spPr>
        <p:txBody>
          <a:bodyPr/>
          <a:lstStyle/>
          <a:p>
            <a:pPr>
              <a:buFont typeface="Arial" charset="0"/>
              <a:buNone/>
              <a:defRPr/>
            </a:pPr>
            <a:r>
              <a:rPr kumimoji="1" lang="en-US" altLang="en-US" sz="2400" b="1" dirty="0" smtClean="0">
                <a:solidFill>
                  <a:schemeClr val="accent2"/>
                </a:solidFill>
                <a:effectLst>
                  <a:outerShdw blurRad="38100" dist="38100" dir="2700000" algn="tl">
                    <a:srgbClr val="000000"/>
                  </a:outerShdw>
                </a:effectLst>
              </a:rPr>
              <a:t>Legislative arrangements </a:t>
            </a:r>
            <a:r>
              <a:rPr lang="en-US" sz="2400" b="1" dirty="0" smtClean="0">
                <a:solidFill>
                  <a:schemeClr val="accent2"/>
                </a:solidFill>
                <a:effectLst>
                  <a:outerShdw blurRad="38100" dist="38100" dir="2700000" algn="tl">
                    <a:srgbClr val="000000"/>
                  </a:outerShdw>
                </a:effectLst>
              </a:rPr>
              <a:t> </a:t>
            </a:r>
          </a:p>
          <a:p>
            <a:pPr>
              <a:defRPr/>
            </a:pPr>
            <a:r>
              <a:rPr lang="tr-TR" sz="2400" dirty="0" smtClean="0"/>
              <a:t>W</a:t>
            </a:r>
            <a:r>
              <a:rPr lang="en-US" sz="2400" dirty="0" err="1" smtClean="0"/>
              <a:t>ith</a:t>
            </a:r>
            <a:r>
              <a:rPr lang="en-US" sz="2400" dirty="0" smtClean="0"/>
              <a:t> the New Turkish Statistical Law some provisions concerning the organizational structure of the Institute are introduced and principles regarding the Official Statistics are set out.</a:t>
            </a:r>
            <a:endParaRPr lang="tr-TR" sz="2400" dirty="0" smtClean="0"/>
          </a:p>
          <a:p>
            <a:pPr>
              <a:defRPr/>
            </a:pPr>
            <a:r>
              <a:rPr lang="en-US" sz="2400" dirty="0" smtClean="0"/>
              <a:t>The Statistical Council was established within the </a:t>
            </a:r>
            <a:r>
              <a:rPr lang="en-US" sz="2400" dirty="0" err="1" smtClean="0"/>
              <a:t>TurkStat</a:t>
            </a:r>
            <a:r>
              <a:rPr lang="en-US" sz="2400" dirty="0" smtClean="0"/>
              <a:t> to advice on the development and implementation of the </a:t>
            </a:r>
            <a:r>
              <a:rPr lang="en-US" sz="2400" dirty="0" err="1" smtClean="0"/>
              <a:t>Programme</a:t>
            </a:r>
            <a:r>
              <a:rPr lang="en-US" sz="2400" dirty="0" smtClean="0"/>
              <a:t> and on the production and use of official statistics. Turkish Statistical Institute consists of central and provincial organizations.</a:t>
            </a:r>
            <a:endParaRPr lang="tr-TR" sz="2400" dirty="0" smtClean="0"/>
          </a:p>
          <a:p>
            <a:pPr>
              <a:buFont typeface="Arial" charset="0"/>
              <a:buNone/>
              <a:defRPr/>
            </a:pPr>
            <a:endParaRPr lang="tr-TR" sz="2400" dirty="0"/>
          </a:p>
        </p:txBody>
      </p:sp>
      <p:sp>
        <p:nvSpPr>
          <p:cNvPr id="2" name="Slide Number Placeholder 1"/>
          <p:cNvSpPr>
            <a:spLocks noGrp="1"/>
          </p:cNvSpPr>
          <p:nvPr>
            <p:ph type="sldNum" sz="quarter" idx="12"/>
          </p:nvPr>
        </p:nvSpPr>
        <p:spPr/>
        <p:txBody>
          <a:bodyPr/>
          <a:lstStyle/>
          <a:p>
            <a:fld id="{C5FDB851-4FDC-421C-83F8-F2354B790398}" type="slidenum">
              <a:rPr lang="tr-TR" smtClean="0"/>
              <a:pPr/>
              <a:t>8</a:t>
            </a:fld>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Başlık"/>
          <p:cNvSpPr>
            <a:spLocks noGrp="1"/>
          </p:cNvSpPr>
          <p:nvPr>
            <p:ph type="title"/>
          </p:nvPr>
        </p:nvSpPr>
        <p:spPr/>
        <p:txBody>
          <a:bodyPr/>
          <a:lstStyle/>
          <a:p>
            <a:pPr algn="l"/>
            <a:endParaRPr lang="tr-TR" b="1" dirty="0"/>
          </a:p>
        </p:txBody>
      </p:sp>
      <p:sp>
        <p:nvSpPr>
          <p:cNvPr id="19" name="1 Başlık"/>
          <p:cNvSpPr txBox="1">
            <a:spLocks/>
          </p:cNvSpPr>
          <p:nvPr/>
        </p:nvSpPr>
        <p:spPr>
          <a:xfrm>
            <a:off x="1908175" y="274638"/>
            <a:ext cx="7092981" cy="12096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vert="horz" lIns="91440" tIns="45720" rIns="91440" bIns="45720" rtlCol="0" anchor="ctr">
            <a:normAutofit fontScale="40000" lnSpcReduction="20000"/>
          </a:bodyPr>
          <a:lstStyle/>
          <a:p>
            <a:pPr algn="ctr">
              <a:spcBef>
                <a:spcPct val="0"/>
              </a:spcBef>
            </a:pP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kumimoji="0" lang="tr-TR" sz="2000" b="1" i="0" u="none" strike="noStrike" kern="1200" cap="none" spc="0" normalizeH="0" baseline="0" noProof="0" dirty="0" smtClean="0">
                <a:ln>
                  <a:noFill/>
                </a:ln>
                <a:solidFill>
                  <a:schemeClr val="tx1"/>
                </a:solidFill>
                <a:effectLst/>
                <a:uLnTx/>
                <a:uFillTx/>
                <a:latin typeface="+mj-lt"/>
                <a:ea typeface="+mj-ea"/>
                <a:cs typeface="+mj-cs"/>
              </a:rPr>
              <a:t/>
            </a:r>
            <a:br>
              <a:rPr kumimoji="0" lang="tr-TR" sz="2000" b="1" i="0" u="none" strike="noStrike" kern="1200" cap="none" spc="0" normalizeH="0" baseline="0" noProof="0" dirty="0" smtClean="0">
                <a:ln>
                  <a:noFill/>
                </a:ln>
                <a:solidFill>
                  <a:schemeClr val="tx1"/>
                </a:solidFill>
                <a:effectLst/>
                <a:uLnTx/>
                <a:uFillTx/>
                <a:latin typeface="+mj-lt"/>
                <a:ea typeface="+mj-ea"/>
                <a:cs typeface="+mj-cs"/>
              </a:rPr>
            </a:br>
            <a:r>
              <a:rPr lang="tr-TR" sz="7200" b="1" dirty="0" smtClean="0"/>
              <a:t> </a:t>
            </a:r>
            <a:r>
              <a:rPr lang="tr-TR" sz="4500" b="1" dirty="0" smtClean="0">
                <a:latin typeface="+mj-lt"/>
                <a:ea typeface="+mj-ea"/>
                <a:cs typeface="+mj-cs"/>
              </a:rPr>
              <a:t>Workshop on 2008 SNA and GFSM for EECCA and SEE Countries</a:t>
            </a:r>
            <a:br>
              <a:rPr lang="tr-TR" sz="4500" b="1" dirty="0" smtClean="0">
                <a:latin typeface="+mj-lt"/>
                <a:ea typeface="+mj-ea"/>
                <a:cs typeface="+mj-cs"/>
              </a:rPr>
            </a:br>
            <a:r>
              <a:rPr lang="tr-TR" sz="4500" b="1" dirty="0" smtClean="0">
                <a:latin typeface="+mj-lt"/>
                <a:ea typeface="+mj-ea"/>
                <a:cs typeface="+mj-cs"/>
              </a:rPr>
              <a:t>20-22 November</a:t>
            </a:r>
            <a:r>
              <a:rPr lang="en-US" sz="4500" b="1" dirty="0" smtClean="0">
                <a:latin typeface="+mj-lt"/>
                <a:ea typeface="+mj-ea"/>
                <a:cs typeface="+mj-cs"/>
              </a:rPr>
              <a:t> 2013</a:t>
            </a:r>
            <a:r>
              <a:rPr lang="tr-TR" sz="4500" b="1" dirty="0" smtClean="0">
                <a:latin typeface="+mj-lt"/>
                <a:ea typeface="+mj-ea"/>
                <a:cs typeface="+mj-cs"/>
              </a:rPr>
              <a:t> / İstanbul,</a:t>
            </a:r>
            <a:r>
              <a:rPr lang="en-US" sz="4500" b="1" dirty="0" smtClean="0">
                <a:latin typeface="+mj-lt"/>
                <a:ea typeface="+mj-ea"/>
                <a:cs typeface="+mj-cs"/>
              </a:rPr>
              <a:t> Turkey</a:t>
            </a:r>
            <a:endParaRPr lang="tr-TR" sz="4500" b="1" dirty="0">
              <a:latin typeface="+mj-lt"/>
              <a:ea typeface="+mj-ea"/>
              <a:cs typeface="+mj-cs"/>
            </a:endParaRPr>
          </a:p>
        </p:txBody>
      </p:sp>
      <p:pic>
        <p:nvPicPr>
          <p:cNvPr id="20" name="Resim 1" descr="logoLAR"/>
          <p:cNvPicPr>
            <a:picLocks noChangeAspect="1" noChangeArrowheads="1"/>
          </p:cNvPicPr>
          <p:nvPr/>
        </p:nvPicPr>
        <p:blipFill>
          <a:blip r:embed="rId2" cstate="print"/>
          <a:srcRect/>
          <a:stretch>
            <a:fillRect/>
          </a:stretch>
        </p:blipFill>
        <p:spPr bwMode="auto">
          <a:xfrm>
            <a:off x="179512" y="260648"/>
            <a:ext cx="1728191" cy="1224136"/>
          </a:xfrm>
          <a:prstGeom prst="rect">
            <a:avLst/>
          </a:prstGeom>
          <a:noFill/>
        </p:spPr>
      </p:pic>
      <p:sp>
        <p:nvSpPr>
          <p:cNvPr id="6" name="2 İçerik Yer Tutucusu"/>
          <p:cNvSpPr>
            <a:spLocks noGrp="1"/>
          </p:cNvSpPr>
          <p:nvPr>
            <p:ph idx="1"/>
          </p:nvPr>
        </p:nvSpPr>
        <p:spPr/>
        <p:txBody>
          <a:bodyPr>
            <a:normAutofit fontScale="92500" lnSpcReduction="20000"/>
          </a:bodyPr>
          <a:lstStyle/>
          <a:p>
            <a:pPr>
              <a:buFont typeface="Arial" charset="0"/>
              <a:buNone/>
              <a:defRPr/>
            </a:pPr>
            <a:r>
              <a:rPr kumimoji="1" lang="en-US" altLang="en-US" sz="2400" b="1" dirty="0" smtClean="0">
                <a:solidFill>
                  <a:schemeClr val="accent2"/>
                </a:solidFill>
                <a:effectLst>
                  <a:outerShdw blurRad="38100" dist="38100" dir="2700000" algn="tl">
                    <a:srgbClr val="000000"/>
                  </a:outerShdw>
                </a:effectLst>
              </a:rPr>
              <a:t>Official Statistical </a:t>
            </a:r>
            <a:r>
              <a:rPr kumimoji="1" lang="en-US" altLang="en-US" sz="2400" b="1" dirty="0" err="1" smtClean="0">
                <a:solidFill>
                  <a:schemeClr val="accent2"/>
                </a:solidFill>
                <a:effectLst>
                  <a:outerShdw blurRad="38100" dist="38100" dir="2700000" algn="tl">
                    <a:srgbClr val="000000"/>
                  </a:outerShdw>
                </a:effectLst>
              </a:rPr>
              <a:t>Programme</a:t>
            </a:r>
            <a:r>
              <a:rPr kumimoji="1" lang="tr-TR" altLang="en-US" sz="2400" b="1" dirty="0" smtClean="0">
                <a:solidFill>
                  <a:schemeClr val="accent2"/>
                </a:solidFill>
                <a:effectLst>
                  <a:outerShdw blurRad="38100" dist="38100" dir="2700000" algn="tl">
                    <a:srgbClr val="000000"/>
                  </a:outerShdw>
                </a:effectLst>
              </a:rPr>
              <a:t> (OSP)</a:t>
            </a:r>
            <a:r>
              <a:rPr kumimoji="1" lang="en-US" altLang="en-US" sz="2400" b="1" dirty="0" smtClean="0">
                <a:solidFill>
                  <a:schemeClr val="accent2"/>
                </a:solidFill>
                <a:effectLst>
                  <a:outerShdw blurRad="38100" dist="38100" dir="2700000" algn="tl">
                    <a:srgbClr val="000000"/>
                  </a:outerShdw>
                </a:effectLst>
              </a:rPr>
              <a:t> </a:t>
            </a:r>
            <a:endParaRPr lang="en-US" sz="2400" b="1" dirty="0" smtClean="0">
              <a:solidFill>
                <a:schemeClr val="accent2"/>
              </a:solidFill>
              <a:effectLst>
                <a:outerShdw blurRad="38100" dist="38100" dir="2700000" algn="tl">
                  <a:srgbClr val="000000"/>
                </a:outerShdw>
              </a:effectLst>
            </a:endParaRPr>
          </a:p>
          <a:p>
            <a:pPr>
              <a:defRPr/>
            </a:pPr>
            <a:r>
              <a:rPr lang="en-US" sz="2400" dirty="0" smtClean="0"/>
              <a:t>OSP</a:t>
            </a:r>
            <a:r>
              <a:rPr lang="tr-TR" sz="2400" dirty="0" smtClean="0"/>
              <a:t> </a:t>
            </a:r>
            <a:r>
              <a:rPr lang="en-US" sz="2400" dirty="0" smtClean="0"/>
              <a:t>ensures the coordination among other institutions and organizations that are involved in the statistical process. </a:t>
            </a:r>
            <a:endParaRPr lang="tr-TR" sz="2400" dirty="0" smtClean="0"/>
          </a:p>
          <a:p>
            <a:pPr>
              <a:defRPr/>
            </a:pPr>
            <a:r>
              <a:rPr lang="en-US" sz="2400" dirty="0" smtClean="0"/>
              <a:t>It establishes the framework for official statistics that should be produced on subjects required at both national and international levels. </a:t>
            </a:r>
            <a:endParaRPr lang="tr-TR" sz="2400" dirty="0" smtClean="0"/>
          </a:p>
          <a:p>
            <a:pPr>
              <a:defRPr/>
            </a:pPr>
            <a:r>
              <a:rPr lang="en-US" sz="2400" dirty="0" smtClean="0"/>
              <a:t>The Official Statistics </a:t>
            </a:r>
            <a:r>
              <a:rPr lang="en-US" sz="2400" dirty="0" err="1" smtClean="0"/>
              <a:t>Programme</a:t>
            </a:r>
            <a:r>
              <a:rPr lang="en-US" sz="2400" dirty="0" smtClean="0"/>
              <a:t>, based on the Statistics Law of Turkey No 5429, is prepared for a 5-year-period in order to determine the basic principles and standards dealing with the production and</a:t>
            </a:r>
            <a:r>
              <a:rPr lang="tr-TR" sz="2400" dirty="0" smtClean="0"/>
              <a:t> d</a:t>
            </a:r>
            <a:r>
              <a:rPr lang="en-US" sz="2400" dirty="0" err="1" smtClean="0"/>
              <a:t>issemination</a:t>
            </a:r>
            <a:r>
              <a:rPr lang="en-US" sz="2400" dirty="0" smtClean="0"/>
              <a:t> of official statistics and to produce reliable, timely, transparent and impartial data required at national and international level</a:t>
            </a:r>
            <a:endParaRPr lang="tr-TR" sz="2400" dirty="0" smtClean="0"/>
          </a:p>
          <a:p>
            <a:pPr>
              <a:defRPr/>
            </a:pPr>
            <a:r>
              <a:rPr lang="en-US" sz="2400" dirty="0" smtClean="0"/>
              <a:t>Today, the second O</a:t>
            </a:r>
            <a:r>
              <a:rPr lang="tr-TR" sz="2400" dirty="0" smtClean="0"/>
              <a:t>SP</a:t>
            </a:r>
            <a:r>
              <a:rPr lang="en-US" sz="2400" dirty="0" smtClean="0"/>
              <a:t> covering the period 2012-2016 is in progress.</a:t>
            </a:r>
            <a:endParaRPr lang="tr-TR" sz="2400" dirty="0" smtClean="0"/>
          </a:p>
          <a:p>
            <a:pPr>
              <a:buFont typeface="Arial" charset="0"/>
              <a:buNone/>
              <a:defRPr/>
            </a:pPr>
            <a:endParaRPr lang="tr-TR" sz="2400" dirty="0"/>
          </a:p>
        </p:txBody>
      </p:sp>
      <p:sp>
        <p:nvSpPr>
          <p:cNvPr id="2" name="Slide Number Placeholder 1"/>
          <p:cNvSpPr>
            <a:spLocks noGrp="1"/>
          </p:cNvSpPr>
          <p:nvPr>
            <p:ph type="sldNum" sz="quarter" idx="12"/>
          </p:nvPr>
        </p:nvSpPr>
        <p:spPr/>
        <p:txBody>
          <a:bodyPr/>
          <a:lstStyle/>
          <a:p>
            <a:fld id="{C5FDB851-4FDC-421C-83F8-F2354B790398}" type="slidenum">
              <a:rPr lang="tr-TR" smtClean="0"/>
              <a:pPr/>
              <a:t>9</a:t>
            </a:fld>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1852</TotalTime>
  <Words>923</Words>
  <Application>Microsoft Office PowerPoint</Application>
  <PresentationFormat>On-screen Show (4:3)</PresentationFormat>
  <Paragraphs>124</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Ofis Teması</vt:lpstr>
      <vt:lpstr>Özel Tasarım</vt:lpstr>
      <vt:lpstr> Workshop on 2008 SNA and GFSM for EECCA and SEE Countries  Jointly organised by UNECE, EFTA, and Eurostat, in collaboration with IMF and Turkstat     National Accounts Department  20-22 November 2013, Istanbul, Turkey</vt:lpstr>
      <vt:lpstr>stat</vt:lpstr>
      <vt:lpstr>PowerPoint Presentation</vt:lpstr>
      <vt:lpstr>PowerPoint Presentation</vt:lpstr>
      <vt:lpstr>PowerPoint Presentation</vt:lpstr>
      <vt:lpstr>PowerPoint Presentation</vt:lpstr>
      <vt:lpstr>  Workshop on 2008 SNA and GFSM for EECCA and SEE Countries 20-22 November 2013 / İstanbul, Turkey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Seminar on Developing A Program for the Implementation of the 2008 SNA and Supporting Statistics in Turkey   10 September  2013  Ankara - Turkey</dc:title>
  <dc:creator>27811912742</dc:creator>
  <cp:lastModifiedBy>Oleksandr Svirchevskyy</cp:lastModifiedBy>
  <cp:revision>172</cp:revision>
  <dcterms:created xsi:type="dcterms:W3CDTF">2013-08-14T14:59:42Z</dcterms:created>
  <dcterms:modified xsi:type="dcterms:W3CDTF">2013-11-12T16:13:00Z</dcterms:modified>
</cp:coreProperties>
</file>