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61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6" autoAdjust="0"/>
    <p:restoredTop sz="86395" autoAdjust="0"/>
  </p:normalViewPr>
  <p:slideViewPr>
    <p:cSldViewPr>
      <p:cViewPr varScale="1">
        <p:scale>
          <a:sx n="116" d="100"/>
          <a:sy n="116" d="100"/>
        </p:scale>
        <p:origin x="-8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329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834A6-0889-4506-B29B-8343C9E867B3}" type="doc">
      <dgm:prSet loTypeId="urn:microsoft.com/office/officeart/2005/8/layout/orgChart1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71F547D9-9451-40AE-B181-2561659F7B28}">
      <dgm:prSet phldrT="[Metin]" custT="1"/>
      <dgm:spPr>
        <a:xfrm>
          <a:off x="497" y="1953047"/>
          <a:ext cx="2166043" cy="1083021"/>
        </a:xfrm>
        <a:prstGeom prst="rect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СНС</a:t>
          </a:r>
          <a:r>
            <a:rPr lang="tr-TR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 2008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tr-TR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(</a:t>
          </a:r>
          <a:r>
            <a:rPr lang="ru-RU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ООН</a:t>
          </a:r>
          <a:r>
            <a:rPr lang="tr-TR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)</a:t>
          </a:r>
          <a:endParaRPr lang="tr-TR" sz="1800" b="1" dirty="0">
            <a:solidFill>
              <a:schemeClr val="accent4">
                <a:lumMod val="60000"/>
                <a:lumOff val="40000"/>
              </a:schemeClr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AAA6600F-FA71-4D77-8A74-D2880BDF98FC}" type="parTrans" cxnId="{26763B58-2512-4718-AA2E-93CC33D09E90}">
      <dgm:prSet/>
      <dgm:spPr>
        <a:xfrm>
          <a:off x="1083518" y="1498177"/>
          <a:ext cx="2620912" cy="454869"/>
        </a:xfrm>
        <a:custGeom>
          <a:avLst/>
          <a:gdLst/>
          <a:ahLst/>
          <a:cxnLst/>
          <a:rect l="0" t="0" r="0" b="0"/>
          <a:pathLst>
            <a:path>
              <a:moveTo>
                <a:pt x="2620912" y="0"/>
              </a:moveTo>
              <a:lnTo>
                <a:pt x="2620912" y="227434"/>
              </a:lnTo>
              <a:lnTo>
                <a:pt x="0" y="227434"/>
              </a:lnTo>
              <a:lnTo>
                <a:pt x="0" y="45486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tr-TR"/>
        </a:p>
      </dgm:t>
    </dgm:pt>
    <dgm:pt modelId="{B4B3412A-78DA-4BE9-886B-C3BFAF821426}" type="sibTrans" cxnId="{26763B58-2512-4718-AA2E-93CC33D09E90}">
      <dgm:prSet/>
      <dgm:spPr/>
      <dgm:t>
        <a:bodyPr/>
        <a:lstStyle/>
        <a:p>
          <a:endParaRPr lang="tr-TR"/>
        </a:p>
      </dgm:t>
    </dgm:pt>
    <dgm:pt modelId="{3B21FEF8-D0DD-45C8-A9D2-F20BB65790B4}">
      <dgm:prSet phldrT="[Metin]" custT="1"/>
      <dgm:spPr>
        <a:xfrm>
          <a:off x="2621409" y="1953047"/>
          <a:ext cx="2166043" cy="1083021"/>
        </a:xfrm>
        <a:prstGeom prst="rect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ЕСС</a:t>
          </a:r>
          <a:r>
            <a:rPr lang="tr-TR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 2010 (</a:t>
          </a:r>
          <a:r>
            <a:rPr lang="ru-RU" sz="1800" b="1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Евростат</a:t>
          </a:r>
          <a:r>
            <a:rPr lang="tr-TR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)</a:t>
          </a:r>
          <a:endParaRPr lang="tr-TR" sz="1800" b="1" dirty="0">
            <a:solidFill>
              <a:schemeClr val="accent4">
                <a:lumMod val="60000"/>
                <a:lumOff val="40000"/>
              </a:schemeClr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0F76AEA0-1127-46CD-BB47-DBAFF6B90A67}" type="parTrans" cxnId="{DCC9018E-766A-42DA-8C49-1547016D5BE4}">
      <dgm:prSet/>
      <dgm:spPr>
        <a:xfrm>
          <a:off x="3658711" y="1498177"/>
          <a:ext cx="91440" cy="4548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86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tr-TR"/>
        </a:p>
      </dgm:t>
    </dgm:pt>
    <dgm:pt modelId="{94AACE9A-2504-4919-805E-D9037CECB10E}" type="sibTrans" cxnId="{DCC9018E-766A-42DA-8C49-1547016D5BE4}">
      <dgm:prSet/>
      <dgm:spPr/>
      <dgm:t>
        <a:bodyPr/>
        <a:lstStyle/>
        <a:p>
          <a:endParaRPr lang="tr-TR"/>
        </a:p>
      </dgm:t>
    </dgm:pt>
    <dgm:pt modelId="{A180165E-7EE0-450F-91E1-40065922C931}">
      <dgm:prSet phldrT="[Metin]" custT="1"/>
      <dgm:spPr>
        <a:xfrm>
          <a:off x="5242321" y="1953047"/>
          <a:ext cx="2166043" cy="1083021"/>
        </a:xfrm>
        <a:prstGeom prst="rect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РСГФ</a:t>
          </a:r>
          <a:r>
            <a:rPr lang="tr-TR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 2001 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tr-TR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(</a:t>
          </a:r>
          <a:r>
            <a:rPr lang="ru-RU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МВФ</a:t>
          </a:r>
          <a:r>
            <a:rPr lang="tr-TR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)</a:t>
          </a:r>
          <a:endParaRPr lang="tr-TR" sz="1800" b="1" dirty="0">
            <a:solidFill>
              <a:schemeClr val="accent4">
                <a:lumMod val="60000"/>
                <a:lumOff val="40000"/>
              </a:schemeClr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98E809F8-99DA-41E1-A374-90987DFEE291}" type="parTrans" cxnId="{53129C39-072D-43E6-943E-E37DAED260C3}">
      <dgm:prSet/>
      <dgm:spPr>
        <a:xfrm>
          <a:off x="3704431" y="1498177"/>
          <a:ext cx="2620912" cy="454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434"/>
              </a:lnTo>
              <a:lnTo>
                <a:pt x="2620912" y="227434"/>
              </a:lnTo>
              <a:lnTo>
                <a:pt x="2620912" y="45486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gm:spPr>
      <dgm:t>
        <a:bodyPr/>
        <a:lstStyle/>
        <a:p>
          <a:endParaRPr lang="tr-TR"/>
        </a:p>
      </dgm:t>
    </dgm:pt>
    <dgm:pt modelId="{D3DC2C81-129B-4688-81C6-19E3A157B321}" type="sibTrans" cxnId="{53129C39-072D-43E6-943E-E37DAED260C3}">
      <dgm:prSet/>
      <dgm:spPr/>
      <dgm:t>
        <a:bodyPr/>
        <a:lstStyle/>
        <a:p>
          <a:endParaRPr lang="tr-TR"/>
        </a:p>
      </dgm:t>
    </dgm:pt>
    <dgm:pt modelId="{36E1E023-B62C-4992-8994-D42DB59905B9}">
      <dgm:prSet phldrT="[Metin]" custT="1"/>
      <dgm:spPr>
        <a:xfrm>
          <a:off x="2621409" y="415156"/>
          <a:ext cx="2166043" cy="1083021"/>
        </a:xfrm>
        <a:prstGeom prst="rect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>
            <a:spcAft>
              <a:spcPts val="0"/>
            </a:spcAft>
          </a:pPr>
          <a:r>
            <a:rPr lang="ru-RU" sz="2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Международные системы счетов</a:t>
          </a:r>
          <a:endParaRPr lang="tr-TR" sz="2000" b="1" dirty="0">
            <a:solidFill>
              <a:schemeClr val="accent4">
                <a:lumMod val="60000"/>
                <a:lumOff val="40000"/>
              </a:schemeClr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3600B4A5-1A40-44A7-9F95-4293F46B253A}" type="parTrans" cxnId="{56F72E24-AA5F-4566-8861-F0E3B8203E07}">
      <dgm:prSet/>
      <dgm:spPr/>
      <dgm:t>
        <a:bodyPr/>
        <a:lstStyle/>
        <a:p>
          <a:endParaRPr lang="tr-TR"/>
        </a:p>
      </dgm:t>
    </dgm:pt>
    <dgm:pt modelId="{1D954E44-814A-4551-822E-C286077581B3}" type="sibTrans" cxnId="{56F72E24-AA5F-4566-8861-F0E3B8203E07}">
      <dgm:prSet/>
      <dgm:spPr/>
      <dgm:t>
        <a:bodyPr/>
        <a:lstStyle/>
        <a:p>
          <a:endParaRPr lang="tr-TR"/>
        </a:p>
      </dgm:t>
    </dgm:pt>
    <dgm:pt modelId="{466C2801-53F4-43C8-8858-277C3D4B10B8}" type="pres">
      <dgm:prSet presAssocID="{58A834A6-0889-4506-B29B-8343C9E867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2FA0DAD7-961B-42ED-ABCD-6C2614E1386B}" type="pres">
      <dgm:prSet presAssocID="{36E1E023-B62C-4992-8994-D42DB59905B9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0E008DAA-E4F5-4E67-B4AF-19E8070110F7}" type="pres">
      <dgm:prSet presAssocID="{36E1E023-B62C-4992-8994-D42DB59905B9}" presName="rootComposite1" presStyleCnt="0"/>
      <dgm:spPr/>
      <dgm:t>
        <a:bodyPr/>
        <a:lstStyle/>
        <a:p>
          <a:endParaRPr lang="tr-TR"/>
        </a:p>
      </dgm:t>
    </dgm:pt>
    <dgm:pt modelId="{98F80CAD-C1A9-4F63-B75C-83F307CC8FEF}" type="pres">
      <dgm:prSet presAssocID="{36E1E023-B62C-4992-8994-D42DB59905B9}" presName="rootText1" presStyleLbl="node0" presStyleIdx="0" presStyleCnt="1" custScaleX="114909" custScaleY="12957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E213623-49F8-424A-9654-AE738AC3C300}" type="pres">
      <dgm:prSet presAssocID="{36E1E023-B62C-4992-8994-D42DB59905B9}" presName="rootConnector1" presStyleLbl="node1" presStyleIdx="0" presStyleCnt="0"/>
      <dgm:spPr/>
      <dgm:t>
        <a:bodyPr/>
        <a:lstStyle/>
        <a:p>
          <a:endParaRPr lang="tr-TR"/>
        </a:p>
      </dgm:t>
    </dgm:pt>
    <dgm:pt modelId="{6FC69EFD-F272-4E9B-9618-8D71A2B552B3}" type="pres">
      <dgm:prSet presAssocID="{36E1E023-B62C-4992-8994-D42DB59905B9}" presName="hierChild2" presStyleCnt="0"/>
      <dgm:spPr/>
      <dgm:t>
        <a:bodyPr/>
        <a:lstStyle/>
        <a:p>
          <a:endParaRPr lang="tr-TR"/>
        </a:p>
      </dgm:t>
    </dgm:pt>
    <dgm:pt modelId="{A699532A-ACBE-4743-9AC4-D0FBFEA5CA7C}" type="pres">
      <dgm:prSet presAssocID="{AAA6600F-FA71-4D77-8A74-D2880BDF98FC}" presName="Name37" presStyleLbl="parChTrans1D2" presStyleIdx="0" presStyleCnt="3"/>
      <dgm:spPr/>
      <dgm:t>
        <a:bodyPr/>
        <a:lstStyle/>
        <a:p>
          <a:endParaRPr lang="tr-TR"/>
        </a:p>
      </dgm:t>
    </dgm:pt>
    <dgm:pt modelId="{D44E8F74-87D0-401B-8FF3-6A2D96FB6122}" type="pres">
      <dgm:prSet presAssocID="{71F547D9-9451-40AE-B181-2561659F7B28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9BC85F0-4909-4295-A89B-C33F9425C8E6}" type="pres">
      <dgm:prSet presAssocID="{71F547D9-9451-40AE-B181-2561659F7B28}" presName="rootComposite" presStyleCnt="0"/>
      <dgm:spPr/>
      <dgm:t>
        <a:bodyPr/>
        <a:lstStyle/>
        <a:p>
          <a:endParaRPr lang="tr-TR"/>
        </a:p>
      </dgm:t>
    </dgm:pt>
    <dgm:pt modelId="{438334F9-12F8-4E36-963B-144EDE566FC5}" type="pres">
      <dgm:prSet presAssocID="{71F547D9-9451-40AE-B181-2561659F7B28}" presName="rootText" presStyleLbl="node2" presStyleIdx="0" presStyleCnt="3" custLinFactNeighborX="-20672" custLinFactNeighborY="-536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1FDA948-C4D3-45C7-8EAE-0F850BA1B53D}" type="pres">
      <dgm:prSet presAssocID="{71F547D9-9451-40AE-B181-2561659F7B28}" presName="rootConnector" presStyleLbl="node2" presStyleIdx="0" presStyleCnt="3"/>
      <dgm:spPr/>
      <dgm:t>
        <a:bodyPr/>
        <a:lstStyle/>
        <a:p>
          <a:endParaRPr lang="tr-TR"/>
        </a:p>
      </dgm:t>
    </dgm:pt>
    <dgm:pt modelId="{0F7C3166-5264-4E77-BA65-C3E4A26C6D22}" type="pres">
      <dgm:prSet presAssocID="{71F547D9-9451-40AE-B181-2561659F7B28}" presName="hierChild4" presStyleCnt="0"/>
      <dgm:spPr/>
      <dgm:t>
        <a:bodyPr/>
        <a:lstStyle/>
        <a:p>
          <a:endParaRPr lang="tr-TR"/>
        </a:p>
      </dgm:t>
    </dgm:pt>
    <dgm:pt modelId="{C30B76D5-FFBD-4470-8EC8-50E92A98EFB1}" type="pres">
      <dgm:prSet presAssocID="{71F547D9-9451-40AE-B181-2561659F7B28}" presName="hierChild5" presStyleCnt="0"/>
      <dgm:spPr/>
      <dgm:t>
        <a:bodyPr/>
        <a:lstStyle/>
        <a:p>
          <a:endParaRPr lang="tr-TR"/>
        </a:p>
      </dgm:t>
    </dgm:pt>
    <dgm:pt modelId="{019665B3-B86D-4005-90C8-063A67020F97}" type="pres">
      <dgm:prSet presAssocID="{0F76AEA0-1127-46CD-BB47-DBAFF6B90A67}" presName="Name37" presStyleLbl="parChTrans1D2" presStyleIdx="1" presStyleCnt="3"/>
      <dgm:spPr/>
      <dgm:t>
        <a:bodyPr/>
        <a:lstStyle/>
        <a:p>
          <a:endParaRPr lang="tr-TR"/>
        </a:p>
      </dgm:t>
    </dgm:pt>
    <dgm:pt modelId="{10C4352A-ECF7-4D8F-A39B-8B5B7D4DFC30}" type="pres">
      <dgm:prSet presAssocID="{3B21FEF8-D0DD-45C8-A9D2-F20BB65790B4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4B4A2D06-565B-4F47-9E19-046EFA536FF2}" type="pres">
      <dgm:prSet presAssocID="{3B21FEF8-D0DD-45C8-A9D2-F20BB65790B4}" presName="rootComposite" presStyleCnt="0"/>
      <dgm:spPr/>
      <dgm:t>
        <a:bodyPr/>
        <a:lstStyle/>
        <a:p>
          <a:endParaRPr lang="tr-TR"/>
        </a:p>
      </dgm:t>
    </dgm:pt>
    <dgm:pt modelId="{6888BAF2-3CB0-40F8-BE3E-57FE1DAAE7D2}" type="pres">
      <dgm:prSet presAssocID="{3B21FEF8-D0DD-45C8-A9D2-F20BB65790B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B5DFCA2-D58F-4367-9D31-A67E02EF24E3}" type="pres">
      <dgm:prSet presAssocID="{3B21FEF8-D0DD-45C8-A9D2-F20BB65790B4}" presName="rootConnector" presStyleLbl="node2" presStyleIdx="1" presStyleCnt="3"/>
      <dgm:spPr/>
      <dgm:t>
        <a:bodyPr/>
        <a:lstStyle/>
        <a:p>
          <a:endParaRPr lang="tr-TR"/>
        </a:p>
      </dgm:t>
    </dgm:pt>
    <dgm:pt modelId="{139A84DD-364F-4F80-AAD4-7904A619B3C5}" type="pres">
      <dgm:prSet presAssocID="{3B21FEF8-D0DD-45C8-A9D2-F20BB65790B4}" presName="hierChild4" presStyleCnt="0"/>
      <dgm:spPr/>
      <dgm:t>
        <a:bodyPr/>
        <a:lstStyle/>
        <a:p>
          <a:endParaRPr lang="tr-TR"/>
        </a:p>
      </dgm:t>
    </dgm:pt>
    <dgm:pt modelId="{AB453F74-8D52-4109-839E-9696BB468E88}" type="pres">
      <dgm:prSet presAssocID="{3B21FEF8-D0DD-45C8-A9D2-F20BB65790B4}" presName="hierChild5" presStyleCnt="0"/>
      <dgm:spPr/>
      <dgm:t>
        <a:bodyPr/>
        <a:lstStyle/>
        <a:p>
          <a:endParaRPr lang="tr-TR"/>
        </a:p>
      </dgm:t>
    </dgm:pt>
    <dgm:pt modelId="{BEEEFAF3-701A-402F-A63D-B4D88E5C3532}" type="pres">
      <dgm:prSet presAssocID="{98E809F8-99DA-41E1-A374-90987DFEE291}" presName="Name37" presStyleLbl="parChTrans1D2" presStyleIdx="2" presStyleCnt="3"/>
      <dgm:spPr/>
      <dgm:t>
        <a:bodyPr/>
        <a:lstStyle/>
        <a:p>
          <a:endParaRPr lang="tr-TR"/>
        </a:p>
      </dgm:t>
    </dgm:pt>
    <dgm:pt modelId="{1EA3D0E6-424A-4D4A-ADD4-2E20AEBD3721}" type="pres">
      <dgm:prSet presAssocID="{A180165E-7EE0-450F-91E1-40065922C931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4265BEF-7D83-4270-87AF-58E71FFBFD9A}" type="pres">
      <dgm:prSet presAssocID="{A180165E-7EE0-450F-91E1-40065922C931}" presName="rootComposite" presStyleCnt="0"/>
      <dgm:spPr/>
      <dgm:t>
        <a:bodyPr/>
        <a:lstStyle/>
        <a:p>
          <a:endParaRPr lang="tr-TR"/>
        </a:p>
      </dgm:t>
    </dgm:pt>
    <dgm:pt modelId="{DAF8D859-2655-499D-A577-7D9C1E963CBA}" type="pres">
      <dgm:prSet presAssocID="{A180165E-7EE0-450F-91E1-40065922C93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6E409A5-506B-454E-B669-90275B1B2685}" type="pres">
      <dgm:prSet presAssocID="{A180165E-7EE0-450F-91E1-40065922C931}" presName="rootConnector" presStyleLbl="node2" presStyleIdx="2" presStyleCnt="3"/>
      <dgm:spPr/>
      <dgm:t>
        <a:bodyPr/>
        <a:lstStyle/>
        <a:p>
          <a:endParaRPr lang="tr-TR"/>
        </a:p>
      </dgm:t>
    </dgm:pt>
    <dgm:pt modelId="{528F8F48-EC67-48B0-88D4-470EA95D6824}" type="pres">
      <dgm:prSet presAssocID="{A180165E-7EE0-450F-91E1-40065922C931}" presName="hierChild4" presStyleCnt="0"/>
      <dgm:spPr/>
      <dgm:t>
        <a:bodyPr/>
        <a:lstStyle/>
        <a:p>
          <a:endParaRPr lang="tr-TR"/>
        </a:p>
      </dgm:t>
    </dgm:pt>
    <dgm:pt modelId="{81E2C041-E60E-4C22-9E52-4C10ACC46C3D}" type="pres">
      <dgm:prSet presAssocID="{A180165E-7EE0-450F-91E1-40065922C931}" presName="hierChild5" presStyleCnt="0"/>
      <dgm:spPr/>
      <dgm:t>
        <a:bodyPr/>
        <a:lstStyle/>
        <a:p>
          <a:endParaRPr lang="tr-TR"/>
        </a:p>
      </dgm:t>
    </dgm:pt>
    <dgm:pt modelId="{2BEBCE96-AE38-45EB-B1F0-809F412125C6}" type="pres">
      <dgm:prSet presAssocID="{36E1E023-B62C-4992-8994-D42DB59905B9}" presName="hierChild3" presStyleCnt="0"/>
      <dgm:spPr/>
      <dgm:t>
        <a:bodyPr/>
        <a:lstStyle/>
        <a:p>
          <a:endParaRPr lang="tr-TR"/>
        </a:p>
      </dgm:t>
    </dgm:pt>
  </dgm:ptLst>
  <dgm:cxnLst>
    <dgm:cxn modelId="{DCC9018E-766A-42DA-8C49-1547016D5BE4}" srcId="{36E1E023-B62C-4992-8994-D42DB59905B9}" destId="{3B21FEF8-D0DD-45C8-A9D2-F20BB65790B4}" srcOrd="1" destOrd="0" parTransId="{0F76AEA0-1127-46CD-BB47-DBAFF6B90A67}" sibTransId="{94AACE9A-2504-4919-805E-D9037CECB10E}"/>
    <dgm:cxn modelId="{0B9B41CD-FBA2-494A-A897-416F8E211C36}" type="presOf" srcId="{A180165E-7EE0-450F-91E1-40065922C931}" destId="{DAF8D859-2655-499D-A577-7D9C1E963CBA}" srcOrd="0" destOrd="0" presId="urn:microsoft.com/office/officeart/2005/8/layout/orgChart1"/>
    <dgm:cxn modelId="{26763B58-2512-4718-AA2E-93CC33D09E90}" srcId="{36E1E023-B62C-4992-8994-D42DB59905B9}" destId="{71F547D9-9451-40AE-B181-2561659F7B28}" srcOrd="0" destOrd="0" parTransId="{AAA6600F-FA71-4D77-8A74-D2880BDF98FC}" sibTransId="{B4B3412A-78DA-4BE9-886B-C3BFAF821426}"/>
    <dgm:cxn modelId="{1AC7DAF8-6436-4B0D-8658-0C6DEBDAA2FB}" type="presOf" srcId="{58A834A6-0889-4506-B29B-8343C9E867B3}" destId="{466C2801-53F4-43C8-8858-277C3D4B10B8}" srcOrd="0" destOrd="0" presId="urn:microsoft.com/office/officeart/2005/8/layout/orgChart1"/>
    <dgm:cxn modelId="{53129C39-072D-43E6-943E-E37DAED260C3}" srcId="{36E1E023-B62C-4992-8994-D42DB59905B9}" destId="{A180165E-7EE0-450F-91E1-40065922C931}" srcOrd="2" destOrd="0" parTransId="{98E809F8-99DA-41E1-A374-90987DFEE291}" sibTransId="{D3DC2C81-129B-4688-81C6-19E3A157B321}"/>
    <dgm:cxn modelId="{5D42AB94-6C8F-4F03-B9C4-95DDA312F7BC}" type="presOf" srcId="{AAA6600F-FA71-4D77-8A74-D2880BDF98FC}" destId="{A699532A-ACBE-4743-9AC4-D0FBFEA5CA7C}" srcOrd="0" destOrd="0" presId="urn:microsoft.com/office/officeart/2005/8/layout/orgChart1"/>
    <dgm:cxn modelId="{A54D4C9B-BA92-47AC-84DA-C3FBF5E8AEA9}" type="presOf" srcId="{0F76AEA0-1127-46CD-BB47-DBAFF6B90A67}" destId="{019665B3-B86D-4005-90C8-063A67020F97}" srcOrd="0" destOrd="0" presId="urn:microsoft.com/office/officeart/2005/8/layout/orgChart1"/>
    <dgm:cxn modelId="{AAB73370-29B4-4190-864C-1FE6210F7E07}" type="presOf" srcId="{71F547D9-9451-40AE-B181-2561659F7B28}" destId="{61FDA948-C4D3-45C7-8EAE-0F850BA1B53D}" srcOrd="1" destOrd="0" presId="urn:microsoft.com/office/officeart/2005/8/layout/orgChart1"/>
    <dgm:cxn modelId="{56F72E24-AA5F-4566-8861-F0E3B8203E07}" srcId="{58A834A6-0889-4506-B29B-8343C9E867B3}" destId="{36E1E023-B62C-4992-8994-D42DB59905B9}" srcOrd="0" destOrd="0" parTransId="{3600B4A5-1A40-44A7-9F95-4293F46B253A}" sibTransId="{1D954E44-814A-4551-822E-C286077581B3}"/>
    <dgm:cxn modelId="{624977C8-D3FA-4DB5-A029-3C7687C3A1FB}" type="presOf" srcId="{71F547D9-9451-40AE-B181-2561659F7B28}" destId="{438334F9-12F8-4E36-963B-144EDE566FC5}" srcOrd="0" destOrd="0" presId="urn:microsoft.com/office/officeart/2005/8/layout/orgChart1"/>
    <dgm:cxn modelId="{F44960CF-9D4F-4001-A54D-805AEF6DC4F9}" type="presOf" srcId="{36E1E023-B62C-4992-8994-D42DB59905B9}" destId="{DE213623-49F8-424A-9654-AE738AC3C300}" srcOrd="1" destOrd="0" presId="urn:microsoft.com/office/officeart/2005/8/layout/orgChart1"/>
    <dgm:cxn modelId="{F09B6143-544F-43E0-B9AE-A47A735A2E17}" type="presOf" srcId="{36E1E023-B62C-4992-8994-D42DB59905B9}" destId="{98F80CAD-C1A9-4F63-B75C-83F307CC8FEF}" srcOrd="0" destOrd="0" presId="urn:microsoft.com/office/officeart/2005/8/layout/orgChart1"/>
    <dgm:cxn modelId="{75900F52-9BB7-4963-B695-175BD215CF6E}" type="presOf" srcId="{A180165E-7EE0-450F-91E1-40065922C931}" destId="{56E409A5-506B-454E-B669-90275B1B2685}" srcOrd="1" destOrd="0" presId="urn:microsoft.com/office/officeart/2005/8/layout/orgChart1"/>
    <dgm:cxn modelId="{7E7ABE4D-100B-4985-A4D4-7A2F1839029D}" type="presOf" srcId="{3B21FEF8-D0DD-45C8-A9D2-F20BB65790B4}" destId="{8B5DFCA2-D58F-4367-9D31-A67E02EF24E3}" srcOrd="1" destOrd="0" presId="urn:microsoft.com/office/officeart/2005/8/layout/orgChart1"/>
    <dgm:cxn modelId="{8264551F-B859-4845-8C40-21A01C7EBA03}" type="presOf" srcId="{98E809F8-99DA-41E1-A374-90987DFEE291}" destId="{BEEEFAF3-701A-402F-A63D-B4D88E5C3532}" srcOrd="0" destOrd="0" presId="urn:microsoft.com/office/officeart/2005/8/layout/orgChart1"/>
    <dgm:cxn modelId="{ABF3D050-7EEB-4677-85E4-65C741018DA9}" type="presOf" srcId="{3B21FEF8-D0DD-45C8-A9D2-F20BB65790B4}" destId="{6888BAF2-3CB0-40F8-BE3E-57FE1DAAE7D2}" srcOrd="0" destOrd="0" presId="urn:microsoft.com/office/officeart/2005/8/layout/orgChart1"/>
    <dgm:cxn modelId="{2EADC31E-308B-4326-9786-3760B803C522}" type="presParOf" srcId="{466C2801-53F4-43C8-8858-277C3D4B10B8}" destId="{2FA0DAD7-961B-42ED-ABCD-6C2614E1386B}" srcOrd="0" destOrd="0" presId="urn:microsoft.com/office/officeart/2005/8/layout/orgChart1"/>
    <dgm:cxn modelId="{6C0BE9D9-9D0B-4326-BF7D-4C507B4010D2}" type="presParOf" srcId="{2FA0DAD7-961B-42ED-ABCD-6C2614E1386B}" destId="{0E008DAA-E4F5-4E67-B4AF-19E8070110F7}" srcOrd="0" destOrd="0" presId="urn:microsoft.com/office/officeart/2005/8/layout/orgChart1"/>
    <dgm:cxn modelId="{790C3EB9-E0B5-4F15-9832-9D544E3527C1}" type="presParOf" srcId="{0E008DAA-E4F5-4E67-B4AF-19E8070110F7}" destId="{98F80CAD-C1A9-4F63-B75C-83F307CC8FEF}" srcOrd="0" destOrd="0" presId="urn:microsoft.com/office/officeart/2005/8/layout/orgChart1"/>
    <dgm:cxn modelId="{E12E3758-4282-4489-8E66-3B51779628AB}" type="presParOf" srcId="{0E008DAA-E4F5-4E67-B4AF-19E8070110F7}" destId="{DE213623-49F8-424A-9654-AE738AC3C300}" srcOrd="1" destOrd="0" presId="urn:microsoft.com/office/officeart/2005/8/layout/orgChart1"/>
    <dgm:cxn modelId="{9DB3C284-54F9-4228-BCFB-3BA26E6E92B7}" type="presParOf" srcId="{2FA0DAD7-961B-42ED-ABCD-6C2614E1386B}" destId="{6FC69EFD-F272-4E9B-9618-8D71A2B552B3}" srcOrd="1" destOrd="0" presId="urn:microsoft.com/office/officeart/2005/8/layout/orgChart1"/>
    <dgm:cxn modelId="{8719C99A-9D16-4C0A-A64D-91D9568E7A08}" type="presParOf" srcId="{6FC69EFD-F272-4E9B-9618-8D71A2B552B3}" destId="{A699532A-ACBE-4743-9AC4-D0FBFEA5CA7C}" srcOrd="0" destOrd="0" presId="urn:microsoft.com/office/officeart/2005/8/layout/orgChart1"/>
    <dgm:cxn modelId="{5F359846-D2F4-4ECA-83A0-F1AFD1C13F5B}" type="presParOf" srcId="{6FC69EFD-F272-4E9B-9618-8D71A2B552B3}" destId="{D44E8F74-87D0-401B-8FF3-6A2D96FB6122}" srcOrd="1" destOrd="0" presId="urn:microsoft.com/office/officeart/2005/8/layout/orgChart1"/>
    <dgm:cxn modelId="{E80B5416-D66A-4A09-A71C-9BC42D5161EC}" type="presParOf" srcId="{D44E8F74-87D0-401B-8FF3-6A2D96FB6122}" destId="{59BC85F0-4909-4295-A89B-C33F9425C8E6}" srcOrd="0" destOrd="0" presId="urn:microsoft.com/office/officeart/2005/8/layout/orgChart1"/>
    <dgm:cxn modelId="{64392DAE-1F41-4913-BC35-8481EB00D3AF}" type="presParOf" srcId="{59BC85F0-4909-4295-A89B-C33F9425C8E6}" destId="{438334F9-12F8-4E36-963B-144EDE566FC5}" srcOrd="0" destOrd="0" presId="urn:microsoft.com/office/officeart/2005/8/layout/orgChart1"/>
    <dgm:cxn modelId="{B7E7BA23-C8BC-426A-B7FC-71107CA0521F}" type="presParOf" srcId="{59BC85F0-4909-4295-A89B-C33F9425C8E6}" destId="{61FDA948-C4D3-45C7-8EAE-0F850BA1B53D}" srcOrd="1" destOrd="0" presId="urn:microsoft.com/office/officeart/2005/8/layout/orgChart1"/>
    <dgm:cxn modelId="{36D7177D-103D-4463-BFDE-16235E972A6F}" type="presParOf" srcId="{D44E8F74-87D0-401B-8FF3-6A2D96FB6122}" destId="{0F7C3166-5264-4E77-BA65-C3E4A26C6D22}" srcOrd="1" destOrd="0" presId="urn:microsoft.com/office/officeart/2005/8/layout/orgChart1"/>
    <dgm:cxn modelId="{361344A5-4679-4C70-BF82-44958161D94E}" type="presParOf" srcId="{D44E8F74-87D0-401B-8FF3-6A2D96FB6122}" destId="{C30B76D5-FFBD-4470-8EC8-50E92A98EFB1}" srcOrd="2" destOrd="0" presId="urn:microsoft.com/office/officeart/2005/8/layout/orgChart1"/>
    <dgm:cxn modelId="{AFB4ABCE-65F6-47D4-BEF8-52B15AD5E95B}" type="presParOf" srcId="{6FC69EFD-F272-4E9B-9618-8D71A2B552B3}" destId="{019665B3-B86D-4005-90C8-063A67020F97}" srcOrd="2" destOrd="0" presId="urn:microsoft.com/office/officeart/2005/8/layout/orgChart1"/>
    <dgm:cxn modelId="{2DB5C49A-0E99-471D-8CCB-A86BB3C77B93}" type="presParOf" srcId="{6FC69EFD-F272-4E9B-9618-8D71A2B552B3}" destId="{10C4352A-ECF7-4D8F-A39B-8B5B7D4DFC30}" srcOrd="3" destOrd="0" presId="urn:microsoft.com/office/officeart/2005/8/layout/orgChart1"/>
    <dgm:cxn modelId="{9D661E9E-5918-4CA3-8591-D4F2357816ED}" type="presParOf" srcId="{10C4352A-ECF7-4D8F-A39B-8B5B7D4DFC30}" destId="{4B4A2D06-565B-4F47-9E19-046EFA536FF2}" srcOrd="0" destOrd="0" presId="urn:microsoft.com/office/officeart/2005/8/layout/orgChart1"/>
    <dgm:cxn modelId="{A8DBC32A-0C69-4790-88F1-A0839B6B8CFB}" type="presParOf" srcId="{4B4A2D06-565B-4F47-9E19-046EFA536FF2}" destId="{6888BAF2-3CB0-40F8-BE3E-57FE1DAAE7D2}" srcOrd="0" destOrd="0" presId="urn:microsoft.com/office/officeart/2005/8/layout/orgChart1"/>
    <dgm:cxn modelId="{3E09013A-6C17-4F38-BEC4-9B20185E31A5}" type="presParOf" srcId="{4B4A2D06-565B-4F47-9E19-046EFA536FF2}" destId="{8B5DFCA2-D58F-4367-9D31-A67E02EF24E3}" srcOrd="1" destOrd="0" presId="urn:microsoft.com/office/officeart/2005/8/layout/orgChart1"/>
    <dgm:cxn modelId="{0ED8BED7-6F51-4AE9-B41C-CCBB6A0C35B4}" type="presParOf" srcId="{10C4352A-ECF7-4D8F-A39B-8B5B7D4DFC30}" destId="{139A84DD-364F-4F80-AAD4-7904A619B3C5}" srcOrd="1" destOrd="0" presId="urn:microsoft.com/office/officeart/2005/8/layout/orgChart1"/>
    <dgm:cxn modelId="{7B7C2A24-5EBC-4A0B-98B0-8D3EBE9DB538}" type="presParOf" srcId="{10C4352A-ECF7-4D8F-A39B-8B5B7D4DFC30}" destId="{AB453F74-8D52-4109-839E-9696BB468E88}" srcOrd="2" destOrd="0" presId="urn:microsoft.com/office/officeart/2005/8/layout/orgChart1"/>
    <dgm:cxn modelId="{71D7DE18-89BA-4144-ADB8-3097DBD90C5F}" type="presParOf" srcId="{6FC69EFD-F272-4E9B-9618-8D71A2B552B3}" destId="{BEEEFAF3-701A-402F-A63D-B4D88E5C3532}" srcOrd="4" destOrd="0" presId="urn:microsoft.com/office/officeart/2005/8/layout/orgChart1"/>
    <dgm:cxn modelId="{014E79A4-8C5E-4945-B7A6-7663C4604100}" type="presParOf" srcId="{6FC69EFD-F272-4E9B-9618-8D71A2B552B3}" destId="{1EA3D0E6-424A-4D4A-ADD4-2E20AEBD3721}" srcOrd="5" destOrd="0" presId="urn:microsoft.com/office/officeart/2005/8/layout/orgChart1"/>
    <dgm:cxn modelId="{B017ED6E-6CB7-4F8B-BF7D-94D4CA0C4FE5}" type="presParOf" srcId="{1EA3D0E6-424A-4D4A-ADD4-2E20AEBD3721}" destId="{D4265BEF-7D83-4270-87AF-58E71FFBFD9A}" srcOrd="0" destOrd="0" presId="urn:microsoft.com/office/officeart/2005/8/layout/orgChart1"/>
    <dgm:cxn modelId="{13BCD699-C08F-4F3A-852D-C74DA425008C}" type="presParOf" srcId="{D4265BEF-7D83-4270-87AF-58E71FFBFD9A}" destId="{DAF8D859-2655-499D-A577-7D9C1E963CBA}" srcOrd="0" destOrd="0" presId="urn:microsoft.com/office/officeart/2005/8/layout/orgChart1"/>
    <dgm:cxn modelId="{4513B103-1F90-4746-97AD-ABF83D39428C}" type="presParOf" srcId="{D4265BEF-7D83-4270-87AF-58E71FFBFD9A}" destId="{56E409A5-506B-454E-B669-90275B1B2685}" srcOrd="1" destOrd="0" presId="urn:microsoft.com/office/officeart/2005/8/layout/orgChart1"/>
    <dgm:cxn modelId="{1C6CB13B-CE05-47F3-A219-60A104A0D5F9}" type="presParOf" srcId="{1EA3D0E6-424A-4D4A-ADD4-2E20AEBD3721}" destId="{528F8F48-EC67-48B0-88D4-470EA95D6824}" srcOrd="1" destOrd="0" presId="urn:microsoft.com/office/officeart/2005/8/layout/orgChart1"/>
    <dgm:cxn modelId="{8078B9AB-A96A-462F-8C75-0FA0696459AB}" type="presParOf" srcId="{1EA3D0E6-424A-4D4A-ADD4-2E20AEBD3721}" destId="{81E2C041-E60E-4C22-9E52-4C10ACC46C3D}" srcOrd="2" destOrd="0" presId="urn:microsoft.com/office/officeart/2005/8/layout/orgChart1"/>
    <dgm:cxn modelId="{07151825-875B-4A8A-9417-F4EAA805B901}" type="presParOf" srcId="{2FA0DAD7-961B-42ED-ABCD-6C2614E1386B}" destId="{2BEBCE96-AE38-45EB-B1F0-809F412125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E17755-E2BE-41C1-BD55-FDA7C28E9E35}" type="doc">
      <dgm:prSet loTypeId="urn:microsoft.com/office/officeart/2005/8/layout/process1" loCatId="process" qsTypeId="urn:microsoft.com/office/officeart/2005/8/quickstyle/simple5" qsCatId="simple" csTypeId="urn:microsoft.com/office/officeart/2005/8/colors/accent0_3" csCatId="mainScheme" phldr="1"/>
      <dgm:spPr/>
    </dgm:pt>
    <dgm:pt modelId="{820B40BE-8553-4F72-A8A4-564BA90A6265}">
      <dgm:prSet phldrT="[Metin]"/>
      <dgm:spPr/>
      <dgm:t>
        <a:bodyPr/>
        <a:lstStyle/>
        <a:p>
          <a:r>
            <a:rPr lang="ru-RU" dirty="0" smtClean="0">
              <a:latin typeface="Comic Sans MS" pitchFamily="66" charset="0"/>
            </a:rPr>
            <a:t>Министерство финансов</a:t>
          </a:r>
          <a:endParaRPr lang="tr-TR" dirty="0">
            <a:latin typeface="Comic Sans MS" pitchFamily="66" charset="0"/>
          </a:endParaRPr>
        </a:p>
      </dgm:t>
    </dgm:pt>
    <dgm:pt modelId="{E660939B-ED1D-4331-8728-05DDEA8687C1}" type="parTrans" cxnId="{6E50E3A9-15BC-4821-A855-A22D235652DE}">
      <dgm:prSet/>
      <dgm:spPr/>
      <dgm:t>
        <a:bodyPr/>
        <a:lstStyle/>
        <a:p>
          <a:endParaRPr lang="tr-TR"/>
        </a:p>
      </dgm:t>
    </dgm:pt>
    <dgm:pt modelId="{B59CF9E6-4D19-4A82-B4FC-EA832AA857ED}" type="sibTrans" cxnId="{6E50E3A9-15BC-4821-A855-A22D235652DE}">
      <dgm:prSet/>
      <dgm:spPr/>
      <dgm:t>
        <a:bodyPr/>
        <a:lstStyle/>
        <a:p>
          <a:endParaRPr lang="tr-TR"/>
        </a:p>
      </dgm:t>
    </dgm:pt>
    <dgm:pt modelId="{A638BDD0-20B1-43EF-B7E2-03F19860D2E7}">
      <dgm:prSet phldrT="[Metin]"/>
      <dgm:spPr/>
      <dgm:t>
        <a:bodyPr/>
        <a:lstStyle/>
        <a:p>
          <a:r>
            <a:rPr lang="ru-RU" dirty="0" smtClean="0">
              <a:latin typeface="Comic Sans MS" pitchFamily="66" charset="0"/>
            </a:rPr>
            <a:t>Главное управление по государственному бюджету</a:t>
          </a:r>
          <a:endParaRPr lang="tr-TR" dirty="0"/>
        </a:p>
      </dgm:t>
    </dgm:pt>
    <dgm:pt modelId="{F56A957A-01D9-48C9-86AA-D2A351C6C0D0}" type="parTrans" cxnId="{57187B38-B207-41BF-BA9C-B9CE562EC883}">
      <dgm:prSet/>
      <dgm:spPr/>
      <dgm:t>
        <a:bodyPr/>
        <a:lstStyle/>
        <a:p>
          <a:endParaRPr lang="tr-TR"/>
        </a:p>
      </dgm:t>
    </dgm:pt>
    <dgm:pt modelId="{4E779BD5-37C8-4DAD-BAB2-453A071F6A26}" type="sibTrans" cxnId="{57187B38-B207-41BF-BA9C-B9CE562EC883}">
      <dgm:prSet/>
      <dgm:spPr/>
      <dgm:t>
        <a:bodyPr/>
        <a:lstStyle/>
        <a:p>
          <a:endParaRPr lang="tr-TR"/>
        </a:p>
      </dgm:t>
    </dgm:pt>
    <dgm:pt modelId="{2EDC7526-7802-4819-89C6-0E6A796BF35F}">
      <dgm:prSet/>
      <dgm:spPr/>
      <dgm:t>
        <a:bodyPr/>
        <a:lstStyle/>
        <a:p>
          <a:r>
            <a:rPr lang="ru-RU" dirty="0" smtClean="0">
              <a:latin typeface="Comic Sans MS" pitchFamily="66" charset="0"/>
            </a:rPr>
            <a:t>Сектор государственного управления и Отдел по финансовой статистике </a:t>
          </a:r>
          <a:endParaRPr lang="tr-TR" dirty="0">
            <a:latin typeface="Comic Sans MS" pitchFamily="66" charset="0"/>
          </a:endParaRPr>
        </a:p>
      </dgm:t>
    </dgm:pt>
    <dgm:pt modelId="{1D3A3B1B-A0B2-4205-A4B9-CB5F368D35EB}" type="parTrans" cxnId="{5EBE946A-4C6C-4569-A966-87B781066ACE}">
      <dgm:prSet/>
      <dgm:spPr/>
      <dgm:t>
        <a:bodyPr/>
        <a:lstStyle/>
        <a:p>
          <a:endParaRPr lang="tr-TR"/>
        </a:p>
      </dgm:t>
    </dgm:pt>
    <dgm:pt modelId="{5101761F-8C3F-4290-A55F-165E5E80EE22}" type="sibTrans" cxnId="{5EBE946A-4C6C-4569-A966-87B781066ACE}">
      <dgm:prSet/>
      <dgm:spPr/>
      <dgm:t>
        <a:bodyPr/>
        <a:lstStyle/>
        <a:p>
          <a:endParaRPr lang="tr-TR"/>
        </a:p>
      </dgm:t>
    </dgm:pt>
    <dgm:pt modelId="{9835A1AF-2009-462C-8E52-526D53B9522B}">
      <dgm:prSet/>
      <dgm:spPr/>
      <dgm:t>
        <a:bodyPr/>
        <a:lstStyle/>
        <a:p>
          <a:r>
            <a:rPr lang="ru-RU" dirty="0" smtClean="0">
              <a:latin typeface="Comic Sans MS" pitchFamily="66" charset="0"/>
            </a:rPr>
            <a:t>Статистика финансов</a:t>
          </a:r>
          <a:r>
            <a:rPr lang="tr-TR" dirty="0" smtClean="0">
              <a:latin typeface="Comic Sans MS" pitchFamily="66" charset="0"/>
            </a:rPr>
            <a:t> </a:t>
          </a:r>
          <a:r>
            <a:rPr lang="ru-RU" dirty="0" smtClean="0">
              <a:latin typeface="Comic Sans MS" pitchFamily="66" charset="0"/>
            </a:rPr>
            <a:t>Отчет</a:t>
          </a:r>
          <a:r>
            <a:rPr lang="tr-TR" dirty="0" smtClean="0">
              <a:latin typeface="Comic Sans MS" pitchFamily="66" charset="0"/>
            </a:rPr>
            <a:t> </a:t>
          </a:r>
          <a:r>
            <a:rPr lang="ru-RU" dirty="0" smtClean="0">
              <a:latin typeface="Comic Sans MS" pitchFamily="66" charset="0"/>
            </a:rPr>
            <a:t>и</a:t>
          </a:r>
          <a:r>
            <a:rPr lang="tr-TR" dirty="0" smtClean="0">
              <a:latin typeface="Comic Sans MS" pitchFamily="66" charset="0"/>
            </a:rPr>
            <a:t> </a:t>
          </a:r>
          <a:r>
            <a:rPr lang="ru-RU" dirty="0" smtClean="0">
              <a:latin typeface="Comic Sans MS" pitchFamily="66" charset="0"/>
            </a:rPr>
            <a:t>Отдел по анализу</a:t>
          </a:r>
          <a:r>
            <a:rPr lang="tr-TR" dirty="0" smtClean="0">
              <a:latin typeface="Comic Sans MS" pitchFamily="66" charset="0"/>
            </a:rPr>
            <a:t>(6 </a:t>
          </a:r>
          <a:r>
            <a:rPr lang="ru-RU" dirty="0" smtClean="0">
              <a:latin typeface="Comic Sans MS" pitchFamily="66" charset="0"/>
            </a:rPr>
            <a:t>работников</a:t>
          </a:r>
          <a:r>
            <a:rPr lang="tr-TR" dirty="0" smtClean="0">
              <a:latin typeface="Comic Sans MS" pitchFamily="66" charset="0"/>
            </a:rPr>
            <a:t>)</a:t>
          </a:r>
        </a:p>
      </dgm:t>
    </dgm:pt>
    <dgm:pt modelId="{070C0E09-CF6B-4B70-988E-DAC8D7521DE4}" type="parTrans" cxnId="{A891710D-BBCB-4FBF-A31C-38412FB5EDC7}">
      <dgm:prSet/>
      <dgm:spPr/>
      <dgm:t>
        <a:bodyPr/>
        <a:lstStyle/>
        <a:p>
          <a:endParaRPr lang="tr-TR"/>
        </a:p>
      </dgm:t>
    </dgm:pt>
    <dgm:pt modelId="{CBBE21E2-55DB-4405-9AC1-6CD0A281DA61}" type="sibTrans" cxnId="{A891710D-BBCB-4FBF-A31C-38412FB5EDC7}">
      <dgm:prSet/>
      <dgm:spPr/>
      <dgm:t>
        <a:bodyPr/>
        <a:lstStyle/>
        <a:p>
          <a:endParaRPr lang="tr-TR"/>
        </a:p>
      </dgm:t>
    </dgm:pt>
    <dgm:pt modelId="{49E3E594-A52F-4DCD-85C4-CFE73C93F935}" type="pres">
      <dgm:prSet presAssocID="{E8E17755-E2BE-41C1-BD55-FDA7C28E9E35}" presName="Name0" presStyleCnt="0">
        <dgm:presLayoutVars>
          <dgm:dir/>
          <dgm:resizeHandles val="exact"/>
        </dgm:presLayoutVars>
      </dgm:prSet>
      <dgm:spPr/>
    </dgm:pt>
    <dgm:pt modelId="{5479A5E5-42B6-4707-AE50-0A3C987423A6}" type="pres">
      <dgm:prSet presAssocID="{820B40BE-8553-4F72-A8A4-564BA90A626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FD5A84-0459-4ABC-A4B1-F56AEADCCAE6}" type="pres">
      <dgm:prSet presAssocID="{B59CF9E6-4D19-4A82-B4FC-EA832AA857ED}" presName="sibTrans" presStyleLbl="sibTrans2D1" presStyleIdx="0" presStyleCnt="3"/>
      <dgm:spPr/>
      <dgm:t>
        <a:bodyPr/>
        <a:lstStyle/>
        <a:p>
          <a:endParaRPr lang="tr-TR"/>
        </a:p>
      </dgm:t>
    </dgm:pt>
    <dgm:pt modelId="{73E6F81E-2D30-4A2D-9FD0-125FF790ADAB}" type="pres">
      <dgm:prSet presAssocID="{B59CF9E6-4D19-4A82-B4FC-EA832AA857ED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60AE3B33-05C6-4120-9848-7182719BD970}" type="pres">
      <dgm:prSet presAssocID="{A638BDD0-20B1-43EF-B7E2-03F19860D2E7}" presName="node" presStyleLbl="node1" presStyleIdx="1" presStyleCnt="4" custLinFactNeighborX="-9129" custLinFactNeighborY="-9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2042B8-2E14-4D98-B526-97E100211769}" type="pres">
      <dgm:prSet presAssocID="{4E779BD5-37C8-4DAD-BAB2-453A071F6A26}" presName="sibTrans" presStyleLbl="sibTrans2D1" presStyleIdx="1" presStyleCnt="3"/>
      <dgm:spPr/>
      <dgm:t>
        <a:bodyPr/>
        <a:lstStyle/>
        <a:p>
          <a:endParaRPr lang="tr-TR"/>
        </a:p>
      </dgm:t>
    </dgm:pt>
    <dgm:pt modelId="{71D81CA0-2F76-4490-9EFA-CCEE4D57EC29}" type="pres">
      <dgm:prSet presAssocID="{4E779BD5-37C8-4DAD-BAB2-453A071F6A26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A12FB13F-9849-4905-B6F1-DDA027C49666}" type="pres">
      <dgm:prSet presAssocID="{2EDC7526-7802-4819-89C6-0E6A796BF35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337146-4A6B-4C8B-9176-9577286C8129}" type="pres">
      <dgm:prSet presAssocID="{5101761F-8C3F-4290-A55F-165E5E80EE22}" presName="sibTrans" presStyleLbl="sibTrans2D1" presStyleIdx="2" presStyleCnt="3"/>
      <dgm:spPr/>
      <dgm:t>
        <a:bodyPr/>
        <a:lstStyle/>
        <a:p>
          <a:endParaRPr lang="tr-TR"/>
        </a:p>
      </dgm:t>
    </dgm:pt>
    <dgm:pt modelId="{4EF0065D-199E-400F-BC8A-AD8A2DECA294}" type="pres">
      <dgm:prSet presAssocID="{5101761F-8C3F-4290-A55F-165E5E80EE22}" presName="connectorText" presStyleLbl="sibTrans2D1" presStyleIdx="2" presStyleCnt="3"/>
      <dgm:spPr/>
      <dgm:t>
        <a:bodyPr/>
        <a:lstStyle/>
        <a:p>
          <a:endParaRPr lang="tr-TR"/>
        </a:p>
      </dgm:t>
    </dgm:pt>
    <dgm:pt modelId="{95B37D38-FCCB-4B5F-9798-8B2EEFACC0BC}" type="pres">
      <dgm:prSet presAssocID="{9835A1AF-2009-462C-8E52-526D53B9522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7830735-33DC-4BCB-91F9-E71CD277D1AB}" type="presOf" srcId="{2EDC7526-7802-4819-89C6-0E6A796BF35F}" destId="{A12FB13F-9849-4905-B6F1-DDA027C49666}" srcOrd="0" destOrd="0" presId="urn:microsoft.com/office/officeart/2005/8/layout/process1"/>
    <dgm:cxn modelId="{92BE50E6-7D9C-431C-8E68-6DA677F2CAA2}" type="presOf" srcId="{9835A1AF-2009-462C-8E52-526D53B9522B}" destId="{95B37D38-FCCB-4B5F-9798-8B2EEFACC0BC}" srcOrd="0" destOrd="0" presId="urn:microsoft.com/office/officeart/2005/8/layout/process1"/>
    <dgm:cxn modelId="{D749AA8D-642B-4683-8C01-C6BC1D927879}" type="presOf" srcId="{4E779BD5-37C8-4DAD-BAB2-453A071F6A26}" destId="{71D81CA0-2F76-4490-9EFA-CCEE4D57EC29}" srcOrd="1" destOrd="0" presId="urn:microsoft.com/office/officeart/2005/8/layout/process1"/>
    <dgm:cxn modelId="{56064A5A-152A-48E8-9D66-7E812211E051}" type="presOf" srcId="{5101761F-8C3F-4290-A55F-165E5E80EE22}" destId="{4EF0065D-199E-400F-BC8A-AD8A2DECA294}" srcOrd="1" destOrd="0" presId="urn:microsoft.com/office/officeart/2005/8/layout/process1"/>
    <dgm:cxn modelId="{A891710D-BBCB-4FBF-A31C-38412FB5EDC7}" srcId="{E8E17755-E2BE-41C1-BD55-FDA7C28E9E35}" destId="{9835A1AF-2009-462C-8E52-526D53B9522B}" srcOrd="3" destOrd="0" parTransId="{070C0E09-CF6B-4B70-988E-DAC8D7521DE4}" sibTransId="{CBBE21E2-55DB-4405-9AC1-6CD0A281DA61}"/>
    <dgm:cxn modelId="{F4A6FF5C-E225-41FC-AC8E-DF98B1B3D730}" type="presOf" srcId="{B59CF9E6-4D19-4A82-B4FC-EA832AA857ED}" destId="{1BFD5A84-0459-4ABC-A4B1-F56AEADCCAE6}" srcOrd="0" destOrd="0" presId="urn:microsoft.com/office/officeart/2005/8/layout/process1"/>
    <dgm:cxn modelId="{6E50E3A9-15BC-4821-A855-A22D235652DE}" srcId="{E8E17755-E2BE-41C1-BD55-FDA7C28E9E35}" destId="{820B40BE-8553-4F72-A8A4-564BA90A6265}" srcOrd="0" destOrd="0" parTransId="{E660939B-ED1D-4331-8728-05DDEA8687C1}" sibTransId="{B59CF9E6-4D19-4A82-B4FC-EA832AA857ED}"/>
    <dgm:cxn modelId="{1D26BF5C-B43E-4219-9AFD-0B7DD00E01FA}" type="presOf" srcId="{5101761F-8C3F-4290-A55F-165E5E80EE22}" destId="{94337146-4A6B-4C8B-9176-9577286C8129}" srcOrd="0" destOrd="0" presId="urn:microsoft.com/office/officeart/2005/8/layout/process1"/>
    <dgm:cxn modelId="{B8530560-BC5F-49A2-9625-C3C549CD4A1B}" type="presOf" srcId="{4E779BD5-37C8-4DAD-BAB2-453A071F6A26}" destId="{C12042B8-2E14-4D98-B526-97E100211769}" srcOrd="0" destOrd="0" presId="urn:microsoft.com/office/officeart/2005/8/layout/process1"/>
    <dgm:cxn modelId="{57187B38-B207-41BF-BA9C-B9CE562EC883}" srcId="{E8E17755-E2BE-41C1-BD55-FDA7C28E9E35}" destId="{A638BDD0-20B1-43EF-B7E2-03F19860D2E7}" srcOrd="1" destOrd="0" parTransId="{F56A957A-01D9-48C9-86AA-D2A351C6C0D0}" sibTransId="{4E779BD5-37C8-4DAD-BAB2-453A071F6A26}"/>
    <dgm:cxn modelId="{643AA71B-9117-40B7-BEC9-4818F9360ED0}" type="presOf" srcId="{B59CF9E6-4D19-4A82-B4FC-EA832AA857ED}" destId="{73E6F81E-2D30-4A2D-9FD0-125FF790ADAB}" srcOrd="1" destOrd="0" presId="urn:microsoft.com/office/officeart/2005/8/layout/process1"/>
    <dgm:cxn modelId="{6E2FFE1B-BF13-4B5D-B126-5D45572E2B66}" type="presOf" srcId="{A638BDD0-20B1-43EF-B7E2-03F19860D2E7}" destId="{60AE3B33-05C6-4120-9848-7182719BD970}" srcOrd="0" destOrd="0" presId="urn:microsoft.com/office/officeart/2005/8/layout/process1"/>
    <dgm:cxn modelId="{5EBE946A-4C6C-4569-A966-87B781066ACE}" srcId="{E8E17755-E2BE-41C1-BD55-FDA7C28E9E35}" destId="{2EDC7526-7802-4819-89C6-0E6A796BF35F}" srcOrd="2" destOrd="0" parTransId="{1D3A3B1B-A0B2-4205-A4B9-CB5F368D35EB}" sibTransId="{5101761F-8C3F-4290-A55F-165E5E80EE22}"/>
    <dgm:cxn modelId="{2EF562DD-6D13-4421-8D51-4227684ACAC3}" type="presOf" srcId="{820B40BE-8553-4F72-A8A4-564BA90A6265}" destId="{5479A5E5-42B6-4707-AE50-0A3C987423A6}" srcOrd="0" destOrd="0" presId="urn:microsoft.com/office/officeart/2005/8/layout/process1"/>
    <dgm:cxn modelId="{A28ABC2A-C2E0-4AB9-B14B-C04B91D87128}" type="presOf" srcId="{E8E17755-E2BE-41C1-BD55-FDA7C28E9E35}" destId="{49E3E594-A52F-4DCD-85C4-CFE73C93F935}" srcOrd="0" destOrd="0" presId="urn:microsoft.com/office/officeart/2005/8/layout/process1"/>
    <dgm:cxn modelId="{8ED3F23A-38A8-427E-AACA-44FADF19345F}" type="presParOf" srcId="{49E3E594-A52F-4DCD-85C4-CFE73C93F935}" destId="{5479A5E5-42B6-4707-AE50-0A3C987423A6}" srcOrd="0" destOrd="0" presId="urn:microsoft.com/office/officeart/2005/8/layout/process1"/>
    <dgm:cxn modelId="{05AB7274-27F7-4793-8DC7-D9428AC06C3E}" type="presParOf" srcId="{49E3E594-A52F-4DCD-85C4-CFE73C93F935}" destId="{1BFD5A84-0459-4ABC-A4B1-F56AEADCCAE6}" srcOrd="1" destOrd="0" presId="urn:microsoft.com/office/officeart/2005/8/layout/process1"/>
    <dgm:cxn modelId="{EF830F12-33B5-45E2-9BFF-1871DB9E086E}" type="presParOf" srcId="{1BFD5A84-0459-4ABC-A4B1-F56AEADCCAE6}" destId="{73E6F81E-2D30-4A2D-9FD0-125FF790ADAB}" srcOrd="0" destOrd="0" presId="urn:microsoft.com/office/officeart/2005/8/layout/process1"/>
    <dgm:cxn modelId="{3E3A0A70-C914-4298-920C-783FE708C09E}" type="presParOf" srcId="{49E3E594-A52F-4DCD-85C4-CFE73C93F935}" destId="{60AE3B33-05C6-4120-9848-7182719BD970}" srcOrd="2" destOrd="0" presId="urn:microsoft.com/office/officeart/2005/8/layout/process1"/>
    <dgm:cxn modelId="{2EE6B4CB-ABB8-4D26-9692-AACBE75D94BB}" type="presParOf" srcId="{49E3E594-A52F-4DCD-85C4-CFE73C93F935}" destId="{C12042B8-2E14-4D98-B526-97E100211769}" srcOrd="3" destOrd="0" presId="urn:microsoft.com/office/officeart/2005/8/layout/process1"/>
    <dgm:cxn modelId="{55AAF62B-65CC-4BCA-8703-00EDF7283EA9}" type="presParOf" srcId="{C12042B8-2E14-4D98-B526-97E100211769}" destId="{71D81CA0-2F76-4490-9EFA-CCEE4D57EC29}" srcOrd="0" destOrd="0" presId="urn:microsoft.com/office/officeart/2005/8/layout/process1"/>
    <dgm:cxn modelId="{DC46B1D3-E895-4A84-A1B3-3324032D5AA6}" type="presParOf" srcId="{49E3E594-A52F-4DCD-85C4-CFE73C93F935}" destId="{A12FB13F-9849-4905-B6F1-DDA027C49666}" srcOrd="4" destOrd="0" presId="urn:microsoft.com/office/officeart/2005/8/layout/process1"/>
    <dgm:cxn modelId="{87DFA7FA-E86F-4DE9-9F0A-F285F982044D}" type="presParOf" srcId="{49E3E594-A52F-4DCD-85C4-CFE73C93F935}" destId="{94337146-4A6B-4C8B-9176-9577286C8129}" srcOrd="5" destOrd="0" presId="urn:microsoft.com/office/officeart/2005/8/layout/process1"/>
    <dgm:cxn modelId="{671CDEAE-80C9-45F2-AC93-0961AA7CCB08}" type="presParOf" srcId="{94337146-4A6B-4C8B-9176-9577286C8129}" destId="{4EF0065D-199E-400F-BC8A-AD8A2DECA294}" srcOrd="0" destOrd="0" presId="urn:microsoft.com/office/officeart/2005/8/layout/process1"/>
    <dgm:cxn modelId="{39C1F792-3DF0-4AC0-AFD3-0753425DDCEB}" type="presParOf" srcId="{49E3E594-A52F-4DCD-85C4-CFE73C93F935}" destId="{95B37D38-FCCB-4B5F-9798-8B2EEFACC0B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EFAF3-701A-402F-A63D-B4D88E5C3532}">
      <dsp:nvSpPr>
        <dsp:cNvPr id="0" name=""/>
        <dsp:cNvSpPr/>
      </dsp:nvSpPr>
      <dsp:spPr>
        <a:xfrm>
          <a:off x="3578423" y="1555191"/>
          <a:ext cx="2531760" cy="439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434"/>
              </a:lnTo>
              <a:lnTo>
                <a:pt x="2620912" y="227434"/>
              </a:lnTo>
              <a:lnTo>
                <a:pt x="2620912" y="45486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9665B3-B86D-4005-90C8-063A67020F97}">
      <dsp:nvSpPr>
        <dsp:cNvPr id="0" name=""/>
        <dsp:cNvSpPr/>
      </dsp:nvSpPr>
      <dsp:spPr>
        <a:xfrm>
          <a:off x="3532703" y="1555191"/>
          <a:ext cx="91440" cy="4393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486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99532A-ACBE-4743-9AC4-D0FBFEA5CA7C}">
      <dsp:nvSpPr>
        <dsp:cNvPr id="0" name=""/>
        <dsp:cNvSpPr/>
      </dsp:nvSpPr>
      <dsp:spPr>
        <a:xfrm>
          <a:off x="1046182" y="1555191"/>
          <a:ext cx="2532240" cy="383289"/>
        </a:xfrm>
        <a:custGeom>
          <a:avLst/>
          <a:gdLst/>
          <a:ahLst/>
          <a:cxnLst/>
          <a:rect l="0" t="0" r="0" b="0"/>
          <a:pathLst>
            <a:path>
              <a:moveTo>
                <a:pt x="2620912" y="0"/>
              </a:moveTo>
              <a:lnTo>
                <a:pt x="2620912" y="227434"/>
              </a:lnTo>
              <a:lnTo>
                <a:pt x="0" y="227434"/>
              </a:lnTo>
              <a:lnTo>
                <a:pt x="0" y="454869"/>
              </a:lnTo>
            </a:path>
          </a:pathLst>
        </a:custGeom>
        <a:noFill/>
        <a:ln w="25400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80CAD-C1A9-4F63-B75C-83F307CC8FEF}">
      <dsp:nvSpPr>
        <dsp:cNvPr id="0" name=""/>
        <dsp:cNvSpPr/>
      </dsp:nvSpPr>
      <dsp:spPr>
        <a:xfrm>
          <a:off x="2376265" y="199590"/>
          <a:ext cx="2404314" cy="1355600"/>
        </a:xfrm>
        <a:prstGeom prst="rect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Международные системы счетов</a:t>
          </a:r>
          <a:endParaRPr lang="tr-TR" sz="2000" b="1" kern="1200" dirty="0">
            <a:solidFill>
              <a:schemeClr val="accent4">
                <a:lumMod val="60000"/>
                <a:lumOff val="40000"/>
              </a:schemeClr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2376265" y="199590"/>
        <a:ext cx="2404314" cy="1355600"/>
      </dsp:txXfrm>
    </dsp:sp>
    <dsp:sp modelId="{438334F9-12F8-4E36-963B-144EDE566FC5}">
      <dsp:nvSpPr>
        <dsp:cNvPr id="0" name=""/>
        <dsp:cNvSpPr/>
      </dsp:nvSpPr>
      <dsp:spPr>
        <a:xfrm>
          <a:off x="0" y="1938480"/>
          <a:ext cx="2092364" cy="1046182"/>
        </a:xfrm>
        <a:prstGeom prst="rect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СНС</a:t>
          </a:r>
          <a:r>
            <a:rPr lang="tr-TR" sz="1800" b="1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 2008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tr-TR" sz="1800" b="1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(</a:t>
          </a:r>
          <a:r>
            <a:rPr lang="ru-RU" sz="1800" b="1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ООН</a:t>
          </a:r>
          <a:r>
            <a:rPr lang="tr-TR" sz="1800" b="1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)</a:t>
          </a:r>
          <a:endParaRPr lang="tr-TR" sz="1800" b="1" kern="1200" dirty="0">
            <a:solidFill>
              <a:schemeClr val="accent4">
                <a:lumMod val="60000"/>
                <a:lumOff val="40000"/>
              </a:schemeClr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0" y="1938480"/>
        <a:ext cx="2092364" cy="1046182"/>
      </dsp:txXfrm>
    </dsp:sp>
    <dsp:sp modelId="{6888BAF2-3CB0-40F8-BE3E-57FE1DAAE7D2}">
      <dsp:nvSpPr>
        <dsp:cNvPr id="0" name=""/>
        <dsp:cNvSpPr/>
      </dsp:nvSpPr>
      <dsp:spPr>
        <a:xfrm>
          <a:off x="2532240" y="1994587"/>
          <a:ext cx="2092364" cy="1046182"/>
        </a:xfrm>
        <a:prstGeom prst="rect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800" b="1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ЕСС</a:t>
          </a:r>
          <a:r>
            <a:rPr lang="tr-TR" sz="1800" b="1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 2010 (</a:t>
          </a:r>
          <a:r>
            <a:rPr lang="ru-RU" sz="1800" b="1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Евростат</a:t>
          </a:r>
          <a:r>
            <a:rPr lang="tr-TR" sz="1800" b="1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)</a:t>
          </a:r>
          <a:endParaRPr lang="tr-TR" sz="1800" b="1" kern="1200" dirty="0">
            <a:solidFill>
              <a:schemeClr val="accent4">
                <a:lumMod val="60000"/>
                <a:lumOff val="40000"/>
              </a:schemeClr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2532240" y="1994587"/>
        <a:ext cx="2092364" cy="1046182"/>
      </dsp:txXfrm>
    </dsp:sp>
    <dsp:sp modelId="{DAF8D859-2655-499D-A577-7D9C1E963CBA}">
      <dsp:nvSpPr>
        <dsp:cNvPr id="0" name=""/>
        <dsp:cNvSpPr/>
      </dsp:nvSpPr>
      <dsp:spPr>
        <a:xfrm>
          <a:off x="5064001" y="1994587"/>
          <a:ext cx="2092364" cy="1046182"/>
        </a:xfrm>
        <a:prstGeom prst="rect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ru-RU" sz="1800" b="1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РСГФ</a:t>
          </a:r>
          <a:r>
            <a:rPr lang="tr-TR" sz="1800" b="1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 2001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tr-TR" sz="1800" b="1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(</a:t>
          </a:r>
          <a:r>
            <a:rPr lang="ru-RU" sz="1800" b="1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МВФ</a:t>
          </a:r>
          <a:r>
            <a:rPr lang="tr-TR" sz="1800" b="1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+mn-ea"/>
              <a:cs typeface="Arial" pitchFamily="34" charset="0"/>
            </a:rPr>
            <a:t>)</a:t>
          </a:r>
          <a:endParaRPr lang="tr-TR" sz="1800" b="1" kern="1200" dirty="0">
            <a:solidFill>
              <a:schemeClr val="accent4">
                <a:lumMod val="60000"/>
                <a:lumOff val="40000"/>
              </a:schemeClr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5064001" y="1994587"/>
        <a:ext cx="2092364" cy="10461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9A5E5-42B6-4707-AE50-0A3C987423A6}">
      <dsp:nvSpPr>
        <dsp:cNvPr id="0" name=""/>
        <dsp:cNvSpPr/>
      </dsp:nvSpPr>
      <dsp:spPr>
        <a:xfrm>
          <a:off x="3255" y="1118388"/>
          <a:ext cx="1423528" cy="12144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Comic Sans MS" pitchFamily="66" charset="0"/>
            </a:rPr>
            <a:t>Министерство финансов</a:t>
          </a:r>
          <a:endParaRPr lang="tr-TR" sz="1100" kern="1200" dirty="0">
            <a:latin typeface="Comic Sans MS" pitchFamily="66" charset="0"/>
          </a:endParaRPr>
        </a:p>
      </dsp:txBody>
      <dsp:txXfrm>
        <a:off x="38825" y="1153958"/>
        <a:ext cx="1352388" cy="1143308"/>
      </dsp:txXfrm>
    </dsp:sp>
    <dsp:sp modelId="{1BFD5A84-0459-4ABC-A4B1-F56AEADCCAE6}">
      <dsp:nvSpPr>
        <dsp:cNvPr id="0" name=""/>
        <dsp:cNvSpPr/>
      </dsp:nvSpPr>
      <dsp:spPr>
        <a:xfrm rot="21580405">
          <a:off x="1556140" y="1543518"/>
          <a:ext cx="274242" cy="3530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tint val="6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1556141" y="1614359"/>
        <a:ext cx="191969" cy="211821"/>
      </dsp:txXfrm>
    </dsp:sp>
    <dsp:sp modelId="{60AE3B33-05C6-4120-9848-7182719BD970}">
      <dsp:nvSpPr>
        <dsp:cNvPr id="0" name=""/>
        <dsp:cNvSpPr/>
      </dsp:nvSpPr>
      <dsp:spPr>
        <a:xfrm>
          <a:off x="1944214" y="1107324"/>
          <a:ext cx="1423528" cy="12144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Comic Sans MS" pitchFamily="66" charset="0"/>
            </a:rPr>
            <a:t>Главное управление по государственному бюджету</a:t>
          </a:r>
          <a:endParaRPr lang="tr-TR" sz="1100" kern="1200" dirty="0"/>
        </a:p>
      </dsp:txBody>
      <dsp:txXfrm>
        <a:off x="1979784" y="1142894"/>
        <a:ext cx="1352388" cy="1143308"/>
      </dsp:txXfrm>
    </dsp:sp>
    <dsp:sp modelId="{C12042B8-2E14-4D98-B526-97E100211769}">
      <dsp:nvSpPr>
        <dsp:cNvPr id="0" name=""/>
        <dsp:cNvSpPr/>
      </dsp:nvSpPr>
      <dsp:spPr>
        <a:xfrm rot="18599">
          <a:off x="3523089" y="1543613"/>
          <a:ext cx="329343" cy="3530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tint val="6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3523090" y="1613953"/>
        <a:ext cx="230540" cy="211821"/>
      </dsp:txXfrm>
    </dsp:sp>
    <dsp:sp modelId="{A12FB13F-9849-4905-B6F1-DDA027C49666}">
      <dsp:nvSpPr>
        <dsp:cNvPr id="0" name=""/>
        <dsp:cNvSpPr/>
      </dsp:nvSpPr>
      <dsp:spPr>
        <a:xfrm>
          <a:off x="3989136" y="1118388"/>
          <a:ext cx="1423528" cy="12144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Comic Sans MS" pitchFamily="66" charset="0"/>
            </a:rPr>
            <a:t>Сектор государственного управления и Отдел по финансовой статистике </a:t>
          </a:r>
          <a:endParaRPr lang="tr-TR" sz="1100" kern="1200" dirty="0">
            <a:latin typeface="Comic Sans MS" pitchFamily="66" charset="0"/>
          </a:endParaRPr>
        </a:p>
      </dsp:txBody>
      <dsp:txXfrm>
        <a:off x="4024706" y="1153958"/>
        <a:ext cx="1352388" cy="1143308"/>
      </dsp:txXfrm>
    </dsp:sp>
    <dsp:sp modelId="{94337146-4A6B-4C8B-9176-9577286C8129}">
      <dsp:nvSpPr>
        <dsp:cNvPr id="0" name=""/>
        <dsp:cNvSpPr/>
      </dsp:nvSpPr>
      <dsp:spPr>
        <a:xfrm>
          <a:off x="5555018" y="1549094"/>
          <a:ext cx="301788" cy="35303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tint val="60000"/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5555018" y="1619701"/>
        <a:ext cx="211252" cy="211821"/>
      </dsp:txXfrm>
    </dsp:sp>
    <dsp:sp modelId="{95B37D38-FCCB-4B5F-9798-8B2EEFACC0BC}">
      <dsp:nvSpPr>
        <dsp:cNvPr id="0" name=""/>
        <dsp:cNvSpPr/>
      </dsp:nvSpPr>
      <dsp:spPr>
        <a:xfrm>
          <a:off x="5982077" y="1118388"/>
          <a:ext cx="1423528" cy="12144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Comic Sans MS" pitchFamily="66" charset="0"/>
            </a:rPr>
            <a:t>Статистика финансов</a:t>
          </a:r>
          <a:r>
            <a:rPr lang="tr-TR" sz="1100" kern="1200" dirty="0" smtClean="0">
              <a:latin typeface="Comic Sans MS" pitchFamily="66" charset="0"/>
            </a:rPr>
            <a:t> </a:t>
          </a:r>
          <a:r>
            <a:rPr lang="ru-RU" sz="1100" kern="1200" dirty="0" smtClean="0">
              <a:latin typeface="Comic Sans MS" pitchFamily="66" charset="0"/>
            </a:rPr>
            <a:t>Отчет</a:t>
          </a:r>
          <a:r>
            <a:rPr lang="tr-TR" sz="1100" kern="1200" dirty="0" smtClean="0">
              <a:latin typeface="Comic Sans MS" pitchFamily="66" charset="0"/>
            </a:rPr>
            <a:t> </a:t>
          </a:r>
          <a:r>
            <a:rPr lang="ru-RU" sz="1100" kern="1200" dirty="0" smtClean="0">
              <a:latin typeface="Comic Sans MS" pitchFamily="66" charset="0"/>
            </a:rPr>
            <a:t>и</a:t>
          </a:r>
          <a:r>
            <a:rPr lang="tr-TR" sz="1100" kern="1200" dirty="0" smtClean="0">
              <a:latin typeface="Comic Sans MS" pitchFamily="66" charset="0"/>
            </a:rPr>
            <a:t> </a:t>
          </a:r>
          <a:r>
            <a:rPr lang="ru-RU" sz="1100" kern="1200" dirty="0" smtClean="0">
              <a:latin typeface="Comic Sans MS" pitchFamily="66" charset="0"/>
            </a:rPr>
            <a:t>Отдел по анализу</a:t>
          </a:r>
          <a:r>
            <a:rPr lang="tr-TR" sz="1100" kern="1200" dirty="0" smtClean="0">
              <a:latin typeface="Comic Sans MS" pitchFamily="66" charset="0"/>
            </a:rPr>
            <a:t>(6 </a:t>
          </a:r>
          <a:r>
            <a:rPr lang="ru-RU" sz="1100" kern="1200" dirty="0" smtClean="0">
              <a:latin typeface="Comic Sans MS" pitchFamily="66" charset="0"/>
            </a:rPr>
            <a:t>работников</a:t>
          </a:r>
          <a:r>
            <a:rPr lang="tr-TR" sz="1100" kern="1200" dirty="0" smtClean="0">
              <a:latin typeface="Comic Sans MS" pitchFamily="66" charset="0"/>
            </a:rPr>
            <a:t>)</a:t>
          </a:r>
        </a:p>
      </dsp:txBody>
      <dsp:txXfrm>
        <a:off x="6017647" y="1153958"/>
        <a:ext cx="1352388" cy="1143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F9698-DF13-400A-8F44-A68FC6230F07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6D4A0-D786-4EA2-A4F6-A2DC28277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181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196B0-E945-46E2-876A-68266DB722F1}" type="datetime1">
              <a:rPr lang="tr-TR" smtClean="0"/>
              <a:t>12.11.2013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4F65-FC72-4491-A94F-3423797439E3}" type="datetime1">
              <a:rPr lang="tr-TR" smtClean="0"/>
              <a:t>12.11.2013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10063-9CE9-4289-A672-90146411AC58}" type="datetime1">
              <a:rPr lang="tr-TR" smtClean="0"/>
              <a:t>12.11.2013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F7CA-61B2-4579-90E0-57F9E5A3D61D}" type="datetime1">
              <a:rPr lang="tr-TR" smtClean="0"/>
              <a:t>12.11.2013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360" y="6237312"/>
            <a:ext cx="1161826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CA2-C977-4B92-BBEB-AAE2828BD1EC}" type="datetime1">
              <a:rPr lang="tr-TR" smtClean="0"/>
              <a:t>12.11.2013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B17B-EBD2-4B93-8F7D-95D8945D69A9}" type="datetime1">
              <a:rPr lang="tr-TR" smtClean="0"/>
              <a:t>12.11.2013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8360-1273-4896-820C-FFB380EB1381}" type="datetime1">
              <a:rPr lang="tr-TR" smtClean="0"/>
              <a:t>12.11.2013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A12B-CB0E-47AF-A03D-FD5F3CD068FC}" type="datetime1">
              <a:rPr lang="tr-TR" smtClean="0"/>
              <a:t>12.11.2013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2073-A5DE-4851-B062-EF2C81F5E9E3}" type="datetime1">
              <a:rPr lang="tr-TR" smtClean="0"/>
              <a:t>12.11.2013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E099-5D39-4B2A-85BF-29F27AA27E6E}" type="datetime1">
              <a:rPr lang="tr-TR" smtClean="0"/>
              <a:t>12.11.2013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97A9-4866-4A80-88FC-65A78080FD6F}" type="datetime1">
              <a:rPr lang="tr-TR" smtClean="0"/>
              <a:t>12.11.2013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938A1C0-2EA0-4914-8AED-BADB4CBA87B7}" type="datetime1">
              <a:rPr lang="tr-TR" smtClean="0"/>
              <a:t>12.11.2013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3215" y="6237312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7992888" cy="2016224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Статистическая Система в Турции и внедрение РСГФ</a:t>
            </a:r>
            <a:endParaRPr lang="tr-TR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98" y="291610"/>
            <a:ext cx="2013454" cy="1265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489" y="277547"/>
            <a:ext cx="2808312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195736" y="4149080"/>
            <a:ext cx="491794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Бахтиар</a:t>
            </a:r>
            <a:r>
              <a:rPr lang="tr-TR" sz="40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Юксель</a:t>
            </a:r>
            <a:endParaRPr lang="tr-TR" sz="4000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Эксперт по финансам</a:t>
            </a:r>
            <a:endParaRPr lang="tr-TR" sz="4000" dirty="0" smtClean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Ноябрь</a:t>
            </a:r>
            <a:r>
              <a:rPr lang="tr-TR" sz="4000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2013 </a:t>
            </a:r>
            <a:endParaRPr lang="tr-TR" sz="4000" dirty="0">
              <a:solidFill>
                <a:srgbClr val="00206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863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59363" y="1268760"/>
            <a:ext cx="8964488" cy="5589240"/>
          </a:xfrm>
        </p:spPr>
        <p:txBody>
          <a:bodyPr>
            <a:normAutofit fontScale="92500"/>
          </a:bodyPr>
          <a:lstStyle/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основы учета</a:t>
            </a:r>
            <a:endParaRPr lang="tr-TR" dirty="0" smtClean="0">
              <a:solidFill>
                <a:srgbClr val="FF0000"/>
              </a:solidFill>
            </a:endParaRP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tr-TR" dirty="0" smtClean="0"/>
              <a:t>  </a:t>
            </a:r>
            <a:r>
              <a:rPr lang="ru-RU" sz="2200" dirty="0" smtClean="0"/>
              <a:t>Данные по всем подотраслям опубликованы в безналичном порядке 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ru-RU" sz="2200" dirty="0"/>
              <a:t>Через процесс приватизации, все проданное имущество показано в таблицы 3 как операция, не доход</a:t>
            </a:r>
            <a:r>
              <a:rPr lang="tr-TR" sz="2200" dirty="0" smtClean="0"/>
              <a:t>. </a:t>
            </a:r>
            <a:r>
              <a:rPr lang="ru-RU" sz="2200" dirty="0" smtClean="0"/>
              <a:t> И разница между номинальной и рыночной стоимостью показана как доход владения в таблице  </a:t>
            </a:r>
            <a:r>
              <a:rPr lang="tr-TR" sz="2200" dirty="0" smtClean="0"/>
              <a:t>4</a:t>
            </a:r>
            <a:r>
              <a:rPr lang="tr-TR" sz="2200" dirty="0"/>
              <a:t>.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tr-TR" sz="2200" dirty="0" smtClean="0"/>
              <a:t>  </a:t>
            </a:r>
            <a:r>
              <a:rPr lang="ru-RU" sz="2200" dirty="0" smtClean="0"/>
              <a:t>В таблице </a:t>
            </a:r>
            <a:r>
              <a:rPr lang="tr-TR" sz="2200" dirty="0" smtClean="0"/>
              <a:t>7</a:t>
            </a:r>
            <a:r>
              <a:rPr lang="tr-TR" sz="2200" dirty="0"/>
              <a:t>,  </a:t>
            </a:r>
            <a:r>
              <a:rPr lang="ru-RU" sz="2200" dirty="0" smtClean="0"/>
              <a:t>для подотраслей по бюджету</a:t>
            </a:r>
            <a:r>
              <a:rPr lang="tr-TR" sz="2200" dirty="0" smtClean="0"/>
              <a:t>, </a:t>
            </a:r>
            <a:r>
              <a:rPr lang="ru-RU" sz="2200" dirty="0" smtClean="0"/>
              <a:t>социальному страхованию и местным органам самоуправления общая сумма расходов плюс </a:t>
            </a:r>
            <a:r>
              <a:rPr lang="ru-RU" sz="2200" dirty="0"/>
              <a:t>приобретение чистой суммы нефинансовых активов распределяются по коду  	</a:t>
            </a:r>
            <a:r>
              <a:rPr lang="ru-RU" sz="2200" dirty="0" smtClean="0"/>
              <a:t>КФОГУ согласно соотношениям производимым </a:t>
            </a:r>
            <a:r>
              <a:rPr lang="ru-RU" sz="2200" dirty="0"/>
              <a:t>из </a:t>
            </a:r>
            <a:r>
              <a:rPr lang="ru-RU" sz="2200" dirty="0" smtClean="0"/>
              <a:t>данных по наличным деньгам 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FF0000"/>
                </a:solidFill>
              </a:rPr>
              <a:t>Ликвидация или 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дополнительный период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tr-TR" sz="2000" dirty="0" smtClean="0"/>
              <a:t>   </a:t>
            </a:r>
            <a:r>
              <a:rPr lang="ru-RU" sz="2000" dirty="0" smtClean="0"/>
              <a:t>не указано</a:t>
            </a:r>
            <a:endParaRPr lang="tr-TR" sz="2000" dirty="0"/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tr-TR" dirty="0"/>
              <a:t> </a:t>
            </a:r>
            <a:r>
              <a:rPr lang="ru-RU" dirty="0">
                <a:solidFill>
                  <a:srgbClr val="FF0000"/>
                </a:solidFill>
              </a:rPr>
              <a:t>Оценка активов и обязательств</a:t>
            </a:r>
          </a:p>
          <a:p>
            <a:pPr algn="just"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/>
              <a:t>   </a:t>
            </a:r>
            <a:r>
              <a:rPr lang="ru-RU" sz="2000" dirty="0"/>
              <a:t>Внутренние и внешние государственные ценные бумаги, кроме акций, отражаются по рыночной стоимости. Остальные </a:t>
            </a:r>
            <a:r>
              <a:rPr lang="ru-RU" sz="2000" dirty="0" smtClean="0"/>
              <a:t>- отражаются по номинальной стоимости </a:t>
            </a:r>
            <a:endParaRPr lang="tr-TR" sz="2000" dirty="0" smtClean="0"/>
          </a:p>
          <a:p>
            <a:pPr marL="0" indent="0" algn="just">
              <a:buClr>
                <a:schemeClr val="tx2">
                  <a:lumMod val="50000"/>
                </a:schemeClr>
              </a:buClr>
              <a:buNone/>
            </a:pPr>
            <a:endParaRPr lang="tr-TR" dirty="0"/>
          </a:p>
          <a:p>
            <a:pPr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Практика бухгалтерского учета согласно РС ГФ</a:t>
            </a:r>
            <a:endParaRPr lang="tr-TR" sz="40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147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83568" y="1412776"/>
            <a:ext cx="7408333" cy="4536504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1 </a:t>
            </a:r>
            <a:r>
              <a:rPr lang="ru-RU" b="1" dirty="0"/>
              <a:t> </a:t>
            </a:r>
            <a:r>
              <a:rPr lang="ru-RU" b="1" dirty="0" smtClean="0"/>
              <a:t>оборотные активы</a:t>
            </a: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2 </a:t>
            </a:r>
            <a:r>
              <a:rPr lang="ru-RU" b="1" dirty="0" smtClean="0"/>
              <a:t>основные активы</a:t>
            </a:r>
          </a:p>
          <a:p>
            <a:pPr marL="0" indent="0">
              <a:buNone/>
            </a:pPr>
            <a:r>
              <a:rPr lang="tr-TR" b="1" dirty="0" smtClean="0"/>
              <a:t>3 </a:t>
            </a:r>
            <a:r>
              <a:rPr lang="ru-RU" b="1" dirty="0"/>
              <a:t> </a:t>
            </a:r>
            <a:r>
              <a:rPr lang="ru-RU" b="1" dirty="0" smtClean="0"/>
              <a:t>краткосрочные </a:t>
            </a:r>
            <a:r>
              <a:rPr lang="ru-RU" b="1" dirty="0"/>
              <a:t>пассивы</a:t>
            </a:r>
            <a:endParaRPr lang="tr-TR" b="1" dirty="0" smtClean="0"/>
          </a:p>
          <a:p>
            <a:pPr marL="0" indent="0">
              <a:buNone/>
            </a:pPr>
            <a:r>
              <a:rPr lang="tr-TR" b="1" dirty="0"/>
              <a:t>4 </a:t>
            </a:r>
            <a:r>
              <a:rPr lang="ru-RU" b="1" dirty="0"/>
              <a:t> </a:t>
            </a:r>
            <a:r>
              <a:rPr lang="ru-RU" b="1" dirty="0" smtClean="0"/>
              <a:t>долгосрочные  </a:t>
            </a:r>
            <a:r>
              <a:rPr lang="ru-RU" b="1" dirty="0"/>
              <a:t>пассивы</a:t>
            </a:r>
            <a:endParaRPr lang="tr-TR" b="1" dirty="0" smtClean="0"/>
          </a:p>
          <a:p>
            <a:pPr marL="0" indent="0">
              <a:buNone/>
            </a:pPr>
            <a:r>
              <a:rPr lang="tr-TR" b="1" dirty="0"/>
              <a:t>5 </a:t>
            </a:r>
            <a:r>
              <a:rPr lang="ru-RU" b="1" dirty="0"/>
              <a:t> </a:t>
            </a:r>
            <a:r>
              <a:rPr lang="ru-RU" b="1" dirty="0" smtClean="0"/>
              <a:t>акционерный </a:t>
            </a:r>
            <a:r>
              <a:rPr lang="ru-RU" b="1" dirty="0"/>
              <a:t>капитал</a:t>
            </a:r>
            <a:r>
              <a:rPr lang="tr-TR" b="1" dirty="0" smtClean="0"/>
              <a:t> / </a:t>
            </a:r>
            <a:r>
              <a:rPr lang="ru-RU" b="1" dirty="0" smtClean="0"/>
              <a:t> </a:t>
            </a:r>
            <a:r>
              <a:rPr lang="ru-RU" b="1" dirty="0"/>
              <a:t>	чистая стоимость активов </a:t>
            </a:r>
            <a:r>
              <a:rPr lang="tr-TR" b="1" dirty="0" smtClean="0"/>
              <a:t>6 </a:t>
            </a:r>
            <a:r>
              <a:rPr lang="ru-RU" b="1" dirty="0"/>
              <a:t> счета текущих затрат </a:t>
            </a:r>
            <a:r>
              <a:rPr lang="tr-TR" sz="1800" b="1" dirty="0" smtClean="0"/>
              <a:t>(</a:t>
            </a:r>
            <a:r>
              <a:rPr lang="ru-RU" sz="1800" b="1" dirty="0" smtClean="0"/>
              <a:t>счёт </a:t>
            </a:r>
            <a:r>
              <a:rPr lang="ru-RU" sz="1800" b="1" dirty="0"/>
              <a:t>доходов и </a:t>
            </a:r>
            <a:r>
              <a:rPr lang="ru-RU" sz="1800" b="1" dirty="0" smtClean="0"/>
              <a:t>расходов</a:t>
            </a:r>
            <a:r>
              <a:rPr lang="tr-TR" sz="1800" b="1" dirty="0" smtClean="0"/>
              <a:t>)</a:t>
            </a:r>
          </a:p>
          <a:p>
            <a:pPr marL="0" indent="0">
              <a:buNone/>
            </a:pPr>
            <a:r>
              <a:rPr lang="tr-TR" b="1" dirty="0" smtClean="0"/>
              <a:t>7 </a:t>
            </a:r>
            <a:r>
              <a:rPr lang="ru-RU" b="1" dirty="0" smtClean="0"/>
              <a:t>счета издержек</a:t>
            </a:r>
            <a:endParaRPr lang="tr-TR" b="1" dirty="0" smtClean="0"/>
          </a:p>
          <a:p>
            <a:pPr marL="0" indent="0">
              <a:buNone/>
            </a:pPr>
            <a:r>
              <a:rPr lang="tr-TR" b="1" dirty="0" smtClean="0"/>
              <a:t>8 </a:t>
            </a:r>
            <a:r>
              <a:rPr lang="ru-RU" b="1" dirty="0" smtClean="0"/>
              <a:t>бюджетные счета </a:t>
            </a:r>
            <a:r>
              <a:rPr lang="tr-TR" b="1" dirty="0" smtClean="0"/>
              <a:t>(</a:t>
            </a:r>
            <a:r>
              <a:rPr lang="ru-RU" sz="1800" b="1" dirty="0" smtClean="0"/>
              <a:t>расходы и доходы бюджета</a:t>
            </a:r>
            <a:r>
              <a:rPr lang="tr-TR" sz="1800" b="1" dirty="0" smtClean="0"/>
              <a:t>)</a:t>
            </a:r>
          </a:p>
          <a:p>
            <a:pPr marL="0" indent="0">
              <a:buNone/>
            </a:pPr>
            <a:r>
              <a:rPr lang="tr-TR" b="1" dirty="0" smtClean="0"/>
              <a:t>9 </a:t>
            </a:r>
            <a:r>
              <a:rPr lang="ru-RU" b="1" dirty="0"/>
              <a:t> </a:t>
            </a:r>
            <a:r>
              <a:rPr lang="ru-RU" b="1" dirty="0" err="1" smtClean="0"/>
              <a:t>внебалансовые</a:t>
            </a:r>
            <a:r>
              <a:rPr lang="ru-RU" b="1" dirty="0" smtClean="0"/>
              <a:t> счета </a:t>
            </a:r>
            <a:endParaRPr lang="tr-TR" b="1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251519" y="116632"/>
            <a:ext cx="8924935" cy="122413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Структура системы счетов в Турции</a:t>
            </a:r>
            <a:endParaRPr lang="tr-TR" sz="3600" dirty="0">
              <a:solidFill>
                <a:srgbClr val="FFFF00"/>
              </a:solidFill>
            </a:endParaRPr>
          </a:p>
        </p:txBody>
      </p:sp>
      <p:sp>
        <p:nvSpPr>
          <p:cNvPr id="4" name="Sağ Ayraç 3"/>
          <p:cNvSpPr/>
          <p:nvPr/>
        </p:nvSpPr>
        <p:spPr>
          <a:xfrm>
            <a:off x="4139952" y="1556792"/>
            <a:ext cx="216024" cy="1440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Ayraç 4"/>
          <p:cNvSpPr/>
          <p:nvPr/>
        </p:nvSpPr>
        <p:spPr>
          <a:xfrm>
            <a:off x="3923928" y="1410409"/>
            <a:ext cx="864096" cy="2162607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5004048" y="234305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 Б</a:t>
            </a:r>
            <a:r>
              <a:rPr lang="ru-RU" b="1" dirty="0" smtClean="0">
                <a:solidFill>
                  <a:schemeClr val="tx2"/>
                </a:solidFill>
              </a:rPr>
              <a:t>аланс </a:t>
            </a:r>
            <a:r>
              <a:rPr lang="ru-RU" b="1" dirty="0">
                <a:solidFill>
                  <a:schemeClr val="tx2"/>
                </a:solidFill>
              </a:rPr>
              <a:t>активов и пассивов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782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1556792"/>
            <a:ext cx="7408333" cy="4248472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ru-RU" dirty="0" smtClean="0">
                <a:latin typeface="Arial" charset="0"/>
              </a:rPr>
              <a:t>Таблица Результатов Исполнения Бюджета</a:t>
            </a:r>
            <a:endParaRPr lang="tr-TR" dirty="0" smtClean="0">
              <a:latin typeface="Arial" charset="0"/>
            </a:endParaRPr>
          </a:p>
          <a:p>
            <a:pPr>
              <a:buClr>
                <a:srgbClr val="FF0000"/>
              </a:buClr>
            </a:pPr>
            <a:r>
              <a:rPr lang="ru-RU" dirty="0" smtClean="0">
                <a:latin typeface="Arial" charset="0"/>
              </a:rPr>
              <a:t>Баланс</a:t>
            </a:r>
            <a:endParaRPr lang="tr-TR" dirty="0" smtClean="0">
              <a:latin typeface="Arial" charset="0"/>
            </a:endParaRPr>
          </a:p>
          <a:p>
            <a:pPr>
              <a:buClr>
                <a:srgbClr val="FF0000"/>
              </a:buClr>
            </a:pPr>
            <a:r>
              <a:rPr lang="ru-RU" dirty="0" smtClean="0">
                <a:latin typeface="Arial" charset="0"/>
              </a:rPr>
              <a:t>Операционная таблица результатов</a:t>
            </a:r>
            <a:endParaRPr lang="tr-TR" dirty="0" smtClean="0">
              <a:latin typeface="Arial" charset="0"/>
            </a:endParaRPr>
          </a:p>
          <a:p>
            <a:pPr>
              <a:buClr>
                <a:srgbClr val="FF0000"/>
              </a:buClr>
            </a:pPr>
            <a:r>
              <a:rPr lang="ru-RU" dirty="0" smtClean="0">
                <a:latin typeface="Arial" charset="0"/>
              </a:rPr>
              <a:t>Денежные потоки</a:t>
            </a:r>
            <a:endParaRPr lang="tr-TR" dirty="0" smtClean="0">
              <a:latin typeface="Arial" charset="0"/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latin typeface="Arial" charset="0"/>
              </a:rPr>
              <a:t> </a:t>
            </a:r>
            <a:r>
              <a:rPr lang="ru-RU" dirty="0" smtClean="0">
                <a:latin typeface="Arial" charset="0"/>
              </a:rPr>
              <a:t>Таблица внешнего и внутреннего долга</a:t>
            </a:r>
            <a:endParaRPr lang="tr-TR" dirty="0" smtClean="0">
              <a:latin typeface="Arial" charset="0"/>
            </a:endParaRPr>
          </a:p>
          <a:p>
            <a:pPr>
              <a:buClr>
                <a:srgbClr val="FF0000"/>
              </a:buClr>
            </a:pPr>
            <a:r>
              <a:rPr lang="tr-TR" dirty="0">
                <a:latin typeface="Arial" charset="0"/>
              </a:rPr>
              <a:t> </a:t>
            </a:r>
            <a:r>
              <a:rPr lang="ru-RU" dirty="0" smtClean="0">
                <a:latin typeface="Arial" charset="0"/>
              </a:rPr>
              <a:t>Таблица экономической классификации доходов</a:t>
            </a:r>
            <a:endParaRPr lang="tr-TR" dirty="0" smtClean="0"/>
          </a:p>
          <a:p>
            <a:pPr>
              <a:buClr>
                <a:srgbClr val="FF0000"/>
              </a:buClr>
            </a:pPr>
            <a:r>
              <a:rPr lang="tr-TR" dirty="0" smtClean="0">
                <a:latin typeface="Arial" charset="0"/>
              </a:rPr>
              <a:t> </a:t>
            </a:r>
            <a:r>
              <a:rPr lang="ru-RU" dirty="0">
                <a:latin typeface="Arial" charset="0"/>
              </a:rPr>
              <a:t>Таблица экономической классификации </a:t>
            </a:r>
            <a:r>
              <a:rPr lang="ru-RU" dirty="0" smtClean="0">
                <a:latin typeface="Arial" charset="0"/>
              </a:rPr>
              <a:t>расходов</a:t>
            </a:r>
            <a:endParaRPr lang="tr-TR" dirty="0" smtClean="0"/>
          </a:p>
          <a:p>
            <a:pPr>
              <a:buClr>
                <a:srgbClr val="FF0000"/>
              </a:buClr>
            </a:pPr>
            <a:r>
              <a:rPr lang="tr-TR" dirty="0" smtClean="0">
                <a:latin typeface="Arial" charset="0"/>
              </a:rPr>
              <a:t> </a:t>
            </a:r>
            <a:r>
              <a:rPr lang="ru-RU" dirty="0" smtClean="0">
                <a:latin typeface="Arial" charset="0"/>
              </a:rPr>
              <a:t>Таблица финансовых активов и обязательств</a:t>
            </a:r>
            <a:endParaRPr lang="tr-TR" dirty="0" smtClean="0">
              <a:latin typeface="Arial" charset="0"/>
            </a:endParaRP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kern="0" dirty="0" smtClean="0">
                <a:solidFill>
                  <a:srgbClr val="FFFF00"/>
                </a:solidFill>
                <a:latin typeface="Arial" charset="0"/>
                <a:cs typeface="Arial"/>
              </a:rPr>
              <a:t>Финансовая отчетность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42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1556792"/>
            <a:ext cx="8208912" cy="3888432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ru-RU" dirty="0" smtClean="0"/>
              <a:t>Пример: 1000 </a:t>
            </a:r>
            <a:r>
              <a:rPr lang="en-US" dirty="0" err="1" smtClean="0"/>
              <a:t>tl</a:t>
            </a:r>
            <a:r>
              <a:rPr lang="ru-RU" dirty="0" smtClean="0"/>
              <a:t> </a:t>
            </a:r>
            <a:r>
              <a:rPr lang="ru-RU" dirty="0"/>
              <a:t>подоходный налог начисляется.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ru-RU" sz="2200" dirty="0" smtClean="0"/>
              <a:t>   120 </a:t>
            </a:r>
            <a:r>
              <a:rPr lang="ru-RU" sz="2200" dirty="0"/>
              <a:t>д</a:t>
            </a:r>
            <a:r>
              <a:rPr lang="ru-RU" sz="2200" dirty="0" smtClean="0"/>
              <a:t>ебиторская </a:t>
            </a:r>
            <a:r>
              <a:rPr lang="ru-RU" sz="2200" dirty="0"/>
              <a:t>задолженность по основной деятельности </a:t>
            </a:r>
            <a:r>
              <a:rPr lang="ru-RU" sz="2200" dirty="0" smtClean="0"/>
              <a:t> 1000 </a:t>
            </a:r>
            <a:r>
              <a:rPr lang="en-US" sz="2200" dirty="0" err="1" smtClean="0"/>
              <a:t>tl</a:t>
            </a:r>
            <a:r>
              <a:rPr lang="en-US" sz="2200" dirty="0" smtClean="0"/>
              <a:t> </a:t>
            </a:r>
            <a:r>
              <a:rPr lang="ru-RU" sz="2200" dirty="0" smtClean="0"/>
              <a:t>(+)</a:t>
            </a:r>
            <a:endParaRPr lang="ru-RU" sz="2200" dirty="0"/>
          </a:p>
          <a:p>
            <a:pPr marL="0" indent="0">
              <a:buClr>
                <a:schemeClr val="tx2"/>
              </a:buClr>
              <a:buNone/>
            </a:pPr>
            <a:r>
              <a:rPr lang="ru-RU" sz="2200" dirty="0" smtClean="0"/>
              <a:t>   600 счет </a:t>
            </a:r>
            <a:r>
              <a:rPr lang="ru-RU" sz="2200" dirty="0"/>
              <a:t>доходов </a:t>
            </a:r>
            <a:r>
              <a:rPr lang="ru-RU" sz="2200" dirty="0" smtClean="0"/>
              <a:t>                                                                 </a:t>
            </a:r>
            <a:r>
              <a:rPr lang="en-US" sz="2200" dirty="0" smtClean="0"/>
              <a:t>               </a:t>
            </a:r>
            <a:r>
              <a:rPr lang="ru-RU" sz="2200" dirty="0" smtClean="0"/>
              <a:t> </a:t>
            </a:r>
            <a:r>
              <a:rPr lang="en-GB" sz="2200" dirty="0" smtClean="0"/>
              <a:t>1000 </a:t>
            </a:r>
            <a:r>
              <a:rPr lang="en-GB" sz="2200" dirty="0" err="1" smtClean="0"/>
              <a:t>tl</a:t>
            </a:r>
            <a:r>
              <a:rPr lang="en-GB" sz="2200" dirty="0" smtClean="0"/>
              <a:t> (+)</a:t>
            </a:r>
            <a:endParaRPr lang="en-GB" sz="2200" dirty="0"/>
          </a:p>
          <a:p>
            <a:pPr marL="0" indent="0">
              <a:buNone/>
            </a:pPr>
            <a:endParaRPr lang="tr-TR" sz="2200" dirty="0" smtClean="0"/>
          </a:p>
          <a:p>
            <a:pPr marL="0" indent="0">
              <a:buClr>
                <a:schemeClr val="tx2">
                  <a:lumMod val="50000"/>
                </a:schemeClr>
              </a:buClr>
              <a:buNone/>
            </a:pPr>
            <a:endParaRPr lang="tr-TR" sz="2200" dirty="0" smtClean="0"/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dirty="0"/>
              <a:t>Согласно РСГФ 2001 года:</a:t>
            </a:r>
          </a:p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r>
              <a:rPr lang="ru-RU" dirty="0"/>
              <a:t>   Таблица 3 (сделка) финансовые активы               </a:t>
            </a:r>
            <a:r>
              <a:rPr lang="en-GB" dirty="0"/>
              <a:t>1000 </a:t>
            </a:r>
            <a:r>
              <a:rPr lang="en-GB" dirty="0" err="1"/>
              <a:t>tl</a:t>
            </a:r>
            <a:r>
              <a:rPr lang="en-GB" dirty="0"/>
              <a:t> (+)</a:t>
            </a:r>
          </a:p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r>
              <a:rPr lang="ru-RU" dirty="0"/>
              <a:t>   Таблица 1 (доходы)                                                       </a:t>
            </a:r>
            <a:r>
              <a:rPr lang="tr-TR" dirty="0"/>
              <a:t>1000 tl (+)</a:t>
            </a:r>
          </a:p>
          <a:p>
            <a:pPr marL="0" indent="0">
              <a:buNone/>
            </a:pPr>
            <a:r>
              <a:rPr lang="tr-TR" dirty="0"/>
              <a:t>                </a:t>
            </a:r>
          </a:p>
          <a:p>
            <a:pPr marL="0" indent="0">
              <a:buNone/>
            </a:pPr>
            <a:r>
              <a:rPr lang="tr-TR" dirty="0" smtClean="0"/>
              <a:t>               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521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Примеры бухгалтерского учета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182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1916832"/>
            <a:ext cx="8136904" cy="3450696"/>
          </a:xfrm>
        </p:spPr>
        <p:txBody>
          <a:bodyPr>
            <a:normAutofit fontScale="92500"/>
          </a:bodyPr>
          <a:lstStyle/>
          <a:p>
            <a:pPr lvl="0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dirty="0" smtClean="0">
                <a:solidFill>
                  <a:srgbClr val="073E87"/>
                </a:solidFill>
              </a:rPr>
              <a:t>Пример</a:t>
            </a:r>
            <a:r>
              <a:rPr lang="tr-TR" dirty="0" smtClean="0">
                <a:solidFill>
                  <a:srgbClr val="073E87"/>
                </a:solidFill>
              </a:rPr>
              <a:t> 2: 1000 tl </a:t>
            </a:r>
            <a:r>
              <a:rPr lang="ru-RU" dirty="0" smtClean="0"/>
              <a:t>налог на накопленный доход был собран</a:t>
            </a:r>
            <a:r>
              <a:rPr lang="tr-TR" dirty="0" smtClean="0">
                <a:solidFill>
                  <a:srgbClr val="073E87"/>
                </a:solidFill>
              </a:rPr>
              <a:t>.</a:t>
            </a:r>
          </a:p>
          <a:p>
            <a:pPr marL="0" lvl="0" indent="0">
              <a:buClr>
                <a:schemeClr val="tx2">
                  <a:lumMod val="75000"/>
                </a:schemeClr>
              </a:buClr>
              <a:buNone/>
            </a:pPr>
            <a:r>
              <a:rPr lang="ru-RU" dirty="0" smtClean="0">
                <a:solidFill>
                  <a:srgbClr val="073E87"/>
                </a:solidFill>
              </a:rPr>
              <a:t>     </a:t>
            </a:r>
            <a:r>
              <a:rPr lang="tr-TR" dirty="0" smtClean="0">
                <a:solidFill>
                  <a:srgbClr val="073E87"/>
                </a:solidFill>
              </a:rPr>
              <a:t>100 </a:t>
            </a:r>
            <a:r>
              <a:rPr lang="ru-RU" dirty="0" smtClean="0">
                <a:solidFill>
                  <a:srgbClr val="073E87"/>
                </a:solidFill>
              </a:rPr>
              <a:t>кассовый счет</a:t>
            </a:r>
            <a:r>
              <a:rPr lang="tr-TR" dirty="0" smtClean="0">
                <a:solidFill>
                  <a:srgbClr val="073E87"/>
                </a:solidFill>
              </a:rPr>
              <a:t>             </a:t>
            </a:r>
            <a:r>
              <a:rPr lang="ru-RU" dirty="0" smtClean="0">
                <a:solidFill>
                  <a:srgbClr val="073E87"/>
                </a:solidFill>
              </a:rPr>
              <a:t>                                                  </a:t>
            </a:r>
            <a:r>
              <a:rPr lang="tr-TR" dirty="0" smtClean="0">
                <a:solidFill>
                  <a:srgbClr val="073E87"/>
                </a:solidFill>
              </a:rPr>
              <a:t> 1000 tl (+)</a:t>
            </a:r>
            <a:endParaRPr lang="tr-TR" dirty="0">
              <a:solidFill>
                <a:srgbClr val="073E87"/>
              </a:solidFill>
            </a:endParaRPr>
          </a:p>
          <a:p>
            <a:pPr marL="0" indent="0">
              <a:buNone/>
            </a:pPr>
            <a:r>
              <a:rPr lang="tr-TR" dirty="0" smtClean="0"/>
              <a:t>     120 </a:t>
            </a:r>
            <a:r>
              <a:rPr lang="ru-RU" dirty="0" smtClean="0"/>
              <a:t>Дебиторская задолженность </a:t>
            </a:r>
            <a:r>
              <a:rPr lang="ru-RU" dirty="0"/>
              <a:t>от операционной деятельности </a:t>
            </a:r>
            <a:r>
              <a:rPr lang="ru-RU" dirty="0" smtClean="0"/>
              <a:t>                                                                             </a:t>
            </a:r>
            <a:r>
              <a:rPr lang="tr-TR" dirty="0" smtClean="0"/>
              <a:t>1000 tl (-)  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tr-TR" dirty="0" smtClean="0"/>
              <a:t>  </a:t>
            </a:r>
            <a:r>
              <a:rPr lang="ru-RU" dirty="0"/>
              <a:t>Согласно РСГФ 2001 года</a:t>
            </a:r>
            <a:r>
              <a:rPr lang="tr-TR" dirty="0" smtClean="0"/>
              <a:t>: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  </a:t>
            </a:r>
            <a:r>
              <a:rPr lang="ru-RU" dirty="0" smtClean="0"/>
              <a:t>Таблица</a:t>
            </a:r>
            <a:r>
              <a:rPr lang="tr-TR" dirty="0" smtClean="0"/>
              <a:t> 3 (</a:t>
            </a:r>
            <a:r>
              <a:rPr lang="ru-RU" dirty="0" smtClean="0"/>
              <a:t>сделка</a:t>
            </a:r>
            <a:r>
              <a:rPr lang="tr-TR" dirty="0" smtClean="0"/>
              <a:t>) </a:t>
            </a:r>
            <a:r>
              <a:rPr lang="ru-RU" dirty="0" smtClean="0"/>
              <a:t>финансовые активы                  </a:t>
            </a:r>
            <a:r>
              <a:rPr lang="tr-TR" dirty="0" smtClean="0"/>
              <a:t>1000 tl (+)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</a:t>
            </a:r>
            <a:r>
              <a:rPr lang="ru-RU" dirty="0" smtClean="0"/>
              <a:t>Таблица</a:t>
            </a:r>
            <a:r>
              <a:rPr lang="tr-TR" dirty="0" smtClean="0"/>
              <a:t> </a:t>
            </a:r>
            <a:r>
              <a:rPr lang="tr-TR" dirty="0"/>
              <a:t>3 </a:t>
            </a:r>
            <a:r>
              <a:rPr lang="tr-TR" dirty="0" smtClean="0"/>
              <a:t>(</a:t>
            </a:r>
            <a:r>
              <a:rPr lang="ru-RU" dirty="0"/>
              <a:t>сделка</a:t>
            </a:r>
            <a:r>
              <a:rPr lang="tr-TR" dirty="0"/>
              <a:t>) </a:t>
            </a:r>
            <a:r>
              <a:rPr lang="ru-RU" dirty="0" smtClean="0"/>
              <a:t>финансовые </a:t>
            </a:r>
            <a:r>
              <a:rPr lang="ru-RU" dirty="0"/>
              <a:t>активы </a:t>
            </a:r>
            <a:r>
              <a:rPr lang="ru-RU" dirty="0" smtClean="0"/>
              <a:t>        </a:t>
            </a:r>
            <a:r>
              <a:rPr lang="tr-TR" dirty="0" smtClean="0"/>
              <a:t>1000 tl (-)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Примеры бухгалтерского учета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1484784"/>
            <a:ext cx="8568951" cy="4641379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73E87"/>
                </a:solidFill>
              </a:rPr>
              <a:t>Пример</a:t>
            </a:r>
            <a:r>
              <a:rPr lang="tr-TR" sz="2000" dirty="0" smtClean="0">
                <a:solidFill>
                  <a:srgbClr val="073E87"/>
                </a:solidFill>
              </a:rPr>
              <a:t> 3: </a:t>
            </a:r>
            <a:r>
              <a:rPr lang="ru-RU" sz="2000" dirty="0" smtClean="0">
                <a:solidFill>
                  <a:srgbClr val="073E87"/>
                </a:solidFill>
              </a:rPr>
              <a:t>Валютный счет был оценен </a:t>
            </a:r>
            <a:r>
              <a:rPr lang="tr-TR" sz="2000" dirty="0" smtClean="0"/>
              <a:t>2000 tl     </a:t>
            </a:r>
          </a:p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r>
              <a:rPr lang="tr-TR" sz="2000" dirty="0"/>
              <a:t> 105 </a:t>
            </a:r>
            <a:r>
              <a:rPr lang="tr-TR" sz="2000" dirty="0" smtClean="0"/>
              <a:t> </a:t>
            </a:r>
            <a:r>
              <a:rPr lang="ru-RU" sz="2000" dirty="0" smtClean="0"/>
              <a:t>Валютный счет </a:t>
            </a:r>
            <a:r>
              <a:rPr lang="tr-TR" sz="2000" dirty="0" smtClean="0"/>
              <a:t>2000 tl (+)   </a:t>
            </a:r>
          </a:p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r>
              <a:rPr lang="tr-TR" sz="2000" dirty="0" smtClean="0"/>
              <a:t>     600.11 </a:t>
            </a:r>
            <a:r>
              <a:rPr lang="ru-RU" sz="2000" dirty="0" smtClean="0"/>
              <a:t>изменения значения и суммы доходов </a:t>
            </a:r>
            <a:r>
              <a:rPr lang="tr-TR" sz="2000" dirty="0" smtClean="0"/>
              <a:t>2000 tl (+)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2000" dirty="0"/>
              <a:t>Согласно РСГФ 2001 года </a:t>
            </a:r>
            <a:r>
              <a:rPr lang="tr-TR" sz="2000" dirty="0" smtClean="0"/>
              <a:t>:</a:t>
            </a:r>
          </a:p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r>
              <a:rPr lang="tr-TR" sz="2000" dirty="0"/>
              <a:t> </a:t>
            </a:r>
            <a:r>
              <a:rPr lang="tr-TR" sz="2000" dirty="0" smtClean="0"/>
              <a:t>   </a:t>
            </a:r>
            <a:r>
              <a:rPr lang="ru-RU" sz="2000" dirty="0" smtClean="0"/>
              <a:t>таблица 4</a:t>
            </a:r>
            <a:r>
              <a:rPr lang="tr-TR" sz="2000" dirty="0" smtClean="0"/>
              <a:t> (</a:t>
            </a:r>
            <a:r>
              <a:rPr lang="ru-RU" sz="2000" dirty="0"/>
              <a:t>доход от увеличения </a:t>
            </a:r>
            <a:r>
              <a:rPr lang="ru-RU" sz="2000" dirty="0" smtClean="0"/>
              <a:t>и уменьшения стоимости </a:t>
            </a:r>
            <a:r>
              <a:rPr lang="ru-RU" sz="2000" dirty="0"/>
              <a:t>активов </a:t>
            </a:r>
            <a:r>
              <a:rPr lang="tr-TR" sz="2000" dirty="0" smtClean="0"/>
              <a:t>)  </a:t>
            </a:r>
            <a:r>
              <a:rPr lang="ru-RU" sz="2000" dirty="0" smtClean="0"/>
              <a:t>Финансовые активы </a:t>
            </a:r>
            <a:r>
              <a:rPr lang="tr-TR" sz="2000" dirty="0" smtClean="0"/>
              <a:t>2000 tl (+)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73E87"/>
                </a:solidFill>
              </a:rPr>
              <a:t>Пример</a:t>
            </a:r>
            <a:r>
              <a:rPr lang="tr-TR" sz="2000" dirty="0" smtClean="0">
                <a:solidFill>
                  <a:srgbClr val="073E87"/>
                </a:solidFill>
              </a:rPr>
              <a:t> 4: 5000 tl </a:t>
            </a:r>
            <a:r>
              <a:rPr lang="ru-RU" sz="2000" dirty="0" smtClean="0">
                <a:solidFill>
                  <a:srgbClr val="073E87"/>
                </a:solidFill>
              </a:rPr>
              <a:t>произошла инвентаризация транспортного средства</a:t>
            </a:r>
            <a:r>
              <a:rPr lang="tr-TR" sz="2000" dirty="0" smtClean="0">
                <a:solidFill>
                  <a:srgbClr val="073E87"/>
                </a:solidFill>
              </a:rPr>
              <a:t>.</a:t>
            </a:r>
          </a:p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r>
              <a:rPr lang="tr-TR" sz="2000" dirty="0" smtClean="0">
                <a:solidFill>
                  <a:srgbClr val="073E87"/>
                </a:solidFill>
              </a:rPr>
              <a:t>   254 </a:t>
            </a:r>
            <a:r>
              <a:rPr lang="ru-RU" sz="2000" dirty="0" smtClean="0">
                <a:solidFill>
                  <a:srgbClr val="073E87"/>
                </a:solidFill>
              </a:rPr>
              <a:t>счет автомобильного средства</a:t>
            </a:r>
            <a:r>
              <a:rPr lang="tr-TR" sz="2000" dirty="0" smtClean="0">
                <a:solidFill>
                  <a:srgbClr val="073E87"/>
                </a:solidFill>
              </a:rPr>
              <a:t>   5000 (+)</a:t>
            </a:r>
          </a:p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r>
              <a:rPr lang="tr-TR" sz="2000" dirty="0">
                <a:solidFill>
                  <a:srgbClr val="073E87"/>
                </a:solidFill>
              </a:rPr>
              <a:t> </a:t>
            </a:r>
            <a:r>
              <a:rPr lang="tr-TR" sz="2000" dirty="0" smtClean="0">
                <a:solidFill>
                  <a:srgbClr val="073E87"/>
                </a:solidFill>
              </a:rPr>
              <a:t>        </a:t>
            </a:r>
            <a:r>
              <a:rPr lang="ru-RU" sz="2000" dirty="0" smtClean="0">
                <a:solidFill>
                  <a:srgbClr val="073E87"/>
                </a:solidFill>
              </a:rPr>
              <a:t>              </a:t>
            </a:r>
            <a:r>
              <a:rPr lang="tr-TR" sz="2000" dirty="0" smtClean="0">
                <a:solidFill>
                  <a:srgbClr val="073E87"/>
                </a:solidFill>
              </a:rPr>
              <a:t>  500 </a:t>
            </a:r>
            <a:r>
              <a:rPr lang="ru-RU" sz="2000" dirty="0" smtClean="0">
                <a:solidFill>
                  <a:srgbClr val="073E87"/>
                </a:solidFill>
              </a:rPr>
              <a:t>чистая стоимость активов </a:t>
            </a:r>
            <a:r>
              <a:rPr lang="tr-TR" sz="2000" dirty="0" smtClean="0">
                <a:solidFill>
                  <a:srgbClr val="073E87"/>
                </a:solidFill>
              </a:rPr>
              <a:t>(+)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2000" dirty="0"/>
              <a:t>Согласно РСГФ 2001 года </a:t>
            </a:r>
            <a:r>
              <a:rPr lang="tr-TR" sz="2000" dirty="0" smtClean="0"/>
              <a:t>:</a:t>
            </a:r>
          </a:p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r>
              <a:rPr lang="tr-TR" sz="2000" dirty="0"/>
              <a:t> </a:t>
            </a:r>
            <a:r>
              <a:rPr lang="tr-TR" sz="2000" dirty="0" smtClean="0"/>
              <a:t> </a:t>
            </a:r>
            <a:r>
              <a:rPr lang="ru-RU" sz="2000" dirty="0" smtClean="0"/>
              <a:t>Таблица</a:t>
            </a:r>
            <a:r>
              <a:rPr lang="tr-TR" sz="2000" dirty="0" smtClean="0"/>
              <a:t> 5 (</a:t>
            </a:r>
            <a:r>
              <a:rPr lang="ru-RU" sz="2000" dirty="0" smtClean="0"/>
              <a:t>другие изменения</a:t>
            </a:r>
            <a:r>
              <a:rPr lang="tr-TR" sz="2000" dirty="0" smtClean="0"/>
              <a:t>) </a:t>
            </a:r>
            <a:r>
              <a:rPr lang="ru-RU" sz="2000" dirty="0" smtClean="0"/>
              <a:t>нефинансовые активы</a:t>
            </a:r>
            <a:r>
              <a:rPr lang="tr-TR" sz="2000" dirty="0" smtClean="0"/>
              <a:t> 5000 tl (+)</a:t>
            </a:r>
            <a:endParaRPr lang="tr-TR" sz="2000" dirty="0"/>
          </a:p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endParaRPr lang="tr-TR" dirty="0" smtClean="0"/>
          </a:p>
          <a:p>
            <a:pPr marL="0" indent="0">
              <a:buClr>
                <a:schemeClr val="tx2">
                  <a:lumMod val="75000"/>
                </a:schemeClr>
              </a:buClr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Примеры бухгалтерского учета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69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Спасибо за Ваше внимание</a:t>
            </a:r>
            <a:endParaRPr lang="tr-TR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26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432048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ru-RU" dirty="0" smtClean="0"/>
              <a:t>Международные системы счетов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/>
              <a:t>Организационная структура</a:t>
            </a:r>
            <a:endParaRPr lang="tr-TR" dirty="0" smtClean="0"/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/>
              <a:t>Охват сектора государственного управления в </a:t>
            </a:r>
            <a:r>
              <a:rPr lang="ru-RU" dirty="0" smtClean="0"/>
              <a:t>Турции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/>
              <a:t>Критерии по </a:t>
            </a:r>
            <a:r>
              <a:rPr lang="ru-RU" dirty="0"/>
              <a:t>установлению сектора государственного управления в Турции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/>
              <a:t>Источники данных</a:t>
            </a:r>
            <a:r>
              <a:rPr lang="tr-TR" dirty="0" smtClean="0"/>
              <a:t>, </a:t>
            </a:r>
            <a:r>
              <a:rPr lang="ru-RU" dirty="0" smtClean="0"/>
              <a:t>Составление и </a:t>
            </a:r>
            <a:r>
              <a:rPr lang="tr-TR" dirty="0" smtClean="0"/>
              <a:t> </a:t>
            </a:r>
            <a:r>
              <a:rPr lang="ru-RU" dirty="0" smtClean="0"/>
              <a:t>Отчетность</a:t>
            </a:r>
            <a:endParaRPr lang="tr-TR" dirty="0" smtClean="0"/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/>
              <a:t>Система счетов в Турции</a:t>
            </a:r>
            <a:endParaRPr lang="tr-TR" dirty="0" smtClean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52728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Содержание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243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794384"/>
              </p:ext>
            </p:extLst>
          </p:nvPr>
        </p:nvGraphicFramePr>
        <p:xfrm>
          <a:off x="827584" y="836712"/>
          <a:ext cx="7156846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22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301535"/>
              </p:ext>
            </p:extLst>
          </p:nvPr>
        </p:nvGraphicFramePr>
        <p:xfrm>
          <a:off x="539552" y="1916832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Организационная структура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86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504" y="1264615"/>
            <a:ext cx="2952328" cy="52565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центральное правительство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Учреждения по общему бюджету</a:t>
            </a:r>
            <a:endParaRPr lang="tr-TR" sz="2000" dirty="0" smtClean="0">
              <a:solidFill>
                <a:srgbClr val="00206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tr-TR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Учреждения по </a:t>
            </a:r>
            <a:r>
              <a:rPr lang="ru-RU" sz="2000" dirty="0">
                <a:solidFill>
                  <a:srgbClr val="002060"/>
                </a:solidFill>
              </a:rPr>
              <a:t>экстренному </a:t>
            </a:r>
            <a:r>
              <a:rPr lang="ru-RU" sz="2000" dirty="0" smtClean="0">
                <a:solidFill>
                  <a:srgbClr val="002060"/>
                </a:solidFill>
              </a:rPr>
              <a:t>бюджету</a:t>
            </a:r>
            <a:endParaRPr lang="tr-TR" sz="2000" dirty="0">
              <a:solidFill>
                <a:srgbClr val="00206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Управленческие и контролирующие учреждения</a:t>
            </a:r>
            <a:endParaRPr lang="tr-TR" sz="2000" dirty="0">
              <a:solidFill>
                <a:srgbClr val="00206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Оборотные Фонды</a:t>
            </a:r>
            <a:endParaRPr lang="tr-TR" sz="2000" dirty="0">
              <a:solidFill>
                <a:srgbClr val="00206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 В</a:t>
            </a:r>
            <a:r>
              <a:rPr lang="ru-RU" sz="2000" dirty="0" smtClean="0">
                <a:solidFill>
                  <a:srgbClr val="002060"/>
                </a:solidFill>
              </a:rPr>
              <a:t>небюджетные фонды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 С</a:t>
            </a:r>
            <a:r>
              <a:rPr lang="ru-RU" sz="2000" dirty="0" smtClean="0">
                <a:solidFill>
                  <a:srgbClr val="002060"/>
                </a:solidFill>
              </a:rPr>
              <a:t>оциальные услуги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Другие учреждения центрального правительства</a:t>
            </a:r>
            <a:endParaRPr lang="tr-TR" sz="20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endParaRPr lang="tr-TR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</a:endParaRPr>
          </a:p>
          <a:p>
            <a:pPr lvl="0">
              <a:buFont typeface="Wingdings" pitchFamily="2" charset="2"/>
              <a:buChar char="ü"/>
            </a:pPr>
            <a:endParaRPr lang="tr-TR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20472" cy="1036704"/>
          </a:xfrm>
        </p:spPr>
        <p:txBody>
          <a:bodyPr>
            <a:noAutofit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ru-RU" sz="3400" dirty="0">
                <a:solidFill>
                  <a:srgbClr val="FFFF00"/>
                </a:solidFill>
                <a:ea typeface="+mn-ea"/>
                <a:cs typeface="+mn-cs"/>
              </a:rPr>
              <a:t>Охват сектора государственного управления в Турции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6054417" y="1340768"/>
            <a:ext cx="308958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solidFill>
                  <a:srgbClr val="FF0000"/>
                </a:solidFill>
              </a:rPr>
              <a:t>м</a:t>
            </a:r>
            <a:r>
              <a:rPr lang="ru-RU" sz="2200" dirty="0" smtClean="0">
                <a:solidFill>
                  <a:srgbClr val="FF0000"/>
                </a:solidFill>
              </a:rPr>
              <a:t>естное самоуправление</a:t>
            </a:r>
            <a:endParaRPr lang="tr-TR" sz="2200" dirty="0" smtClean="0">
              <a:solidFill>
                <a:srgbClr val="FF0000"/>
              </a:solidFill>
            </a:endParaRPr>
          </a:p>
          <a:p>
            <a:pPr marL="274320" indent="-274320">
              <a:spcBef>
                <a:spcPct val="20000"/>
              </a:spcBef>
              <a:buClr>
                <a:schemeClr val="tx2"/>
              </a:buClr>
              <a:buSzPct val="100000"/>
              <a:buFont typeface="Wingdings" pitchFamily="2" charset="2"/>
              <a:buChar char="ü"/>
            </a:pPr>
            <a:r>
              <a:rPr lang="ru-RU" sz="1900" dirty="0" smtClean="0">
                <a:solidFill>
                  <a:srgbClr val="002060"/>
                </a:solidFill>
              </a:rPr>
              <a:t>Специальное областное управление</a:t>
            </a:r>
          </a:p>
          <a:p>
            <a:pPr marL="274320" indent="-274320">
              <a:spcBef>
                <a:spcPct val="20000"/>
              </a:spcBef>
              <a:buClr>
                <a:schemeClr val="tx2"/>
              </a:buClr>
              <a:buSzPct val="100000"/>
              <a:buFont typeface="Wingdings" pitchFamily="2" charset="2"/>
              <a:buChar char="ü"/>
            </a:pPr>
            <a:r>
              <a:rPr lang="ru-RU" sz="1900" dirty="0" smtClean="0">
                <a:solidFill>
                  <a:srgbClr val="002060"/>
                </a:solidFill>
              </a:rPr>
              <a:t>Муниципалитеты</a:t>
            </a:r>
          </a:p>
          <a:p>
            <a:pPr marL="274320" indent="-274320">
              <a:spcBef>
                <a:spcPct val="20000"/>
              </a:spcBef>
              <a:buClr>
                <a:schemeClr val="tx2"/>
              </a:buClr>
              <a:buSzPct val="100000"/>
              <a:buFont typeface="Wingdings" pitchFamily="2" charset="2"/>
              <a:buChar char="ü"/>
            </a:pPr>
            <a:r>
              <a:rPr lang="ru-RU" sz="1900" dirty="0" smtClean="0">
                <a:solidFill>
                  <a:srgbClr val="002060"/>
                </a:solidFill>
              </a:rPr>
              <a:t>Агентства по развитию</a:t>
            </a:r>
            <a:endParaRPr lang="tr-TR" sz="1900" dirty="0">
              <a:solidFill>
                <a:srgbClr val="002060"/>
              </a:solidFill>
            </a:endParaRPr>
          </a:p>
          <a:p>
            <a:pPr marL="274320" indent="-274320">
              <a:spcBef>
                <a:spcPct val="20000"/>
              </a:spcBef>
              <a:buClr>
                <a:schemeClr val="tx2"/>
              </a:buClr>
              <a:buSzPct val="100000"/>
              <a:buFont typeface="Wingdings" pitchFamily="2" charset="2"/>
              <a:buChar char="ü"/>
            </a:pPr>
            <a:r>
              <a:rPr lang="ru-RU" sz="1900" dirty="0" smtClean="0">
                <a:solidFill>
                  <a:srgbClr val="002060"/>
                </a:solidFill>
              </a:rPr>
              <a:t>Областные </a:t>
            </a:r>
            <a:r>
              <a:rPr lang="ru-RU" sz="1900" dirty="0">
                <a:solidFill>
                  <a:srgbClr val="002060"/>
                </a:solidFill>
              </a:rPr>
              <a:t>управления молодежи и </a:t>
            </a:r>
            <a:r>
              <a:rPr lang="ru-RU" sz="1900" dirty="0" smtClean="0">
                <a:solidFill>
                  <a:srgbClr val="002060"/>
                </a:solidFill>
              </a:rPr>
              <a:t>спорта</a:t>
            </a:r>
          </a:p>
          <a:p>
            <a:pPr marL="274320" indent="-274320">
              <a:spcBef>
                <a:spcPct val="20000"/>
              </a:spcBef>
              <a:buClr>
                <a:schemeClr val="tx2"/>
              </a:buClr>
              <a:buSzPct val="100000"/>
              <a:buFont typeface="Wingdings" pitchFamily="2" charset="2"/>
              <a:buChar char="ü"/>
            </a:pPr>
            <a:r>
              <a:rPr lang="ru-RU" sz="1900" dirty="0">
                <a:solidFill>
                  <a:srgbClr val="002060"/>
                </a:solidFill>
              </a:rPr>
              <a:t>Местные </a:t>
            </a:r>
            <a:r>
              <a:rPr lang="ru-RU" sz="1900" dirty="0" smtClean="0">
                <a:solidFill>
                  <a:srgbClr val="002060"/>
                </a:solidFill>
              </a:rPr>
              <a:t>правительственные профсоюзы</a:t>
            </a:r>
            <a:endParaRPr lang="tr-TR" sz="1900" dirty="0" smtClean="0">
              <a:solidFill>
                <a:srgbClr val="FF0000"/>
              </a:solidFill>
            </a:endParaRPr>
          </a:p>
          <a:p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483768" y="1340768"/>
            <a:ext cx="3739928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200" dirty="0" smtClean="0">
                <a:solidFill>
                  <a:srgbClr val="FF0000"/>
                </a:solidFill>
                <a:latin typeface="Arial"/>
              </a:rPr>
              <a:t>учреждения </a:t>
            </a:r>
            <a:r>
              <a:rPr lang="ru-RU" sz="2200" dirty="0">
                <a:solidFill>
                  <a:srgbClr val="FF0000"/>
                </a:solidFill>
                <a:latin typeface="Arial"/>
              </a:rPr>
              <a:t>социального </a:t>
            </a:r>
            <a:r>
              <a:rPr lang="ru-RU" sz="2200" dirty="0" smtClean="0">
                <a:solidFill>
                  <a:srgbClr val="FF0000"/>
                </a:solidFill>
                <a:latin typeface="Arial"/>
              </a:rPr>
              <a:t>обеспечения</a:t>
            </a:r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1900" dirty="0">
                <a:solidFill>
                  <a:srgbClr val="002060"/>
                </a:solidFill>
              </a:rPr>
              <a:t>Учреждения социального обеспечения  </a:t>
            </a:r>
            <a:endParaRPr lang="en-GB" sz="1900" dirty="0">
              <a:solidFill>
                <a:srgbClr val="002060"/>
              </a:solidFill>
            </a:endParaRPr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1900" dirty="0" smtClean="0">
                <a:solidFill>
                  <a:srgbClr val="002060"/>
                </a:solidFill>
              </a:rPr>
              <a:t>Фонд </a:t>
            </a:r>
            <a:r>
              <a:rPr lang="ru-RU" sz="1900" dirty="0">
                <a:solidFill>
                  <a:srgbClr val="002060"/>
                </a:solidFill>
              </a:rPr>
              <a:t>страхования по </a:t>
            </a:r>
            <a:r>
              <a:rPr lang="ru-RU" sz="1900" dirty="0" smtClean="0">
                <a:solidFill>
                  <a:srgbClr val="002060"/>
                </a:solidFill>
              </a:rPr>
              <a:t>безработице</a:t>
            </a:r>
          </a:p>
          <a:p>
            <a:pPr marL="285750" indent="-285750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1900" dirty="0">
                <a:solidFill>
                  <a:srgbClr val="002060"/>
                </a:solidFill>
              </a:rPr>
              <a:t>Турецкое агентство </a:t>
            </a:r>
            <a:r>
              <a:rPr lang="ru-RU" sz="1900" dirty="0" smtClean="0">
                <a:solidFill>
                  <a:srgbClr val="002060"/>
                </a:solidFill>
              </a:rPr>
              <a:t>занятости</a:t>
            </a:r>
            <a:endParaRPr lang="tr-TR" sz="1900" dirty="0">
              <a:solidFill>
                <a:srgbClr val="002060"/>
              </a:solidFill>
            </a:endParaRPr>
          </a:p>
          <a:p>
            <a:pPr marL="285750" lvl="0" indent="-285750" algn="ctr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endParaRPr lang="tr-TR" dirty="0" smtClean="0"/>
          </a:p>
          <a:p>
            <a:pPr algn="ctr"/>
            <a:endParaRPr lang="tr-TR" dirty="0"/>
          </a:p>
          <a:p>
            <a:pPr algn="ctr"/>
            <a:r>
              <a:rPr lang="tr-TR" dirty="0" smtClean="0"/>
              <a:t>   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447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504" y="1052736"/>
            <a:ext cx="8568952" cy="55446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2003 году был принят закон о Контроле и управлении государственными финансами</a:t>
            </a:r>
            <a:r>
              <a:rPr lang="tr-TR" dirty="0" smtClean="0"/>
              <a:t>. </a:t>
            </a:r>
            <a:r>
              <a:rPr lang="ru-RU" dirty="0" smtClean="0"/>
              <a:t>Благодаря этому закону</a:t>
            </a:r>
            <a:endParaRPr lang="tr-TR" dirty="0" smtClean="0"/>
          </a:p>
          <a:p>
            <a:pPr marL="914400" lvl="1" indent="-457200" algn="just">
              <a:spcBef>
                <a:spcPts val="0"/>
              </a:spcBef>
              <a:buClr>
                <a:srgbClr val="2DA2BF"/>
              </a:buClr>
              <a:buSzPct val="70000"/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Для общественной статистики финансов</a:t>
            </a:r>
            <a:r>
              <a:rPr lang="tr-TR" sz="2400" dirty="0" smtClean="0">
                <a:solidFill>
                  <a:srgbClr val="002060"/>
                </a:solidFill>
              </a:rPr>
              <a:t>, </a:t>
            </a:r>
            <a:r>
              <a:rPr lang="ru-RU" sz="2400" dirty="0" smtClean="0">
                <a:solidFill>
                  <a:srgbClr val="002060"/>
                </a:solidFill>
              </a:rPr>
              <a:t>сектор государственного управления был в основном обусловлен согласно международным критериям (ЕСС 95-РСГФ 2001) которые были установлены рабочей группой </a:t>
            </a:r>
            <a:r>
              <a:rPr lang="tr-TR" sz="2400" dirty="0" smtClean="0">
                <a:solidFill>
                  <a:srgbClr val="002060"/>
                </a:solidFill>
              </a:rPr>
              <a:t>(</a:t>
            </a:r>
            <a:r>
              <a:rPr lang="ru-RU" sz="2400" kern="0" dirty="0" smtClean="0">
                <a:solidFill>
                  <a:srgbClr val="002060"/>
                </a:solidFill>
              </a:rPr>
              <a:t>министерство финансов</a:t>
            </a:r>
            <a:r>
              <a:rPr lang="tr-TR" sz="2400" kern="0" dirty="0" smtClean="0">
                <a:solidFill>
                  <a:srgbClr val="002060"/>
                </a:solidFill>
              </a:rPr>
              <a:t>, </a:t>
            </a:r>
            <a:r>
              <a:rPr lang="ru-RU" sz="2400" kern="0" dirty="0" smtClean="0">
                <a:solidFill>
                  <a:srgbClr val="002060"/>
                </a:solidFill>
              </a:rPr>
              <a:t>Заместитель государственного казначейства</a:t>
            </a:r>
            <a:r>
              <a:rPr lang="tr-TR" sz="2400" kern="0" dirty="0" smtClean="0">
                <a:solidFill>
                  <a:srgbClr val="002060"/>
                </a:solidFill>
              </a:rPr>
              <a:t>, </a:t>
            </a:r>
            <a:r>
              <a:rPr lang="ru-RU" sz="2400" kern="0" dirty="0" smtClean="0">
                <a:solidFill>
                  <a:srgbClr val="002060"/>
                </a:solidFill>
              </a:rPr>
              <a:t>Центральный Банк Турции</a:t>
            </a:r>
            <a:r>
              <a:rPr lang="tr-TR" sz="2400" kern="0" dirty="0" smtClean="0">
                <a:solidFill>
                  <a:srgbClr val="002060"/>
                </a:solidFill>
              </a:rPr>
              <a:t>, </a:t>
            </a:r>
            <a:r>
              <a:rPr lang="ru-RU" sz="2400" kern="0" dirty="0" smtClean="0">
                <a:solidFill>
                  <a:srgbClr val="002060"/>
                </a:solidFill>
              </a:rPr>
              <a:t>Министерство по развитию</a:t>
            </a:r>
            <a:r>
              <a:rPr lang="tr-TR" sz="2400" kern="0" dirty="0" smtClean="0">
                <a:solidFill>
                  <a:srgbClr val="002060"/>
                </a:solidFill>
              </a:rPr>
              <a:t>, </a:t>
            </a:r>
            <a:r>
              <a:rPr lang="ru-RU" sz="2400" kern="0" dirty="0" smtClean="0">
                <a:solidFill>
                  <a:srgbClr val="002060"/>
                </a:solidFill>
              </a:rPr>
              <a:t>Статистический Институт Турции</a:t>
            </a:r>
            <a:r>
              <a:rPr lang="tr-TR" sz="2400" dirty="0" smtClean="0">
                <a:solidFill>
                  <a:srgbClr val="002060"/>
                </a:solidFill>
              </a:rPr>
              <a:t>)</a:t>
            </a:r>
          </a:p>
          <a:p>
            <a:pPr marL="914400" lvl="1" indent="-457200" algn="just">
              <a:spcBef>
                <a:spcPts val="0"/>
              </a:spcBef>
              <a:buClr>
                <a:srgbClr val="2DA2BF"/>
              </a:buClr>
              <a:buSzPct val="70000"/>
              <a:buFont typeface="Wingdings" pitchFamily="2" charset="2"/>
              <a:buChar char="Ø"/>
            </a:pPr>
            <a:endParaRPr lang="ru-RU" sz="2400" dirty="0" smtClean="0">
              <a:solidFill>
                <a:srgbClr val="002060"/>
              </a:solidFill>
            </a:endParaRPr>
          </a:p>
          <a:p>
            <a:pPr marL="914400" lvl="1" indent="-457200" algn="just">
              <a:spcBef>
                <a:spcPts val="0"/>
              </a:spcBef>
              <a:buClr>
                <a:srgbClr val="2DA2BF"/>
              </a:buClr>
              <a:buSzPct val="70000"/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Были </a:t>
            </a:r>
            <a:r>
              <a:rPr lang="ru-RU" sz="2400" dirty="0">
                <a:solidFill>
                  <a:srgbClr val="002060"/>
                </a:solidFill>
              </a:rPr>
              <a:t>введены </a:t>
            </a:r>
            <a:r>
              <a:rPr lang="ru-RU" sz="2400" dirty="0" smtClean="0">
                <a:solidFill>
                  <a:srgbClr val="002060"/>
                </a:solidFill>
              </a:rPr>
              <a:t>общие </a:t>
            </a:r>
            <a:r>
              <a:rPr lang="ru-RU" sz="2400" dirty="0">
                <a:solidFill>
                  <a:srgbClr val="002060"/>
                </a:solidFill>
              </a:rPr>
              <a:t>правила </a:t>
            </a:r>
            <a:r>
              <a:rPr lang="ru-RU" sz="2400" dirty="0" smtClean="0">
                <a:solidFill>
                  <a:srgbClr val="002060"/>
                </a:solidFill>
              </a:rPr>
              <a:t>для </a:t>
            </a:r>
            <a:r>
              <a:rPr lang="ru-RU" sz="2400" dirty="0">
                <a:solidFill>
                  <a:srgbClr val="002060"/>
                </a:solidFill>
              </a:rPr>
              <a:t>учреждений сектора государственного </a:t>
            </a:r>
            <a:r>
              <a:rPr lang="ru-RU" sz="2400" dirty="0" smtClean="0">
                <a:solidFill>
                  <a:srgbClr val="002060"/>
                </a:solidFill>
              </a:rPr>
              <a:t>управления , что обеспечило однородность </a:t>
            </a:r>
            <a:r>
              <a:rPr lang="ru-RU" sz="2400" dirty="0">
                <a:solidFill>
                  <a:srgbClr val="002060"/>
                </a:solidFill>
              </a:rPr>
              <a:t>управления финансами для всех </a:t>
            </a:r>
            <a:r>
              <a:rPr lang="ru-RU" sz="2400" dirty="0" smtClean="0">
                <a:solidFill>
                  <a:srgbClr val="002060"/>
                </a:solidFill>
              </a:rPr>
              <a:t>учреждений.</a:t>
            </a:r>
            <a:endParaRPr lang="ru-RU" sz="2400" dirty="0">
              <a:solidFill>
                <a:srgbClr val="002060"/>
              </a:solidFill>
            </a:endParaRPr>
          </a:p>
          <a:p>
            <a:pPr marL="914400" lvl="1" indent="-457200" algn="just">
              <a:spcBef>
                <a:spcPts val="0"/>
              </a:spcBef>
              <a:buClr>
                <a:srgbClr val="2DA2BF"/>
              </a:buClr>
              <a:buSzPct val="70000"/>
              <a:buFont typeface="Wingdings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</a:rPr>
              <a:t>Система бухгалтерского учета </a:t>
            </a:r>
            <a:r>
              <a:rPr lang="ru-RU" sz="2400" dirty="0" smtClean="0">
                <a:solidFill>
                  <a:srgbClr val="002060"/>
                </a:solidFill>
              </a:rPr>
              <a:t>на основе начисления была </a:t>
            </a:r>
            <a:r>
              <a:rPr lang="ru-RU" sz="2400" dirty="0">
                <a:solidFill>
                  <a:srgbClr val="002060"/>
                </a:solidFill>
              </a:rPr>
              <a:t>установлена ​​Министерством финансов для всех </a:t>
            </a:r>
            <a:r>
              <a:rPr lang="ru-RU" sz="2400" dirty="0" smtClean="0">
                <a:solidFill>
                  <a:srgbClr val="002060"/>
                </a:solidFill>
              </a:rPr>
              <a:t>секторов </a:t>
            </a:r>
            <a:r>
              <a:rPr lang="ru-RU" sz="2400" dirty="0">
                <a:solidFill>
                  <a:srgbClr val="002060"/>
                </a:solidFill>
              </a:rPr>
              <a:t>государственного </a:t>
            </a:r>
            <a:r>
              <a:rPr lang="ru-RU" sz="2400" dirty="0" smtClean="0">
                <a:solidFill>
                  <a:srgbClr val="002060"/>
                </a:solidFill>
              </a:rPr>
              <a:t>управления</a:t>
            </a:r>
            <a:endParaRPr lang="ru-RU" sz="2400" dirty="0">
              <a:solidFill>
                <a:srgbClr val="002060"/>
              </a:solidFill>
            </a:endParaRPr>
          </a:p>
          <a:p>
            <a:pPr marL="914400" lvl="1" indent="-457200" algn="just">
              <a:spcBef>
                <a:spcPts val="0"/>
              </a:spcBef>
              <a:buClr>
                <a:srgbClr val="2DA2BF"/>
              </a:buClr>
              <a:buSzPct val="70000"/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целях обеспечения соответствия международным стандартам, была разработана  аналитические бюджетная классификация</a:t>
            </a:r>
            <a:endParaRPr lang="tr-TR" sz="2400" dirty="0" smtClean="0">
              <a:solidFill>
                <a:srgbClr val="002060"/>
              </a:solidFill>
            </a:endParaRPr>
          </a:p>
          <a:p>
            <a:pPr marL="914400" lvl="1" indent="-457200" algn="just">
              <a:spcBef>
                <a:spcPts val="0"/>
              </a:spcBef>
              <a:buClr>
                <a:srgbClr val="2DA2BF"/>
              </a:buClr>
              <a:buSzPct val="70000"/>
              <a:buFont typeface="Wingdings" pitchFamily="2" charset="2"/>
              <a:buChar char="Ø"/>
            </a:pPr>
            <a:endParaRPr lang="tr-TR" dirty="0"/>
          </a:p>
          <a:p>
            <a:pPr marL="457200" lvl="1" indent="0" algn="just">
              <a:spcBef>
                <a:spcPts val="0"/>
              </a:spcBef>
              <a:buClr>
                <a:srgbClr val="2DA2BF"/>
              </a:buClr>
              <a:buSzPct val="70000"/>
              <a:buNone/>
            </a:pPr>
            <a:r>
              <a:rPr lang="tr-TR" dirty="0" smtClean="0"/>
              <a:t> </a:t>
            </a:r>
          </a:p>
          <a:p>
            <a:pPr marL="914400" lvl="1" indent="-457200" algn="just">
              <a:spcBef>
                <a:spcPts val="0"/>
              </a:spcBef>
              <a:buClr>
                <a:srgbClr val="2DA2BF"/>
              </a:buClr>
              <a:buSzPct val="70000"/>
              <a:buFont typeface="Wingdings" pitchFamily="2" charset="2"/>
              <a:buChar char="Ø"/>
            </a:pPr>
            <a:endParaRPr lang="tr-TR" dirty="0"/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6319" y="25447"/>
            <a:ext cx="9217024" cy="1008112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FFFF00"/>
                </a:solidFill>
              </a:rPr>
              <a:t>Установление </a:t>
            </a:r>
            <a:r>
              <a:rPr lang="ru-RU" sz="3000" dirty="0">
                <a:solidFill>
                  <a:srgbClr val="FFFF00"/>
                </a:solidFill>
              </a:rPr>
              <a:t>сектора государственного </a:t>
            </a:r>
            <a:r>
              <a:rPr lang="ru-RU" sz="3000" dirty="0" smtClean="0">
                <a:solidFill>
                  <a:srgbClr val="FFFF00"/>
                </a:solidFill>
              </a:rPr>
              <a:t>управления</a:t>
            </a:r>
            <a:endParaRPr lang="tr-TR" sz="30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92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FFFF00"/>
                </a:solidFill>
              </a:rPr>
              <a:t>Источники данных, Составление и  </a:t>
            </a:r>
            <a:r>
              <a:rPr lang="ru-RU" sz="4000" dirty="0" smtClean="0">
                <a:solidFill>
                  <a:srgbClr val="FFFF00"/>
                </a:solidFill>
              </a:rPr>
              <a:t>Отчетность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4" name="Picture 4" descr="https://encrypted-tbn1.gstatic.com/images?q=tbn:ANd9GcQKgk_KgqBtXNC9t0uu_ey436dUsV06zubvbleIufv62p1maAX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45914"/>
            <a:ext cx="2948297" cy="179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21087"/>
            <a:ext cx="262185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203849" y="1503583"/>
            <a:ext cx="55405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>
                <a:solidFill>
                  <a:schemeClr val="tx2"/>
                </a:solidFill>
                <a:latin typeface="Comic Sans MS" pitchFamily="66" charset="0"/>
              </a:rPr>
              <a:t>Система </a:t>
            </a:r>
            <a:r>
              <a:rPr lang="tr-TR" sz="1700" dirty="0" smtClean="0">
                <a:solidFill>
                  <a:schemeClr val="tx2"/>
                </a:solidFill>
                <a:latin typeface="Comic Sans MS" pitchFamily="66" charset="0"/>
              </a:rPr>
              <a:t>Say 2000i, </a:t>
            </a:r>
            <a:r>
              <a:rPr lang="ru-RU" sz="1700" dirty="0" smtClean="0">
                <a:solidFill>
                  <a:schemeClr val="tx2"/>
                </a:solidFill>
                <a:latin typeface="Comic Sans MS" pitchFamily="66" charset="0"/>
              </a:rPr>
              <a:t>в которой используются усовершенствованный компьютер и коммуникационная система</a:t>
            </a:r>
            <a:r>
              <a:rPr lang="tr-TR" sz="1700" dirty="0" smtClean="0">
                <a:solidFill>
                  <a:schemeClr val="tx2"/>
                </a:solidFill>
                <a:latin typeface="Comic Sans MS" pitchFamily="66" charset="0"/>
              </a:rPr>
              <a:t>,  </a:t>
            </a:r>
            <a:r>
              <a:rPr lang="ru-RU" sz="1700" dirty="0" smtClean="0">
                <a:solidFill>
                  <a:schemeClr val="tx2"/>
                </a:solidFill>
                <a:latin typeface="Comic Sans MS" pitchFamily="66" charset="0"/>
              </a:rPr>
              <a:t>является одной из пяти самых масштабных проектов между приложениями электронного правительства, основанного  на базе онлайн-технологий. Этот проект является самым крупным в нашей стране по масштабам и пределам.</a:t>
            </a:r>
            <a:endParaRPr lang="tr-TR" sz="1700" dirty="0">
              <a:solidFill>
                <a:schemeClr val="tx2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203849" y="3795777"/>
            <a:ext cx="5616623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>
                <a:solidFill>
                  <a:schemeClr val="tx2"/>
                </a:solidFill>
                <a:latin typeface="Comic Sans MS" pitchFamily="66" charset="0"/>
              </a:rPr>
              <a:t>Система по государственным расходам и  </a:t>
            </a:r>
            <a:r>
              <a:rPr lang="ru-RU" sz="1700" dirty="0">
                <a:solidFill>
                  <a:schemeClr val="tx2"/>
                </a:solidFill>
                <a:latin typeface="Comic Sans MS" pitchFamily="66" charset="0"/>
              </a:rPr>
              <a:t>учета является </a:t>
            </a:r>
            <a:r>
              <a:rPr lang="ru-RU" sz="1700" dirty="0" smtClean="0">
                <a:solidFill>
                  <a:schemeClr val="tx2"/>
                </a:solidFill>
                <a:latin typeface="Comic Sans MS" pitchFamily="66" charset="0"/>
              </a:rPr>
              <a:t>автоматизированной системой, разработанной Управлением государственных счетов Министерства финансов. Эта </a:t>
            </a:r>
            <a:r>
              <a:rPr lang="ru-RU" sz="1700" dirty="0">
                <a:solidFill>
                  <a:schemeClr val="tx2"/>
                </a:solidFill>
                <a:latin typeface="Comic Sans MS" pitchFamily="66" charset="0"/>
              </a:rPr>
              <a:t>система была создана для интеграции финансовых сделок между </a:t>
            </a:r>
            <a:r>
              <a:rPr lang="ru-RU" sz="1700" dirty="0" smtClean="0">
                <a:solidFill>
                  <a:schemeClr val="tx2"/>
                </a:solidFill>
                <a:latin typeface="Comic Sans MS" pitchFamily="66" charset="0"/>
              </a:rPr>
              <a:t>подразделениями по расходу и учету. С </a:t>
            </a:r>
            <a:r>
              <a:rPr lang="ru-RU" sz="1700" dirty="0">
                <a:solidFill>
                  <a:schemeClr val="tx2"/>
                </a:solidFill>
                <a:latin typeface="Comic Sans MS" pitchFamily="66" charset="0"/>
              </a:rPr>
              <a:t>помощью этой </a:t>
            </a:r>
            <a:r>
              <a:rPr lang="ru-RU" sz="1700" dirty="0" smtClean="0">
                <a:solidFill>
                  <a:schemeClr val="tx2"/>
                </a:solidFill>
                <a:latin typeface="Comic Sans MS" pitchFamily="66" charset="0"/>
              </a:rPr>
              <a:t>системы, данные</a:t>
            </a:r>
            <a:r>
              <a:rPr lang="ru-RU" sz="1700" dirty="0">
                <a:solidFill>
                  <a:schemeClr val="tx2"/>
                </a:solidFill>
                <a:latin typeface="Comic Sans MS" pitchFamily="66" charset="0"/>
              </a:rPr>
              <a:t>, относящиеся к финансовым </a:t>
            </a:r>
            <a:r>
              <a:rPr lang="ru-RU" sz="1700" dirty="0" smtClean="0">
                <a:solidFill>
                  <a:schemeClr val="tx2"/>
                </a:solidFill>
                <a:latin typeface="Comic Sans MS" pitchFamily="66" charset="0"/>
              </a:rPr>
              <a:t>операциям, вводятся и посылаются подразделением по расходу в подразделение по учету. Эти </a:t>
            </a:r>
            <a:r>
              <a:rPr lang="ru-RU" sz="1700" dirty="0">
                <a:solidFill>
                  <a:schemeClr val="tx2"/>
                </a:solidFill>
                <a:latin typeface="Comic Sans MS" pitchFamily="66" charset="0"/>
              </a:rPr>
              <a:t>данные записываются в качестве учетной </a:t>
            </a:r>
            <a:r>
              <a:rPr lang="ru-RU" sz="1700" dirty="0" smtClean="0">
                <a:solidFill>
                  <a:schemeClr val="tx2"/>
                </a:solidFill>
                <a:latin typeface="Comic Sans MS" pitchFamily="66" charset="0"/>
              </a:rPr>
              <a:t>информации.</a:t>
            </a:r>
            <a:endParaRPr lang="tr-TR" sz="170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163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 fontScale="47500" lnSpcReduction="20000"/>
          </a:bodyPr>
          <a:lstStyle/>
          <a:p>
            <a:pPr lvl="0">
              <a:lnSpc>
                <a:spcPct val="150000"/>
              </a:lnSpc>
              <a:spcBef>
                <a:spcPts val="700"/>
              </a:spcBef>
              <a:spcAft>
                <a:spcPts val="1200"/>
              </a:spcAft>
              <a:buClr>
                <a:schemeClr val="tx2"/>
              </a:buClr>
              <a:buSzPct val="60000"/>
              <a:buFont typeface="Wingdings" pitchFamily="2" charset="2"/>
              <a:buChar char="Ø"/>
            </a:pPr>
            <a:r>
              <a:rPr lang="ru-RU" sz="4400" dirty="0" smtClean="0">
                <a:latin typeface="Tw Cen MT"/>
              </a:rPr>
              <a:t>Как и Министерство финансов</a:t>
            </a:r>
            <a:r>
              <a:rPr lang="tr-TR" sz="4400" dirty="0" smtClean="0">
                <a:latin typeface="Tw Cen MT"/>
              </a:rPr>
              <a:t>, </a:t>
            </a:r>
            <a:r>
              <a:rPr lang="ru-RU" sz="4400" dirty="0" smtClean="0">
                <a:latin typeface="Tw Cen MT"/>
              </a:rPr>
              <a:t>мы составляем данные</a:t>
            </a:r>
            <a:r>
              <a:rPr lang="tr-TR" sz="4400" dirty="0" smtClean="0">
                <a:latin typeface="Tw Cen MT"/>
              </a:rPr>
              <a:t>;</a:t>
            </a:r>
            <a:endParaRPr lang="tr-TR" sz="4400" dirty="0">
              <a:latin typeface="Tw Cen MT"/>
            </a:endParaRPr>
          </a:p>
          <a:p>
            <a:pPr marL="708660" lvl="1" indent="-342900" algn="just">
              <a:lnSpc>
                <a:spcPct val="150000"/>
              </a:lnSpc>
              <a:spcBef>
                <a:spcPts val="55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Wingdings" pitchFamily="2" charset="2"/>
              <a:buChar char="ü"/>
            </a:pPr>
            <a:r>
              <a:rPr lang="ru-RU" sz="4400" dirty="0" smtClean="0">
                <a:latin typeface="Tw Cen MT"/>
              </a:rPr>
              <a:t>Бюджет центрального правительства составляется в реальном времени с помощью системы </a:t>
            </a:r>
            <a:r>
              <a:rPr lang="tr-TR" sz="4400" dirty="0" smtClean="0">
                <a:latin typeface="Tw Cen MT"/>
              </a:rPr>
              <a:t>Say 2000i System</a:t>
            </a:r>
          </a:p>
          <a:p>
            <a:pPr marL="708660" lvl="1" indent="-342900" algn="just">
              <a:lnSpc>
                <a:spcPct val="150000"/>
              </a:lnSpc>
              <a:spcBef>
                <a:spcPts val="55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Wingdings" pitchFamily="2" charset="2"/>
              <a:buChar char="ü"/>
            </a:pPr>
            <a:r>
              <a:rPr lang="tr-TR" sz="4400" dirty="0" smtClean="0">
                <a:latin typeface="Tw Cen MT"/>
              </a:rPr>
              <a:t> </a:t>
            </a:r>
            <a:r>
              <a:rPr lang="ru-RU" sz="4400" dirty="0" smtClean="0">
                <a:latin typeface="Tw Cen MT"/>
              </a:rPr>
              <a:t>Данные внебюджетных институтов центрального правительства составляются квартально в системе </a:t>
            </a:r>
            <a:r>
              <a:rPr lang="tr-TR" sz="4400" dirty="0" smtClean="0">
                <a:latin typeface="Tw Cen MT"/>
              </a:rPr>
              <a:t>KBS </a:t>
            </a:r>
            <a:endParaRPr lang="ru-RU" sz="4400" dirty="0" smtClean="0">
              <a:latin typeface="Tw Cen MT"/>
            </a:endParaRPr>
          </a:p>
          <a:p>
            <a:pPr marL="708660" lvl="1" indent="-342900" algn="just">
              <a:lnSpc>
                <a:spcPct val="150000"/>
              </a:lnSpc>
              <a:spcBef>
                <a:spcPts val="55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Wingdings" pitchFamily="2" charset="2"/>
              <a:buChar char="ü"/>
            </a:pPr>
            <a:r>
              <a:rPr lang="ru-RU" sz="4400" dirty="0" smtClean="0">
                <a:latin typeface="Tw Cen MT"/>
              </a:rPr>
              <a:t>Данные областного правительства составляются ежемесячно в системе </a:t>
            </a:r>
            <a:r>
              <a:rPr lang="tr-TR" sz="4400" dirty="0" smtClean="0">
                <a:latin typeface="Tw Cen MT"/>
              </a:rPr>
              <a:t>KBS </a:t>
            </a:r>
            <a:endParaRPr lang="ru-RU" sz="4400" dirty="0" smtClean="0">
              <a:latin typeface="Tw Cen MT"/>
            </a:endParaRPr>
          </a:p>
          <a:p>
            <a:pPr marL="708660" lvl="1" indent="-342900" algn="just">
              <a:lnSpc>
                <a:spcPct val="150000"/>
              </a:lnSpc>
              <a:spcBef>
                <a:spcPts val="550"/>
              </a:spcBef>
              <a:spcAft>
                <a:spcPts val="1200"/>
              </a:spcAft>
              <a:buClr>
                <a:schemeClr val="tx2"/>
              </a:buClr>
              <a:buSzPct val="70000"/>
              <a:buFont typeface="Wingdings" pitchFamily="2" charset="2"/>
              <a:buChar char="ü"/>
            </a:pPr>
            <a:r>
              <a:rPr lang="ru-RU" sz="4400" dirty="0" smtClean="0">
                <a:latin typeface="Tw Cen MT"/>
              </a:rPr>
              <a:t>Данные учреждений </a:t>
            </a:r>
            <a:r>
              <a:rPr lang="ru-RU" sz="4400" dirty="0">
                <a:latin typeface="Tw Cen MT"/>
              </a:rPr>
              <a:t>социального </a:t>
            </a:r>
            <a:r>
              <a:rPr lang="ru-RU" sz="4400" dirty="0" smtClean="0">
                <a:latin typeface="Tw Cen MT"/>
              </a:rPr>
              <a:t>обеспечения составляются </a:t>
            </a:r>
            <a:r>
              <a:rPr lang="ru-RU" sz="4400" dirty="0">
                <a:latin typeface="Tw Cen MT"/>
              </a:rPr>
              <a:t>квартально в системе KBS 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074448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Источники данных, Составление и  Отчетность</a:t>
            </a:r>
            <a:endParaRPr lang="tr-T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684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256584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50000"/>
              </a:lnSpc>
              <a:spcBef>
                <a:spcPts val="700"/>
              </a:spcBef>
              <a:spcAft>
                <a:spcPts val="1200"/>
              </a:spcAft>
              <a:buClr>
                <a:srgbClr val="073E87"/>
              </a:buClr>
              <a:buSzPct val="60000"/>
              <a:buFont typeface="Wingdings" pitchFamily="2" charset="2"/>
              <a:buChar char="Ø"/>
            </a:pPr>
            <a:r>
              <a:rPr lang="ru-RU" sz="2600" dirty="0">
                <a:latin typeface="Tw Cen MT"/>
              </a:rPr>
              <a:t>Как и Министерство финансов, мы </a:t>
            </a:r>
            <a:r>
              <a:rPr lang="ru-RU" sz="2600" dirty="0" smtClean="0">
                <a:latin typeface="Tw Cen MT"/>
              </a:rPr>
              <a:t>предоставляем и распространяем данные</a:t>
            </a:r>
            <a:r>
              <a:rPr lang="tr-TR" sz="2600" dirty="0" smtClean="0">
                <a:latin typeface="Tw Cen MT"/>
              </a:rPr>
              <a:t>;</a:t>
            </a:r>
            <a:endParaRPr lang="tr-TR" sz="2600" dirty="0">
              <a:latin typeface="Tw Cen MT"/>
            </a:endParaRPr>
          </a:p>
          <a:p>
            <a:pPr marL="708660" lvl="1" indent="-342900" algn="just">
              <a:lnSpc>
                <a:spcPct val="150000"/>
              </a:lnSpc>
              <a:spcBef>
                <a:spcPts val="550"/>
              </a:spcBef>
              <a:spcAft>
                <a:spcPts val="1200"/>
              </a:spcAft>
              <a:buClr>
                <a:srgbClr val="073E87"/>
              </a:buClr>
              <a:buSzPct val="70000"/>
              <a:buFont typeface="Wingdings" pitchFamily="2" charset="2"/>
              <a:buChar char="ü"/>
            </a:pPr>
            <a:r>
              <a:rPr lang="ru-RU" sz="2600" dirty="0" smtClean="0">
                <a:latin typeface="Tw Cen MT"/>
              </a:rPr>
              <a:t>Ежемесячно</a:t>
            </a:r>
            <a:r>
              <a:rPr lang="tr-TR" sz="2600" dirty="0" smtClean="0">
                <a:latin typeface="Tw Cen MT"/>
              </a:rPr>
              <a:t> = </a:t>
            </a:r>
            <a:r>
              <a:rPr lang="ru-RU" sz="2600" dirty="0" smtClean="0">
                <a:latin typeface="Tw Cen MT"/>
              </a:rPr>
              <a:t>Данные по бюджету </a:t>
            </a:r>
            <a:r>
              <a:rPr lang="ru-RU" sz="2600" dirty="0">
                <a:latin typeface="Tw Cen MT"/>
              </a:rPr>
              <a:t>центрального правительства </a:t>
            </a:r>
            <a:r>
              <a:rPr lang="ru-RU" sz="2600" dirty="0" smtClean="0">
                <a:latin typeface="Tw Cen MT"/>
              </a:rPr>
              <a:t>предоставляются </a:t>
            </a:r>
            <a:r>
              <a:rPr lang="ru-RU" sz="2600" dirty="0">
                <a:latin typeface="Tw Cen MT"/>
              </a:rPr>
              <a:t>и </a:t>
            </a:r>
            <a:r>
              <a:rPr lang="ru-RU" sz="2600" dirty="0" smtClean="0">
                <a:latin typeface="Tw Cen MT"/>
              </a:rPr>
              <a:t>распространяются </a:t>
            </a:r>
            <a:r>
              <a:rPr lang="tr-TR" sz="2600" dirty="0" smtClean="0">
                <a:latin typeface="Tw Cen MT"/>
              </a:rPr>
              <a:t>t+15 </a:t>
            </a:r>
          </a:p>
          <a:p>
            <a:pPr marL="708660" lvl="1" indent="-342900" algn="just">
              <a:lnSpc>
                <a:spcPct val="150000"/>
              </a:lnSpc>
              <a:spcBef>
                <a:spcPts val="550"/>
              </a:spcBef>
              <a:spcAft>
                <a:spcPts val="1200"/>
              </a:spcAft>
              <a:buClr>
                <a:srgbClr val="073E87"/>
              </a:buClr>
              <a:buSzPct val="70000"/>
              <a:buFont typeface="Wingdings" pitchFamily="2" charset="2"/>
              <a:buChar char="ü"/>
            </a:pPr>
            <a:r>
              <a:rPr lang="ru-RU" sz="2600" dirty="0" smtClean="0">
                <a:latin typeface="Tw Cen MT"/>
              </a:rPr>
              <a:t>Квартально</a:t>
            </a:r>
            <a:r>
              <a:rPr lang="tr-TR" sz="2600" dirty="0" smtClean="0">
                <a:latin typeface="Tw Cen MT"/>
              </a:rPr>
              <a:t> = </a:t>
            </a:r>
            <a:r>
              <a:rPr lang="ru-RU" sz="2600" dirty="0" smtClean="0">
                <a:latin typeface="Tw Cen MT"/>
              </a:rPr>
              <a:t>Данные сектора центрального </a:t>
            </a:r>
            <a:r>
              <a:rPr lang="ru-RU" sz="2600" dirty="0">
                <a:latin typeface="Tw Cen MT"/>
              </a:rPr>
              <a:t>правительства предоставляются и </a:t>
            </a:r>
            <a:r>
              <a:rPr lang="ru-RU" sz="2600" dirty="0" smtClean="0">
                <a:latin typeface="Tw Cen MT"/>
              </a:rPr>
              <a:t>распространяются </a:t>
            </a:r>
            <a:r>
              <a:rPr lang="tr-TR" sz="2600" dirty="0" smtClean="0">
                <a:latin typeface="Tw Cen MT"/>
              </a:rPr>
              <a:t>t+90 </a:t>
            </a:r>
          </a:p>
          <a:p>
            <a:pPr marL="708660" lvl="1" indent="-342900" algn="just">
              <a:lnSpc>
                <a:spcPct val="150000"/>
              </a:lnSpc>
              <a:spcBef>
                <a:spcPts val="550"/>
              </a:spcBef>
              <a:spcAft>
                <a:spcPts val="1200"/>
              </a:spcAft>
              <a:buClr>
                <a:srgbClr val="073E87"/>
              </a:buClr>
              <a:buSzPct val="70000"/>
              <a:buFont typeface="Wingdings" pitchFamily="2" charset="2"/>
              <a:buChar char="ü"/>
            </a:pPr>
            <a:r>
              <a:rPr lang="tr-TR" sz="2600" dirty="0" smtClean="0">
                <a:latin typeface="Tw Cen MT"/>
              </a:rPr>
              <a:t> </a:t>
            </a:r>
            <a:r>
              <a:rPr lang="ru-RU" sz="2600" dirty="0" smtClean="0">
                <a:latin typeface="Tw Cen MT"/>
              </a:rPr>
              <a:t>Ежегодно</a:t>
            </a:r>
            <a:r>
              <a:rPr lang="tr-TR" sz="2600" dirty="0" smtClean="0">
                <a:latin typeface="Tw Cen MT"/>
              </a:rPr>
              <a:t> = </a:t>
            </a:r>
            <a:r>
              <a:rPr lang="ru-RU" sz="2600" dirty="0">
                <a:latin typeface="Tw Cen MT"/>
              </a:rPr>
              <a:t>Данные сектора центрального правительства предоставляются и распространяются </a:t>
            </a:r>
            <a:r>
              <a:rPr lang="tr-TR" sz="2600" dirty="0" smtClean="0">
                <a:latin typeface="Tw Cen MT"/>
              </a:rPr>
              <a:t>t+150 </a:t>
            </a:r>
          </a:p>
          <a:p>
            <a:pPr marL="708660" lvl="1" indent="-342900" algn="just">
              <a:lnSpc>
                <a:spcPct val="150000"/>
              </a:lnSpc>
              <a:spcBef>
                <a:spcPts val="550"/>
              </a:spcBef>
              <a:spcAft>
                <a:spcPts val="1200"/>
              </a:spcAft>
              <a:buClr>
                <a:srgbClr val="073E87"/>
              </a:buClr>
              <a:buSzPct val="70000"/>
              <a:buFont typeface="Wingdings" pitchFamily="2" charset="2"/>
              <a:buChar char="ü"/>
            </a:pPr>
            <a:r>
              <a:rPr lang="ru-RU" sz="2600" dirty="0" smtClean="0">
                <a:latin typeface="Tw Cen MT"/>
              </a:rPr>
              <a:t>И</a:t>
            </a:r>
            <a:r>
              <a:rPr lang="tr-TR" sz="2600" dirty="0" smtClean="0">
                <a:latin typeface="Tw Cen MT"/>
              </a:rPr>
              <a:t>, </a:t>
            </a:r>
            <a:r>
              <a:rPr lang="ru-RU" sz="2600" dirty="0" smtClean="0">
                <a:latin typeface="Tw Cen MT"/>
              </a:rPr>
              <a:t>в соответствии с РСГФ 2001, </a:t>
            </a:r>
            <a:r>
              <a:rPr lang="ru-RU" sz="2600" dirty="0">
                <a:latin typeface="Tw Cen MT"/>
              </a:rPr>
              <a:t>таблицы </a:t>
            </a:r>
            <a:r>
              <a:rPr lang="ru-RU" sz="2600" dirty="0" smtClean="0">
                <a:latin typeface="Tw Cen MT"/>
              </a:rPr>
              <a:t>СГФ(ежемесячно) и таблицы по бюджету </a:t>
            </a:r>
            <a:r>
              <a:rPr lang="ru-RU" sz="2600" dirty="0">
                <a:latin typeface="Tw Cen MT"/>
              </a:rPr>
              <a:t>центрального правительства (</a:t>
            </a:r>
            <a:r>
              <a:rPr lang="ru-RU" sz="2600" dirty="0" smtClean="0">
                <a:latin typeface="Tw Cen MT"/>
              </a:rPr>
              <a:t>ежегодно) посылаются в МВФ</a:t>
            </a:r>
            <a:endParaRPr lang="tr-TR" sz="2600" dirty="0">
              <a:solidFill>
                <a:srgbClr val="073E87"/>
              </a:solidFill>
              <a:latin typeface="Tw Cen MT"/>
            </a:endParaRPr>
          </a:p>
          <a:p>
            <a:pPr lvl="0">
              <a:buClr>
                <a:srgbClr val="31B6FD"/>
              </a:buClr>
            </a:pPr>
            <a:endParaRPr lang="tr-TR" sz="1100" dirty="0">
              <a:solidFill>
                <a:srgbClr val="073E87"/>
              </a:solidFill>
            </a:endParaRP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Источники данных, Составление и  Отчетность</a:t>
            </a:r>
            <a:endParaRPr lang="tr-T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862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</TotalTime>
  <Words>874</Words>
  <Application>Microsoft Office PowerPoint</Application>
  <PresentationFormat>On-screen Show (4:3)</PresentationFormat>
  <Paragraphs>146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Dalga Biçimi</vt:lpstr>
      <vt:lpstr> Статистическая Система в Турции и внедрение РСГФ</vt:lpstr>
      <vt:lpstr>Содержание</vt:lpstr>
      <vt:lpstr>PowerPoint Presentation</vt:lpstr>
      <vt:lpstr>Организационная структура</vt:lpstr>
      <vt:lpstr>Охват сектора государственного управления в Турции</vt:lpstr>
      <vt:lpstr>Установление сектора государственного управления</vt:lpstr>
      <vt:lpstr>Источники данных, Составление и  Отчетность</vt:lpstr>
      <vt:lpstr>Источники данных, Составление и  Отчетность</vt:lpstr>
      <vt:lpstr>Источники данных, Составление и  Отчетность</vt:lpstr>
      <vt:lpstr>Практика бухгалтерского учета согласно РС ГФ</vt:lpstr>
      <vt:lpstr>Структура системы счетов в Турции</vt:lpstr>
      <vt:lpstr>Финансовая отчетность</vt:lpstr>
      <vt:lpstr>Примеры бухгалтерского учета</vt:lpstr>
      <vt:lpstr>Примеры бухгалтерского учета</vt:lpstr>
      <vt:lpstr>Примеры бухгалтерского учета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TURKISH STATISTICAL SYSTEM</dc:title>
  <dc:creator>byuksel</dc:creator>
  <cp:lastModifiedBy>Oleksandr Svirchevskyy</cp:lastModifiedBy>
  <cp:revision>174</cp:revision>
  <dcterms:created xsi:type="dcterms:W3CDTF">2013-10-24T11:14:30Z</dcterms:created>
  <dcterms:modified xsi:type="dcterms:W3CDTF">2013-11-12T16:09:44Z</dcterms:modified>
</cp:coreProperties>
</file>