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5" r:id="rId9"/>
    <p:sldId id="268" r:id="rId10"/>
    <p:sldId id="267" r:id="rId11"/>
    <p:sldId id="266" r:id="rId12"/>
    <p:sldId id="269" r:id="rId13"/>
  </p:sldIdLst>
  <p:sldSz cx="9144000" cy="6858000" type="screen4x3"/>
  <p:notesSz cx="6669088" cy="98853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737" autoAdjust="0"/>
  </p:normalViewPr>
  <p:slideViewPr>
    <p:cSldViewPr>
      <p:cViewPr>
        <p:scale>
          <a:sx n="77" d="100"/>
          <a:sy n="77" d="100"/>
        </p:scale>
        <p:origin x="-1584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B8631-D6DD-4DA0-8D22-97485D61F04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9379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389379"/>
            <a:ext cx="2889938" cy="4942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4D3EB-3E16-4B4F-A164-C04B99447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261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3A08F-6040-47E0-AC4D-D0C359A26774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3600" y="741363"/>
            <a:ext cx="4941888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95825"/>
            <a:ext cx="5335588" cy="4448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C94A8-F5FC-4E83-82C5-88CC060B5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08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829F-1EBD-45AC-AFE4-DF81073A7972}" type="datetime1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99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B86E-B42D-4E39-B6B4-3F3BB1E5902E}" type="datetime1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9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946B-03A1-4A86-8A09-94322A99EFA7}" type="datetime1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8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B238-BCC7-4E7F-BA9F-C00332D65BB5}" type="datetime1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2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CC7F-CD8C-47E3-9374-5AC0754EB7E1}" type="datetime1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3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2E0-4555-4131-87C4-D3F5E7EB72BC}" type="datetime1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52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7B71-2E1D-43F6-951C-723CF9FFDAB8}" type="datetime1">
              <a:rPr lang="ru-RU" smtClean="0"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2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770-CD51-474D-90CD-FEF3AEAFB547}" type="datetime1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50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139A-FAF0-467A-B078-277A6076CD9A}" type="datetime1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23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5C84-5B07-4247-8882-88E2F7F685E1}" type="datetime1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7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2826-3A7C-485D-8456-FFBBC66BA842}" type="datetime1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AE88-23F4-4AF3-A359-B83B1DBB4828}" type="datetime1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0BA3B-6C56-40A6-9E71-7D50D0365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1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392" y="1484784"/>
            <a:ext cx="8821216" cy="15121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as a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Accelerating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Standards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640960" cy="216024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on the Implementation and Links between the System of National Accounts 2008 and the Government Finance Statistics Manual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20 - 22 November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Sultanova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73" y="980728"/>
            <a:ext cx="8941823" cy="65293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Tasks on Statistics Coordination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72" y="1639341"/>
            <a:ext cx="8893224" cy="4525963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EEC Department  of Statistics  tasks on coordination the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GFS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 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 Member States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defined on the basis of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15875" algn="just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EEC needs in the  GFS data;</a:t>
            </a:r>
          </a:p>
          <a:p>
            <a:pPr indent="15875" algn="just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analysis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comparability of the GFS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the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42900" algn="just">
              <a:buNone/>
            </a:pPr>
            <a:r>
              <a:rPr lang="en-US" sz="2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tasks</a:t>
            </a:r>
            <a:r>
              <a:rPr lang="en-U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Acceleration of implementation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GFS Manual and other international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to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comparability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data based on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methodology.</a:t>
            </a:r>
          </a:p>
          <a:p>
            <a:pPr marL="0" indent="342900" algn="just">
              <a:buNone/>
            </a:pPr>
            <a:r>
              <a:rPr lang="en-US" sz="2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Expectations: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data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methodology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its content should  </a:t>
            </a:r>
            <a:r>
              <a:rPr lang="en-US" sz="23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the data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IMF methodology.</a:t>
            </a:r>
            <a:endParaRPr lang="ru-RU" sz="2400" dirty="0">
              <a:solidFill>
                <a:srgbClr val="00206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21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72" y="980728"/>
            <a:ext cx="8893224" cy="576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EEC Practical Steps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72" y="1657498"/>
            <a:ext cx="8893224" cy="4507806"/>
          </a:xfrm>
        </p:spPr>
        <p:txBody>
          <a:bodyPr>
            <a:normAutofit fontScale="92500" lnSpcReduction="10000"/>
          </a:bodyPr>
          <a:lstStyle/>
          <a:p>
            <a:pPr marL="0" lvl="0" indent="358775" algn="just">
              <a:lnSpc>
                <a:spcPct val="80000"/>
              </a:lnSpc>
              <a:buNone/>
            </a:pP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iscussions on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of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units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financial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were held.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en-US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Discussions findings: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number of financial institutions according to the administrative and statistical registers may differ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significantly.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(central) banks and statistical agencies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efficiently cooperate on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of units of the financial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reason,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errors on accounting of the units of the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sector and its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subsectors may occur.</a:t>
            </a:r>
          </a:p>
          <a:p>
            <a:pPr marL="0" indent="358775" algn="just">
              <a:lnSpc>
                <a:spcPct val="80000"/>
              </a:lnSpc>
              <a:buNone/>
            </a:pPr>
            <a:endParaRPr lang="en-US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EEC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offers a platform for the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discussions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in the CU and S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32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04056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Expectations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72" y="1600201"/>
            <a:ext cx="8893224" cy="34849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EEC Department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 will implement the workshop results 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the plan of actions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aimed at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statistics in the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States 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and SES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hope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process of the new GFS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 to the implementation of the SNA-2008.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Прямоугольник 8"/>
          <p:cNvSpPr/>
          <p:nvPr/>
        </p:nvSpPr>
        <p:spPr>
          <a:xfrm>
            <a:off x="3204474" y="5301208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ru-RU" sz="40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1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72" y="836712"/>
            <a:ext cx="8893224" cy="58092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for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72" y="1600200"/>
            <a:ext cx="8821216" cy="3845023"/>
          </a:xfrm>
        </p:spPr>
        <p:txBody>
          <a:bodyPr>
            <a:noAutofit/>
          </a:bodyPr>
          <a:lstStyle/>
          <a:p>
            <a:pPr marL="542925" indent="-542925"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EE</a:t>
            </a:r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as a producer and user </a:t>
            </a:r>
            <a:r>
              <a:rPr lang="en-US" dirty="0" smtClean="0">
                <a:solidFill>
                  <a:srgbClr val="002060"/>
                </a:solidFill>
              </a:rPr>
              <a:t>statistics</a:t>
            </a:r>
          </a:p>
          <a:p>
            <a:pPr marL="542925" indent="-542925"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GFS </a:t>
            </a:r>
            <a:r>
              <a:rPr lang="en-US" dirty="0">
                <a:solidFill>
                  <a:srgbClr val="002060"/>
                </a:solidFill>
              </a:rPr>
              <a:t>Manual as a basis to improve the comparability of statistics </a:t>
            </a:r>
            <a:r>
              <a:rPr lang="en-US" dirty="0" smtClean="0">
                <a:solidFill>
                  <a:srgbClr val="002060"/>
                </a:solidFill>
              </a:rPr>
              <a:t>of </a:t>
            </a:r>
            <a:r>
              <a:rPr lang="en-US" sz="3000" dirty="0" smtClean="0">
                <a:solidFill>
                  <a:srgbClr val="002060"/>
                </a:solidFill>
              </a:rPr>
              <a:t>the </a:t>
            </a:r>
            <a:r>
              <a:rPr lang="en-US" sz="3000" dirty="0">
                <a:solidFill>
                  <a:srgbClr val="002060"/>
                </a:solidFill>
              </a:rPr>
              <a:t>CU and </a:t>
            </a:r>
            <a:r>
              <a:rPr lang="en-US" sz="3000" dirty="0" smtClean="0">
                <a:solidFill>
                  <a:srgbClr val="002060"/>
                </a:solidFill>
              </a:rPr>
              <a:t>SES </a:t>
            </a:r>
          </a:p>
          <a:p>
            <a:pPr marL="542925" indent="-5429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</a:rPr>
              <a:t>EE</a:t>
            </a:r>
            <a:r>
              <a:rPr lang="en-US" dirty="0" smtClean="0">
                <a:solidFill>
                  <a:srgbClr val="002060"/>
                </a:solidFill>
              </a:rPr>
              <a:t>C </a:t>
            </a:r>
            <a:r>
              <a:rPr lang="en-US" dirty="0">
                <a:solidFill>
                  <a:srgbClr val="002060"/>
                </a:solidFill>
              </a:rPr>
              <a:t>practical steps to coordinate statistics </a:t>
            </a:r>
            <a:r>
              <a:rPr lang="en-US" dirty="0" smtClean="0">
                <a:solidFill>
                  <a:srgbClr val="002060"/>
                </a:solidFill>
              </a:rPr>
              <a:t> in </a:t>
            </a:r>
            <a:r>
              <a:rPr lang="en-US" sz="3000" dirty="0" smtClean="0">
                <a:solidFill>
                  <a:srgbClr val="002060"/>
                </a:solidFill>
              </a:rPr>
              <a:t>the </a:t>
            </a:r>
            <a:r>
              <a:rPr lang="en-US" sz="3000" dirty="0">
                <a:solidFill>
                  <a:srgbClr val="002060"/>
                </a:solidFill>
              </a:rPr>
              <a:t>CU and SES </a:t>
            </a:r>
            <a:endParaRPr lang="ru-RU" sz="3000" dirty="0" smtClean="0">
              <a:solidFill>
                <a:srgbClr val="002060"/>
              </a:solidFill>
            </a:endParaRPr>
          </a:p>
          <a:p>
            <a:pPr marL="542925" indent="-5429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</a:rPr>
              <a:t>W</a:t>
            </a:r>
            <a:r>
              <a:rPr lang="en-US" dirty="0" smtClean="0">
                <a:solidFill>
                  <a:srgbClr val="002060"/>
                </a:solidFill>
              </a:rPr>
              <a:t>orkshop expectations</a:t>
            </a:r>
            <a:endParaRPr lang="ru-RU" dirty="0" smtClean="0">
              <a:solidFill>
                <a:srgbClr val="00206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9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494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EEC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Producer Statistics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73" y="1844824"/>
            <a:ext cx="8893224" cy="3672408"/>
          </a:xfrm>
        </p:spPr>
        <p:txBody>
          <a:bodyPr>
            <a:normAutofit/>
          </a:bodyPr>
          <a:lstStyle/>
          <a:p>
            <a:pPr marL="542925" indent="-542925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 permanent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supra-national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body of the Customs Union and the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Space (CU 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At present, the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 include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Belarus, Kazakhstan 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Russia.</a:t>
            </a:r>
          </a:p>
          <a:p>
            <a:pPr marL="542925" indent="-542925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space involves the integration of all sectors of the economy. Therefore EE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generates data in almost all branches of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statistics.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EEC comprises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departments, including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06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72" y="980728"/>
            <a:ext cx="8893224" cy="50405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Statistics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EEC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72" y="1600200"/>
            <a:ext cx="8893224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Statistics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members.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Objectives – providing the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data in the most comparable form, 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coordinating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statistical activities of the 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</a:t>
            </a:r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CU and SES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is carried out through the EEC Advisory Committee on Statistics  and its subcommittees. These are collegial bodies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the statisticians of the </a:t>
            </a:r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States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CU 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 are presented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13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EEC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 User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72" y="1772816"/>
            <a:ext cx="8893224" cy="39170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ru-RU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needs are reflected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267 statistical indicators.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20% of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listed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Consumers of SNA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are almost all departments of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EEC, while 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GFS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needed by departments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financial policy and macroeconomic policy.</a:t>
            </a:r>
            <a:endParaRPr lang="ru-RU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64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72" y="980728"/>
            <a:ext cx="8893224" cy="43204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of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GFS data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72" y="1772817"/>
            <a:ext cx="8893224" cy="32403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alt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</a:t>
            </a:r>
            <a:r>
              <a:rPr lang="en-GB" alt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 have the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sets of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GFS data: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methodology;</a:t>
            </a:r>
            <a:b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SDDS;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IMF methodology.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these data sets do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meet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EEC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macroeconomic policy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requirements. 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6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72" y="980728"/>
            <a:ext cx="8877160" cy="50405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Evaluation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72" y="1600200"/>
            <a:ext cx="8893224" cy="43490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based on IMF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the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level of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comparability, but the longest  data production period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based on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 has the shortest data production period, but 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lowest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of comparability.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SDDS data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close to IMF methodology data, while its  comparability is close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methodology data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45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73" y="980728"/>
            <a:ext cx="8941823" cy="43204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GFS data for EEC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92" y="1844824"/>
            <a:ext cx="8821216" cy="396044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EEC has decided to use all three GFS data sets, but defined the data based on the national methodology as the main data set.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decision is reflected in the EEC List of statistical indicators  and in the questionnaires for the CU and SES Member States.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 GFS data  are available on the EEC website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64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72" y="980728"/>
            <a:ext cx="8893224" cy="122413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Non-comparability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Based on National Methodology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2420888"/>
            <a:ext cx="8712968" cy="3384375"/>
          </a:xfrm>
        </p:spPr>
        <p:txBody>
          <a:bodyPr>
            <a:noAutofit/>
          </a:bodyPr>
          <a:lstStyle/>
          <a:p>
            <a:pPr marL="0" lvl="0" indent="358775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legislation does not always take into account the requirements of the GFS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Manual.</a:t>
            </a:r>
          </a:p>
          <a:p>
            <a:pPr marL="0" lvl="0" indent="358775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differences in the systems of social protection 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pensions.</a:t>
            </a:r>
          </a:p>
          <a:p>
            <a:pPr marL="0" lvl="0" indent="358775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Errors of identification and allocation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institutional units by sectors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subsectors.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98880"/>
            <a:ext cx="9144000" cy="6759120"/>
            <a:chOff x="0" y="98880"/>
            <a:chExt cx="9144000" cy="6759120"/>
          </a:xfrm>
        </p:grpSpPr>
        <p:pic>
          <p:nvPicPr>
            <p:cNvPr id="5" name="Picture 2" descr="C:\Users\Svirskiy\Desktop\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72" y="98880"/>
              <a:ext cx="2556520" cy="47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94673" y="692696"/>
              <a:ext cx="8941823" cy="0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50800" cmpd="sng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BA3B-6C56-40A6-9E71-7D50D03651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360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2865</TotalTime>
  <Words>753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Тема Office</vt:lpstr>
      <vt:lpstr>Integration as a Factor in Accelerating the Implementation of International Standards</vt:lpstr>
      <vt:lpstr>Issues for Discussion</vt:lpstr>
      <vt:lpstr>EEC as a Producer Statistics</vt:lpstr>
      <vt:lpstr>Department of Statistics EEC</vt:lpstr>
      <vt:lpstr>EEC as a Statistics User</vt:lpstr>
      <vt:lpstr>Availability of GFS data</vt:lpstr>
      <vt:lpstr>Data Evaluation</vt:lpstr>
      <vt:lpstr>GFS data for EEC</vt:lpstr>
      <vt:lpstr>The Reasons for Non-comparability of Data Based on National Methodology</vt:lpstr>
      <vt:lpstr>The Tasks on Statistics Coordination</vt:lpstr>
      <vt:lpstr>EEC Practical Steps</vt:lpstr>
      <vt:lpstr>Workshop Expectations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Султанова Зульфия Медетовна</dc:creator>
  <cp:lastModifiedBy>Oleksandr Svirchevskyy</cp:lastModifiedBy>
  <cp:revision>125</cp:revision>
  <cp:lastPrinted>2013-11-05T10:20:01Z</cp:lastPrinted>
  <dcterms:created xsi:type="dcterms:W3CDTF">2013-10-22T12:05:30Z</dcterms:created>
  <dcterms:modified xsi:type="dcterms:W3CDTF">2013-11-12T16:03:52Z</dcterms:modified>
</cp:coreProperties>
</file>